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66" r:id="rId2"/>
    <p:sldId id="274" r:id="rId3"/>
    <p:sldId id="275" r:id="rId4"/>
    <p:sldId id="263" r:id="rId5"/>
    <p:sldId id="256" r:id="rId6"/>
    <p:sldId id="258" r:id="rId7"/>
    <p:sldId id="261" r:id="rId8"/>
    <p:sldId id="257" r:id="rId9"/>
    <p:sldId id="265" r:id="rId10"/>
    <p:sldId id="270" r:id="rId11"/>
    <p:sldId id="272" r:id="rId12"/>
    <p:sldId id="262" r:id="rId13"/>
    <p:sldId id="271" r:id="rId14"/>
    <p:sldId id="264" r:id="rId15"/>
    <p:sldId id="268" r:id="rId16"/>
    <p:sldId id="269" r:id="rId17"/>
    <p:sldId id="273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" initials="a" lastIdx="1" clrIdx="0">
    <p:extLst>
      <p:ext uri="{19B8F6BF-5375-455C-9EA6-DF929625EA0E}">
        <p15:presenceInfo xmlns:p15="http://schemas.microsoft.com/office/powerpoint/2012/main" userId="al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B2B"/>
    <a:srgbClr val="629F43"/>
    <a:srgbClr val="BADB51"/>
    <a:srgbClr val="738E1E"/>
    <a:srgbClr val="86A523"/>
    <a:srgbClr val="0DB92A"/>
    <a:srgbClr val="639729"/>
    <a:srgbClr val="AFDC7E"/>
    <a:srgbClr val="8298CE"/>
    <a:srgbClr val="B9D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>
        <p:guide pos="3840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5T23:10:38.01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9A37C-8987-4367-9195-96364EC142B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3086B5-59EA-4D4B-8E07-0EA81088A3B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latin typeface="Georgia" panose="02040502050405020303" pitchFamily="18" charset="0"/>
            </a:rPr>
            <a:t>Interactive video</a:t>
          </a:r>
          <a:endParaRPr lang="en-US">
            <a:latin typeface="Georgia" panose="02040502050405020303" pitchFamily="18" charset="0"/>
          </a:endParaRPr>
        </a:p>
      </dgm:t>
    </dgm:pt>
    <dgm:pt modelId="{007B4E61-E21A-4EFD-8579-6BAD04E2C858}" type="parTrans" cxnId="{B19CC121-A83D-4849-8AA0-0BDA7F225CAF}">
      <dgm:prSet/>
      <dgm:spPr/>
      <dgm:t>
        <a:bodyPr/>
        <a:lstStyle/>
        <a:p>
          <a:endParaRPr lang="en-US"/>
        </a:p>
      </dgm:t>
    </dgm:pt>
    <dgm:pt modelId="{ABEB23A2-A107-4902-AA54-448EA196C704}" type="sibTrans" cxnId="{B19CC121-A83D-4849-8AA0-0BDA7F225CAF}">
      <dgm:prSet/>
      <dgm:spPr/>
      <dgm:t>
        <a:bodyPr/>
        <a:lstStyle/>
        <a:p>
          <a:endParaRPr lang="en-US"/>
        </a:p>
      </dgm:t>
    </dgm:pt>
    <dgm:pt modelId="{6DA4F5D9-EE12-4CDA-8919-F6FB664DF06B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latin typeface="Georgia" panose="02040502050405020303" pitchFamily="18" charset="0"/>
            </a:rPr>
            <a:t>Audio</a:t>
          </a:r>
          <a:endParaRPr lang="en-US">
            <a:latin typeface="Georgia" panose="02040502050405020303" pitchFamily="18" charset="0"/>
          </a:endParaRPr>
        </a:p>
      </dgm:t>
    </dgm:pt>
    <dgm:pt modelId="{153E601E-27CD-4222-90E7-E8B464A9256C}" type="parTrans" cxnId="{65C1110E-5779-4F84-BDF2-01FCBBF0FB9E}">
      <dgm:prSet/>
      <dgm:spPr/>
      <dgm:t>
        <a:bodyPr/>
        <a:lstStyle/>
        <a:p>
          <a:endParaRPr lang="en-US"/>
        </a:p>
      </dgm:t>
    </dgm:pt>
    <dgm:pt modelId="{D52112C2-500D-4124-B887-5690B9E9A229}" type="sibTrans" cxnId="{65C1110E-5779-4F84-BDF2-01FCBBF0FB9E}">
      <dgm:prSet/>
      <dgm:spPr/>
      <dgm:t>
        <a:bodyPr/>
        <a:lstStyle/>
        <a:p>
          <a:endParaRPr lang="en-US"/>
        </a:p>
      </dgm:t>
    </dgm:pt>
    <dgm:pt modelId="{552C8462-93D0-46B9-8961-B77FA3980AF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Georgia" panose="02040502050405020303" pitchFamily="18" charset="0"/>
            </a:rPr>
            <a:t>Song</a:t>
          </a:r>
          <a:endParaRPr lang="en-US" dirty="0">
            <a:latin typeface="Georgia" panose="02040502050405020303" pitchFamily="18" charset="0"/>
          </a:endParaRPr>
        </a:p>
      </dgm:t>
    </dgm:pt>
    <dgm:pt modelId="{0DDBB52A-2998-44FE-9185-D8E40EC96A79}" type="parTrans" cxnId="{98738307-BE48-4DF4-96DD-177FFF7C63B6}">
      <dgm:prSet/>
      <dgm:spPr/>
      <dgm:t>
        <a:bodyPr/>
        <a:lstStyle/>
        <a:p>
          <a:endParaRPr lang="en-US"/>
        </a:p>
      </dgm:t>
    </dgm:pt>
    <dgm:pt modelId="{ACD53611-B43D-4C13-B6E6-A8FCD09C2BF4}" type="sibTrans" cxnId="{98738307-BE48-4DF4-96DD-177FFF7C63B6}">
      <dgm:prSet/>
      <dgm:spPr/>
      <dgm:t>
        <a:bodyPr/>
        <a:lstStyle/>
        <a:p>
          <a:endParaRPr lang="en-US"/>
        </a:p>
      </dgm:t>
    </dgm:pt>
    <dgm:pt modelId="{FA39FD97-E397-48AA-A362-DC7A4B111D14}" type="pres">
      <dgm:prSet presAssocID="{C3E9A37C-8987-4367-9195-96364EC142B4}" presName="root" presStyleCnt="0">
        <dgm:presLayoutVars>
          <dgm:dir/>
          <dgm:resizeHandles val="exact"/>
        </dgm:presLayoutVars>
      </dgm:prSet>
      <dgm:spPr/>
    </dgm:pt>
    <dgm:pt modelId="{97844782-653E-4072-84BA-4FF99A1E50C5}" type="pres">
      <dgm:prSet presAssocID="{373086B5-59EA-4D4B-8E07-0EA81088A3B2}" presName="compNode" presStyleCnt="0"/>
      <dgm:spPr/>
    </dgm:pt>
    <dgm:pt modelId="{1DE87BC8-64D4-4239-919E-D74FDFC989E7}" type="pres">
      <dgm:prSet presAssocID="{373086B5-59EA-4D4B-8E07-0EA81088A3B2}" presName="iconRect" presStyleLbl="node1" presStyleIdx="0" presStyleCnt="3" custLinFactNeighborX="-32961" custLinFactNeighborY="-1037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D66AEE52-B584-488A-9890-E32252F9B9EF}" type="pres">
      <dgm:prSet presAssocID="{373086B5-59EA-4D4B-8E07-0EA81088A3B2}" presName="spaceRect" presStyleCnt="0"/>
      <dgm:spPr/>
    </dgm:pt>
    <dgm:pt modelId="{1FAA70DD-F453-41CD-A3FD-5C876997BB84}" type="pres">
      <dgm:prSet presAssocID="{373086B5-59EA-4D4B-8E07-0EA81088A3B2}" presName="textRect" presStyleLbl="revTx" presStyleIdx="0" presStyleCnt="3">
        <dgm:presLayoutVars>
          <dgm:chMax val="1"/>
          <dgm:chPref val="1"/>
        </dgm:presLayoutVars>
      </dgm:prSet>
      <dgm:spPr/>
    </dgm:pt>
    <dgm:pt modelId="{263011E3-CD8A-44F5-A22E-6FF4C9E30030}" type="pres">
      <dgm:prSet presAssocID="{ABEB23A2-A107-4902-AA54-448EA196C704}" presName="sibTrans" presStyleCnt="0"/>
      <dgm:spPr/>
    </dgm:pt>
    <dgm:pt modelId="{DDA421F1-3770-46C5-A4EB-9C28E865DA54}" type="pres">
      <dgm:prSet presAssocID="{6DA4F5D9-EE12-4CDA-8919-F6FB664DF06B}" presName="compNode" presStyleCnt="0"/>
      <dgm:spPr/>
    </dgm:pt>
    <dgm:pt modelId="{F87855D2-B6B6-48E8-BC4D-6C626150755E}" type="pres">
      <dgm:prSet presAssocID="{6DA4F5D9-EE12-4CDA-8919-F6FB664DF06B}" presName="iconRect" presStyleLbl="node1" presStyleIdx="1" presStyleCnt="3" custLinFactNeighborX="7996" custLinFactNeighborY="-1037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17B21F9B-480E-4624-922C-5ED4A571B69D}" type="pres">
      <dgm:prSet presAssocID="{6DA4F5D9-EE12-4CDA-8919-F6FB664DF06B}" presName="spaceRect" presStyleCnt="0"/>
      <dgm:spPr/>
    </dgm:pt>
    <dgm:pt modelId="{DCE3F3AA-6477-4B11-83BE-9598651B8E16}" type="pres">
      <dgm:prSet presAssocID="{6DA4F5D9-EE12-4CDA-8919-F6FB664DF06B}" presName="textRect" presStyleLbl="revTx" presStyleIdx="1" presStyleCnt="3">
        <dgm:presLayoutVars>
          <dgm:chMax val="1"/>
          <dgm:chPref val="1"/>
        </dgm:presLayoutVars>
      </dgm:prSet>
      <dgm:spPr/>
    </dgm:pt>
    <dgm:pt modelId="{13223652-F3C2-434B-AB7F-C370C8FD7259}" type="pres">
      <dgm:prSet presAssocID="{D52112C2-500D-4124-B887-5690B9E9A229}" presName="sibTrans" presStyleCnt="0"/>
      <dgm:spPr/>
    </dgm:pt>
    <dgm:pt modelId="{184FD473-F75C-46EA-AF61-2B74B515B1BF}" type="pres">
      <dgm:prSet presAssocID="{552C8462-93D0-46B9-8961-B77FA3980AF0}" presName="compNode" presStyleCnt="0"/>
      <dgm:spPr/>
    </dgm:pt>
    <dgm:pt modelId="{47F6F0AA-9EA6-420F-AE84-A9686906C545}" type="pres">
      <dgm:prSet presAssocID="{552C8462-93D0-46B9-8961-B77FA3980AF0}" presName="iconRect" presStyleLbl="node1" presStyleIdx="2" presStyleCnt="3" custLinFactNeighborX="14775" custLinFactNeighborY="-1037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8A6F95EC-6007-497B-AA0B-26E6909516B2}" type="pres">
      <dgm:prSet presAssocID="{552C8462-93D0-46B9-8961-B77FA3980AF0}" presName="spaceRect" presStyleCnt="0"/>
      <dgm:spPr/>
    </dgm:pt>
    <dgm:pt modelId="{72856117-CC35-4010-A3DC-63C47B4F6768}" type="pres">
      <dgm:prSet presAssocID="{552C8462-93D0-46B9-8961-B77FA3980AF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8738307-BE48-4DF4-96DD-177FFF7C63B6}" srcId="{C3E9A37C-8987-4367-9195-96364EC142B4}" destId="{552C8462-93D0-46B9-8961-B77FA3980AF0}" srcOrd="2" destOrd="0" parTransId="{0DDBB52A-2998-44FE-9185-D8E40EC96A79}" sibTransId="{ACD53611-B43D-4C13-B6E6-A8FCD09C2BF4}"/>
    <dgm:cxn modelId="{37B47908-BC1D-4B75-A38E-0DD7A515CDF5}" type="presOf" srcId="{6DA4F5D9-EE12-4CDA-8919-F6FB664DF06B}" destId="{DCE3F3AA-6477-4B11-83BE-9598651B8E16}" srcOrd="0" destOrd="0" presId="urn:microsoft.com/office/officeart/2018/2/layout/IconLabelList"/>
    <dgm:cxn modelId="{65C1110E-5779-4F84-BDF2-01FCBBF0FB9E}" srcId="{C3E9A37C-8987-4367-9195-96364EC142B4}" destId="{6DA4F5D9-EE12-4CDA-8919-F6FB664DF06B}" srcOrd="1" destOrd="0" parTransId="{153E601E-27CD-4222-90E7-E8B464A9256C}" sibTransId="{D52112C2-500D-4124-B887-5690B9E9A229}"/>
    <dgm:cxn modelId="{B19CC121-A83D-4849-8AA0-0BDA7F225CAF}" srcId="{C3E9A37C-8987-4367-9195-96364EC142B4}" destId="{373086B5-59EA-4D4B-8E07-0EA81088A3B2}" srcOrd="0" destOrd="0" parTransId="{007B4E61-E21A-4EFD-8579-6BAD04E2C858}" sibTransId="{ABEB23A2-A107-4902-AA54-448EA196C704}"/>
    <dgm:cxn modelId="{460DE044-7C8C-4854-B19B-0A4A32C149F2}" type="presOf" srcId="{552C8462-93D0-46B9-8961-B77FA3980AF0}" destId="{72856117-CC35-4010-A3DC-63C47B4F6768}" srcOrd="0" destOrd="0" presId="urn:microsoft.com/office/officeart/2018/2/layout/IconLabelList"/>
    <dgm:cxn modelId="{68A8FE46-B8DB-4507-BBE2-359E449212B9}" type="presOf" srcId="{C3E9A37C-8987-4367-9195-96364EC142B4}" destId="{FA39FD97-E397-48AA-A362-DC7A4B111D14}" srcOrd="0" destOrd="0" presId="urn:microsoft.com/office/officeart/2018/2/layout/IconLabelList"/>
    <dgm:cxn modelId="{D2218367-9481-4996-AF65-834778300D4A}" type="presOf" srcId="{373086B5-59EA-4D4B-8E07-0EA81088A3B2}" destId="{1FAA70DD-F453-41CD-A3FD-5C876997BB84}" srcOrd="0" destOrd="0" presId="urn:microsoft.com/office/officeart/2018/2/layout/IconLabelList"/>
    <dgm:cxn modelId="{8AAD7A34-2077-4DC8-9CAB-F9F84C6FEBC1}" type="presParOf" srcId="{FA39FD97-E397-48AA-A362-DC7A4B111D14}" destId="{97844782-653E-4072-84BA-4FF99A1E50C5}" srcOrd="0" destOrd="0" presId="urn:microsoft.com/office/officeart/2018/2/layout/IconLabelList"/>
    <dgm:cxn modelId="{83B1CFD2-7632-46E2-88D3-AD05D18A13A3}" type="presParOf" srcId="{97844782-653E-4072-84BA-4FF99A1E50C5}" destId="{1DE87BC8-64D4-4239-919E-D74FDFC989E7}" srcOrd="0" destOrd="0" presId="urn:microsoft.com/office/officeart/2018/2/layout/IconLabelList"/>
    <dgm:cxn modelId="{73A62592-69DB-49EF-9CCE-08EA40F53FD7}" type="presParOf" srcId="{97844782-653E-4072-84BA-4FF99A1E50C5}" destId="{D66AEE52-B584-488A-9890-E32252F9B9EF}" srcOrd="1" destOrd="0" presId="urn:microsoft.com/office/officeart/2018/2/layout/IconLabelList"/>
    <dgm:cxn modelId="{7AECC688-DB92-41B6-A696-45729E32A7E3}" type="presParOf" srcId="{97844782-653E-4072-84BA-4FF99A1E50C5}" destId="{1FAA70DD-F453-41CD-A3FD-5C876997BB84}" srcOrd="2" destOrd="0" presId="urn:microsoft.com/office/officeart/2018/2/layout/IconLabelList"/>
    <dgm:cxn modelId="{DE2361C8-95F7-4D98-98A2-67AC870898C1}" type="presParOf" srcId="{FA39FD97-E397-48AA-A362-DC7A4B111D14}" destId="{263011E3-CD8A-44F5-A22E-6FF4C9E30030}" srcOrd="1" destOrd="0" presId="urn:microsoft.com/office/officeart/2018/2/layout/IconLabelList"/>
    <dgm:cxn modelId="{1BA5F474-C3A3-4BA6-B023-8B0236C84B78}" type="presParOf" srcId="{FA39FD97-E397-48AA-A362-DC7A4B111D14}" destId="{DDA421F1-3770-46C5-A4EB-9C28E865DA54}" srcOrd="2" destOrd="0" presId="urn:microsoft.com/office/officeart/2018/2/layout/IconLabelList"/>
    <dgm:cxn modelId="{414DAF34-1E57-4D5D-B41C-59135C973191}" type="presParOf" srcId="{DDA421F1-3770-46C5-A4EB-9C28E865DA54}" destId="{F87855D2-B6B6-48E8-BC4D-6C626150755E}" srcOrd="0" destOrd="0" presId="urn:microsoft.com/office/officeart/2018/2/layout/IconLabelList"/>
    <dgm:cxn modelId="{78BF8D4B-DC9B-432F-91D1-A469DDBE8C29}" type="presParOf" srcId="{DDA421F1-3770-46C5-A4EB-9C28E865DA54}" destId="{17B21F9B-480E-4624-922C-5ED4A571B69D}" srcOrd="1" destOrd="0" presId="urn:microsoft.com/office/officeart/2018/2/layout/IconLabelList"/>
    <dgm:cxn modelId="{38011980-E990-4728-9A68-E86A163784D8}" type="presParOf" srcId="{DDA421F1-3770-46C5-A4EB-9C28E865DA54}" destId="{DCE3F3AA-6477-4B11-83BE-9598651B8E16}" srcOrd="2" destOrd="0" presId="urn:microsoft.com/office/officeart/2018/2/layout/IconLabelList"/>
    <dgm:cxn modelId="{0BD90488-6E42-483F-B2BE-6D08392B2C7D}" type="presParOf" srcId="{FA39FD97-E397-48AA-A362-DC7A4B111D14}" destId="{13223652-F3C2-434B-AB7F-C370C8FD7259}" srcOrd="3" destOrd="0" presId="urn:microsoft.com/office/officeart/2018/2/layout/IconLabelList"/>
    <dgm:cxn modelId="{38B01B54-45D0-4804-ADD6-45375D0190E7}" type="presParOf" srcId="{FA39FD97-E397-48AA-A362-DC7A4B111D14}" destId="{184FD473-F75C-46EA-AF61-2B74B515B1BF}" srcOrd="4" destOrd="0" presId="urn:microsoft.com/office/officeart/2018/2/layout/IconLabelList"/>
    <dgm:cxn modelId="{43355F45-017A-41BA-AC88-01CC92634BC1}" type="presParOf" srcId="{184FD473-F75C-46EA-AF61-2B74B515B1BF}" destId="{47F6F0AA-9EA6-420F-AE84-A9686906C545}" srcOrd="0" destOrd="0" presId="urn:microsoft.com/office/officeart/2018/2/layout/IconLabelList"/>
    <dgm:cxn modelId="{07ED9DBA-D878-48D2-B022-6E30201CEAB8}" type="presParOf" srcId="{184FD473-F75C-46EA-AF61-2B74B515B1BF}" destId="{8A6F95EC-6007-497B-AA0B-26E6909516B2}" srcOrd="1" destOrd="0" presId="urn:microsoft.com/office/officeart/2018/2/layout/IconLabelList"/>
    <dgm:cxn modelId="{4FDA3580-936E-4BDA-9604-1A1BB4614785}" type="presParOf" srcId="{184FD473-F75C-46EA-AF61-2B74B515B1BF}" destId="{72856117-CC35-4010-A3DC-63C47B4F676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87BC8-64D4-4239-919E-D74FDFC989E7}">
      <dsp:nvSpPr>
        <dsp:cNvPr id="0" name=""/>
        <dsp:cNvSpPr/>
      </dsp:nvSpPr>
      <dsp:spPr>
        <a:xfrm>
          <a:off x="443441" y="748121"/>
          <a:ext cx="1237744" cy="123774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A70DD-F453-41CD-A3FD-5C876997BB84}">
      <dsp:nvSpPr>
        <dsp:cNvPr id="0" name=""/>
        <dsp:cNvSpPr/>
      </dsp:nvSpPr>
      <dsp:spPr>
        <a:xfrm>
          <a:off x="95014" y="2459883"/>
          <a:ext cx="275054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>
              <a:latin typeface="Georgia" panose="02040502050405020303" pitchFamily="18" charset="0"/>
            </a:rPr>
            <a:t>Interactive video</a:t>
          </a:r>
          <a:endParaRPr lang="en-US" sz="2900" kern="1200">
            <a:latin typeface="Georgia" panose="02040502050405020303" pitchFamily="18" charset="0"/>
          </a:endParaRPr>
        </a:p>
      </dsp:txBody>
      <dsp:txXfrm>
        <a:off x="95014" y="2459883"/>
        <a:ext cx="2750544" cy="720000"/>
      </dsp:txXfrm>
    </dsp:sp>
    <dsp:sp modelId="{F87855D2-B6B6-48E8-BC4D-6C626150755E}">
      <dsp:nvSpPr>
        <dsp:cNvPr id="0" name=""/>
        <dsp:cNvSpPr/>
      </dsp:nvSpPr>
      <dsp:spPr>
        <a:xfrm>
          <a:off x="4182273" y="748121"/>
          <a:ext cx="1237744" cy="123774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3F3AA-6477-4B11-83BE-9598651B8E16}">
      <dsp:nvSpPr>
        <dsp:cNvPr id="0" name=""/>
        <dsp:cNvSpPr/>
      </dsp:nvSpPr>
      <dsp:spPr>
        <a:xfrm>
          <a:off x="3326904" y="2459883"/>
          <a:ext cx="275054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>
              <a:latin typeface="Georgia" panose="02040502050405020303" pitchFamily="18" charset="0"/>
            </a:rPr>
            <a:t>Audio</a:t>
          </a:r>
          <a:endParaRPr lang="en-US" sz="2900" kern="1200">
            <a:latin typeface="Georgia" panose="02040502050405020303" pitchFamily="18" charset="0"/>
          </a:endParaRPr>
        </a:p>
      </dsp:txBody>
      <dsp:txXfrm>
        <a:off x="3326904" y="2459883"/>
        <a:ext cx="2750544" cy="720000"/>
      </dsp:txXfrm>
    </dsp:sp>
    <dsp:sp modelId="{47F6F0AA-9EA6-420F-AE84-A9686906C545}">
      <dsp:nvSpPr>
        <dsp:cNvPr id="0" name=""/>
        <dsp:cNvSpPr/>
      </dsp:nvSpPr>
      <dsp:spPr>
        <a:xfrm>
          <a:off x="7498069" y="748121"/>
          <a:ext cx="1237744" cy="1237744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56117-CC35-4010-A3DC-63C47B4F6768}">
      <dsp:nvSpPr>
        <dsp:cNvPr id="0" name=""/>
        <dsp:cNvSpPr/>
      </dsp:nvSpPr>
      <dsp:spPr>
        <a:xfrm>
          <a:off x="6558793" y="2459883"/>
          <a:ext cx="275054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>
              <a:latin typeface="Georgia" panose="02040502050405020303" pitchFamily="18" charset="0"/>
            </a:rPr>
            <a:t>Song</a:t>
          </a:r>
          <a:endParaRPr lang="en-US" sz="2900" kern="1200" dirty="0">
            <a:latin typeface="Georgia" panose="02040502050405020303" pitchFamily="18" charset="0"/>
          </a:endParaRPr>
        </a:p>
      </dsp:txBody>
      <dsp:txXfrm>
        <a:off x="6558793" y="2459883"/>
        <a:ext cx="2750544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52EF-AE21-41D9-B461-1572097E2975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0B79-86A0-4F22-8CAB-DA4AA2393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17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52EF-AE21-41D9-B461-1572097E2975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0B79-86A0-4F22-8CAB-DA4AA2393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5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52EF-AE21-41D9-B461-1572097E2975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0B79-86A0-4F22-8CAB-DA4AA2393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212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52EF-AE21-41D9-B461-1572097E2975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0B79-86A0-4F22-8CAB-DA4AA239302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5287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52EF-AE21-41D9-B461-1572097E2975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0B79-86A0-4F22-8CAB-DA4AA2393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680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52EF-AE21-41D9-B461-1572097E2975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0B79-86A0-4F22-8CAB-DA4AA2393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076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52EF-AE21-41D9-B461-1572097E2975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0B79-86A0-4F22-8CAB-DA4AA2393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06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52EF-AE21-41D9-B461-1572097E2975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0B79-86A0-4F22-8CAB-DA4AA2393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873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52EF-AE21-41D9-B461-1572097E2975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0B79-86A0-4F22-8CAB-DA4AA2393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64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52EF-AE21-41D9-B461-1572097E2975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0B79-86A0-4F22-8CAB-DA4AA2393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28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52EF-AE21-41D9-B461-1572097E2975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0B79-86A0-4F22-8CAB-DA4AA2393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52EF-AE21-41D9-B461-1572097E2975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0B79-86A0-4F22-8CAB-DA4AA2393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6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52EF-AE21-41D9-B461-1572097E2975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0B79-86A0-4F22-8CAB-DA4AA2393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82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52EF-AE21-41D9-B461-1572097E2975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0B79-86A0-4F22-8CAB-DA4AA2393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1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52EF-AE21-41D9-B461-1572097E2975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0B79-86A0-4F22-8CAB-DA4AA2393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00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52EF-AE21-41D9-B461-1572097E2975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0B79-86A0-4F22-8CAB-DA4AA2393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6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52EF-AE21-41D9-B461-1572097E2975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0B79-86A0-4F22-8CAB-DA4AA2393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4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8252EF-AE21-41D9-B461-1572097E2975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0B79-86A0-4F22-8CAB-DA4AA2393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305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labitals.it/scorci/la-societa-che-cambi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labitals.it/scorci/gli-italiani-e-laffitt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abitals.it/scorci/mio-figlio-e-malato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abitals.it/scorci/raggio-di-sole-passato-prossimo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alice29682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hyperlink" Target="https://labitals.i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comments" Target="../comments/comment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abitals.it/scorci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03F19F3-93C3-4617-8B4F-F9EADD58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7" y="649357"/>
            <a:ext cx="10758901" cy="5671930"/>
          </a:xfrm>
        </p:spPr>
        <p:txBody>
          <a:bodyPr>
            <a:noAutofit/>
          </a:bodyPr>
          <a:lstStyle/>
          <a:p>
            <a:r>
              <a:rPr lang="it-IT" sz="3500" dirty="0" err="1">
                <a:latin typeface="Georgia" panose="02040502050405020303" pitchFamily="18" charset="0"/>
              </a:rPr>
              <a:t>Distance</a:t>
            </a:r>
            <a:r>
              <a:rPr lang="it-IT" sz="3500" dirty="0">
                <a:latin typeface="Georgia" panose="02040502050405020303" pitchFamily="18" charset="0"/>
              </a:rPr>
              <a:t> Learning in </a:t>
            </a:r>
            <a:br>
              <a:rPr lang="it-IT" sz="3500" dirty="0">
                <a:latin typeface="Georgia" panose="02040502050405020303" pitchFamily="18" charset="0"/>
              </a:rPr>
            </a:br>
            <a:r>
              <a:rPr lang="it-IT" sz="3500" dirty="0" err="1">
                <a:latin typeface="Georgia" panose="02040502050405020303" pitchFamily="18" charset="0"/>
              </a:rPr>
              <a:t>Modern</a:t>
            </a:r>
            <a:r>
              <a:rPr lang="it-IT" sz="3500" dirty="0">
                <a:latin typeface="Georgia" panose="02040502050405020303" pitchFamily="18" charset="0"/>
              </a:rPr>
              <a:t> </a:t>
            </a:r>
            <a:r>
              <a:rPr lang="it-IT" sz="3500" dirty="0" err="1">
                <a:latin typeface="Georgia" panose="02040502050405020303" pitchFamily="18" charset="0"/>
              </a:rPr>
              <a:t>Languages</a:t>
            </a:r>
            <a:r>
              <a:rPr lang="it-IT" sz="3500" dirty="0">
                <a:latin typeface="Georgia" panose="02040502050405020303" pitchFamily="18" charset="0"/>
              </a:rPr>
              <a:t> Forum</a:t>
            </a:r>
            <a:br>
              <a:rPr lang="it-IT" sz="7000" dirty="0">
                <a:latin typeface="Georgia" panose="02040502050405020303" pitchFamily="18" charset="0"/>
              </a:rPr>
            </a:br>
            <a:br>
              <a:rPr lang="it-IT" sz="7000" dirty="0">
                <a:latin typeface="Georgia" panose="02040502050405020303" pitchFamily="18" charset="0"/>
              </a:rPr>
            </a:br>
            <a:r>
              <a:rPr lang="en-US" sz="6300" dirty="0">
                <a:solidFill>
                  <a:srgbClr val="BADA52"/>
                </a:solidFill>
                <a:latin typeface="Georgia" panose="02040502050405020303" pitchFamily="18" charset="0"/>
              </a:rPr>
              <a:t>SCORCI ITALIANI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a learning environment for </a:t>
            </a:r>
            <a:r>
              <a:rPr lang="en-US" sz="6500" dirty="0">
                <a:solidFill>
                  <a:srgbClr val="B9DA4E"/>
                </a:solidFill>
                <a:latin typeface="Georgia" panose="02040502050405020303" pitchFamily="18" charset="0"/>
              </a:rPr>
              <a:t>Italian</a:t>
            </a:r>
            <a:r>
              <a:rPr lang="en-US" dirty="0">
                <a:latin typeface="Georgia" panose="02040502050405020303" pitchFamily="18" charset="0"/>
              </a:rPr>
              <a:t> as L2</a:t>
            </a:r>
            <a:br>
              <a:rPr lang="it-IT" sz="7000" dirty="0">
                <a:latin typeface="Georgia" panose="02040502050405020303" pitchFamily="18" charset="0"/>
              </a:rPr>
            </a:br>
            <a:br>
              <a:rPr lang="it-IT" sz="7000" dirty="0">
                <a:latin typeface="Georgia" panose="02040502050405020303" pitchFamily="18" charset="0"/>
              </a:rPr>
            </a:br>
            <a:endParaRPr lang="it-IT" sz="4000" dirty="0">
              <a:latin typeface="Georgia" panose="02040502050405020303" pitchFamily="18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D1E9A66-B5F7-4A33-BF50-09836E26B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3742" y="5519694"/>
            <a:ext cx="10515600" cy="801593"/>
          </a:xfrm>
        </p:spPr>
        <p:txBody>
          <a:bodyPr>
            <a:normAutofit fontScale="92500"/>
          </a:bodyPr>
          <a:lstStyle/>
          <a:p>
            <a:pPr algn="r"/>
            <a:r>
              <a:rPr lang="it-IT" sz="3000" dirty="0">
                <a:solidFill>
                  <a:srgbClr val="A5CB2B"/>
                </a:solidFill>
                <a:latin typeface="Georgia" panose="02040502050405020303" pitchFamily="18" charset="0"/>
              </a:rPr>
              <a:t>Alice Gasparini                                                         27° </a:t>
            </a:r>
            <a:r>
              <a:rPr lang="it-IT" sz="3000" dirty="0" err="1">
                <a:solidFill>
                  <a:srgbClr val="A5CB2B"/>
                </a:solidFill>
                <a:latin typeface="Georgia" panose="02040502050405020303" pitchFamily="18" charset="0"/>
              </a:rPr>
              <a:t>May</a:t>
            </a:r>
            <a:r>
              <a:rPr lang="it-IT" sz="3000" dirty="0">
                <a:solidFill>
                  <a:srgbClr val="A5CB2B"/>
                </a:solidFill>
                <a:latin typeface="Georgia" panose="02040502050405020303" pitchFamily="18" charset="0"/>
              </a:rPr>
              <a:t> 2020</a:t>
            </a:r>
          </a:p>
        </p:txBody>
      </p:sp>
      <p:pic>
        <p:nvPicPr>
          <p:cNvPr id="7" name="Immagine 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71C7C883-27AD-4F9D-B534-292F52A8E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303" y="1112204"/>
            <a:ext cx="2109039" cy="122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98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FA20B5-FC99-46CD-8101-8C867646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it-IT" sz="73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366C80E-4BD3-41B5-B7EF-E1AD0E853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1" y="0"/>
            <a:ext cx="6096000" cy="6858000"/>
          </a:xfrm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23239BCC-B968-4CAC-B1D0-3EB09FEE2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434" y="1545935"/>
            <a:ext cx="5181600" cy="34588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sz="7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it-IT" sz="7600" dirty="0">
                <a:latin typeface="Georgia" panose="02040502050405020303" pitchFamily="18" charset="0"/>
              </a:rPr>
              <a:t>Create</a:t>
            </a:r>
          </a:p>
          <a:p>
            <a:pPr marL="0" indent="0">
              <a:buNone/>
            </a:pPr>
            <a:r>
              <a:rPr lang="it-IT" sz="7600" dirty="0">
                <a:solidFill>
                  <a:schemeClr val="accent1"/>
                </a:solidFill>
                <a:latin typeface="Georgia" panose="02040502050405020303" pitchFamily="18" charset="0"/>
              </a:rPr>
              <a:t>Interactive </a:t>
            </a:r>
            <a:r>
              <a:rPr lang="it-IT" sz="7600" dirty="0" err="1">
                <a:solidFill>
                  <a:schemeClr val="accent1"/>
                </a:solidFill>
                <a:latin typeface="Georgia" panose="02040502050405020303" pitchFamily="18" charset="0"/>
              </a:rPr>
              <a:t>contents</a:t>
            </a:r>
            <a:endParaRPr lang="it-IT" sz="7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5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1E373D1-D0F0-4220-8D3A-D42082DA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480" y="1252324"/>
            <a:ext cx="10578480" cy="1400530"/>
          </a:xfrm>
        </p:spPr>
        <p:txBody>
          <a:bodyPr>
            <a:noAutofit/>
          </a:bodyPr>
          <a:lstStyle/>
          <a:p>
            <a:r>
              <a:rPr lang="it-IT" sz="5000" dirty="0">
                <a:solidFill>
                  <a:schemeClr val="accent1"/>
                </a:solidFill>
                <a:latin typeface="Georgia" panose="02040502050405020303" pitchFamily="18" charset="0"/>
              </a:rPr>
              <a:t>Focus on </a:t>
            </a:r>
            <a:r>
              <a:rPr lang="it-IT" sz="5000" dirty="0" err="1">
                <a:solidFill>
                  <a:schemeClr val="accent1"/>
                </a:solidFill>
                <a:latin typeface="Georgia" panose="02040502050405020303" pitchFamily="18" charset="0"/>
              </a:rPr>
              <a:t>listening</a:t>
            </a:r>
            <a:r>
              <a:rPr lang="it-IT" sz="5000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it-IT" sz="5000" dirty="0" err="1">
                <a:solidFill>
                  <a:schemeClr val="accent1"/>
                </a:solidFill>
                <a:latin typeface="Georgia" panose="02040502050405020303" pitchFamily="18" charset="0"/>
              </a:rPr>
              <a:t>comprehension</a:t>
            </a:r>
            <a:endParaRPr lang="it-IT" sz="50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9" name="Segnaposto contenuto 6">
            <a:extLst>
              <a:ext uri="{FF2B5EF4-FFF2-40B4-BE49-F238E27FC236}">
                <a16:creationId xmlns:a16="http://schemas.microsoft.com/office/drawing/2014/main" id="{4787FA7B-65F6-4750-B8C0-9A852FF4B3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148845"/>
              </p:ext>
            </p:extLst>
          </p:nvPr>
        </p:nvGraphicFramePr>
        <p:xfrm>
          <a:off x="1393824" y="2062011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634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E11810-A5FC-403D-BE27-0949D695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241"/>
            <a:ext cx="10515600" cy="695050"/>
          </a:xfrm>
        </p:spPr>
        <p:txBody>
          <a:bodyPr>
            <a:noAutofit/>
          </a:bodyPr>
          <a:lstStyle/>
          <a:p>
            <a:br>
              <a:rPr lang="it-IT" sz="5000" dirty="0">
                <a:latin typeface="Georgia" panose="02040502050405020303" pitchFamily="18" charset="0"/>
              </a:rPr>
            </a:br>
            <a:endParaRPr lang="it-IT" sz="5000" dirty="0">
              <a:latin typeface="Georgia" panose="020405020504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558225-7ABB-475B-99E7-6FB2FB64F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25" y="967409"/>
            <a:ext cx="10515600" cy="55076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sz="5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it-IT" sz="5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it-IT" sz="5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it-IT" sz="3000" dirty="0">
              <a:latin typeface="Georgia" panose="02040502050405020303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it-IT" sz="3000" dirty="0">
              <a:latin typeface="Georgia" panose="02040502050405020303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it-IT" sz="3000" dirty="0">
              <a:latin typeface="Georgia" panose="02040502050405020303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it-IT" sz="3000" dirty="0">
              <a:latin typeface="Georgia" panose="02040502050405020303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it-IT" sz="3000" dirty="0">
              <a:latin typeface="Georgia" panose="02040502050405020303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it-IT" sz="3000" dirty="0">
              <a:latin typeface="Georgia" panose="02040502050405020303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it-IT" sz="3000" dirty="0"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         </a:t>
            </a:r>
          </a:p>
          <a:p>
            <a:pPr marL="0" indent="0" algn="ctr">
              <a:buNone/>
            </a:pPr>
            <a:r>
              <a:rPr lang="it-IT" sz="3000" dirty="0">
                <a:solidFill>
                  <a:schemeClr val="accent1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https://labitals.it/scorci/la-societa-che-cambia/</a:t>
            </a:r>
            <a:endParaRPr lang="it-IT" sz="30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ttangolo 5" descr="Video camera">
            <a:extLst>
              <a:ext uri="{FF2B5EF4-FFF2-40B4-BE49-F238E27FC236}">
                <a16:creationId xmlns:a16="http://schemas.microsoft.com/office/drawing/2014/main" id="{05FA3C2F-7866-4C25-B09C-137A6752A419}"/>
              </a:ext>
            </a:extLst>
          </p:cNvPr>
          <p:cNvSpPr/>
          <p:nvPr/>
        </p:nvSpPr>
        <p:spPr>
          <a:xfrm>
            <a:off x="12132" y="0"/>
            <a:ext cx="1300252" cy="130025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Immagine 7" descr="Immagine che contiene persona, monitor, uomo, interni&#10;&#10;Descrizione generata automaticamente">
            <a:extLst>
              <a:ext uri="{FF2B5EF4-FFF2-40B4-BE49-F238E27FC236}">
                <a16:creationId xmlns:a16="http://schemas.microsoft.com/office/drawing/2014/main" id="{EA765492-EDC5-4C6E-A595-6581F567C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01" y="897734"/>
            <a:ext cx="8747856" cy="498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7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E23EE7-5FDB-4996-A5AA-9E04D5A72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" name="Segnaposto contenuto 10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B80CF3D-B17A-4475-9CE7-388C16541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832168"/>
            <a:ext cx="8787775" cy="5120640"/>
          </a:xfrm>
        </p:spPr>
      </p:pic>
      <p:sp>
        <p:nvSpPr>
          <p:cNvPr id="7" name="Rettangolo 6" descr="Video camera">
            <a:extLst>
              <a:ext uri="{FF2B5EF4-FFF2-40B4-BE49-F238E27FC236}">
                <a16:creationId xmlns:a16="http://schemas.microsoft.com/office/drawing/2014/main" id="{A0F235C7-62B9-4F30-B31C-82822A2F5861}"/>
              </a:ext>
            </a:extLst>
          </p:cNvPr>
          <p:cNvSpPr/>
          <p:nvPr/>
        </p:nvSpPr>
        <p:spPr>
          <a:xfrm>
            <a:off x="75192" y="182042"/>
            <a:ext cx="1300252" cy="130025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3309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71B239-75F0-4531-871C-34B03FBB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37" y="5929652"/>
            <a:ext cx="8207326" cy="1325563"/>
          </a:xfrm>
        </p:spPr>
        <p:txBody>
          <a:bodyPr>
            <a:normAutofit/>
          </a:bodyPr>
          <a:lstStyle/>
          <a:p>
            <a:r>
              <a:rPr lang="it-IT" sz="3000" dirty="0">
                <a:solidFill>
                  <a:srgbClr val="BADB51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https://labitals.it/scorci/gli-italiani-e-laffitto/</a:t>
            </a:r>
            <a:endParaRPr lang="it-IT" sz="3000" dirty="0">
              <a:solidFill>
                <a:srgbClr val="BADB5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Segnaposto contenuto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BB33FB49-B718-48E1-8434-2B059E7D5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89" y="841863"/>
            <a:ext cx="8848577" cy="4690574"/>
          </a:xfrm>
        </p:spPr>
      </p:pic>
      <p:sp>
        <p:nvSpPr>
          <p:cNvPr id="4" name="Rettangolo 3" descr="Video camera">
            <a:extLst>
              <a:ext uri="{FF2B5EF4-FFF2-40B4-BE49-F238E27FC236}">
                <a16:creationId xmlns:a16="http://schemas.microsoft.com/office/drawing/2014/main" id="{9C6F1A71-D656-4A5E-A2B5-CF45711F494B}"/>
              </a:ext>
            </a:extLst>
          </p:cNvPr>
          <p:cNvSpPr/>
          <p:nvPr/>
        </p:nvSpPr>
        <p:spPr>
          <a:xfrm>
            <a:off x="0" y="0"/>
            <a:ext cx="1300252" cy="130025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2903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contenuto 11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CC7A9D71-7BBA-4FF8-8326-6035CB159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252" y="867249"/>
            <a:ext cx="8323496" cy="4844833"/>
          </a:xfr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70B4109-A495-444A-AF1F-C2FA813634AA}"/>
              </a:ext>
            </a:extLst>
          </p:cNvPr>
          <p:cNvSpPr/>
          <p:nvPr/>
        </p:nvSpPr>
        <p:spPr>
          <a:xfrm>
            <a:off x="2105965" y="5990751"/>
            <a:ext cx="79800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solidFill>
                  <a:srgbClr val="A5CB2B"/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https://labitals.it/scorci/mio-figlio-e-malato/</a:t>
            </a:r>
            <a:endParaRPr lang="it-IT" sz="3000" dirty="0">
              <a:solidFill>
                <a:srgbClr val="A5CB2B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0AFFC07E-5C0F-4A43-85A9-C42C062C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1463675" cy="1325562"/>
          </a:xfrm>
          <a:prstGeom prst="rect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749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screenshot, oggetto, bianco&#10;&#10;Descrizione generata automaticamente">
            <a:extLst>
              <a:ext uri="{FF2B5EF4-FFF2-40B4-BE49-F238E27FC236}">
                <a16:creationId xmlns:a16="http://schemas.microsoft.com/office/drawing/2014/main" id="{2647B938-DF94-4B56-93DA-15668EE37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09" y="594519"/>
            <a:ext cx="8547651" cy="5595938"/>
          </a:xfr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DF3B4DB-A541-481A-B792-5BBE59829A78}"/>
              </a:ext>
            </a:extLst>
          </p:cNvPr>
          <p:cNvSpPr/>
          <p:nvPr/>
        </p:nvSpPr>
        <p:spPr>
          <a:xfrm>
            <a:off x="1185519" y="6304002"/>
            <a:ext cx="101617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solidFill>
                  <a:srgbClr val="86A523"/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https://labitals.it/scorci/raggio-di-sole-passato-prossimo/</a:t>
            </a:r>
            <a:endParaRPr lang="it-IT" sz="3000" dirty="0">
              <a:solidFill>
                <a:srgbClr val="86A523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itolo 4" descr="Treble clef">
            <a:extLst>
              <a:ext uri="{FF2B5EF4-FFF2-40B4-BE49-F238E27FC236}">
                <a16:creationId xmlns:a16="http://schemas.microsoft.com/office/drawing/2014/main" id="{674A8A03-308D-42E2-85F5-BA56218FF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00"/>
            <a:ext cx="1401763" cy="1325563"/>
          </a:xfrm>
          <a:prstGeom prst="rect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462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BBA20DF-04FA-4E86-BDDA-0D830F153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16" y="839921"/>
            <a:ext cx="9022743" cy="5178157"/>
          </a:xfrm>
        </p:spPr>
      </p:pic>
      <p:sp>
        <p:nvSpPr>
          <p:cNvPr id="5" name="Titolo 4" descr="Treble clef">
            <a:extLst>
              <a:ext uri="{FF2B5EF4-FFF2-40B4-BE49-F238E27FC236}">
                <a16:creationId xmlns:a16="http://schemas.microsoft.com/office/drawing/2014/main" id="{403DC985-1D01-4026-AF98-EC6BFEB9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401763" cy="1325563"/>
          </a:xfrm>
          <a:prstGeom prst="rect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928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C2B36-327C-42BE-A56A-652B46C19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74" y="931610"/>
            <a:ext cx="10515600" cy="249739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tx1"/>
                </a:solidFill>
                <a:latin typeface="Georgia" panose="02040502050405020303" pitchFamily="18" charset="0"/>
              </a:rPr>
              <a:t>ALICE GASPARINI</a:t>
            </a:r>
            <a:br>
              <a:rPr lang="it-IT" dirty="0">
                <a:solidFill>
                  <a:srgbClr val="2B15D1"/>
                </a:solidFill>
                <a:latin typeface="Georgia" panose="02040502050405020303" pitchFamily="18" charset="0"/>
              </a:rPr>
            </a:br>
            <a:r>
              <a:rPr lang="it-IT" dirty="0">
                <a:solidFill>
                  <a:schemeClr val="accent1"/>
                </a:solidFill>
                <a:latin typeface="Georgia" panose="02040502050405020303" pitchFamily="18" charset="0"/>
              </a:rPr>
              <a:t>Università G. D’Annunzio</a:t>
            </a:r>
            <a:br>
              <a:rPr lang="it-IT" dirty="0">
                <a:solidFill>
                  <a:schemeClr val="accent1"/>
                </a:solidFill>
                <a:latin typeface="Georgia" panose="02040502050405020303" pitchFamily="18" charset="0"/>
              </a:rPr>
            </a:br>
            <a:r>
              <a:rPr lang="it-IT" dirty="0">
                <a:solidFill>
                  <a:schemeClr val="accent1"/>
                </a:solidFill>
                <a:latin typeface="Georgia" panose="02040502050405020303" pitchFamily="18" charset="0"/>
              </a:rPr>
              <a:t>Chieti and Pescara</a:t>
            </a:r>
            <a:br>
              <a:rPr lang="it-IT" dirty="0">
                <a:solidFill>
                  <a:schemeClr val="accent1"/>
                </a:solidFill>
                <a:latin typeface="Georgia" panose="02040502050405020303" pitchFamily="18" charset="0"/>
              </a:rPr>
            </a:b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D0DB95-A3B3-4B7E-AB5C-6A2B17B8F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20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5000" dirty="0" err="1">
                <a:latin typeface="Georgia" panose="02040502050405020303" pitchFamily="18" charset="0"/>
              </a:rPr>
              <a:t>Contact</a:t>
            </a:r>
            <a:r>
              <a:rPr lang="it-IT" sz="5000" dirty="0">
                <a:latin typeface="Georgia" panose="02040502050405020303" pitchFamily="18" charset="0"/>
              </a:rPr>
              <a:t> details:</a:t>
            </a:r>
            <a:endParaRPr lang="it-IT" sz="5000" dirty="0">
              <a:latin typeface="Georgia" panose="02040502050405020303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it-IT" sz="4000" dirty="0">
                <a:solidFill>
                  <a:schemeClr val="accent1"/>
                </a:solidFill>
                <a:latin typeface="Georgia" panose="02040502050405020303" pitchFamily="18" charset="0"/>
              </a:rPr>
              <a:t>alice29682@gmail.com</a:t>
            </a:r>
          </a:p>
          <a:p>
            <a:pPr marL="0" indent="0" algn="ctr">
              <a:buNone/>
            </a:pPr>
            <a:r>
              <a:rPr lang="it-IT" sz="4000" dirty="0">
                <a:solidFill>
                  <a:schemeClr val="accent1"/>
                </a:solidFill>
                <a:latin typeface="Georgia" panose="02040502050405020303" pitchFamily="18" charset="0"/>
              </a:rPr>
              <a:t>alice.gasparini@unich.it</a:t>
            </a:r>
          </a:p>
          <a:p>
            <a:pPr marL="0" indent="0" algn="ctr">
              <a:buNone/>
            </a:pPr>
            <a:r>
              <a:rPr lang="it-IT" sz="4000" dirty="0">
                <a:solidFill>
                  <a:schemeClr val="accent1"/>
                </a:solidFill>
                <a:latin typeface="Georgia" panose="02040502050405020303" pitchFamily="18" charset="0"/>
              </a:rPr>
              <a:t>https://labitals.it/</a:t>
            </a:r>
          </a:p>
        </p:txBody>
      </p:sp>
    </p:spTree>
    <p:extLst>
      <p:ext uri="{BB962C8B-B14F-4D97-AF65-F5344CB8AC3E}">
        <p14:creationId xmlns:p14="http://schemas.microsoft.com/office/powerpoint/2010/main" val="293976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3459AD-2DFE-4B1F-8A4E-AD94BA51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33" y="518979"/>
            <a:ext cx="9404723" cy="1400530"/>
          </a:xfrm>
        </p:spPr>
        <p:txBody>
          <a:bodyPr/>
          <a:lstStyle/>
          <a:p>
            <a:r>
              <a:rPr lang="it-IT" sz="7300" dirty="0" err="1">
                <a:solidFill>
                  <a:schemeClr val="accent1"/>
                </a:solidFill>
                <a:latin typeface="Georgia" panose="02040502050405020303" pitchFamily="18" charset="0"/>
              </a:rPr>
              <a:t>Ph.D</a:t>
            </a:r>
            <a:r>
              <a:rPr lang="it-IT" sz="7300" dirty="0">
                <a:solidFill>
                  <a:schemeClr val="accent1"/>
                </a:solidFill>
                <a:latin typeface="Georgia" panose="02040502050405020303" pitchFamily="18" charset="0"/>
              </a:rPr>
              <a:t>. Project</a:t>
            </a:r>
          </a:p>
        </p:txBody>
      </p:sp>
      <p:pic>
        <p:nvPicPr>
          <p:cNvPr id="5" name="Segnaposto contenuto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981952E-7FC0-4C8E-ACE6-52BF87B3B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07" y="2290498"/>
            <a:ext cx="6000750" cy="3000375"/>
          </a:xfrm>
        </p:spPr>
      </p:pic>
      <p:pic>
        <p:nvPicPr>
          <p:cNvPr id="7" name="Immagine 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79885AC-7365-4F22-9649-74D7DF37B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18" y="2290498"/>
            <a:ext cx="2508675" cy="2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6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09518C-CC01-4572-9684-D7503881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535F40F-DF29-445F-9C40-54A20D90C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10" y="1478718"/>
            <a:ext cx="8391524" cy="4195762"/>
          </a:xfrm>
        </p:spPr>
      </p:pic>
    </p:spTree>
    <p:extLst>
      <p:ext uri="{BB962C8B-B14F-4D97-AF65-F5344CB8AC3E}">
        <p14:creationId xmlns:p14="http://schemas.microsoft.com/office/powerpoint/2010/main" val="131775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809DA1-25DE-4839-ABE5-6578364B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89" y="873834"/>
            <a:ext cx="10515600" cy="1325563"/>
          </a:xfrm>
        </p:spPr>
        <p:txBody>
          <a:bodyPr>
            <a:normAutofit/>
          </a:bodyPr>
          <a:lstStyle/>
          <a:p>
            <a:r>
              <a:rPr lang="it-IT" sz="7300" dirty="0" err="1">
                <a:solidFill>
                  <a:schemeClr val="accent1"/>
                </a:solidFill>
                <a:latin typeface="Georgia" panose="02040502050405020303" pitchFamily="18" charset="0"/>
              </a:rPr>
              <a:t>Ph.D</a:t>
            </a:r>
            <a:r>
              <a:rPr lang="it-IT" sz="7300" dirty="0">
                <a:solidFill>
                  <a:schemeClr val="accent1"/>
                </a:solidFill>
                <a:latin typeface="Georgia" panose="02040502050405020303" pitchFamily="18" charset="0"/>
              </a:rPr>
              <a:t>. Project</a:t>
            </a:r>
          </a:p>
        </p:txBody>
      </p:sp>
      <p:pic>
        <p:nvPicPr>
          <p:cNvPr id="6" name="Segnaposto contenuto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D3D5C4F0-D206-462F-B2FB-48FBB5902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30" y="0"/>
            <a:ext cx="5313576" cy="2039815"/>
          </a:xfr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D46FBFB-8D68-4231-A291-53B3CAA0E9C6}"/>
              </a:ext>
            </a:extLst>
          </p:cNvPr>
          <p:cNvSpPr/>
          <p:nvPr/>
        </p:nvSpPr>
        <p:spPr>
          <a:xfrm>
            <a:off x="358201" y="3429000"/>
            <a:ext cx="4741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chemeClr val="accent1"/>
                </a:solidFill>
                <a:latin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https://labitals.it/</a:t>
            </a:r>
            <a:endParaRPr lang="it-IT" sz="40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endParaRPr lang="it-IT" sz="4000" dirty="0">
              <a:latin typeface="Georgia" panose="02040502050405020303" pitchFamily="18" charset="0"/>
            </a:endParaRPr>
          </a:p>
        </p:txBody>
      </p:sp>
      <p:pic>
        <p:nvPicPr>
          <p:cNvPr id="4" name="Immagine 3" descr="Immagine che contiene monitor, giocatore, sedendo, schermo&#10;&#10;Descrizione generata automaticamente">
            <a:extLst>
              <a:ext uri="{FF2B5EF4-FFF2-40B4-BE49-F238E27FC236}">
                <a16:creationId xmlns:a16="http://schemas.microsoft.com/office/drawing/2014/main" id="{3E7A04B1-4C12-4A15-9DD9-2BD294E27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271" y="1830390"/>
            <a:ext cx="3287151" cy="2356339"/>
          </a:xfrm>
          <a:prstGeom prst="rect">
            <a:avLst/>
          </a:prstGeom>
        </p:spPr>
      </p:pic>
      <p:pic>
        <p:nvPicPr>
          <p:cNvPr id="8" name="Immagine 7" descr="Immagine che contiene disegnando, fiore&#10;&#10;Descrizione generata automaticamente">
            <a:extLst>
              <a:ext uri="{FF2B5EF4-FFF2-40B4-BE49-F238E27FC236}">
                <a16:creationId xmlns:a16="http://schemas.microsoft.com/office/drawing/2014/main" id="{7BDA3251-8A88-4943-9492-339D0075F0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71" y="2385711"/>
            <a:ext cx="2857500" cy="1644075"/>
          </a:xfrm>
          <a:prstGeom prst="rect">
            <a:avLst/>
          </a:prstGeom>
        </p:spPr>
      </p:pic>
      <p:pic>
        <p:nvPicPr>
          <p:cNvPr id="14" name="Immagine 13" descr="Immagine che contiene edificio, via, segnale, stanza&#10;&#10;Descrizione generata automaticamente">
            <a:extLst>
              <a:ext uri="{FF2B5EF4-FFF2-40B4-BE49-F238E27FC236}">
                <a16:creationId xmlns:a16="http://schemas.microsoft.com/office/drawing/2014/main" id="{54104585-021D-4747-816B-89C7822622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44" y="4136886"/>
            <a:ext cx="5674655" cy="2199395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5D38CB1A-FC06-4B80-AE36-25E71FC10B4C}"/>
              </a:ext>
            </a:extLst>
          </p:cNvPr>
          <p:cNvSpPr/>
          <p:nvPr/>
        </p:nvSpPr>
        <p:spPr>
          <a:xfrm>
            <a:off x="6995785" y="6342251"/>
            <a:ext cx="4665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Georgia" panose="02040502050405020303" pitchFamily="18" charset="0"/>
              </a:rPr>
              <a:t>Photo by Jametlene Reskp on Unsplash</a:t>
            </a:r>
            <a:endParaRPr lang="it-IT" sz="20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47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40731-8B02-453E-96DC-E618BE52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1" y="9026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sz="8000" dirty="0">
                <a:solidFill>
                  <a:schemeClr val="accent1"/>
                </a:solidFill>
                <a:latin typeface="Georgia" panose="02040502050405020303" pitchFamily="18" charset="0"/>
              </a:rPr>
              <a:t>Scorci Italiani </a:t>
            </a:r>
            <a:br>
              <a:rPr lang="it-IT" dirty="0"/>
            </a:br>
            <a:r>
              <a:rPr lang="it-IT" sz="3300" dirty="0">
                <a:latin typeface="Georgia" panose="02040502050405020303" pitchFamily="18" charset="0"/>
              </a:rPr>
              <a:t>(</a:t>
            </a:r>
            <a:r>
              <a:rPr lang="it-IT" sz="3300" i="1" dirty="0" err="1">
                <a:latin typeface="Georgia" panose="02040502050405020303" pitchFamily="18" charset="0"/>
              </a:rPr>
              <a:t>Italian</a:t>
            </a:r>
            <a:r>
              <a:rPr lang="it-IT" sz="3300" i="1" dirty="0">
                <a:latin typeface="Georgia" panose="02040502050405020303" pitchFamily="18" charset="0"/>
              </a:rPr>
              <a:t> </a:t>
            </a:r>
            <a:r>
              <a:rPr lang="it-IT" sz="3300" i="1" dirty="0" err="1">
                <a:latin typeface="Georgia" panose="02040502050405020303" pitchFamily="18" charset="0"/>
              </a:rPr>
              <a:t>glimpses</a:t>
            </a:r>
            <a:r>
              <a:rPr lang="it-IT" sz="3300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439CB390-8792-4409-9DD5-09C022A54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sz="6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it-IT" sz="6000" dirty="0">
                <a:solidFill>
                  <a:schemeClr val="accent1"/>
                </a:solidFill>
                <a:latin typeface="Georgia" panose="02040502050405020303" pitchFamily="18" charset="0"/>
              </a:rPr>
              <a:t>A2/B1</a:t>
            </a:r>
          </a:p>
        </p:txBody>
      </p:sp>
      <p:pic>
        <p:nvPicPr>
          <p:cNvPr id="4" name="Immagine 3" descr="Immagine che contiene edificio, esterni, via, camminando&#10;&#10;Descrizione generata automaticamente">
            <a:extLst>
              <a:ext uri="{FF2B5EF4-FFF2-40B4-BE49-F238E27FC236}">
                <a16:creationId xmlns:a16="http://schemas.microsoft.com/office/drawing/2014/main" id="{5C9FFAD5-E06E-4885-B400-16603CE2F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52740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1618892-261B-4A06-AD33-12BB466AA61C}"/>
              </a:ext>
            </a:extLst>
          </p:cNvPr>
          <p:cNvSpPr/>
          <p:nvPr/>
        </p:nvSpPr>
        <p:spPr>
          <a:xfrm>
            <a:off x="7104185" y="6173466"/>
            <a:ext cx="5207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br>
              <a:rPr lang="it-IT" sz="2000" dirty="0">
                <a:solidFill>
                  <a:schemeClr val="accent1"/>
                </a:solidFill>
                <a:latin typeface="Georgia" panose="02040502050405020303" pitchFamily="18" charset="0"/>
              </a:rPr>
            </a:br>
            <a:r>
              <a:rPr lang="it-IT" sz="2000" dirty="0">
                <a:solidFill>
                  <a:schemeClr val="accent1"/>
                </a:solidFill>
                <a:latin typeface="Georgia" panose="02040502050405020303" pitchFamily="18" charset="0"/>
              </a:rPr>
              <a:t>Photo by Max </a:t>
            </a:r>
            <a:r>
              <a:rPr lang="it-IT" sz="2000" dirty="0" err="1">
                <a:solidFill>
                  <a:schemeClr val="accent1"/>
                </a:solidFill>
                <a:latin typeface="Georgia" panose="02040502050405020303" pitchFamily="18" charset="0"/>
              </a:rPr>
              <a:t>Böhme</a:t>
            </a:r>
            <a:r>
              <a:rPr lang="it-IT" sz="2000" dirty="0">
                <a:solidFill>
                  <a:schemeClr val="accent1"/>
                </a:solidFill>
                <a:latin typeface="Georgia" panose="02040502050405020303" pitchFamily="18" charset="0"/>
              </a:rPr>
              <a:t> on </a:t>
            </a:r>
            <a:r>
              <a:rPr lang="it-IT" sz="2000" dirty="0" err="1">
                <a:solidFill>
                  <a:schemeClr val="accent1"/>
                </a:solidFill>
                <a:latin typeface="Georgia" panose="02040502050405020303" pitchFamily="18" charset="0"/>
              </a:rPr>
              <a:t>Unsplash</a:t>
            </a:r>
            <a:endParaRPr lang="it-IT" sz="20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1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A8A07-60F5-4493-A707-31297973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480" y="2284899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accent1"/>
                </a:solidFill>
                <a:latin typeface="Georgia" panose="02040502050405020303" pitchFamily="18" charset="0"/>
              </a:rPr>
              <a:t>5 Units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2E50F3-FC2D-42D0-B9A2-D999C1C9C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474765"/>
            <a:ext cx="6314052" cy="11964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>
                <a:solidFill>
                  <a:srgbClr val="2115BD"/>
                </a:solidFill>
                <a:latin typeface="Georgia" panose="02040502050405020303" pitchFamily="18" charset="0"/>
              </a:rPr>
              <a:t>		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0BED82-B366-4B5E-B79C-0B97CEABB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052" y="2307749"/>
            <a:ext cx="5705670" cy="1647580"/>
          </a:xfrm>
        </p:spPr>
        <p:txBody>
          <a:bodyPr>
            <a:normAutofit/>
          </a:bodyPr>
          <a:lstStyle/>
          <a:p>
            <a:pPr marL="2743200" lvl="6" indent="0">
              <a:buNone/>
            </a:pPr>
            <a:r>
              <a:rPr lang="it-IT" sz="5000" dirty="0">
                <a:solidFill>
                  <a:srgbClr val="2115BD"/>
                </a:solidFill>
                <a:latin typeface="Georgia" panose="02040502050405020303" pitchFamily="18" charset="0"/>
              </a:rPr>
              <a:t>        </a:t>
            </a:r>
          </a:p>
          <a:p>
            <a:pPr marL="2743200" lvl="6" indent="0">
              <a:buNone/>
            </a:pPr>
            <a:endParaRPr lang="it-IT" dirty="0"/>
          </a:p>
          <a:p>
            <a:pPr marL="2743200" lvl="6" indent="0">
              <a:buNone/>
            </a:pPr>
            <a:endParaRPr lang="it-IT" dirty="0"/>
          </a:p>
          <a:p>
            <a:pPr marL="2743200" lvl="6" indent="0">
              <a:buNone/>
            </a:pPr>
            <a:endParaRPr lang="it-IT" sz="5000" dirty="0">
              <a:solidFill>
                <a:srgbClr val="2115BD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Immagine 8" descr="Immagine che contiene computer, portatile, tavolo&#10;&#10;Descrizione generata automaticamente">
            <a:extLst>
              <a:ext uri="{FF2B5EF4-FFF2-40B4-BE49-F238E27FC236}">
                <a16:creationId xmlns:a16="http://schemas.microsoft.com/office/drawing/2014/main" id="{9BCBB678-65A7-44C3-A082-78FA36822E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" r="2" b="9814"/>
          <a:stretch/>
        </p:blipFill>
        <p:spPr>
          <a:xfrm>
            <a:off x="4219433" y="0"/>
            <a:ext cx="3753134" cy="2494279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4FB8878-8D75-456F-8EE3-E46B071D4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0" r="2" b="5920"/>
          <a:stretch/>
        </p:blipFill>
        <p:spPr>
          <a:xfrm>
            <a:off x="0" y="-13017"/>
            <a:ext cx="2998469" cy="2387933"/>
          </a:xfrm>
          <a:prstGeom prst="rect">
            <a:avLst/>
          </a:prstGeom>
        </p:spPr>
      </p:pic>
      <p:pic>
        <p:nvPicPr>
          <p:cNvPr id="11" name="Immagine 10" descr="Immagine che contiene interni, tavolo, stanza, fotografia&#10;&#10;Descrizione generata automaticamente">
            <a:extLst>
              <a:ext uri="{FF2B5EF4-FFF2-40B4-BE49-F238E27FC236}">
                <a16:creationId xmlns:a16="http://schemas.microsoft.com/office/drawing/2014/main" id="{E7C1BB8B-C641-4B7D-8F36-07214876AC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9"/>
          <a:stretch/>
        </p:blipFill>
        <p:spPr>
          <a:xfrm>
            <a:off x="8904850" y="0"/>
            <a:ext cx="3287150" cy="224028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8CE2B6E7-0553-452F-9E33-FFC70A354F36}"/>
              </a:ext>
            </a:extLst>
          </p:cNvPr>
          <p:cNvSpPr txBox="1">
            <a:spLocks/>
          </p:cNvSpPr>
          <p:nvPr/>
        </p:nvSpPr>
        <p:spPr>
          <a:xfrm>
            <a:off x="566928" y="3392488"/>
            <a:ext cx="6272784" cy="5654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>
                <a:latin typeface="Georgia" panose="02040502050405020303" pitchFamily="18" charset="0"/>
              </a:rPr>
              <a:t> </a:t>
            </a:r>
            <a:endParaRPr lang="en-US" sz="7200" dirty="0">
              <a:latin typeface="Georgia" panose="02040502050405020303" pitchFamily="18" charset="0"/>
            </a:endParaRPr>
          </a:p>
        </p:txBody>
      </p:sp>
      <p:pic>
        <p:nvPicPr>
          <p:cNvPr id="10" name="Segnaposto contenuto 3">
            <a:extLst>
              <a:ext uri="{FF2B5EF4-FFF2-40B4-BE49-F238E27FC236}">
                <a16:creationId xmlns:a16="http://schemas.microsoft.com/office/drawing/2014/main" id="{A2B32BE8-F87C-44A9-9AFA-38723942DD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0" r="2" b="10472"/>
          <a:stretch/>
        </p:blipFill>
        <p:spPr>
          <a:xfrm>
            <a:off x="38622" y="3671250"/>
            <a:ext cx="4885070" cy="3145200"/>
          </a:xfrm>
          <a:prstGeom prst="rect">
            <a:avLst/>
          </a:prstGeom>
        </p:spPr>
      </p:pic>
      <p:pic>
        <p:nvPicPr>
          <p:cNvPr id="12" name="Segnaposto contenuto 6" descr="Immagine che contiene soffitto, interni, persone, stanza&#10;&#10;Descrizione generata automaticamente">
            <a:extLst>
              <a:ext uri="{FF2B5EF4-FFF2-40B4-BE49-F238E27FC236}">
                <a16:creationId xmlns:a16="http://schemas.microsoft.com/office/drawing/2014/main" id="{57B5FBFD-DDED-4753-B4EA-C4C37934B8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7" b="351"/>
          <a:stretch/>
        </p:blipFill>
        <p:spPr>
          <a:xfrm>
            <a:off x="7151427" y="3955328"/>
            <a:ext cx="5040573" cy="29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7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0758218A-4C99-423D-BDA9-E0618EB0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56" y="2058168"/>
            <a:ext cx="6272784" cy="1545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accent1"/>
                </a:solidFill>
                <a:latin typeface="Georgia" panose="02040502050405020303" pitchFamily="18" charset="0"/>
              </a:rPr>
              <a:t>Songs</a:t>
            </a:r>
          </a:p>
        </p:txBody>
      </p:sp>
      <p:pic>
        <p:nvPicPr>
          <p:cNvPr id="6" name="Segnaposto contenuto 5" descr="Immagine che contiene palcoscenico, illuminato, luce, tavolo&#10;&#10;Descrizione generata automaticamente">
            <a:extLst>
              <a:ext uri="{FF2B5EF4-FFF2-40B4-BE49-F238E27FC236}">
                <a16:creationId xmlns:a16="http://schemas.microsoft.com/office/drawing/2014/main" id="{8EDC4641-1490-4239-A0A5-8C76789D0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33" y="932897"/>
            <a:ext cx="9039367" cy="5259353"/>
          </a:xfr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23715A92-8496-4CC4-AFFE-CEDD1D747450}"/>
              </a:ext>
            </a:extLst>
          </p:cNvPr>
          <p:cNvSpPr/>
          <p:nvPr/>
        </p:nvSpPr>
        <p:spPr>
          <a:xfrm>
            <a:off x="7521895" y="6192250"/>
            <a:ext cx="4527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86A523"/>
                </a:solidFill>
                <a:latin typeface="Georgia" panose="02040502050405020303" pitchFamily="18" charset="0"/>
              </a:rPr>
              <a:t>Photo by </a:t>
            </a:r>
            <a:r>
              <a:rPr lang="it-IT" sz="2000" dirty="0" err="1">
                <a:solidFill>
                  <a:srgbClr val="86A523"/>
                </a:solidFill>
                <a:latin typeface="Georgia" panose="02040502050405020303" pitchFamily="18" charset="0"/>
              </a:rPr>
              <a:t>Hanny</a:t>
            </a:r>
            <a:r>
              <a:rPr lang="it-IT" sz="2000" dirty="0">
                <a:solidFill>
                  <a:srgbClr val="86A523"/>
                </a:solidFill>
                <a:latin typeface="Georgia" panose="02040502050405020303" pitchFamily="18" charset="0"/>
              </a:rPr>
              <a:t> </a:t>
            </a:r>
            <a:r>
              <a:rPr lang="it-IT" sz="2000" dirty="0" err="1">
                <a:solidFill>
                  <a:srgbClr val="86A523"/>
                </a:solidFill>
                <a:latin typeface="Georgia" panose="02040502050405020303" pitchFamily="18" charset="0"/>
              </a:rPr>
              <a:t>Naibaho</a:t>
            </a:r>
            <a:r>
              <a:rPr lang="it-IT" sz="2000" dirty="0">
                <a:solidFill>
                  <a:srgbClr val="86A523"/>
                </a:solidFill>
                <a:latin typeface="Georgia" panose="02040502050405020303" pitchFamily="18" charset="0"/>
              </a:rPr>
              <a:t> on Unsplash</a:t>
            </a:r>
          </a:p>
        </p:txBody>
      </p:sp>
    </p:spTree>
    <p:extLst>
      <p:ext uri="{BB962C8B-B14F-4D97-AF65-F5344CB8AC3E}">
        <p14:creationId xmlns:p14="http://schemas.microsoft.com/office/powerpoint/2010/main" val="43629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CA290A8-5983-4CC0-83BB-C55410DDB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30" y="1185416"/>
            <a:ext cx="9478540" cy="507101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68DEE40-C414-455C-ACBE-194923BFA830}"/>
              </a:ext>
            </a:extLst>
          </p:cNvPr>
          <p:cNvSpPr/>
          <p:nvPr/>
        </p:nvSpPr>
        <p:spPr>
          <a:xfrm>
            <a:off x="3166689" y="477530"/>
            <a:ext cx="6060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4000" dirty="0">
                <a:solidFill>
                  <a:schemeClr val="accent1"/>
                </a:solidFill>
                <a:latin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https://labitals.it/scorci/</a:t>
            </a:r>
            <a:endParaRPr lang="it-IT" sz="40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09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1478C93-D27B-4D51-BF95-C39A70D9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sz="7000" dirty="0">
              <a:solidFill>
                <a:srgbClr val="6A8ED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EC19F1F-4445-48BA-ADFD-93ED1A697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253331"/>
            <a:ext cx="55493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5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it-IT" sz="7000" dirty="0">
                <a:solidFill>
                  <a:schemeClr val="accent1"/>
                </a:solidFill>
                <a:latin typeface="Georgia" panose="02040502050405020303" pitchFamily="18" charset="0"/>
              </a:rPr>
              <a:t>Learning </a:t>
            </a:r>
          </a:p>
          <a:p>
            <a:pPr marL="0" indent="0">
              <a:buNone/>
            </a:pPr>
            <a:r>
              <a:rPr lang="it-IT" sz="7000" dirty="0">
                <a:solidFill>
                  <a:schemeClr val="accent1"/>
                </a:solidFill>
                <a:latin typeface="Georgia" panose="02040502050405020303" pitchFamily="18" charset="0"/>
              </a:rPr>
              <a:t>Environment</a:t>
            </a:r>
          </a:p>
          <a:p>
            <a:pPr marL="0" indent="0">
              <a:buNone/>
            </a:pPr>
            <a:endParaRPr lang="it-IT" sz="7000" dirty="0">
              <a:solidFill>
                <a:srgbClr val="2B15D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it-IT" sz="5000" dirty="0">
              <a:latin typeface="Georgia" panose="02040502050405020303" pitchFamily="18" charset="0"/>
            </a:endParaRPr>
          </a:p>
        </p:txBody>
      </p:sp>
      <p:pic>
        <p:nvPicPr>
          <p:cNvPr id="8" name="Immagine 7" descr="Immagine che contiene oggetto, macchina da scrivere, sedendo, tavolo&#10;&#10;Descrizione generata automaticamente">
            <a:extLst>
              <a:ext uri="{FF2B5EF4-FFF2-40B4-BE49-F238E27FC236}">
                <a16:creationId xmlns:a16="http://schemas.microsoft.com/office/drawing/2014/main" id="{B4886EF4-AD48-4236-B1FC-1B0BB8550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96" y="0"/>
            <a:ext cx="5512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67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</TotalTime>
  <Words>127</Words>
  <Application>Microsoft Office PowerPoint</Application>
  <PresentationFormat>Widescreen</PresentationFormat>
  <Paragraphs>51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Georgia</vt:lpstr>
      <vt:lpstr>Wingdings 3</vt:lpstr>
      <vt:lpstr>Ione</vt:lpstr>
      <vt:lpstr>Distance Learning in  Modern Languages Forum  SCORCI ITALIANI a learning environment for Italian as L2  </vt:lpstr>
      <vt:lpstr>Ph.D. Project</vt:lpstr>
      <vt:lpstr>Presentazione standard di PowerPoint</vt:lpstr>
      <vt:lpstr>Ph.D. Project</vt:lpstr>
      <vt:lpstr>Scorci Italiani  (Italian glimpses)</vt:lpstr>
      <vt:lpstr>5 Units</vt:lpstr>
      <vt:lpstr>Songs</vt:lpstr>
      <vt:lpstr>Presentazione standard di PowerPoint</vt:lpstr>
      <vt:lpstr>Presentazione standard di PowerPoint</vt:lpstr>
      <vt:lpstr>Presentazione standard di PowerPoint</vt:lpstr>
      <vt:lpstr>Focus on listening comprehension</vt:lpstr>
      <vt:lpstr> </vt:lpstr>
      <vt:lpstr>Presentazione standard di PowerPoint</vt:lpstr>
      <vt:lpstr>https://labitals.it/scorci/gli-italiani-e-laffitto/</vt:lpstr>
      <vt:lpstr>Presentazione standard di PowerPoint</vt:lpstr>
      <vt:lpstr>Presentazione standard di PowerPoint</vt:lpstr>
      <vt:lpstr>Presentazione standard di PowerPoint</vt:lpstr>
      <vt:lpstr>ALICE GASPARINI Università G. D’Annunzio Chieti and Pescara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Distance Learning in  Modern Languages Forum  SCORCI ITALIANI a learning environment for Italian as L2  </dc:title>
  <dc:creator>alice</dc:creator>
  <cp:lastModifiedBy>alice</cp:lastModifiedBy>
  <cp:revision>9</cp:revision>
  <dcterms:created xsi:type="dcterms:W3CDTF">2020-05-26T12:55:54Z</dcterms:created>
  <dcterms:modified xsi:type="dcterms:W3CDTF">2020-05-26T14:12:02Z</dcterms:modified>
</cp:coreProperties>
</file>