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6" y="17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3.svg"/><Relationship Id="rId1" Type="http://schemas.openxmlformats.org/officeDocument/2006/relationships/image" Target="../media/image10.png"/><Relationship Id="rId6" Type="http://schemas.openxmlformats.org/officeDocument/2006/relationships/image" Target="../media/image7.svg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6E587-437E-468A-8A89-F0758A85720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BBB2346F-730D-44F7-A30A-80069F72693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1600" dirty="0" err="1"/>
            <a:t>Compensatory</a:t>
          </a:r>
          <a:r>
            <a:rPr lang="it-IT" sz="1600" dirty="0"/>
            <a:t> tool</a:t>
          </a:r>
        </a:p>
        <a:p>
          <a:pPr>
            <a:lnSpc>
              <a:spcPct val="100000"/>
            </a:lnSpc>
            <a:defRPr cap="all"/>
          </a:pPr>
          <a:endParaRPr lang="it-IT" sz="1600" dirty="0"/>
        </a:p>
        <a:p>
          <a:pPr>
            <a:lnSpc>
              <a:spcPct val="100000"/>
            </a:lnSpc>
            <a:defRPr cap="all"/>
          </a:pPr>
          <a:r>
            <a:rPr lang="it-IT" sz="1600" dirty="0" err="1"/>
            <a:t>Frontal</a:t>
          </a:r>
          <a:r>
            <a:rPr lang="it-IT" sz="1600" dirty="0"/>
            <a:t> </a:t>
          </a:r>
          <a:r>
            <a:rPr lang="it-IT" sz="1600" dirty="0" err="1"/>
            <a:t>lesson</a:t>
          </a:r>
          <a:endParaRPr lang="en-US" sz="1600" dirty="0"/>
        </a:p>
      </dgm:t>
    </dgm:pt>
    <dgm:pt modelId="{E07D2C9E-F60D-483B-B0BC-17247CEC116E}" type="parTrans" cxnId="{AF89CCDF-0DB2-49DB-9C2A-11CE6A42EBB1}">
      <dgm:prSet/>
      <dgm:spPr/>
      <dgm:t>
        <a:bodyPr/>
        <a:lstStyle/>
        <a:p>
          <a:endParaRPr lang="en-US"/>
        </a:p>
      </dgm:t>
    </dgm:pt>
    <dgm:pt modelId="{F90A30C9-A577-4D34-826D-DFA2F5A9552D}" type="sibTrans" cxnId="{AF89CCDF-0DB2-49DB-9C2A-11CE6A42EBB1}">
      <dgm:prSet/>
      <dgm:spPr/>
      <dgm:t>
        <a:bodyPr/>
        <a:lstStyle/>
        <a:p>
          <a:endParaRPr lang="en-US"/>
        </a:p>
      </dgm:t>
    </dgm:pt>
    <dgm:pt modelId="{790DDA23-297A-4B9C-BFB4-94001F31258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dirty="0"/>
            <a:t>No </a:t>
          </a:r>
        </a:p>
        <a:p>
          <a:pPr>
            <a:lnSpc>
              <a:spcPct val="100000"/>
            </a:lnSpc>
            <a:defRPr cap="all"/>
          </a:pPr>
          <a:r>
            <a:rPr lang="it-IT" dirty="0" err="1"/>
            <a:t>Student</a:t>
          </a:r>
          <a:r>
            <a:rPr lang="it-IT" dirty="0"/>
            <a:t>-to-</a:t>
          </a:r>
          <a:r>
            <a:rPr lang="it-IT" dirty="0" err="1"/>
            <a:t>student</a:t>
          </a:r>
          <a:endParaRPr lang="it-IT" dirty="0"/>
        </a:p>
        <a:p>
          <a:pPr>
            <a:lnSpc>
              <a:spcPct val="100000"/>
            </a:lnSpc>
            <a:defRPr cap="all"/>
          </a:pPr>
          <a:r>
            <a:rPr lang="it-IT" dirty="0"/>
            <a:t> </a:t>
          </a:r>
          <a:r>
            <a:rPr lang="it-IT" dirty="0" err="1"/>
            <a:t>communication</a:t>
          </a:r>
          <a:endParaRPr lang="en-US" dirty="0"/>
        </a:p>
      </dgm:t>
    </dgm:pt>
    <dgm:pt modelId="{1EF70261-C883-45D7-9EA0-0848022504D3}" type="parTrans" cxnId="{D4319EA6-F2C0-41B4-8CDE-408EBA22ECBE}">
      <dgm:prSet/>
      <dgm:spPr/>
      <dgm:t>
        <a:bodyPr/>
        <a:lstStyle/>
        <a:p>
          <a:endParaRPr lang="en-US"/>
        </a:p>
      </dgm:t>
    </dgm:pt>
    <dgm:pt modelId="{49B846B6-705F-4067-8C84-33F8A4EB4FBD}" type="sibTrans" cxnId="{D4319EA6-F2C0-41B4-8CDE-408EBA22ECBE}">
      <dgm:prSet/>
      <dgm:spPr/>
      <dgm:t>
        <a:bodyPr/>
        <a:lstStyle/>
        <a:p>
          <a:endParaRPr lang="en-US"/>
        </a:p>
      </dgm:t>
    </dgm:pt>
    <dgm:pt modelId="{1AA95C4D-5626-4BFD-8A73-7323D690A8B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dirty="0" err="1"/>
            <a:t>Only</a:t>
          </a:r>
          <a:r>
            <a:rPr lang="it-IT" dirty="0"/>
            <a:t> one </a:t>
          </a:r>
          <a:r>
            <a:rPr lang="it-IT" dirty="0" err="1"/>
            <a:t>person</a:t>
          </a:r>
          <a:r>
            <a:rPr lang="it-IT" dirty="0"/>
            <a:t> can</a:t>
          </a:r>
        </a:p>
        <a:p>
          <a:pPr>
            <a:lnSpc>
              <a:spcPct val="100000"/>
            </a:lnSpc>
            <a:defRPr cap="all"/>
          </a:pPr>
          <a:r>
            <a:rPr lang="it-IT" dirty="0"/>
            <a:t> </a:t>
          </a:r>
          <a:r>
            <a:rPr lang="it-IT" dirty="0" err="1"/>
            <a:t>speak</a:t>
          </a:r>
          <a:r>
            <a:rPr lang="it-IT" dirty="0"/>
            <a:t> </a:t>
          </a:r>
          <a:r>
            <a:rPr lang="it-IT" dirty="0" err="1"/>
            <a:t>at</a:t>
          </a:r>
          <a:r>
            <a:rPr lang="it-IT" dirty="0"/>
            <a:t> a time</a:t>
          </a:r>
          <a:endParaRPr lang="en-US" dirty="0"/>
        </a:p>
      </dgm:t>
    </dgm:pt>
    <dgm:pt modelId="{AC681545-9EE2-40EF-8CE4-64057CB3CE1F}" type="parTrans" cxnId="{717B99B9-2B41-4F70-B205-507D0CF8BC7A}">
      <dgm:prSet/>
      <dgm:spPr/>
      <dgm:t>
        <a:bodyPr/>
        <a:lstStyle/>
        <a:p>
          <a:endParaRPr lang="en-US"/>
        </a:p>
      </dgm:t>
    </dgm:pt>
    <dgm:pt modelId="{F5BB53A7-60D6-438F-A33D-023AC408D7B3}" type="sibTrans" cxnId="{717B99B9-2B41-4F70-B205-507D0CF8BC7A}">
      <dgm:prSet/>
      <dgm:spPr/>
      <dgm:t>
        <a:bodyPr/>
        <a:lstStyle/>
        <a:p>
          <a:endParaRPr lang="en-US"/>
        </a:p>
      </dgm:t>
    </dgm:pt>
    <dgm:pt modelId="{1C9A0186-73E2-4AA6-9D8C-7AE5313CE66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dirty="0"/>
            <a:t>No work in groups </a:t>
          </a:r>
        </a:p>
        <a:p>
          <a:pPr>
            <a:lnSpc>
              <a:spcPct val="100000"/>
            </a:lnSpc>
            <a:defRPr cap="all"/>
          </a:pPr>
          <a:r>
            <a:rPr lang="it-IT" dirty="0"/>
            <a:t>With </a:t>
          </a:r>
        </a:p>
        <a:p>
          <a:pPr>
            <a:lnSpc>
              <a:spcPct val="100000"/>
            </a:lnSpc>
            <a:defRPr cap="all"/>
          </a:pPr>
          <a:r>
            <a:rPr lang="it-IT" dirty="0"/>
            <a:t>Monitoring from the </a:t>
          </a:r>
          <a:r>
            <a:rPr lang="it-IT" dirty="0" err="1"/>
            <a:t>teacher</a:t>
          </a:r>
          <a:endParaRPr lang="en-US" dirty="0"/>
        </a:p>
      </dgm:t>
    </dgm:pt>
    <dgm:pt modelId="{613A9A47-5B66-456A-B87F-ABACEB46CB5B}" type="parTrans" cxnId="{05A1886B-0FE1-4293-B87B-64A374D6A441}">
      <dgm:prSet/>
      <dgm:spPr/>
      <dgm:t>
        <a:bodyPr/>
        <a:lstStyle/>
        <a:p>
          <a:endParaRPr lang="en-US"/>
        </a:p>
      </dgm:t>
    </dgm:pt>
    <dgm:pt modelId="{E411A161-87E5-4C48-8C82-B81331B992BA}" type="sibTrans" cxnId="{05A1886B-0FE1-4293-B87B-64A374D6A441}">
      <dgm:prSet/>
      <dgm:spPr/>
      <dgm:t>
        <a:bodyPr/>
        <a:lstStyle/>
        <a:p>
          <a:endParaRPr lang="en-US"/>
        </a:p>
      </dgm:t>
    </dgm:pt>
    <dgm:pt modelId="{94EA6220-9BF9-493E-B505-CBECDFA8FC77}" type="pres">
      <dgm:prSet presAssocID="{2646E587-437E-468A-8A89-F0758A85720E}" presName="root" presStyleCnt="0">
        <dgm:presLayoutVars>
          <dgm:dir/>
          <dgm:resizeHandles val="exact"/>
        </dgm:presLayoutVars>
      </dgm:prSet>
      <dgm:spPr/>
    </dgm:pt>
    <dgm:pt modelId="{8E5075DD-E55C-4DE7-827D-03C9FEFDB93C}" type="pres">
      <dgm:prSet presAssocID="{BBB2346F-730D-44F7-A30A-80069F726934}" presName="compNode" presStyleCnt="0"/>
      <dgm:spPr/>
    </dgm:pt>
    <dgm:pt modelId="{6FEED71E-23DD-44B9-AC59-0FCFF68A2494}" type="pres">
      <dgm:prSet presAssocID="{BBB2346F-730D-44F7-A30A-80069F726934}" presName="iconBgRect" presStyleLbl="bgShp" presStyleIdx="0" presStyleCnt="4"/>
      <dgm:spPr/>
    </dgm:pt>
    <dgm:pt modelId="{DFDCB31E-DF1F-4C9D-9EFA-2D356C14C34C}" type="pres">
      <dgm:prSet presAssocID="{BBB2346F-730D-44F7-A30A-80069F726934}" presName="iconRect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B31055C-A2D1-444C-9FA0-7322D932BB81}" type="pres">
      <dgm:prSet presAssocID="{BBB2346F-730D-44F7-A30A-80069F726934}" presName="spaceRect" presStyleCnt="0"/>
      <dgm:spPr/>
    </dgm:pt>
    <dgm:pt modelId="{BC873B40-1B85-4990-97B1-47618E20CDA3}" type="pres">
      <dgm:prSet presAssocID="{BBB2346F-730D-44F7-A30A-80069F726934}" presName="textRect" presStyleLbl="revTx" presStyleIdx="0" presStyleCnt="4">
        <dgm:presLayoutVars>
          <dgm:chMax val="1"/>
          <dgm:chPref val="1"/>
        </dgm:presLayoutVars>
      </dgm:prSet>
      <dgm:spPr/>
    </dgm:pt>
    <dgm:pt modelId="{3C468697-8007-4679-9CC6-3414A5DEDCD2}" type="pres">
      <dgm:prSet presAssocID="{F90A30C9-A577-4D34-826D-DFA2F5A9552D}" presName="sibTrans" presStyleCnt="0"/>
      <dgm:spPr/>
    </dgm:pt>
    <dgm:pt modelId="{58BCC7B0-7032-4D3C-991C-2C2C723ECFBE}" type="pres">
      <dgm:prSet presAssocID="{790DDA23-297A-4B9C-BFB4-94001F312585}" presName="compNode" presStyleCnt="0"/>
      <dgm:spPr/>
    </dgm:pt>
    <dgm:pt modelId="{F64E109F-FCA8-46A4-9D6F-8E0C72F3BAFB}" type="pres">
      <dgm:prSet presAssocID="{790DDA23-297A-4B9C-BFB4-94001F312585}" presName="iconBgRect" presStyleLbl="bgShp" presStyleIdx="1" presStyleCnt="4"/>
      <dgm:spPr/>
    </dgm:pt>
    <dgm:pt modelId="{F9F5ABE6-ECCC-451E-A981-43DA1E79C188}" type="pres">
      <dgm:prSet presAssocID="{790DDA23-297A-4B9C-BFB4-94001F312585}" presName="iconRect" presStyleLbl="node1" presStyleIdx="1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8CB3CD7-6511-458F-8DD8-9EA8D755D3B5}" type="pres">
      <dgm:prSet presAssocID="{790DDA23-297A-4B9C-BFB4-94001F312585}" presName="spaceRect" presStyleCnt="0"/>
      <dgm:spPr/>
    </dgm:pt>
    <dgm:pt modelId="{4A11D7F2-DC86-4CB7-890A-F8CD83445563}" type="pres">
      <dgm:prSet presAssocID="{790DDA23-297A-4B9C-BFB4-94001F312585}" presName="textRect" presStyleLbl="revTx" presStyleIdx="1" presStyleCnt="4" custScaleX="106626" custLinFactNeighborX="679" custLinFactNeighborY="941">
        <dgm:presLayoutVars>
          <dgm:chMax val="1"/>
          <dgm:chPref val="1"/>
        </dgm:presLayoutVars>
      </dgm:prSet>
      <dgm:spPr/>
    </dgm:pt>
    <dgm:pt modelId="{A3700BB7-92BC-4183-8528-BF74F00E5F18}" type="pres">
      <dgm:prSet presAssocID="{49B846B6-705F-4067-8C84-33F8A4EB4FBD}" presName="sibTrans" presStyleCnt="0"/>
      <dgm:spPr/>
    </dgm:pt>
    <dgm:pt modelId="{81248F44-95C9-4B05-A149-68FF91FFDC24}" type="pres">
      <dgm:prSet presAssocID="{1AA95C4D-5626-4BFD-8A73-7323D690A8B1}" presName="compNode" presStyleCnt="0"/>
      <dgm:spPr/>
    </dgm:pt>
    <dgm:pt modelId="{979647FA-D1B8-47FC-A2F5-FC42B59C032A}" type="pres">
      <dgm:prSet presAssocID="{1AA95C4D-5626-4BFD-8A73-7323D690A8B1}" presName="iconBgRect" presStyleLbl="bgShp" presStyleIdx="2" presStyleCnt="4"/>
      <dgm:spPr/>
    </dgm:pt>
    <dgm:pt modelId="{50D4DF2C-AEE5-4C72-BF20-B0F71FB7AD53}" type="pres">
      <dgm:prSet presAssocID="{1AA95C4D-5626-4BFD-8A73-7323D690A8B1}" presName="iconRect" presStyleLbl="node1" presStyleIdx="2" presStyleCnt="4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 Sign"/>
        </a:ext>
      </dgm:extLst>
    </dgm:pt>
    <dgm:pt modelId="{77D0A95C-C9CF-4894-8464-68C247B90A93}" type="pres">
      <dgm:prSet presAssocID="{1AA95C4D-5626-4BFD-8A73-7323D690A8B1}" presName="spaceRect" presStyleCnt="0"/>
      <dgm:spPr/>
    </dgm:pt>
    <dgm:pt modelId="{58C712D9-2DD7-4167-B5CC-86A7B923B4C6}" type="pres">
      <dgm:prSet presAssocID="{1AA95C4D-5626-4BFD-8A73-7323D690A8B1}" presName="textRect" presStyleLbl="revTx" presStyleIdx="2" presStyleCnt="4" custLinFactNeighborX="5710" custLinFactNeighborY="941">
        <dgm:presLayoutVars>
          <dgm:chMax val="1"/>
          <dgm:chPref val="1"/>
        </dgm:presLayoutVars>
      </dgm:prSet>
      <dgm:spPr/>
    </dgm:pt>
    <dgm:pt modelId="{29E82340-CA87-44EF-A02B-F0D7481B9747}" type="pres">
      <dgm:prSet presAssocID="{F5BB53A7-60D6-438F-A33D-023AC408D7B3}" presName="sibTrans" presStyleCnt="0"/>
      <dgm:spPr/>
    </dgm:pt>
    <dgm:pt modelId="{2E210C05-A639-4FCA-AF2E-57B0CE7395C5}" type="pres">
      <dgm:prSet presAssocID="{1C9A0186-73E2-4AA6-9D8C-7AE5313CE668}" presName="compNode" presStyleCnt="0"/>
      <dgm:spPr/>
    </dgm:pt>
    <dgm:pt modelId="{7E7C5E7B-4C4E-4D3A-99CE-2A4187975653}" type="pres">
      <dgm:prSet presAssocID="{1C9A0186-73E2-4AA6-9D8C-7AE5313CE668}" presName="iconBgRect" presStyleLbl="bgShp" presStyleIdx="3" presStyleCnt="4"/>
      <dgm:spPr/>
    </dgm:pt>
    <dgm:pt modelId="{7BCCEB71-3F0D-4076-9BD0-B243FF4C56CC}" type="pres">
      <dgm:prSet presAssocID="{1C9A0186-73E2-4AA6-9D8C-7AE5313CE668}" presName="iconRect" presStyleLbl="node1" presStyleIdx="3" presStyleCnt="4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215293E2-F7CE-4003-AF93-E722525D5F73}" type="pres">
      <dgm:prSet presAssocID="{1C9A0186-73E2-4AA6-9D8C-7AE5313CE668}" presName="spaceRect" presStyleCnt="0"/>
      <dgm:spPr/>
    </dgm:pt>
    <dgm:pt modelId="{5968CD07-E44E-4D89-AA4F-9B37896AB025}" type="pres">
      <dgm:prSet presAssocID="{1C9A0186-73E2-4AA6-9D8C-7AE5313CE668}" presName="textRect" presStyleLbl="revTx" presStyleIdx="3" presStyleCnt="4" custLinFactNeighborX="4192" custLinFactNeighborY="941">
        <dgm:presLayoutVars>
          <dgm:chMax val="1"/>
          <dgm:chPref val="1"/>
        </dgm:presLayoutVars>
      </dgm:prSet>
      <dgm:spPr/>
    </dgm:pt>
  </dgm:ptLst>
  <dgm:cxnLst>
    <dgm:cxn modelId="{FA96AA2D-887A-4DC5-9695-FF8A1C9D6266}" type="presOf" srcId="{790DDA23-297A-4B9C-BFB4-94001F312585}" destId="{4A11D7F2-DC86-4CB7-890A-F8CD83445563}" srcOrd="0" destOrd="0" presId="urn:microsoft.com/office/officeart/2018/5/layout/IconCircleLabelList"/>
    <dgm:cxn modelId="{63002648-1F88-4238-A835-A3472D8E2408}" type="presOf" srcId="{2646E587-437E-468A-8A89-F0758A85720E}" destId="{94EA6220-9BF9-493E-B505-CBECDFA8FC77}" srcOrd="0" destOrd="0" presId="urn:microsoft.com/office/officeart/2018/5/layout/IconCircleLabelList"/>
    <dgm:cxn modelId="{05A1886B-0FE1-4293-B87B-64A374D6A441}" srcId="{2646E587-437E-468A-8A89-F0758A85720E}" destId="{1C9A0186-73E2-4AA6-9D8C-7AE5313CE668}" srcOrd="3" destOrd="0" parTransId="{613A9A47-5B66-456A-B87F-ABACEB46CB5B}" sibTransId="{E411A161-87E5-4C48-8C82-B81331B992BA}"/>
    <dgm:cxn modelId="{365E9C7E-3B12-4164-B4D2-8FDE6C40857D}" type="presOf" srcId="{1C9A0186-73E2-4AA6-9D8C-7AE5313CE668}" destId="{5968CD07-E44E-4D89-AA4F-9B37896AB025}" srcOrd="0" destOrd="0" presId="urn:microsoft.com/office/officeart/2018/5/layout/IconCircleLabelList"/>
    <dgm:cxn modelId="{E03C0B8D-1DCE-42A7-9D0A-CD5C45CD51F0}" type="presOf" srcId="{BBB2346F-730D-44F7-A30A-80069F726934}" destId="{BC873B40-1B85-4990-97B1-47618E20CDA3}" srcOrd="0" destOrd="0" presId="urn:microsoft.com/office/officeart/2018/5/layout/IconCircleLabelList"/>
    <dgm:cxn modelId="{D4319EA6-F2C0-41B4-8CDE-408EBA22ECBE}" srcId="{2646E587-437E-468A-8A89-F0758A85720E}" destId="{790DDA23-297A-4B9C-BFB4-94001F312585}" srcOrd="1" destOrd="0" parTransId="{1EF70261-C883-45D7-9EA0-0848022504D3}" sibTransId="{49B846B6-705F-4067-8C84-33F8A4EB4FBD}"/>
    <dgm:cxn modelId="{46D676AB-9765-4A2C-8EA7-22094512775A}" type="presOf" srcId="{1AA95C4D-5626-4BFD-8A73-7323D690A8B1}" destId="{58C712D9-2DD7-4167-B5CC-86A7B923B4C6}" srcOrd="0" destOrd="0" presId="urn:microsoft.com/office/officeart/2018/5/layout/IconCircleLabelList"/>
    <dgm:cxn modelId="{717B99B9-2B41-4F70-B205-507D0CF8BC7A}" srcId="{2646E587-437E-468A-8A89-F0758A85720E}" destId="{1AA95C4D-5626-4BFD-8A73-7323D690A8B1}" srcOrd="2" destOrd="0" parTransId="{AC681545-9EE2-40EF-8CE4-64057CB3CE1F}" sibTransId="{F5BB53A7-60D6-438F-A33D-023AC408D7B3}"/>
    <dgm:cxn modelId="{AF89CCDF-0DB2-49DB-9C2A-11CE6A42EBB1}" srcId="{2646E587-437E-468A-8A89-F0758A85720E}" destId="{BBB2346F-730D-44F7-A30A-80069F726934}" srcOrd="0" destOrd="0" parTransId="{E07D2C9E-F60D-483B-B0BC-17247CEC116E}" sibTransId="{F90A30C9-A577-4D34-826D-DFA2F5A9552D}"/>
    <dgm:cxn modelId="{623113E9-AFBD-4D23-B429-19876C5AEF89}" type="presParOf" srcId="{94EA6220-9BF9-493E-B505-CBECDFA8FC77}" destId="{8E5075DD-E55C-4DE7-827D-03C9FEFDB93C}" srcOrd="0" destOrd="0" presId="urn:microsoft.com/office/officeart/2018/5/layout/IconCircleLabelList"/>
    <dgm:cxn modelId="{09DA84FE-4012-4013-AF35-4D2DDDB6224D}" type="presParOf" srcId="{8E5075DD-E55C-4DE7-827D-03C9FEFDB93C}" destId="{6FEED71E-23DD-44B9-AC59-0FCFF68A2494}" srcOrd="0" destOrd="0" presId="urn:microsoft.com/office/officeart/2018/5/layout/IconCircleLabelList"/>
    <dgm:cxn modelId="{3C0EF65F-C801-4FCC-9074-9540AC5D81F6}" type="presParOf" srcId="{8E5075DD-E55C-4DE7-827D-03C9FEFDB93C}" destId="{DFDCB31E-DF1F-4C9D-9EFA-2D356C14C34C}" srcOrd="1" destOrd="0" presId="urn:microsoft.com/office/officeart/2018/5/layout/IconCircleLabelList"/>
    <dgm:cxn modelId="{5E47A20C-6A05-4C05-9BBA-C6624C5DEA0B}" type="presParOf" srcId="{8E5075DD-E55C-4DE7-827D-03C9FEFDB93C}" destId="{BB31055C-A2D1-444C-9FA0-7322D932BB81}" srcOrd="2" destOrd="0" presId="urn:microsoft.com/office/officeart/2018/5/layout/IconCircleLabelList"/>
    <dgm:cxn modelId="{44171B1D-C860-4B8D-850D-24D83CE028B4}" type="presParOf" srcId="{8E5075DD-E55C-4DE7-827D-03C9FEFDB93C}" destId="{BC873B40-1B85-4990-97B1-47618E20CDA3}" srcOrd="3" destOrd="0" presId="urn:microsoft.com/office/officeart/2018/5/layout/IconCircleLabelList"/>
    <dgm:cxn modelId="{39E2C428-55F0-4323-ABDF-1BB8259D54DC}" type="presParOf" srcId="{94EA6220-9BF9-493E-B505-CBECDFA8FC77}" destId="{3C468697-8007-4679-9CC6-3414A5DEDCD2}" srcOrd="1" destOrd="0" presId="urn:microsoft.com/office/officeart/2018/5/layout/IconCircleLabelList"/>
    <dgm:cxn modelId="{F479B63A-8A94-44AA-B530-95754538A1EB}" type="presParOf" srcId="{94EA6220-9BF9-493E-B505-CBECDFA8FC77}" destId="{58BCC7B0-7032-4D3C-991C-2C2C723ECFBE}" srcOrd="2" destOrd="0" presId="urn:microsoft.com/office/officeart/2018/5/layout/IconCircleLabelList"/>
    <dgm:cxn modelId="{3A213E57-5194-40A0-BF33-BFD0AB43B531}" type="presParOf" srcId="{58BCC7B0-7032-4D3C-991C-2C2C723ECFBE}" destId="{F64E109F-FCA8-46A4-9D6F-8E0C72F3BAFB}" srcOrd="0" destOrd="0" presId="urn:microsoft.com/office/officeart/2018/5/layout/IconCircleLabelList"/>
    <dgm:cxn modelId="{1489D200-97D3-4FAA-BA35-0AC9CC53E728}" type="presParOf" srcId="{58BCC7B0-7032-4D3C-991C-2C2C723ECFBE}" destId="{F9F5ABE6-ECCC-451E-A981-43DA1E79C188}" srcOrd="1" destOrd="0" presId="urn:microsoft.com/office/officeart/2018/5/layout/IconCircleLabelList"/>
    <dgm:cxn modelId="{F02649A0-6D6B-4971-B3E1-67B27A9FF546}" type="presParOf" srcId="{58BCC7B0-7032-4D3C-991C-2C2C723ECFBE}" destId="{A8CB3CD7-6511-458F-8DD8-9EA8D755D3B5}" srcOrd="2" destOrd="0" presId="urn:microsoft.com/office/officeart/2018/5/layout/IconCircleLabelList"/>
    <dgm:cxn modelId="{08ED96C9-BB23-4068-BFC0-A55083F70062}" type="presParOf" srcId="{58BCC7B0-7032-4D3C-991C-2C2C723ECFBE}" destId="{4A11D7F2-DC86-4CB7-890A-F8CD83445563}" srcOrd="3" destOrd="0" presId="urn:microsoft.com/office/officeart/2018/5/layout/IconCircleLabelList"/>
    <dgm:cxn modelId="{36A8CBEC-BB0B-46F1-8627-DFF953B6B887}" type="presParOf" srcId="{94EA6220-9BF9-493E-B505-CBECDFA8FC77}" destId="{A3700BB7-92BC-4183-8528-BF74F00E5F18}" srcOrd="3" destOrd="0" presId="urn:microsoft.com/office/officeart/2018/5/layout/IconCircleLabelList"/>
    <dgm:cxn modelId="{2B776FE4-E015-4A6A-9C88-93E42939AF4E}" type="presParOf" srcId="{94EA6220-9BF9-493E-B505-CBECDFA8FC77}" destId="{81248F44-95C9-4B05-A149-68FF91FFDC24}" srcOrd="4" destOrd="0" presId="urn:microsoft.com/office/officeart/2018/5/layout/IconCircleLabelList"/>
    <dgm:cxn modelId="{6DE91889-9DD7-456B-AE8B-98A32C4E6637}" type="presParOf" srcId="{81248F44-95C9-4B05-A149-68FF91FFDC24}" destId="{979647FA-D1B8-47FC-A2F5-FC42B59C032A}" srcOrd="0" destOrd="0" presId="urn:microsoft.com/office/officeart/2018/5/layout/IconCircleLabelList"/>
    <dgm:cxn modelId="{6CD03A4A-BFD4-45F5-B38E-440F104F3850}" type="presParOf" srcId="{81248F44-95C9-4B05-A149-68FF91FFDC24}" destId="{50D4DF2C-AEE5-4C72-BF20-B0F71FB7AD53}" srcOrd="1" destOrd="0" presId="urn:microsoft.com/office/officeart/2018/5/layout/IconCircleLabelList"/>
    <dgm:cxn modelId="{29E5D3FE-990A-46E0-8FC8-B3044950681E}" type="presParOf" srcId="{81248F44-95C9-4B05-A149-68FF91FFDC24}" destId="{77D0A95C-C9CF-4894-8464-68C247B90A93}" srcOrd="2" destOrd="0" presId="urn:microsoft.com/office/officeart/2018/5/layout/IconCircleLabelList"/>
    <dgm:cxn modelId="{EA2E693D-AA86-4EFF-8C54-0AF5221B257D}" type="presParOf" srcId="{81248F44-95C9-4B05-A149-68FF91FFDC24}" destId="{58C712D9-2DD7-4167-B5CC-86A7B923B4C6}" srcOrd="3" destOrd="0" presId="urn:microsoft.com/office/officeart/2018/5/layout/IconCircleLabelList"/>
    <dgm:cxn modelId="{ACCA6CA5-3872-4C98-B1FE-F9BADFD8F06B}" type="presParOf" srcId="{94EA6220-9BF9-493E-B505-CBECDFA8FC77}" destId="{29E82340-CA87-44EF-A02B-F0D7481B9747}" srcOrd="5" destOrd="0" presId="urn:microsoft.com/office/officeart/2018/5/layout/IconCircleLabelList"/>
    <dgm:cxn modelId="{35657CC0-AD47-4A50-A0A6-A11D4125F068}" type="presParOf" srcId="{94EA6220-9BF9-493E-B505-CBECDFA8FC77}" destId="{2E210C05-A639-4FCA-AF2E-57B0CE7395C5}" srcOrd="6" destOrd="0" presId="urn:microsoft.com/office/officeart/2018/5/layout/IconCircleLabelList"/>
    <dgm:cxn modelId="{BFA5D2BC-E654-4A3B-A8EB-AE4AFB9B9F27}" type="presParOf" srcId="{2E210C05-A639-4FCA-AF2E-57B0CE7395C5}" destId="{7E7C5E7B-4C4E-4D3A-99CE-2A4187975653}" srcOrd="0" destOrd="0" presId="urn:microsoft.com/office/officeart/2018/5/layout/IconCircleLabelList"/>
    <dgm:cxn modelId="{6F83CF85-0C69-4554-A2EC-8DB2DEE6059A}" type="presParOf" srcId="{2E210C05-A639-4FCA-AF2E-57B0CE7395C5}" destId="{7BCCEB71-3F0D-4076-9BD0-B243FF4C56CC}" srcOrd="1" destOrd="0" presId="urn:microsoft.com/office/officeart/2018/5/layout/IconCircleLabelList"/>
    <dgm:cxn modelId="{1ADF179E-D816-4EFB-9545-1D1EB57FEA41}" type="presParOf" srcId="{2E210C05-A639-4FCA-AF2E-57B0CE7395C5}" destId="{215293E2-F7CE-4003-AF93-E722525D5F73}" srcOrd="2" destOrd="0" presId="urn:microsoft.com/office/officeart/2018/5/layout/IconCircleLabelList"/>
    <dgm:cxn modelId="{BE51EF3A-EAC9-4179-9C37-02140F4BB17C}" type="presParOf" srcId="{2E210C05-A639-4FCA-AF2E-57B0CE7395C5}" destId="{5968CD07-E44E-4D89-AA4F-9B37896AB02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ED71E-23DD-44B9-AC59-0FCFF68A2494}">
      <dsp:nvSpPr>
        <dsp:cNvPr id="0" name=""/>
        <dsp:cNvSpPr/>
      </dsp:nvSpPr>
      <dsp:spPr>
        <a:xfrm>
          <a:off x="900561" y="853881"/>
          <a:ext cx="1263966" cy="12639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CB31E-DF1F-4C9D-9EFA-2D356C14C34C}">
      <dsp:nvSpPr>
        <dsp:cNvPr id="0" name=""/>
        <dsp:cNvSpPr/>
      </dsp:nvSpPr>
      <dsp:spPr>
        <a:xfrm>
          <a:off x="1169931" y="1123251"/>
          <a:ext cx="725226" cy="725226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73B40-1B85-4990-97B1-47618E20CDA3}">
      <dsp:nvSpPr>
        <dsp:cNvPr id="0" name=""/>
        <dsp:cNvSpPr/>
      </dsp:nvSpPr>
      <dsp:spPr>
        <a:xfrm>
          <a:off x="496506" y="2511542"/>
          <a:ext cx="2072076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600" kern="1200" dirty="0" err="1"/>
            <a:t>Compensatory</a:t>
          </a:r>
          <a:r>
            <a:rPr lang="it-IT" sz="1600" kern="1200" dirty="0"/>
            <a:t> tool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it-IT" sz="160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600" kern="1200" dirty="0" err="1"/>
            <a:t>Frontal</a:t>
          </a:r>
          <a:r>
            <a:rPr lang="it-IT" sz="1600" kern="1200" dirty="0"/>
            <a:t> </a:t>
          </a:r>
          <a:r>
            <a:rPr lang="it-IT" sz="1600" kern="1200" dirty="0" err="1"/>
            <a:t>lesson</a:t>
          </a:r>
          <a:endParaRPr lang="en-US" sz="1600" kern="1200" dirty="0"/>
        </a:p>
      </dsp:txBody>
      <dsp:txXfrm>
        <a:off x="496506" y="2511542"/>
        <a:ext cx="2072076" cy="1170000"/>
      </dsp:txXfrm>
    </dsp:sp>
    <dsp:sp modelId="{F64E109F-FCA8-46A4-9D6F-8E0C72F3BAFB}">
      <dsp:nvSpPr>
        <dsp:cNvPr id="0" name=""/>
        <dsp:cNvSpPr/>
      </dsp:nvSpPr>
      <dsp:spPr>
        <a:xfrm>
          <a:off x="3403899" y="853881"/>
          <a:ext cx="1263966" cy="12639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5ABE6-ECCC-451E-A981-43DA1E79C188}">
      <dsp:nvSpPr>
        <dsp:cNvPr id="0" name=""/>
        <dsp:cNvSpPr/>
      </dsp:nvSpPr>
      <dsp:spPr>
        <a:xfrm>
          <a:off x="3673269" y="1123251"/>
          <a:ext cx="725226" cy="725226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1D7F2-DC86-4CB7-890A-F8CD83445563}">
      <dsp:nvSpPr>
        <dsp:cNvPr id="0" name=""/>
        <dsp:cNvSpPr/>
      </dsp:nvSpPr>
      <dsp:spPr>
        <a:xfrm>
          <a:off x="2945266" y="2522552"/>
          <a:ext cx="2209372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kern="1200" dirty="0"/>
            <a:t>No 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kern="1200" dirty="0" err="1"/>
            <a:t>Student</a:t>
          </a:r>
          <a:r>
            <a:rPr lang="it-IT" sz="1500" kern="1200" dirty="0"/>
            <a:t>-to-</a:t>
          </a:r>
          <a:r>
            <a:rPr lang="it-IT" sz="1500" kern="1200" dirty="0" err="1"/>
            <a:t>student</a:t>
          </a:r>
          <a:endParaRPr lang="it-IT" sz="1500" kern="1200" dirty="0"/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kern="1200" dirty="0"/>
            <a:t> </a:t>
          </a:r>
          <a:r>
            <a:rPr lang="it-IT" sz="1500" kern="1200" dirty="0" err="1"/>
            <a:t>communication</a:t>
          </a:r>
          <a:endParaRPr lang="en-US" sz="1500" kern="1200" dirty="0"/>
        </a:p>
      </dsp:txBody>
      <dsp:txXfrm>
        <a:off x="2945266" y="2522552"/>
        <a:ext cx="2209372" cy="1170000"/>
      </dsp:txXfrm>
    </dsp:sp>
    <dsp:sp modelId="{979647FA-D1B8-47FC-A2F5-FC42B59C032A}">
      <dsp:nvSpPr>
        <dsp:cNvPr id="0" name=""/>
        <dsp:cNvSpPr/>
      </dsp:nvSpPr>
      <dsp:spPr>
        <a:xfrm>
          <a:off x="5907237" y="853881"/>
          <a:ext cx="1263966" cy="12639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4DF2C-AEE5-4C72-BF20-B0F71FB7AD53}">
      <dsp:nvSpPr>
        <dsp:cNvPr id="0" name=""/>
        <dsp:cNvSpPr/>
      </dsp:nvSpPr>
      <dsp:spPr>
        <a:xfrm>
          <a:off x="6176607" y="1123251"/>
          <a:ext cx="725226" cy="725226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712D9-2DD7-4167-B5CC-86A7B923B4C6}">
      <dsp:nvSpPr>
        <dsp:cNvPr id="0" name=""/>
        <dsp:cNvSpPr/>
      </dsp:nvSpPr>
      <dsp:spPr>
        <a:xfrm>
          <a:off x="5621498" y="2522552"/>
          <a:ext cx="2072076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kern="1200" dirty="0" err="1"/>
            <a:t>Only</a:t>
          </a:r>
          <a:r>
            <a:rPr lang="it-IT" sz="1500" kern="1200" dirty="0"/>
            <a:t> one </a:t>
          </a:r>
          <a:r>
            <a:rPr lang="it-IT" sz="1500" kern="1200" dirty="0" err="1"/>
            <a:t>person</a:t>
          </a:r>
          <a:r>
            <a:rPr lang="it-IT" sz="1500" kern="1200" dirty="0"/>
            <a:t> can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kern="1200" dirty="0"/>
            <a:t> </a:t>
          </a:r>
          <a:r>
            <a:rPr lang="it-IT" sz="1500" kern="1200" dirty="0" err="1"/>
            <a:t>speak</a:t>
          </a:r>
          <a:r>
            <a:rPr lang="it-IT" sz="1500" kern="1200" dirty="0"/>
            <a:t> </a:t>
          </a:r>
          <a:r>
            <a:rPr lang="it-IT" sz="1500" kern="1200" dirty="0" err="1"/>
            <a:t>at</a:t>
          </a:r>
          <a:r>
            <a:rPr lang="it-IT" sz="1500" kern="1200" dirty="0"/>
            <a:t> a time</a:t>
          </a:r>
          <a:endParaRPr lang="en-US" sz="1500" kern="1200" dirty="0"/>
        </a:p>
      </dsp:txBody>
      <dsp:txXfrm>
        <a:off x="5621498" y="2522552"/>
        <a:ext cx="2072076" cy="1170000"/>
      </dsp:txXfrm>
    </dsp:sp>
    <dsp:sp modelId="{7E7C5E7B-4C4E-4D3A-99CE-2A4187975653}">
      <dsp:nvSpPr>
        <dsp:cNvPr id="0" name=""/>
        <dsp:cNvSpPr/>
      </dsp:nvSpPr>
      <dsp:spPr>
        <a:xfrm>
          <a:off x="8341927" y="853881"/>
          <a:ext cx="1263966" cy="12639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CEB71-3F0D-4076-9BD0-B243FF4C56CC}">
      <dsp:nvSpPr>
        <dsp:cNvPr id="0" name=""/>
        <dsp:cNvSpPr/>
      </dsp:nvSpPr>
      <dsp:spPr>
        <a:xfrm>
          <a:off x="8611297" y="1123251"/>
          <a:ext cx="725226" cy="725226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8CD07-E44E-4D89-AA4F-9B37896AB025}">
      <dsp:nvSpPr>
        <dsp:cNvPr id="0" name=""/>
        <dsp:cNvSpPr/>
      </dsp:nvSpPr>
      <dsp:spPr>
        <a:xfrm>
          <a:off x="8024734" y="2522552"/>
          <a:ext cx="2072076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kern="1200" dirty="0"/>
            <a:t>No work in groups 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kern="1200" dirty="0"/>
            <a:t>With 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kern="1200" dirty="0"/>
            <a:t>Monitoring from the </a:t>
          </a:r>
          <a:r>
            <a:rPr lang="it-IT" sz="1500" kern="1200" dirty="0" err="1"/>
            <a:t>teacher</a:t>
          </a:r>
          <a:endParaRPr lang="en-US" sz="1500" kern="1200" dirty="0"/>
        </a:p>
      </dsp:txBody>
      <dsp:txXfrm>
        <a:off x="8024734" y="2522552"/>
        <a:ext cx="2072076" cy="117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19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3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6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7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6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9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2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8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5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6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5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media" Target="../media/media2.m4a"/><Relationship Id="rId7" Type="http://schemas.openxmlformats.org/officeDocument/2006/relationships/image" Target="../media/image20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../media/media4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video" Target="../media/media5.mp4"/><Relationship Id="rId11" Type="http://schemas.openxmlformats.org/officeDocument/2006/relationships/image" Target="../media/image45.PNG"/><Relationship Id="rId5" Type="http://schemas.microsoft.com/office/2007/relationships/media" Target="../media/media5.mp4"/><Relationship Id="rId10" Type="http://schemas.openxmlformats.org/officeDocument/2006/relationships/image" Target="../media/image44.png"/><Relationship Id="rId4" Type="http://schemas.openxmlformats.org/officeDocument/2006/relationships/video" Target="../media/media4.mp4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persona, tavolo, persone, sedendo&#10;&#10;Descrizione generata automaticamente">
            <a:extLst>
              <a:ext uri="{FF2B5EF4-FFF2-40B4-BE49-F238E27FC236}">
                <a16:creationId xmlns:a16="http://schemas.microsoft.com/office/drawing/2014/main" id="{765F1EA2-11D0-4547-B2B7-FD9D549B22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2957F65-6A43-470A-8910-48F3C6BFE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881" y="2311080"/>
            <a:ext cx="4809819" cy="2113442"/>
          </a:xfrm>
        </p:spPr>
        <p:txBody>
          <a:bodyPr anchor="b">
            <a:normAutofit fontScale="90000"/>
          </a:bodyPr>
          <a:lstStyle/>
          <a:p>
            <a:r>
              <a:rPr lang="en-GB" sz="3700" b="1" dirty="0">
                <a:solidFill>
                  <a:schemeClr val="accent1"/>
                </a:solidFill>
              </a:rPr>
              <a:t>Communication and sense of community in the Virtual Language Classroom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41DF65C-3744-4D5E-81F0-EB7EA433E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881" y="4752428"/>
            <a:ext cx="6304611" cy="818489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it-IT" sz="2000" dirty="0">
                <a:solidFill>
                  <a:schemeClr val="bg1"/>
                </a:solidFill>
              </a:rPr>
              <a:t>Laura Stecca</a:t>
            </a:r>
          </a:p>
          <a:p>
            <a:pPr>
              <a:lnSpc>
                <a:spcPct val="50000"/>
              </a:lnSpc>
            </a:pPr>
            <a:r>
              <a:rPr lang="en-GB" sz="2000" dirty="0">
                <a:solidFill>
                  <a:schemeClr val="bg1"/>
                </a:solidFill>
              </a:rPr>
              <a:t>Educator for SLCC, Ca’ Foscari University of Venice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52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5943EECF-03A4-4CEB-899E-47C803839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100B7507-AEE2-45CE-BF36-CC9867E1155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86" y="319441"/>
            <a:ext cx="11530584" cy="5932503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634FCB-5551-49B6-91A4-69063A1DDB38}"/>
              </a:ext>
            </a:extLst>
          </p:cNvPr>
          <p:cNvSpPr txBox="1"/>
          <p:nvPr/>
        </p:nvSpPr>
        <p:spPr>
          <a:xfrm>
            <a:off x="5753687" y="1078199"/>
            <a:ext cx="57255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2"/>
                </a:solidFill>
              </a:rPr>
              <a:t>References</a:t>
            </a:r>
            <a:r>
              <a:rPr lang="it-IT" dirty="0">
                <a:solidFill>
                  <a:schemeClr val="bg2"/>
                </a:solidFill>
              </a:rPr>
              <a:t>:</a:t>
            </a:r>
          </a:p>
          <a:p>
            <a:pPr algn="just"/>
            <a:endParaRPr lang="it-IT" dirty="0">
              <a:solidFill>
                <a:schemeClr val="bg2"/>
              </a:solidFill>
            </a:endParaRPr>
          </a:p>
          <a:p>
            <a:pPr algn="just"/>
            <a:r>
              <a:rPr lang="it-IT" dirty="0">
                <a:solidFill>
                  <a:schemeClr val="bg2"/>
                </a:solidFill>
              </a:rPr>
              <a:t>- Bonfiglio, 2013, </a:t>
            </a:r>
            <a:r>
              <a:rPr lang="it-IT" i="1" dirty="0">
                <a:solidFill>
                  <a:schemeClr val="bg2"/>
                </a:solidFill>
              </a:rPr>
              <a:t>Le nuove frontiere della didattica: e-learning, podcasting e Wikipedia per una didattica collaborativa in rete</a:t>
            </a:r>
            <a:r>
              <a:rPr lang="it-IT" dirty="0">
                <a:solidFill>
                  <a:schemeClr val="bg2"/>
                </a:solidFill>
              </a:rPr>
              <a:t>, Roma, Aracne; </a:t>
            </a:r>
          </a:p>
          <a:p>
            <a:pPr algn="just"/>
            <a:r>
              <a:rPr lang="it-IT" dirty="0">
                <a:solidFill>
                  <a:schemeClr val="bg2"/>
                </a:solidFill>
              </a:rPr>
              <a:t>- Calvani A., Rotta M., 2000, </a:t>
            </a:r>
            <a:r>
              <a:rPr lang="it-IT" i="1" dirty="0">
                <a:solidFill>
                  <a:schemeClr val="bg2"/>
                </a:solidFill>
              </a:rPr>
              <a:t>Fare formazione in Internet: manuale di didattica online</a:t>
            </a:r>
            <a:r>
              <a:rPr lang="it-IT" dirty="0">
                <a:solidFill>
                  <a:schemeClr val="bg2"/>
                </a:solidFill>
              </a:rPr>
              <a:t>, Trento, </a:t>
            </a:r>
            <a:r>
              <a:rPr lang="it-IT" dirty="0" err="1">
                <a:solidFill>
                  <a:schemeClr val="bg2"/>
                </a:solidFill>
              </a:rPr>
              <a:t>Erickson</a:t>
            </a:r>
            <a:r>
              <a:rPr lang="it-IT" dirty="0">
                <a:solidFill>
                  <a:schemeClr val="bg2"/>
                </a:solidFill>
              </a:rPr>
              <a:t>; </a:t>
            </a:r>
          </a:p>
          <a:p>
            <a:pPr algn="just"/>
            <a:r>
              <a:rPr lang="it-IT" dirty="0">
                <a:solidFill>
                  <a:schemeClr val="bg2"/>
                </a:solidFill>
              </a:rPr>
              <a:t>- </a:t>
            </a:r>
            <a:r>
              <a:rPr lang="it-IT" dirty="0" err="1">
                <a:solidFill>
                  <a:schemeClr val="bg2"/>
                </a:solidFill>
              </a:rPr>
              <a:t>Celentin</a:t>
            </a:r>
            <a:r>
              <a:rPr lang="it-IT" dirty="0">
                <a:solidFill>
                  <a:schemeClr val="bg2"/>
                </a:solidFill>
              </a:rPr>
              <a:t> P., 2007, </a:t>
            </a:r>
            <a:r>
              <a:rPr lang="it-IT" i="1" dirty="0">
                <a:solidFill>
                  <a:schemeClr val="bg2"/>
                </a:solidFill>
              </a:rPr>
              <a:t>Comunicare e far comunicare in internet: comunicare per insegnare, insegnare per comunicare</a:t>
            </a:r>
            <a:r>
              <a:rPr lang="it-IT" dirty="0">
                <a:solidFill>
                  <a:schemeClr val="bg2"/>
                </a:solidFill>
              </a:rPr>
              <a:t>, Venezia, </a:t>
            </a:r>
            <a:r>
              <a:rPr lang="it-IT" dirty="0" err="1">
                <a:solidFill>
                  <a:schemeClr val="bg2"/>
                </a:solidFill>
              </a:rPr>
              <a:t>Cafoscarina</a:t>
            </a:r>
            <a:r>
              <a:rPr lang="it-IT" dirty="0">
                <a:solidFill>
                  <a:schemeClr val="bg2"/>
                </a:solidFill>
              </a:rPr>
              <a:t>; </a:t>
            </a:r>
            <a:endParaRPr lang="it-IT" dirty="0"/>
          </a:p>
          <a:p>
            <a:pPr algn="just"/>
            <a:r>
              <a:rPr lang="it-IT" dirty="0">
                <a:solidFill>
                  <a:schemeClr val="bg2"/>
                </a:solidFill>
              </a:rPr>
              <a:t>-</a:t>
            </a:r>
            <a:r>
              <a:rPr lang="it-IT" dirty="0" err="1">
                <a:solidFill>
                  <a:schemeClr val="bg2"/>
                </a:solidFill>
              </a:rPr>
              <a:t>Troncarelli</a:t>
            </a:r>
            <a:r>
              <a:rPr lang="it-IT" dirty="0">
                <a:solidFill>
                  <a:schemeClr val="bg2"/>
                </a:solidFill>
              </a:rPr>
              <a:t> D., 2011, “Percorsi per l’apprendimento dell’italiano L2 online”, in Minerva T., Colazzo L., </a:t>
            </a:r>
            <a:r>
              <a:rPr lang="it-IT" i="1" dirty="0">
                <a:solidFill>
                  <a:schemeClr val="bg2"/>
                </a:solidFill>
              </a:rPr>
              <a:t>Connessi! Scenari di Innovazione nella Formazione e nella Comunicazione</a:t>
            </a:r>
            <a:r>
              <a:rPr lang="it-IT" dirty="0">
                <a:solidFill>
                  <a:schemeClr val="bg2"/>
                </a:solidFill>
              </a:rPr>
              <a:t>. VIII Congresso della società italiana di e-Learning, Milano, </a:t>
            </a:r>
            <a:r>
              <a:rPr lang="it-IT" dirty="0" err="1">
                <a:solidFill>
                  <a:schemeClr val="bg2"/>
                </a:solidFill>
              </a:rPr>
              <a:t>Ledizioni</a:t>
            </a:r>
            <a:r>
              <a:rPr lang="it-IT" dirty="0">
                <a:solidFill>
                  <a:schemeClr val="bg2"/>
                </a:solidFill>
              </a:rPr>
              <a:t>. </a:t>
            </a:r>
          </a:p>
          <a:p>
            <a:pPr marL="285750" indent="-285750" algn="just">
              <a:buFontTx/>
              <a:buChar char="-"/>
            </a:pPr>
            <a:endParaRPr lang="it-IT" dirty="0">
              <a:solidFill>
                <a:schemeClr val="bg2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011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9E45CD-C888-47E5-85F1-2F00F71D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it-IT" dirty="0" err="1"/>
              <a:t>Problems</a:t>
            </a:r>
            <a:r>
              <a:rPr lang="it-IT" dirty="0"/>
              <a:t> of the </a:t>
            </a:r>
            <a:r>
              <a:rPr lang="it-IT" dirty="0" err="1"/>
              <a:t>language</a:t>
            </a:r>
            <a:r>
              <a:rPr lang="it-IT" dirty="0"/>
              <a:t> </a:t>
            </a:r>
            <a:r>
              <a:rPr lang="it-IT" dirty="0" err="1"/>
              <a:t>lesson</a:t>
            </a:r>
            <a:r>
              <a:rPr lang="it-IT" dirty="0"/>
              <a:t> online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1D68C1E4-8442-4D52-8DB0-E5FD0CB36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099890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ccia in giù 2">
            <a:extLst>
              <a:ext uri="{FF2B5EF4-FFF2-40B4-BE49-F238E27FC236}">
                <a16:creationId xmlns:a16="http://schemas.microsoft.com/office/drawing/2014/main" id="{21DFFF5C-903D-4714-A06F-CB423C7001B3}"/>
              </a:ext>
            </a:extLst>
          </p:cNvPr>
          <p:cNvSpPr/>
          <p:nvPr/>
        </p:nvSpPr>
        <p:spPr>
          <a:xfrm>
            <a:off x="2293034" y="4844913"/>
            <a:ext cx="168812" cy="202575"/>
          </a:xfrm>
          <a:prstGeom prst="downArrow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4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329CC2-C93D-4E9D-993D-3821192FB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547230" cy="1387194"/>
          </a:xfrm>
        </p:spPr>
        <p:txBody>
          <a:bodyPr anchor="b">
            <a:normAutofit fontScale="90000"/>
          </a:bodyPr>
          <a:lstStyle/>
          <a:p>
            <a:r>
              <a:rPr lang="it-IT" sz="3200" dirty="0"/>
              <a:t>CREATE A GROUP ON A </a:t>
            </a:r>
            <a:br>
              <a:rPr lang="it-IT" sz="3200" dirty="0"/>
            </a:br>
            <a:r>
              <a:rPr lang="it-IT" sz="3200" dirty="0"/>
              <a:t>SOCIAL NETWORK</a:t>
            </a:r>
          </a:p>
        </p:txBody>
      </p:sp>
      <p:pic>
        <p:nvPicPr>
          <p:cNvPr id="5" name="Segnaposto contenuto 4" descr="Immagine che contiene persona, tenendo, mano, schermo&#10;&#10;Descrizione generata automaticamente">
            <a:extLst>
              <a:ext uri="{FF2B5EF4-FFF2-40B4-BE49-F238E27FC236}">
                <a16:creationId xmlns:a16="http://schemas.microsoft.com/office/drawing/2014/main" id="{DB773E62-4E16-4A9A-92D1-6A6D2DB987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513FB6-0351-4B3B-B3EE-342CF28A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3064024"/>
            <a:ext cx="4314645" cy="2675594"/>
          </a:xfrm>
        </p:spPr>
        <p:txBody>
          <a:bodyPr anchor="t">
            <a:normAutofit/>
          </a:bodyPr>
          <a:lstStyle/>
          <a:p>
            <a:r>
              <a:rPr lang="en-US" sz="1700" dirty="0"/>
              <a:t>Set rules for online communication;</a:t>
            </a:r>
          </a:p>
          <a:p>
            <a:r>
              <a:rPr lang="en-US" sz="1700" dirty="0"/>
              <a:t>Motivates students;</a:t>
            </a:r>
          </a:p>
          <a:p>
            <a:r>
              <a:rPr lang="en-US" sz="1700" dirty="0"/>
              <a:t>Everyone has everyone’s contact;</a:t>
            </a:r>
          </a:p>
          <a:p>
            <a:r>
              <a:rPr lang="en-US" sz="1700" dirty="0"/>
              <a:t>Single students or groups can share the outcomes of their in-class-activities;</a:t>
            </a:r>
          </a:p>
          <a:p>
            <a:r>
              <a:rPr lang="en-US" sz="1700" dirty="0"/>
              <a:t>Sense of unity equivalent to the physical classroom one.</a:t>
            </a:r>
          </a:p>
        </p:txBody>
      </p:sp>
    </p:spTree>
    <p:extLst>
      <p:ext uri="{BB962C8B-B14F-4D97-AF65-F5344CB8AC3E}">
        <p14:creationId xmlns:p14="http://schemas.microsoft.com/office/powerpoint/2010/main" val="218676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edificio, esterni, strada, cavalcando&#10;&#10;Descrizione generata automaticamente">
            <a:extLst>
              <a:ext uri="{FF2B5EF4-FFF2-40B4-BE49-F238E27FC236}">
                <a16:creationId xmlns:a16="http://schemas.microsoft.com/office/drawing/2014/main" id="{873CF28C-B431-4745-B4F0-36320EA46E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9" name="Immagine 8" descr="Immagine che contiene esterni, erba, edificio, segnale&#10;&#10;Descrizione generata automaticamente">
            <a:extLst>
              <a:ext uri="{FF2B5EF4-FFF2-40B4-BE49-F238E27FC236}">
                <a16:creationId xmlns:a16="http://schemas.microsoft.com/office/drawing/2014/main" id="{E35AE8C8-C7AA-44A5-AD85-7FFAF16E4A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55" name="Freeform: Shape 4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6" name="Freeform: Shape 4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0D1DAB-C1F6-469E-A758-2E1C9B750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it-IT" sz="3400" b="1" dirty="0" err="1"/>
              <a:t>Experimentation</a:t>
            </a:r>
            <a:endParaRPr lang="it-IT" sz="3400" b="1" dirty="0"/>
          </a:p>
        </p:txBody>
      </p:sp>
      <p:sp>
        <p:nvSpPr>
          <p:cNvPr id="57" name="Rectangle 4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EC497B-4685-4453-A3D9-3EB47DE29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Russian </a:t>
            </a:r>
            <a:r>
              <a:rPr lang="it-IT" dirty="0" err="1"/>
              <a:t>students</a:t>
            </a:r>
            <a:r>
              <a:rPr lang="it-IT" dirty="0"/>
              <a:t> of ESL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dirty="0" err="1"/>
              <a:t>Vavilon</a:t>
            </a:r>
            <a:r>
              <a:rPr lang="it-IT" dirty="0"/>
              <a:t> Language Centre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Ljudinovo</a:t>
            </a:r>
            <a:r>
              <a:rPr lang="it-IT" dirty="0"/>
              <a:t> (Bryansk </a:t>
            </a:r>
            <a:r>
              <a:rPr lang="it-IT" dirty="0" err="1"/>
              <a:t>Region</a:t>
            </a:r>
            <a:r>
              <a:rPr lang="it-IT" dirty="0"/>
              <a:t>, Russian Federation)</a:t>
            </a:r>
          </a:p>
          <a:p>
            <a:endParaRPr lang="it-IT" sz="1800" dirty="0"/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03040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AA05C59-284A-43D9-AE28-6F5AA1F0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020CAB5-C9E5-4768-BE7F-489A2836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/>
          <a:p>
            <a:r>
              <a:rPr lang="it-IT" sz="5200" dirty="0" err="1"/>
              <a:t>Describe</a:t>
            </a:r>
            <a:r>
              <a:rPr lang="it-IT" sz="5200" dirty="0"/>
              <a:t> a painting to a partner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20BB4C9-B781-4AEE-ACAB-8EE849F24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75647DA-FC1D-4189-8B97-4EF3C2C0B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AC64199-B32C-4C91-95DE-A1FD9DB0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49" y="3067555"/>
            <a:ext cx="6735611" cy="3727746"/>
          </a:xfrm>
        </p:spPr>
        <p:txBody>
          <a:bodyPr>
            <a:normAutofit/>
          </a:bodyPr>
          <a:lstStyle/>
          <a:p>
            <a:r>
              <a:rPr lang="en-US" sz="1800" dirty="0"/>
              <a:t>Each student receives a painting, privately;</a:t>
            </a:r>
          </a:p>
          <a:p>
            <a:r>
              <a:rPr lang="en-US" sz="1800" dirty="0"/>
              <a:t>One student describes the painting to the partner, who needs to draw it on a piece of paper;</a:t>
            </a:r>
          </a:p>
          <a:p>
            <a:r>
              <a:rPr lang="en-US" sz="1800" dirty="0"/>
              <a:t>The partner can ask questions in case they are not sure (possibility to create a dialogue);</a:t>
            </a:r>
          </a:p>
          <a:p>
            <a:r>
              <a:rPr lang="en-US" sz="1800" dirty="0"/>
              <a:t>Once the description is finished, both the drawing and the painting are shown to the partners;</a:t>
            </a:r>
          </a:p>
          <a:p>
            <a:r>
              <a:rPr lang="en-US" sz="1800" dirty="0"/>
              <a:t>Analyzing the drawings, the teacher can see problems in vocabulary, comprehension, use of strategies… </a:t>
            </a:r>
          </a:p>
          <a:p>
            <a:endParaRPr lang="en-US" sz="1800" dirty="0"/>
          </a:p>
        </p:txBody>
      </p:sp>
      <p:pic>
        <p:nvPicPr>
          <p:cNvPr id="7" name="Immagine 6" descr="Immagine che contiene interni, cane, tavolo, stanza&#10;&#10;Descrizione generata automaticamente">
            <a:extLst>
              <a:ext uri="{FF2B5EF4-FFF2-40B4-BE49-F238E27FC236}">
                <a16:creationId xmlns:a16="http://schemas.microsoft.com/office/drawing/2014/main" id="{96BFE700-BDA1-45A4-8932-9D822D880A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684008" y="-26"/>
            <a:ext cx="4507992" cy="4121398"/>
          </a:xfrm>
          <a:prstGeom prst="rect">
            <a:avLst/>
          </a:prstGeom>
        </p:spPr>
      </p:pic>
      <p:pic>
        <p:nvPicPr>
          <p:cNvPr id="5" name="Segnaposto contenuto 4" descr="Immagine che contiene interni, fotografia, stanza, tavolo&#10;&#10;Descrizione generata automaticamente">
            <a:extLst>
              <a:ext uri="{FF2B5EF4-FFF2-40B4-BE49-F238E27FC236}">
                <a16:creationId xmlns:a16="http://schemas.microsoft.com/office/drawing/2014/main" id="{227BB64D-EC3F-49D8-AA44-5825FA7282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008" y="4349387"/>
            <a:ext cx="4507992" cy="25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8BCFFF-F267-4F8C-8122-588D1EA8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Strategies </a:t>
            </a:r>
            <a:r>
              <a:rPr lang="it-IT" dirty="0" err="1"/>
              <a:t>applied</a:t>
            </a:r>
            <a:r>
              <a:rPr lang="it-IT" dirty="0"/>
              <a:t> by the </a:t>
            </a:r>
            <a:r>
              <a:rPr lang="it-IT" dirty="0" err="1"/>
              <a:t>students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19B43D-70CA-4430-B4EE-1611539E3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2942" y="1465736"/>
            <a:ext cx="3653380" cy="588733"/>
          </a:xfrm>
        </p:spPr>
        <p:txBody>
          <a:bodyPr/>
          <a:lstStyle/>
          <a:p>
            <a:pPr marL="0" indent="0">
              <a:buNone/>
            </a:pPr>
            <a:r>
              <a:rPr lang="it-IT" dirty="0" err="1"/>
              <a:t>Unknown</a:t>
            </a:r>
            <a:r>
              <a:rPr lang="it-IT" dirty="0"/>
              <a:t> </a:t>
            </a:r>
            <a:r>
              <a:rPr lang="it-IT" dirty="0" err="1"/>
              <a:t>vocabulary</a:t>
            </a:r>
            <a:endParaRPr lang="it-IT" dirty="0"/>
          </a:p>
        </p:txBody>
      </p:sp>
      <p:pic>
        <p:nvPicPr>
          <p:cNvPr id="12" name="audio_only">
            <a:hlinkClick r:id="" action="ppaction://media"/>
            <a:extLst>
              <a:ext uri="{FF2B5EF4-FFF2-40B4-BE49-F238E27FC236}">
                <a16:creationId xmlns:a16="http://schemas.microsoft.com/office/drawing/2014/main" id="{8669C663-6240-4255-A56C-70394F6D58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17888" y="2969456"/>
            <a:ext cx="609600" cy="609600"/>
          </a:xfrm>
          <a:prstGeom prst="rect">
            <a:avLst/>
          </a:prstGeom>
        </p:spPr>
      </p:pic>
      <p:pic>
        <p:nvPicPr>
          <p:cNvPr id="14" name="Immagine 13" descr="Immagine che contiene interni, fotografia, stanza, tavolo&#10;&#10;Descrizione generata automaticamente">
            <a:extLst>
              <a:ext uri="{FF2B5EF4-FFF2-40B4-BE49-F238E27FC236}">
                <a16:creationId xmlns:a16="http://schemas.microsoft.com/office/drawing/2014/main" id="{B7EE9E3F-0F27-4338-9508-F5758D58EC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70" y="3199638"/>
            <a:ext cx="1942943" cy="264683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A82C796-2A25-43E5-B1AA-18E6132FB123}"/>
              </a:ext>
            </a:extLst>
          </p:cNvPr>
          <p:cNvSpPr txBox="1"/>
          <p:nvPr/>
        </p:nvSpPr>
        <p:spPr>
          <a:xfrm>
            <a:off x="3352798" y="2597725"/>
            <a:ext cx="18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ROBE HANGER</a:t>
            </a:r>
          </a:p>
        </p:txBody>
      </p:sp>
      <p:pic>
        <p:nvPicPr>
          <p:cNvPr id="16" name="audio_only_1">
            <a:hlinkClick r:id="" action="ppaction://media"/>
            <a:extLst>
              <a:ext uri="{FF2B5EF4-FFF2-40B4-BE49-F238E27FC236}">
                <a16:creationId xmlns:a16="http://schemas.microsoft.com/office/drawing/2014/main" id="{816D5ACD-9136-403E-B4ED-B78C05D3D3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24889" y="2967057"/>
            <a:ext cx="609600" cy="609600"/>
          </a:xfrm>
          <a:prstGeom prst="rect">
            <a:avLst/>
          </a:prstGeom>
        </p:spPr>
      </p:pic>
      <p:pic>
        <p:nvPicPr>
          <p:cNvPr id="18" name="Immagine 17" descr="Immagine che contiene interni, cane, tavolo, stanza&#10;&#10;Descrizione generata automaticamente">
            <a:extLst>
              <a:ext uri="{FF2B5EF4-FFF2-40B4-BE49-F238E27FC236}">
                <a16:creationId xmlns:a16="http://schemas.microsoft.com/office/drawing/2014/main" id="{3AFE1A68-B2F6-41D7-937B-4B89904795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1966" y="3199638"/>
            <a:ext cx="1439848" cy="2378667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E01CB95-555A-4EB3-9766-C1BC0985AF1D}"/>
              </a:ext>
            </a:extLst>
          </p:cNvPr>
          <p:cNvSpPr txBox="1"/>
          <p:nvPr/>
        </p:nvSpPr>
        <p:spPr>
          <a:xfrm>
            <a:off x="8351593" y="2597725"/>
            <a:ext cx="170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STOOL</a:t>
            </a:r>
          </a:p>
        </p:txBody>
      </p:sp>
    </p:spTree>
    <p:extLst>
      <p:ext uri="{BB962C8B-B14F-4D97-AF65-F5344CB8AC3E}">
        <p14:creationId xmlns:p14="http://schemas.microsoft.com/office/powerpoint/2010/main" val="205828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CF6EE3F3-16E7-4878-B65C-A46AB6775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873E862-EBD3-4C7C-85E6-1A902F45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Outcomes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7" name="Immagine 6" descr="Immagine che contiene interni, stanza&#10;&#10;Descrizione generata automaticamente">
            <a:extLst>
              <a:ext uri="{FF2B5EF4-FFF2-40B4-BE49-F238E27FC236}">
                <a16:creationId xmlns:a16="http://schemas.microsoft.com/office/drawing/2014/main" id="{593359F6-5DD5-425F-82A6-5E55F517EC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246888" y="779489"/>
            <a:ext cx="2834640" cy="3134110"/>
          </a:xfrm>
          <a:prstGeom prst="rect">
            <a:avLst/>
          </a:prstGeom>
        </p:spPr>
      </p:pic>
      <p:pic>
        <p:nvPicPr>
          <p:cNvPr id="6" name="Immagine 5" descr="Immagine che contiene stanza, frigorifero&#10;&#10;Descrizione generata automaticamente">
            <a:extLst>
              <a:ext uri="{FF2B5EF4-FFF2-40B4-BE49-F238E27FC236}">
                <a16:creationId xmlns:a16="http://schemas.microsoft.com/office/drawing/2014/main" id="{11A650D9-4247-4C3E-B2DD-FC527BEA9D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1384994"/>
            <a:ext cx="2834640" cy="1923100"/>
          </a:xfrm>
          <a:prstGeom prst="rect">
            <a:avLst/>
          </a:prstGeom>
        </p:spPr>
      </p:pic>
      <p:pic>
        <p:nvPicPr>
          <p:cNvPr id="5" name="Segnaposto contenuto 4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29FBA6B4-EC05-4B71-AF6F-9BAAFE7906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3912" y="779492"/>
            <a:ext cx="2834640" cy="3134105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22F34D28-2B96-4A2E-B1CE-47EF240CB5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107424" y="779467"/>
            <a:ext cx="2834640" cy="31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9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CF4D1B-D6FA-4407-AC71-F19E929BC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to use the activity with the </a:t>
            </a:r>
            <a:r>
              <a:rPr lang="it-IT" dirty="0" err="1"/>
              <a:t>whole</a:t>
            </a:r>
            <a:r>
              <a:rPr lang="it-IT" dirty="0"/>
              <a:t> class</a:t>
            </a:r>
          </a:p>
        </p:txBody>
      </p:sp>
      <p:pic>
        <p:nvPicPr>
          <p:cNvPr id="4" name="Segnaposto contenuto 3" descr="Megafono1">
            <a:extLst>
              <a:ext uri="{FF2B5EF4-FFF2-40B4-BE49-F238E27FC236}">
                <a16:creationId xmlns:a16="http://schemas.microsoft.com/office/drawing/2014/main" id="{CCA1FC58-FEE7-4C1A-B720-F3C124BE9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137" y="2912012"/>
            <a:ext cx="914400" cy="914400"/>
          </a:xfrm>
        </p:spPr>
      </p:pic>
      <p:pic>
        <p:nvPicPr>
          <p:cNvPr id="13" name="Elemento grafico 12" descr="Cronometro">
            <a:extLst>
              <a:ext uri="{FF2B5EF4-FFF2-40B4-BE49-F238E27FC236}">
                <a16:creationId xmlns:a16="http://schemas.microsoft.com/office/drawing/2014/main" id="{BAF1E9CA-7410-4D4E-9EED-03AF60292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8149" y="2912012"/>
            <a:ext cx="914400" cy="914400"/>
          </a:xfrm>
          <a:prstGeom prst="rect">
            <a:avLst/>
          </a:prstGeom>
        </p:spPr>
      </p:pic>
      <p:pic>
        <p:nvPicPr>
          <p:cNvPr id="15" name="Elemento grafico 14" descr="Rete">
            <a:extLst>
              <a:ext uri="{FF2B5EF4-FFF2-40B4-BE49-F238E27FC236}">
                <a16:creationId xmlns:a16="http://schemas.microsoft.com/office/drawing/2014/main" id="{645A1BE3-6B8B-44B4-A9C7-4034A233DD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80449" y="2845191"/>
            <a:ext cx="914400" cy="914400"/>
          </a:xfrm>
          <a:prstGeom prst="rect">
            <a:avLst/>
          </a:prstGeom>
        </p:spPr>
      </p:pic>
      <p:pic>
        <p:nvPicPr>
          <p:cNvPr id="17" name="Elemento grafico 16" descr="Volume">
            <a:extLst>
              <a:ext uri="{FF2B5EF4-FFF2-40B4-BE49-F238E27FC236}">
                <a16:creationId xmlns:a16="http://schemas.microsoft.com/office/drawing/2014/main" id="{76F39960-A67E-4F67-8103-FB258B95C4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82749" y="2845191"/>
            <a:ext cx="914400" cy="914400"/>
          </a:xfrm>
          <a:prstGeom prst="rect">
            <a:avLst/>
          </a:prstGeom>
        </p:spPr>
      </p:pic>
      <p:pic>
        <p:nvPicPr>
          <p:cNvPr id="19" name="Elemento grafico 18" descr="Vibrazione telefono">
            <a:extLst>
              <a:ext uri="{FF2B5EF4-FFF2-40B4-BE49-F238E27FC236}">
                <a16:creationId xmlns:a16="http://schemas.microsoft.com/office/drawing/2014/main" id="{5E88F1BC-A0FE-4431-9727-65A2221C78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5301" y="2845191"/>
            <a:ext cx="914400" cy="914400"/>
          </a:xfrm>
          <a:prstGeom prst="rect">
            <a:avLst/>
          </a:prstGeom>
        </p:spPr>
      </p:pic>
      <p:pic>
        <p:nvPicPr>
          <p:cNvPr id="21" name="Elemento grafico 20" descr="Telecamera di sicurezza">
            <a:extLst>
              <a:ext uri="{FF2B5EF4-FFF2-40B4-BE49-F238E27FC236}">
                <a16:creationId xmlns:a16="http://schemas.microsoft.com/office/drawing/2014/main" id="{5DAABD47-2DCC-4F55-885F-A4E518EEFC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07854" y="2852225"/>
            <a:ext cx="914400" cy="914400"/>
          </a:xfrm>
          <a:prstGeom prst="rect">
            <a:avLst/>
          </a:prstGeom>
        </p:spPr>
      </p:pic>
      <p:pic>
        <p:nvPicPr>
          <p:cNvPr id="27" name="Elemento grafico 26" descr="Condividi">
            <a:extLst>
              <a:ext uri="{FF2B5EF4-FFF2-40B4-BE49-F238E27FC236}">
                <a16:creationId xmlns:a16="http://schemas.microsoft.com/office/drawing/2014/main" id="{D3F6D904-3BCF-4FCC-A1AF-DBBFCC2995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98985" y="4876566"/>
            <a:ext cx="1029286" cy="1029286"/>
          </a:xfrm>
          <a:prstGeom prst="rect">
            <a:avLst/>
          </a:prstGeom>
        </p:spPr>
      </p:pic>
      <p:pic>
        <p:nvPicPr>
          <p:cNvPr id="29" name="Elemento grafico 28" descr="Virale">
            <a:extLst>
              <a:ext uri="{FF2B5EF4-FFF2-40B4-BE49-F238E27FC236}">
                <a16:creationId xmlns:a16="http://schemas.microsoft.com/office/drawing/2014/main" id="{7EE69C06-4EB1-44C1-BFDE-F26A7CDCA4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78283" y="4876566"/>
            <a:ext cx="1029286" cy="10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6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9C45F024-2468-4D8A-9E11-BB2B1E0A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484BDB-2EC2-4924-8B2F-43318DAE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700" dirty="0"/>
              <a:t>Tutorials: how to make quarantine better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Registrazione schermo 3">
            <a:hlinkClick r:id="" action="ppaction://media"/>
            <a:extLst>
              <a:ext uri="{FF2B5EF4-FFF2-40B4-BE49-F238E27FC236}">
                <a16:creationId xmlns:a16="http://schemas.microsoft.com/office/drawing/2014/main" id="{01FBF0A6-F141-4D65-AEF1-33FE327A450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80942" y="2478088"/>
            <a:ext cx="6638078" cy="3694112"/>
          </a:xfrm>
          <a:prstGeom prst="rect">
            <a:avLst/>
          </a:prstGeom>
        </p:spPr>
      </p:pic>
      <p:pic>
        <p:nvPicPr>
          <p:cNvPr id="5" name="WhatsApp Video 2020-04-30 at 15.47.55">
            <a:hlinkClick r:id="" action="ppaction://media"/>
            <a:extLst>
              <a:ext uri="{FF2B5EF4-FFF2-40B4-BE49-F238E27FC236}">
                <a16:creationId xmlns:a16="http://schemas.microsoft.com/office/drawing/2014/main" id="{051FA699-6BEA-4ECF-A06C-59EA459268D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21606" y="333629"/>
            <a:ext cx="3352800" cy="6096000"/>
          </a:xfrm>
          <a:prstGeom prst="rect">
            <a:avLst/>
          </a:prstGeom>
        </p:spPr>
      </p:pic>
      <p:pic>
        <p:nvPicPr>
          <p:cNvPr id="7" name="Registrazione schermo 6">
            <a:hlinkClick r:id="" action="ppaction://media"/>
            <a:extLst>
              <a:ext uri="{FF2B5EF4-FFF2-40B4-BE49-F238E27FC236}">
                <a16:creationId xmlns:a16="http://schemas.microsoft.com/office/drawing/2014/main" id="{72CB9E89-781A-4B02-8873-1BF2218D3F0A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98579" y="333629"/>
            <a:ext cx="3093953" cy="5592915"/>
          </a:xfrm>
          <a:prstGeom prst="rect">
            <a:avLst/>
          </a:prstGeom>
        </p:spPr>
      </p:pic>
      <p:pic>
        <p:nvPicPr>
          <p:cNvPr id="15" name="Immagine 14" descr="Immagine che contiene cibo, tavolo&#10;&#10;Descrizione generata automaticamente">
            <a:extLst>
              <a:ext uri="{FF2B5EF4-FFF2-40B4-BE49-F238E27FC236}">
                <a16:creationId xmlns:a16="http://schemas.microsoft.com/office/drawing/2014/main" id="{484B97E9-841E-40DE-A38D-7F772997CE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933" y="219568"/>
            <a:ext cx="3615689" cy="64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350</Words>
  <Application>Microsoft Office PowerPoint</Application>
  <PresentationFormat>Widescreen</PresentationFormat>
  <Paragraphs>46</Paragraphs>
  <Slides>10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Calibri</vt:lpstr>
      <vt:lpstr>AccentBoxVTI</vt:lpstr>
      <vt:lpstr>Communication and sense of community in the Virtual Language Classroom</vt:lpstr>
      <vt:lpstr>Problems of the language lesson online</vt:lpstr>
      <vt:lpstr>CREATE A GROUP ON A  SOCIAL NETWORK</vt:lpstr>
      <vt:lpstr>Experimentation</vt:lpstr>
      <vt:lpstr>Describe a painting to a partner</vt:lpstr>
      <vt:lpstr>Strategies applied by the students</vt:lpstr>
      <vt:lpstr>Outcomes</vt:lpstr>
      <vt:lpstr>How to use the activity with the whole class</vt:lpstr>
      <vt:lpstr>Tutorials: how to make quarantine better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and sense of community in the Virtual Language Classroom</dc:title>
  <dc:creator>Laura Stecca</dc:creator>
  <cp:lastModifiedBy>Alvise Sforza Tarabochia</cp:lastModifiedBy>
  <cp:revision>14</cp:revision>
  <dcterms:created xsi:type="dcterms:W3CDTF">2020-05-20T15:00:35Z</dcterms:created>
  <dcterms:modified xsi:type="dcterms:W3CDTF">2020-05-28T10:59:43Z</dcterms:modified>
</cp:coreProperties>
</file>