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4"/>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y="5143500" cx="9144000"/>
  <p:notesSz cx="6858000" cy="9144000"/>
  <p:embeddedFontLst>
    <p:embeddedFont>
      <p:font typeface="Cabin"/>
      <p:regular r:id="rId36"/>
      <p:bold r:id="rId37"/>
      <p:italic r:id="rId38"/>
      <p:boldItalic r:id="rId39"/>
    </p:embeddedFont>
    <p:embeddedFont>
      <p:font typeface="Helvetica Neue"/>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53">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53"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HelveticaNeue-regular.fntdata"/><Relationship Id="rId20" Type="http://schemas.openxmlformats.org/officeDocument/2006/relationships/slide" Target="slides/slide13.xml"/><Relationship Id="rId42" Type="http://schemas.openxmlformats.org/officeDocument/2006/relationships/font" Target="fonts/HelveticaNeue-italic.fntdata"/><Relationship Id="rId41" Type="http://schemas.openxmlformats.org/officeDocument/2006/relationships/font" Target="fonts/HelveticaNeue-bold.fntdata"/><Relationship Id="rId22" Type="http://schemas.openxmlformats.org/officeDocument/2006/relationships/slide" Target="slides/slide15.xml"/><Relationship Id="rId21" Type="http://schemas.openxmlformats.org/officeDocument/2006/relationships/slide" Target="slides/slide14.xml"/><Relationship Id="rId43" Type="http://schemas.openxmlformats.org/officeDocument/2006/relationships/font" Target="fonts/HelveticaNeue-boldItalic.fntdata"/><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font" Target="fonts/Cabin-bold.fntdata"/><Relationship Id="rId14" Type="http://schemas.openxmlformats.org/officeDocument/2006/relationships/slide" Target="slides/slide7.xml"/><Relationship Id="rId36" Type="http://schemas.openxmlformats.org/officeDocument/2006/relationships/font" Target="fonts/Cabin-regular.fntdata"/><Relationship Id="rId17" Type="http://schemas.openxmlformats.org/officeDocument/2006/relationships/slide" Target="slides/slide10.xml"/><Relationship Id="rId39" Type="http://schemas.openxmlformats.org/officeDocument/2006/relationships/font" Target="fonts/Cabin-boldItalic.fntdata"/><Relationship Id="rId16" Type="http://schemas.openxmlformats.org/officeDocument/2006/relationships/slide" Target="slides/slide9.xml"/><Relationship Id="rId38" Type="http://schemas.openxmlformats.org/officeDocument/2006/relationships/font" Target="fonts/Cabin-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4"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accessibility.campaign.gov.uk/"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dd8fca5812_0_8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gdd8fca5812_0_8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Hello. </a:t>
            </a:r>
            <a:r>
              <a:rPr lang="en-GB" sz="1800">
                <a:solidFill>
                  <a:schemeClr val="dk1"/>
                </a:solidFill>
                <a:latin typeface="Helvetica Neue"/>
                <a:ea typeface="Helvetica Neue"/>
                <a:cs typeface="Helvetica Neue"/>
                <a:sym typeface="Helvetica Neue"/>
              </a:rPr>
              <a:t>I’m Richard Morton and I’m Head of Accessibility at the Central Digital and Data Office. That’s CDDO, formerly of GDS, and both CDDO and GDS are part of Cabinet Office.</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I help raise </a:t>
            </a:r>
            <a:r>
              <a:rPr lang="en-GB" sz="1800">
                <a:solidFill>
                  <a:schemeClr val="dk1"/>
                </a:solidFill>
                <a:latin typeface="Helvetica Neue"/>
                <a:ea typeface="Helvetica Neue"/>
                <a:cs typeface="Helvetica Neue"/>
                <a:sym typeface="Helvetica Neue"/>
              </a:rPr>
              <a:t>awareness of the </a:t>
            </a:r>
            <a:r>
              <a:rPr lang="en-GB" sz="1800">
                <a:solidFill>
                  <a:schemeClr val="dk1"/>
                </a:solidFill>
                <a:latin typeface="Helvetica Neue"/>
                <a:ea typeface="Helvetica Neue"/>
                <a:cs typeface="Helvetica Neue"/>
                <a:sym typeface="Helvetica Neue"/>
              </a:rPr>
              <a:t>public sector bodies accessibility regulations, and provide some support to the accessibility monitoring team. </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I also </a:t>
            </a:r>
            <a:r>
              <a:rPr lang="en-GB" sz="1800">
                <a:solidFill>
                  <a:schemeClr val="dk1"/>
                </a:solidFill>
                <a:latin typeface="Helvetica Neue"/>
                <a:ea typeface="Helvetica Neue"/>
                <a:cs typeface="Helvetica Neue"/>
                <a:sym typeface="Helvetica Neue"/>
              </a:rPr>
              <a:t>run</a:t>
            </a:r>
            <a:r>
              <a:rPr lang="en-GB" sz="1800">
                <a:solidFill>
                  <a:schemeClr val="dk1"/>
                </a:solidFill>
                <a:latin typeface="Helvetica Neue"/>
                <a:ea typeface="Helvetica Neue"/>
                <a:cs typeface="Helvetica Neue"/>
                <a:sym typeface="Helvetica Neue"/>
              </a:rPr>
              <a:t> the accessibility capability team which helps ensure CDDO internal and cross government accessibility compliance and capability </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dfd1a727f3_0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5" name="Google Shape;135;gdfd1a727f3_0_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This is a timeline from when the regulations came into force on the 23rd of September 2018, with new websites needing to be compliant by the 23rd of September 2019, and existing websites by the 23rd of September 2020</a:t>
            </a:r>
            <a:endParaRPr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There is now just one remaining deadline for the regulations which is just a week away - mobile applications have </a:t>
            </a:r>
            <a:r>
              <a:rPr lang="en-GB" sz="1800">
                <a:solidFill>
                  <a:schemeClr val="dk1"/>
                </a:solidFill>
                <a:latin typeface="Helvetica Neue"/>
                <a:ea typeface="Helvetica Neue"/>
                <a:cs typeface="Helvetica Neue"/>
                <a:sym typeface="Helvetica Neue"/>
              </a:rPr>
              <a:t>to be compliant by the 23rd of June 2021</a:t>
            </a:r>
            <a:endParaRPr sz="1800">
              <a:solidFill>
                <a:schemeClr val="dk1"/>
              </a:solidFill>
              <a:latin typeface="Helvetica Neue"/>
              <a:ea typeface="Helvetica Neue"/>
              <a:cs typeface="Helvetica Neue"/>
              <a:sym typeface="Helvetica Neue"/>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7fad16bae2_0_2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g7fad16bae2_0_27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1"/>
                </a:solidFill>
              </a:rPr>
              <a:t>No doubt what many of you are here for is some Mobile specifics - what you need to do and some further contextual information</a:t>
            </a:r>
            <a:endParaRPr sz="2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dfef9c7809_0_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0" name="Google Shape;160;gdfef9c7809_0_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600">
                <a:latin typeface="Helvetica Neue"/>
                <a:ea typeface="Helvetica Neue"/>
                <a:cs typeface="Helvetica Neue"/>
                <a:sym typeface="Helvetica Neue"/>
              </a:rPr>
              <a:t>What you need to do</a:t>
            </a:r>
            <a:endParaRPr b="1"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1600">
                <a:latin typeface="Helvetica Neue"/>
                <a:ea typeface="Helvetica Neue"/>
                <a:cs typeface="Helvetica Neue"/>
                <a:sym typeface="Helvetica Neue"/>
              </a:rPr>
              <a:t>Public sector organisations have a duty to check their responsibilities for mobile app compliance under the accessibility regulations - will share a link for where you can get the information you need at the end</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dfef9c7809_0_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gdfef9c7809_0_5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a:t>Web Content Accessibility Guidelines</a:t>
            </a:r>
            <a:endParaRPr b="1"/>
          </a:p>
          <a:p>
            <a:pPr indent="0" lvl="0" marL="0" rtl="0" algn="l">
              <a:spcBef>
                <a:spcPts val="0"/>
              </a:spcBef>
              <a:spcAft>
                <a:spcPts val="0"/>
              </a:spcAft>
              <a:buClr>
                <a:schemeClr val="dk1"/>
              </a:buClr>
              <a:buSzPts val="1100"/>
              <a:buFont typeface="Arial"/>
              <a:buNone/>
            </a:pPr>
            <a:r>
              <a:rPr lang="en-GB"/>
              <a:t>Mobile apps need to comply with WCAG 2.1 level A and level AA with the following exceptions...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dfef9c7809_0_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gdfef9c7809_0_5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a:t>The following WCAG 2.1 success criteria do not apply to mobile apps:</a:t>
            </a:r>
            <a:endParaRPr b="1"/>
          </a:p>
          <a:p>
            <a:pPr indent="0" lvl="0" marL="0" rtl="0" algn="l">
              <a:spcBef>
                <a:spcPts val="0"/>
              </a:spcBef>
              <a:spcAft>
                <a:spcPts val="0"/>
              </a:spcAft>
              <a:buClr>
                <a:schemeClr val="dk1"/>
              </a:buClr>
              <a:buSzPts val="1100"/>
              <a:buFont typeface="Arial"/>
              <a:buNone/>
            </a:pPr>
            <a:r>
              <a:rPr lang="en-GB"/>
              <a:t>2.4.1 Bypass Blocks</a:t>
            </a:r>
            <a:endParaRPr/>
          </a:p>
          <a:p>
            <a:pPr indent="0" lvl="0" marL="0" rtl="0" algn="l">
              <a:spcBef>
                <a:spcPts val="0"/>
              </a:spcBef>
              <a:spcAft>
                <a:spcPts val="0"/>
              </a:spcAft>
              <a:buClr>
                <a:schemeClr val="dk1"/>
              </a:buClr>
              <a:buSzPts val="1100"/>
              <a:buFont typeface="Arial"/>
              <a:buNone/>
            </a:pPr>
            <a:r>
              <a:rPr lang="en-GB"/>
              <a:t>2.4.2 Page Titled</a:t>
            </a:r>
            <a:endParaRPr/>
          </a:p>
          <a:p>
            <a:pPr indent="0" lvl="0" marL="0" rtl="0" algn="l">
              <a:spcBef>
                <a:spcPts val="0"/>
              </a:spcBef>
              <a:spcAft>
                <a:spcPts val="0"/>
              </a:spcAft>
              <a:buClr>
                <a:schemeClr val="dk1"/>
              </a:buClr>
              <a:buSzPts val="1100"/>
              <a:buFont typeface="Arial"/>
              <a:buNone/>
            </a:pPr>
            <a:r>
              <a:rPr lang="en-GB"/>
              <a:t>2.4.5 Multiple Ways</a:t>
            </a:r>
            <a:endParaRPr/>
          </a:p>
          <a:p>
            <a:pPr indent="0" lvl="0" marL="0" rtl="0" algn="l">
              <a:spcBef>
                <a:spcPts val="0"/>
              </a:spcBef>
              <a:spcAft>
                <a:spcPts val="0"/>
              </a:spcAft>
              <a:buClr>
                <a:schemeClr val="dk1"/>
              </a:buClr>
              <a:buSzPts val="1100"/>
              <a:buFont typeface="Arial"/>
              <a:buNone/>
            </a:pPr>
            <a:r>
              <a:rPr lang="en-GB"/>
              <a:t>3.1.2 Language of Parts</a:t>
            </a:r>
            <a:endParaRPr/>
          </a:p>
          <a:p>
            <a:pPr indent="0" lvl="0" marL="0" rtl="0" algn="l">
              <a:spcBef>
                <a:spcPts val="0"/>
              </a:spcBef>
              <a:spcAft>
                <a:spcPts val="0"/>
              </a:spcAft>
              <a:buClr>
                <a:schemeClr val="dk1"/>
              </a:buClr>
              <a:buSzPts val="1100"/>
              <a:buFont typeface="Arial"/>
              <a:buNone/>
            </a:pPr>
            <a:r>
              <a:rPr lang="en-GB"/>
              <a:t>3.2.3 Consistent Navigation</a:t>
            </a:r>
            <a:endParaRPr/>
          </a:p>
          <a:p>
            <a:pPr indent="0" lvl="0" marL="0" rtl="0" algn="l">
              <a:spcBef>
                <a:spcPts val="0"/>
              </a:spcBef>
              <a:spcAft>
                <a:spcPts val="0"/>
              </a:spcAft>
              <a:buClr>
                <a:schemeClr val="dk1"/>
              </a:buClr>
              <a:buSzPts val="1100"/>
              <a:buFont typeface="Arial"/>
              <a:buNone/>
            </a:pPr>
            <a:r>
              <a:rPr lang="en-GB"/>
              <a:t>3.2.4 Consistent Identification</a:t>
            </a:r>
            <a:endParaRPr/>
          </a:p>
          <a:p>
            <a:pPr indent="0" lvl="0" marL="0" rtl="0" algn="l">
              <a:spcBef>
                <a:spcPts val="0"/>
              </a:spcBef>
              <a:spcAft>
                <a:spcPts val="0"/>
              </a:spcAft>
              <a:buClr>
                <a:schemeClr val="dk1"/>
              </a:buClr>
              <a:buSzPts val="1100"/>
              <a:buFont typeface="Arial"/>
              <a:buNone/>
            </a:pPr>
            <a:r>
              <a:rPr lang="en-GB"/>
              <a:t>4.1.3 Status messages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GB"/>
              <a:t>This is largely because of the way apps are developed and the way they tend to be used compared to websites and web apps.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dfef9c7809_0_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gdfef9c7809_0_4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600">
                <a:latin typeface="Helvetica Neue"/>
                <a:ea typeface="Helvetica Neue"/>
                <a:cs typeface="Helvetica Neue"/>
                <a:sym typeface="Helvetica Neue"/>
              </a:rPr>
              <a:t>Accessibility statement</a:t>
            </a:r>
            <a:endParaRPr b="1"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1600">
                <a:latin typeface="Helvetica Neue"/>
                <a:ea typeface="Helvetica Neue"/>
                <a:cs typeface="Helvetica Neue"/>
                <a:sym typeface="Helvetica Neue"/>
              </a:rPr>
              <a:t>You need to create an accessibility statement for mobile apps, and make the statement available in the app store, on your website or both. Make sure it’s in an accessible format that everyone can use.</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fef9c7809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gdfef9c7809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GB" sz="1800">
                <a:solidFill>
                  <a:schemeClr val="dk1"/>
                </a:solidFill>
              </a:rPr>
              <a:t>When is an app not an app? </a:t>
            </a:r>
            <a:endParaRPr sz="1800">
              <a:solidFill>
                <a:schemeClr val="dk1"/>
              </a:solidFill>
            </a:endParaRPr>
          </a:p>
          <a:p>
            <a:pPr indent="0" lvl="0" marL="0" rtl="0" algn="l">
              <a:spcBef>
                <a:spcPts val="0"/>
              </a:spcBef>
              <a:spcAft>
                <a:spcPts val="0"/>
              </a:spcAft>
              <a:buClr>
                <a:schemeClr val="dk1"/>
              </a:buClr>
              <a:buFont typeface="Arial"/>
              <a:buNone/>
            </a:pPr>
            <a:r>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Terminology can be confusing. The mobile apps aspect of the regulations is </a:t>
            </a:r>
            <a:r>
              <a:rPr lang="en-GB" sz="1800">
                <a:solidFill>
                  <a:schemeClr val="dk1"/>
                </a:solidFill>
              </a:rPr>
              <a:t>specifically about native mobile apps that you download to your phone or tablet, not web apps or progressive web apps which are effectively websites and already covered under the regulations and the previous deadlines. </a:t>
            </a:r>
            <a:endParaRPr sz="1800">
              <a:solidFill>
                <a:schemeClr val="dk1"/>
              </a:solidFill>
            </a:endParaRPr>
          </a:p>
          <a:p>
            <a:pPr indent="0" lvl="0" marL="0" rtl="0" algn="l">
              <a:spcBef>
                <a:spcPts val="0"/>
              </a:spcBef>
              <a:spcAft>
                <a:spcPts val="0"/>
              </a:spcAft>
              <a:buClr>
                <a:schemeClr val="dk1"/>
              </a:buClr>
              <a:buFont typeface="Arial"/>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dfef9c7809_0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gdfef9c7809_0_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sz="1800">
                <a:solidFill>
                  <a:srgbClr val="0B0C0C"/>
                </a:solidFill>
              </a:rPr>
              <a:t>Thinking about differences between iOS and Android apps</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rPr lang="en-GB" sz="1800">
                <a:solidFill>
                  <a:srgbClr val="0B0C0C"/>
                </a:solidFill>
              </a:rPr>
              <a:t>The same app on different devices may look similar and may even behave similarly, but perhaps with some differences. The underlying code is likely to be very different though. </a:t>
            </a:r>
            <a:endParaRPr sz="1800">
              <a:solidFill>
                <a:srgbClr val="0B0C0C"/>
              </a:solidFill>
            </a:endParaRPr>
          </a:p>
          <a:p>
            <a:pPr indent="0" lvl="0" marL="0" rtl="0" algn="l">
              <a:spcBef>
                <a:spcPts val="0"/>
              </a:spcBef>
              <a:spcAft>
                <a:spcPts val="0"/>
              </a:spcAft>
              <a:buClr>
                <a:srgbClr val="0B0C0C"/>
              </a:buClr>
              <a:buFont typeface="Arial"/>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dfef9c7809_0_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gdfef9c7809_0_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sz="1600">
                <a:latin typeface="Helvetica Neue"/>
                <a:ea typeface="Helvetica Neue"/>
                <a:cs typeface="Helvetica Neue"/>
                <a:sym typeface="Helvetica Neue"/>
              </a:rPr>
              <a:t>In other words, it is best to test apps on both Android and iOS unless it will be only available on one of those platforms.</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1600">
                <a:latin typeface="Helvetica Neue"/>
                <a:ea typeface="Helvetica Neue"/>
                <a:cs typeface="Helvetica Neue"/>
                <a:sym typeface="Helvetica Neue"/>
              </a:rPr>
              <a:t>I would recommend going beyond the regulations requirements to include testing with assistive technologies and testing with disabled users. </a:t>
            </a:r>
            <a:endParaRPr sz="1600">
              <a:latin typeface="Helvetica Neue"/>
              <a:ea typeface="Helvetica Neue"/>
              <a:cs typeface="Helvetica Neue"/>
              <a:sym typeface="Helvetica Neue"/>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dfef9c7809_0_10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gdfef9c7809_0_10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800">
                <a:solidFill>
                  <a:srgbClr val="0B0C0C"/>
                </a:solidFill>
              </a:rPr>
              <a:t>Beyond the regulations</a:t>
            </a:r>
            <a:endParaRPr b="1" sz="1800">
              <a:solidFill>
                <a:srgbClr val="0B0C0C"/>
              </a:solidFill>
            </a:endParaRPr>
          </a:p>
          <a:p>
            <a:pPr indent="0" lvl="0" marL="0" rtl="0" algn="l">
              <a:spcBef>
                <a:spcPts val="0"/>
              </a:spcBef>
              <a:spcAft>
                <a:spcPts val="0"/>
              </a:spcAft>
              <a:buClr>
                <a:schemeClr val="dk1"/>
              </a:buClr>
              <a:buSzPts val="1100"/>
              <a:buFont typeface="Arial"/>
              <a:buNone/>
            </a:pPr>
            <a:r>
              <a:rPr lang="en-GB" sz="1800">
                <a:solidFill>
                  <a:srgbClr val="0B0C0C"/>
                </a:solidFill>
              </a:rPr>
              <a:t>Regulations compliance does not equal accessibility</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rgbClr val="0B0C0C"/>
              </a:buClr>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71281d0eab_0_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1" name="Google Shape;61;g71281d0eab_0_2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lang="en-GB" sz="1800"/>
              <a:t>Today I’m going to talk to you about mobile apps accessibility in </a:t>
            </a:r>
            <a:r>
              <a:rPr lang="en-GB" sz="1800"/>
              <a:t>relation to the public sector bodies accessibility </a:t>
            </a:r>
            <a:r>
              <a:rPr lang="en-GB" sz="1800"/>
              <a:t>regulations</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t/>
            </a:r>
            <a:endParaRPr sz="1450">
              <a:solidFill>
                <a:srgbClr val="0B0C0C"/>
              </a:solidFill>
              <a:highlight>
                <a:srgbClr val="FFFFFF"/>
              </a:highligh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dfef9c7809_0_1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0" name="Google Shape;200;gdfef9c7809_0_1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800">
                <a:solidFill>
                  <a:srgbClr val="0B0C0C"/>
                </a:solidFill>
              </a:rPr>
              <a:t>Test with assistive technologies</a:t>
            </a:r>
            <a:endParaRPr b="1" sz="1800">
              <a:solidFill>
                <a:srgbClr val="0B0C0C"/>
              </a:solidFill>
            </a:endParaRPr>
          </a:p>
          <a:p>
            <a:pPr indent="0" lvl="0" marL="0" rtl="0" algn="l">
              <a:spcBef>
                <a:spcPts val="0"/>
              </a:spcBef>
              <a:spcAft>
                <a:spcPts val="0"/>
              </a:spcAft>
              <a:buClr>
                <a:schemeClr val="dk1"/>
              </a:buClr>
              <a:buSzPts val="1100"/>
              <a:buFont typeface="Arial"/>
              <a:buNone/>
            </a:pPr>
            <a:r>
              <a:rPr lang="en-GB" sz="1800">
                <a:solidFill>
                  <a:srgbClr val="0B0C0C"/>
                </a:solidFill>
              </a:rPr>
              <a:t>In particular screen reader software on touch screen devices is quite different to keyboard based devices</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rgbClr val="0B0C0C"/>
              </a:buClr>
              <a:buFont typeface="Arial"/>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dfef9c7809_0_1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gdfef9c7809_0_1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800">
                <a:solidFill>
                  <a:srgbClr val="0B0C0C"/>
                </a:solidFill>
              </a:rPr>
              <a:t>Test with disabled people</a:t>
            </a:r>
            <a:endParaRPr b="1" sz="1800">
              <a:solidFill>
                <a:srgbClr val="0B0C0C"/>
              </a:solidFill>
            </a:endParaRPr>
          </a:p>
          <a:p>
            <a:pPr indent="0" lvl="0" marL="0" rtl="0" algn="l">
              <a:spcBef>
                <a:spcPts val="0"/>
              </a:spcBef>
              <a:spcAft>
                <a:spcPts val="0"/>
              </a:spcAft>
              <a:buClr>
                <a:schemeClr val="dk1"/>
              </a:buClr>
              <a:buSzPts val="1100"/>
              <a:buFont typeface="Arial"/>
              <a:buNone/>
            </a:pPr>
            <a:r>
              <a:rPr lang="en-GB" sz="1800">
                <a:solidFill>
                  <a:srgbClr val="0B0C0C"/>
                </a:solidFill>
              </a:rPr>
              <a:t>The best auditors and tools can’t anticipate all the ways people use technology or all the barriers they may face.</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b="1"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chemeClr val="dk1"/>
              </a:buClr>
              <a:buSzPts val="1100"/>
              <a:buFont typeface="Arial"/>
              <a:buNone/>
            </a:pPr>
            <a:r>
              <a:t/>
            </a:r>
            <a:endParaRPr sz="1800">
              <a:solidFill>
                <a:srgbClr val="0B0C0C"/>
              </a:solidFill>
            </a:endParaRPr>
          </a:p>
          <a:p>
            <a:pPr indent="0" lvl="0" marL="0" rtl="0" algn="l">
              <a:spcBef>
                <a:spcPts val="0"/>
              </a:spcBef>
              <a:spcAft>
                <a:spcPts val="0"/>
              </a:spcAft>
              <a:buClr>
                <a:srgbClr val="0B0C0C"/>
              </a:buClr>
              <a:buFont typeface="Arial"/>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dfef9c7809_0_7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0" name="Google Shape;210;gdfef9c7809_0_7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lang="en-GB" sz="1800"/>
              <a:t>CDDO monitor public sector websites and mobile apps for their accessibility to ensure compliance with the regulations</a:t>
            </a:r>
            <a:endParaRPr sz="1800"/>
          </a:p>
          <a:p>
            <a:pPr indent="0" lvl="0" marL="0" marR="0" rtl="0" algn="l">
              <a:spcBef>
                <a:spcPts val="0"/>
              </a:spcBef>
              <a:spcAft>
                <a:spcPts val="0"/>
              </a:spcAft>
              <a:buFont typeface="Arial"/>
              <a:buNone/>
            </a:pPr>
            <a:r>
              <a:t/>
            </a:r>
            <a:endParaRPr sz="180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dfef9c7809_0_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5" name="Google Shape;215;gdfef9c7809_0_7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GB" sz="1600">
                <a:latin typeface="Helvetica Neue"/>
                <a:ea typeface="Helvetica Neue"/>
                <a:cs typeface="Helvetica Neue"/>
                <a:sym typeface="Helvetica Neue"/>
              </a:rPr>
              <a:t>Accessibility at CDDO</a:t>
            </a:r>
            <a:endParaRPr b="1"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1600">
                <a:latin typeface="Helvetica Neue"/>
                <a:ea typeface="Helvetica Neue"/>
                <a:cs typeface="Helvetica Neue"/>
                <a:sym typeface="Helvetica Neue"/>
              </a:rPr>
              <a:t>The accessibility monitoring and accessibility capability teams and functions have all moved from GDS to CDDO - in effect at the moment this has no impact on the regulations work and cross government work - it is business as usual.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dfef9c7809_0_9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gdfef9c7809_0_9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We will write to organisations found to be non-compliant, giving them 7 days to acknowledge our report and 12 weeks to fix the issues outlined and publish a compliant accessibility statement.</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Websites and apps may then be retested and if there were any issues outstanding, the findings would be shared with enforcement bodies and the names of organisations with incorrect accessibility statements would be published by Cabinet Office. </a:t>
            </a:r>
            <a:endParaRPr sz="1600">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dfef9c7809_0_9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gdfef9c7809_0_9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sz="1800">
                <a:solidFill>
                  <a:schemeClr val="dk1"/>
                </a:solidFill>
              </a:rPr>
              <a:t>While CDDO is the reporting and monitoring body, the Equality and Human Rights Commission </a:t>
            </a:r>
            <a:r>
              <a:rPr lang="en-GB" sz="1800">
                <a:solidFill>
                  <a:schemeClr val="dk1"/>
                </a:solidFill>
              </a:rPr>
              <a:t>in Great Britain</a:t>
            </a:r>
            <a:r>
              <a:rPr lang="en-GB" sz="1800">
                <a:solidFill>
                  <a:schemeClr val="dk1"/>
                </a:solidFill>
              </a:rPr>
              <a:t> and the Equality Commission for Northern Ireland will enforce the </a:t>
            </a:r>
            <a:r>
              <a:rPr b="1" lang="en-GB" sz="1800">
                <a:solidFill>
                  <a:schemeClr val="dk1"/>
                </a:solidFill>
              </a:rPr>
              <a:t>accessibility requirement and reasonable adjustment requirement </a:t>
            </a:r>
            <a:r>
              <a:rPr lang="en-GB" sz="1800">
                <a:solidFill>
                  <a:schemeClr val="dk1"/>
                </a:solidFill>
              </a:rPr>
              <a:t>of the Regulations using their existing powers under the Equality Act and the Disability Discrimination Act.</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dfef9c7809_0_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gdfef9c7809_0_6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lang="en-GB" sz="1800"/>
              <a:t>CDDO can help you be compliant:</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rPr lang="en-GB" sz="1800"/>
              <a:t>We have a range of resources online to help make sure your websites and mobile applications are compliant, as well as various communities you can join for discussions and shared experiences</a:t>
            </a:r>
            <a:endParaRPr sz="180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dfef9c7809_0_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gdfef9c7809_0_6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Font typeface="Arial"/>
              <a:buNone/>
            </a:pPr>
            <a:r>
              <a:rPr lang="en-GB" sz="1600">
                <a:latin typeface="Helvetica Neue"/>
                <a:ea typeface="Helvetica Neue"/>
                <a:cs typeface="Helvetica Neue"/>
                <a:sym typeface="Helvetica Neue"/>
              </a:rPr>
              <a:t>Details of what public sector bodies need to do to meet the requirements of the regulations and related guidance are all available from: </a:t>
            </a:r>
            <a:endParaRPr sz="1600">
              <a:latin typeface="Helvetica Neue"/>
              <a:ea typeface="Helvetica Neue"/>
              <a:cs typeface="Helvetica Neue"/>
              <a:sym typeface="Helvetica Neue"/>
            </a:endParaRPr>
          </a:p>
          <a:p>
            <a:pPr indent="0" lvl="0" marL="0" rtl="0" algn="l">
              <a:spcBef>
                <a:spcPts val="0"/>
              </a:spcBef>
              <a:spcAft>
                <a:spcPts val="0"/>
              </a:spcAft>
              <a:buSzPts val="1100"/>
              <a:buFont typeface="Arial"/>
              <a:buNone/>
            </a:pPr>
            <a:r>
              <a:t/>
            </a:r>
            <a:endParaRPr sz="1600">
              <a:latin typeface="Helvetica Neue"/>
              <a:ea typeface="Helvetica Neue"/>
              <a:cs typeface="Helvetica Neue"/>
              <a:sym typeface="Helvetica Neue"/>
            </a:endParaRPr>
          </a:p>
          <a:p>
            <a:pPr indent="0" lvl="0" marL="0" rtl="0" algn="l">
              <a:spcBef>
                <a:spcPts val="0"/>
              </a:spcBef>
              <a:spcAft>
                <a:spcPts val="0"/>
              </a:spcAft>
              <a:buSzPts val="1100"/>
              <a:buFont typeface="Arial"/>
              <a:buNone/>
            </a:pPr>
            <a:r>
              <a:rPr lang="en-GB" sz="1600" u="sng">
                <a:solidFill>
                  <a:schemeClr val="hlink"/>
                </a:solidFill>
                <a:latin typeface="Helvetica Neue"/>
                <a:ea typeface="Helvetica Neue"/>
                <a:cs typeface="Helvetica Neue"/>
                <a:sym typeface="Helvetica Neue"/>
                <a:hlinkClick r:id="rId2"/>
              </a:rPr>
              <a:t>https://accessibility.campaign.gov.uk/</a:t>
            </a:r>
            <a:endParaRPr sz="1600">
              <a:latin typeface="Helvetica Neue"/>
              <a:ea typeface="Helvetica Neue"/>
              <a:cs typeface="Helvetica Neue"/>
              <a:sym typeface="Helvetica Neue"/>
            </a:endParaRPr>
          </a:p>
          <a:p>
            <a:pPr indent="0" lvl="0" marL="0" rtl="0" algn="l">
              <a:spcBef>
                <a:spcPts val="0"/>
              </a:spcBef>
              <a:spcAft>
                <a:spcPts val="0"/>
              </a:spcAft>
              <a:buSzPts val="1100"/>
              <a:buFont typeface="Arial"/>
              <a:buNone/>
            </a:pPr>
            <a:r>
              <a:t/>
            </a:r>
            <a:endParaRPr sz="1600">
              <a:latin typeface="Helvetica Neue"/>
              <a:ea typeface="Helvetica Neue"/>
              <a:cs typeface="Helvetica Neue"/>
              <a:sym typeface="Helvetica Neue"/>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861ee9ccfb_0_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g861ee9ccfb_0_5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lang="en-GB" sz="1800"/>
              <a:t>Thanks everyone.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53deeaf74_0_9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6" name="Google Shape;66;g853deeaf74_0_9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lang="en-GB" sz="1800"/>
              <a:t>Firstly, a reminder that digital accessibility means ensuring your services and content can be used and understood by the widest possible audience. In the UK, at least 1 in 5 people have a long term illness, impairment or disability, and many more have a temporary or situational disability. </a:t>
            </a:r>
            <a:endParaRPr sz="1800"/>
          </a:p>
          <a:p>
            <a:pPr indent="0" lvl="0" marL="0" marR="0" rtl="0" algn="l">
              <a:spcBef>
                <a:spcPts val="0"/>
              </a:spcBef>
              <a:spcAft>
                <a:spcPts val="0"/>
              </a:spcAft>
              <a:buClr>
                <a:schemeClr val="dk1"/>
              </a:buClr>
              <a:buSzPts val="1100"/>
              <a:buFont typeface="Arial"/>
              <a:buNone/>
            </a:pPr>
            <a:r>
              <a:t/>
            </a:r>
            <a:endParaRPr sz="1800"/>
          </a:p>
          <a:p>
            <a:pPr indent="0" lvl="0" marL="0" marR="0" rtl="0" algn="l">
              <a:spcBef>
                <a:spcPts val="0"/>
              </a:spcBef>
              <a:spcAft>
                <a:spcPts val="0"/>
              </a:spcAft>
              <a:buFont typeface="Arial"/>
              <a:buNone/>
            </a:pPr>
            <a:r>
              <a:rPr lang="en-GB" sz="1800"/>
              <a:t> </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t/>
            </a:r>
            <a:endParaRPr sz="18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1281d0eab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g71281d0eab_1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GB" sz="1800">
                <a:solidFill>
                  <a:schemeClr val="dk1"/>
                </a:solidFill>
              </a:rPr>
              <a:t>The UK public has to use public services. They generally don’t have a choice of going to a different provider. This means it’s our responsibility as public servants to make sure we remove as many barriers or obstacles to accessing our services as possible. </a:t>
            </a:r>
            <a:endParaRPr sz="1800">
              <a:solidFill>
                <a:schemeClr val="dk1"/>
              </a:solidFill>
            </a:endParaRPr>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rPr lang="en-GB" sz="1800"/>
              <a:t>Everything we create must be accessible to everyone - regardless of whether or not they have impairments in </a:t>
            </a:r>
            <a:r>
              <a:rPr lang="en-GB" sz="1800"/>
              <a:t>any of these areas:</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rPr lang="en-GB" sz="1800"/>
              <a:t>Vision, hearing, speech, motor or cognitive - or a combination of them.</a:t>
            </a:r>
            <a:r>
              <a:rPr lang="en-GB" sz="1800"/>
              <a:t> </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t/>
            </a:r>
            <a:endParaRPr sz="18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73b3c9d21c_4_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g73b3c9d21c_4_7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GB" sz="1800">
                <a:solidFill>
                  <a:schemeClr val="dk1"/>
                </a:solidFill>
              </a:rPr>
              <a:t>It’s also very important to remember that impairments aren’t always permanent: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They can be temporary - for example an ear infection,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or situational - for example being in a noisy environment.</a:t>
            </a:r>
            <a:endParaRPr sz="1800">
              <a:solidFill>
                <a:schemeClr val="dk1"/>
              </a:solidFill>
            </a:endParaRPr>
          </a:p>
          <a:p>
            <a:pPr indent="0" lvl="0" marL="0" rtl="0" algn="l">
              <a:spcBef>
                <a:spcPts val="0"/>
              </a:spcBef>
              <a:spcAft>
                <a:spcPts val="0"/>
              </a:spcAft>
              <a:buClr>
                <a:schemeClr val="dk1"/>
              </a:buClr>
              <a:buFont typeface="Arial"/>
              <a:buNone/>
            </a:pPr>
            <a:r>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Whether an impairment is permanent, temporary or situational we need to design and build things that work for everyone.  </a:t>
            </a:r>
            <a:endParaRPr sz="1800">
              <a:solidFill>
                <a:schemeClr val="dk1"/>
              </a:solidFill>
            </a:endParaRPr>
          </a:p>
          <a:p>
            <a:pPr indent="0" lvl="0" marL="0" rtl="0" algn="l">
              <a:spcBef>
                <a:spcPts val="0"/>
              </a:spcBef>
              <a:spcAft>
                <a:spcPts val="0"/>
              </a:spcAft>
              <a:buNone/>
            </a:pPr>
            <a:r>
              <a:t/>
            </a:r>
            <a:endParaRPr sz="18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71281d0eab_0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g71281d0eab_0_2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lang="en-GB" sz="1800"/>
              <a:t>Where does the law come into this? </a:t>
            </a:r>
            <a:endParaRPr sz="1800"/>
          </a:p>
          <a:p>
            <a:pPr indent="0" lvl="0" marL="0" marR="0" rtl="0" algn="l">
              <a:spcBef>
                <a:spcPts val="0"/>
              </a:spcBef>
              <a:spcAft>
                <a:spcPts val="0"/>
              </a:spcAft>
              <a:buFont typeface="Arial"/>
              <a:buNone/>
            </a:pPr>
            <a:r>
              <a:t/>
            </a:r>
            <a:endParaRPr sz="1800"/>
          </a:p>
          <a:p>
            <a:pPr indent="0" lvl="0" marL="0" marR="0" rtl="0" algn="l">
              <a:spcBef>
                <a:spcPts val="0"/>
              </a:spcBef>
              <a:spcAft>
                <a:spcPts val="0"/>
              </a:spcAft>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fd1a727f3_0_9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gdfd1a727f3_0_9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a:t>Firstly, The Equality Act 2010 says we have a legal obligation to provide equal access to people with disabilities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GB"/>
              <a:t>This is true of both public-facing services and non-public facing services</a:t>
            </a:r>
            <a:endParaRPr/>
          </a:p>
          <a:p>
            <a:pPr indent="0" lvl="0" marL="0" rtl="0" algn="l">
              <a:spcBef>
                <a:spcPts val="0"/>
              </a:spcBef>
              <a:spcAft>
                <a:spcPts val="0"/>
              </a:spcAft>
              <a:buSzPts val="1100"/>
              <a:buFont typeface="Arial"/>
              <a:buNone/>
            </a:pPr>
            <a:r>
              <a:t/>
            </a:r>
            <a:endParaRPr/>
          </a:p>
          <a:p>
            <a:pPr indent="0" lvl="0" marL="0" rtl="0" algn="l">
              <a:spcBef>
                <a:spcPts val="0"/>
              </a:spcBef>
              <a:spcAft>
                <a:spcPts val="0"/>
              </a:spcAft>
              <a:buSzPts val="1100"/>
              <a:buFont typeface="Arial"/>
              <a:buNone/>
            </a:pPr>
            <a:r>
              <a:rPr lang="en-GB"/>
              <a:t>The Equality Act covers both service providers and employers</a:t>
            </a:r>
            <a:endParaRPr/>
          </a:p>
          <a:p>
            <a:pPr indent="0" lvl="0" marL="0" rtl="0" algn="l">
              <a:spcBef>
                <a:spcPts val="0"/>
              </a:spcBef>
              <a:spcAft>
                <a:spcPts val="0"/>
              </a:spcAft>
              <a:buSzPts val="1100"/>
              <a:buFont typeface="Arial"/>
              <a:buNone/>
            </a:pPr>
            <a:r>
              <a:t/>
            </a:r>
            <a:endParaRPr/>
          </a:p>
          <a:p>
            <a:pPr indent="0" lvl="0" marL="0" rtl="0" algn="l">
              <a:spcBef>
                <a:spcPts val="0"/>
              </a:spcBef>
              <a:spcAft>
                <a:spcPts val="0"/>
              </a:spcAft>
              <a:buSzPts val="1100"/>
              <a:buFont typeface="Arial"/>
              <a:buNone/>
            </a:pPr>
            <a:r>
              <a:rPr lang="en-GB"/>
              <a:t>For Northern Ireland this is covered by Disability Discrimination Act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fd1a727f3_0_9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5" name="Google Shape;125;gdfd1a727f3_0_9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a:t>Then there is </a:t>
            </a:r>
            <a:r>
              <a:rPr lang="en-GB"/>
              <a:t>Public Sector Equality Duty which is part of the Equality Act and effectively means that we have a duty to be proactive in making things accessible.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GB"/>
              <a:t>While</a:t>
            </a:r>
            <a:r>
              <a:rPr lang="en-GB"/>
              <a:t> the Equality Act and Disability Discrimination Act cover all organisations, the Public Sector Equality Duty is an addtional requirement for public sector organisations. </a:t>
            </a:r>
            <a:endParaRPr/>
          </a:p>
          <a:p>
            <a:pPr indent="0" lvl="0" marL="0" rtl="0" algn="l">
              <a:spcBef>
                <a:spcPts val="0"/>
              </a:spcBef>
              <a:spcAft>
                <a:spcPts val="0"/>
              </a:spcAft>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713051c0aa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g713051c0aa_0_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GB" sz="1800">
                <a:solidFill>
                  <a:schemeClr val="dk1"/>
                </a:solidFill>
              </a:rPr>
              <a:t>Then more recently there are the Public Sector Bodies Accessibility Regulations 2018 which I will mostly refer to as just the “accessibility regulations”. </a:t>
            </a:r>
            <a:endParaRPr sz="1800">
              <a:solidFill>
                <a:schemeClr val="dk1"/>
              </a:solidFill>
            </a:endParaRPr>
          </a:p>
          <a:p>
            <a:pPr indent="0" lvl="0" marL="0" rtl="0" algn="l">
              <a:spcBef>
                <a:spcPts val="0"/>
              </a:spcBef>
              <a:spcAft>
                <a:spcPts val="0"/>
              </a:spcAft>
              <a:buClr>
                <a:schemeClr val="dk1"/>
              </a:buClr>
              <a:buFont typeface="Arial"/>
              <a:buNone/>
            </a:pPr>
            <a:r>
              <a:t/>
            </a:r>
            <a:endParaRPr sz="1800">
              <a:solidFill>
                <a:schemeClr val="dk1"/>
              </a:solidFill>
            </a:endParaRPr>
          </a:p>
          <a:p>
            <a:pPr indent="0" lvl="0" marL="0" rtl="0" algn="l">
              <a:spcBef>
                <a:spcPts val="0"/>
              </a:spcBef>
              <a:spcAft>
                <a:spcPts val="0"/>
              </a:spcAft>
              <a:buClr>
                <a:schemeClr val="dk1"/>
              </a:buClr>
              <a:buFont typeface="Arial"/>
              <a:buNone/>
            </a:pPr>
            <a:r>
              <a:rPr lang="en-GB" sz="1800">
                <a:solidFill>
                  <a:schemeClr val="dk1"/>
                </a:solidFill>
              </a:rPr>
              <a:t>These regulations mean that public sector organisations have a legal obligation to make their websites and mobile apps accessible to people with disabilities. </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rPr lang="en-GB" sz="1800">
                <a:solidFill>
                  <a:schemeClr val="dk1"/>
                </a:solidFill>
              </a:rPr>
              <a:t>The accessibility regulations do not replace or supersede the Equality Act or the Disability Discrimination Act but are in addition to them.</a:t>
            </a:r>
            <a:endParaRPr sz="18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bg>
      <p:bgPr>
        <a:solidFill>
          <a:srgbClr val="FFDD00"/>
        </a:solidFill>
      </p:bgPr>
    </p:bg>
    <p:spTree>
      <p:nvGrpSpPr>
        <p:cNvPr id="6" name="Shape 6"/>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lide">
  <p:cSld name="CUSTOM">
    <p:spTree>
      <p:nvGrpSpPr>
        <p:cNvPr id="27" name="Shape 27"/>
        <p:cNvGrpSpPr/>
        <p:nvPr/>
      </p:nvGrpSpPr>
      <p:grpSpPr>
        <a:xfrm>
          <a:off x="0" y="0"/>
          <a:ext cx="0" cy="0"/>
          <a:chOff x="0" y="0"/>
          <a:chExt cx="0" cy="0"/>
        </a:xfrm>
      </p:grpSpPr>
      <p:sp>
        <p:nvSpPr>
          <p:cNvPr id="28" name="Google Shape;28;p12"/>
          <p:cNvSpPr txBox="1"/>
          <p:nvPr/>
        </p:nvSpPr>
        <p:spPr>
          <a:xfrm>
            <a:off x="0" y="0"/>
            <a:ext cx="9144000" cy="5143500"/>
          </a:xfrm>
          <a:prstGeom prst="rect">
            <a:avLst/>
          </a:prstGeom>
          <a:solidFill>
            <a:srgbClr val="1D70B8"/>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None/>
            </a:pPr>
            <a:r>
              <a:t/>
            </a:r>
            <a:endParaRPr b="0" i="0" sz="3100" u="none">
              <a:solidFill>
                <a:srgbClr val="000000"/>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p:cSld name="CUSTOM_1">
    <p:spTree>
      <p:nvGrpSpPr>
        <p:cNvPr id="29" name="Shape 29"/>
        <p:cNvGrpSpPr/>
        <p:nvPr/>
      </p:nvGrpSpPr>
      <p:grpSpPr>
        <a:xfrm>
          <a:off x="0" y="0"/>
          <a:ext cx="0" cy="0"/>
          <a:chOff x="0" y="0"/>
          <a:chExt cx="0" cy="0"/>
        </a:xfrm>
      </p:grpSpPr>
      <p:sp>
        <p:nvSpPr>
          <p:cNvPr id="30" name="Google Shape;30;p13"/>
          <p:cNvSpPr txBox="1"/>
          <p:nvPr/>
        </p:nvSpPr>
        <p:spPr>
          <a:xfrm>
            <a:off x="0" y="4629150"/>
            <a:ext cx="9144000" cy="514500"/>
          </a:xfrm>
          <a:prstGeom prst="rect">
            <a:avLst/>
          </a:prstGeom>
          <a:solidFill>
            <a:srgbClr val="1D70B8"/>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None/>
            </a:pPr>
            <a:r>
              <a:t/>
            </a:r>
            <a:endParaRPr b="0" i="0" sz="3100" u="none">
              <a:solidFill>
                <a:srgbClr val="000000"/>
              </a:solidFill>
              <a:latin typeface="Cabin"/>
              <a:ea typeface="Cabin"/>
              <a:cs typeface="Cabin"/>
              <a:sym typeface="Cabin"/>
            </a:endParaRPr>
          </a:p>
        </p:txBody>
      </p:sp>
      <p:sp>
        <p:nvSpPr>
          <p:cNvPr id="31" name="Google Shape;31;p13"/>
          <p:cNvSpPr txBox="1"/>
          <p:nvPr/>
        </p:nvSpPr>
        <p:spPr>
          <a:xfrm>
            <a:off x="5909310" y="4720590"/>
            <a:ext cx="2720400" cy="2859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FFFFFF"/>
              </a:buClr>
              <a:buFont typeface="Helvetica Neue"/>
              <a:buNone/>
            </a:pPr>
            <a:r>
              <a:rPr b="0" i="0" lang="en-GB" sz="1900" u="none">
                <a:solidFill>
                  <a:srgbClr val="FFFFFF"/>
                </a:solidFill>
                <a:latin typeface="Helvetica Neue"/>
                <a:ea typeface="Helvetica Neue"/>
                <a:cs typeface="Helvetica Neue"/>
                <a:sym typeface="Helvetica Neue"/>
              </a:rPr>
              <a:t>GDS</a:t>
            </a:r>
            <a:endParaRPr sz="6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_1">
    <p:spTree>
      <p:nvGrpSpPr>
        <p:cNvPr id="32" name="Shape 3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 Title Slide" type="title">
  <p:cSld name="TITLE">
    <p:spTree>
      <p:nvGrpSpPr>
        <p:cNvPr id="33" name="Shape 33"/>
        <p:cNvGrpSpPr/>
        <p:nvPr/>
      </p:nvGrpSpPr>
      <p:grpSpPr>
        <a:xfrm>
          <a:off x="0" y="0"/>
          <a:ext cx="0" cy="0"/>
          <a:chOff x="0" y="0"/>
          <a:chExt cx="0" cy="0"/>
        </a:xfrm>
      </p:grpSpPr>
      <p:sp>
        <p:nvSpPr>
          <p:cNvPr id="34" name="Google Shape;34;p15"/>
          <p:cNvSpPr txBox="1"/>
          <p:nvPr>
            <p:ph type="title"/>
          </p:nvPr>
        </p:nvSpPr>
        <p:spPr>
          <a:xfrm>
            <a:off x="685800" y="1383506"/>
            <a:ext cx="7772400" cy="15312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1pPr>
            <a:lvl2pPr indent="88900" lvl="1"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2pPr>
            <a:lvl3pPr indent="190500" lvl="2"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3pPr>
            <a:lvl4pPr indent="279400" lvl="3"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4pPr>
            <a:lvl5pPr indent="381000" lvl="4"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5pPr>
            <a:lvl6pPr indent="469900" lvl="5"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6pPr>
            <a:lvl7pPr indent="571500" lvl="6"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7pPr>
            <a:lvl8pPr indent="660400" lvl="7"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8pPr>
            <a:lvl9pPr indent="762000" lvl="8"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9pPr>
          </a:lstStyle>
          <a:p/>
        </p:txBody>
      </p:sp>
      <p:sp>
        <p:nvSpPr>
          <p:cNvPr id="35" name="Google Shape;35;p15"/>
          <p:cNvSpPr txBox="1"/>
          <p:nvPr>
            <p:ph idx="12" type="sldNum"/>
          </p:nvPr>
        </p:nvSpPr>
        <p:spPr>
          <a:xfrm>
            <a:off x="8479379" y="4860811"/>
            <a:ext cx="170400" cy="171600"/>
          </a:xfrm>
          <a:prstGeom prst="rect">
            <a:avLst/>
          </a:prstGeom>
          <a:noFill/>
          <a:ln>
            <a:noFill/>
          </a:ln>
        </p:spPr>
        <p:txBody>
          <a:bodyPr anchorCtr="0" anchor="ctr" bIns="21050" lIns="21050" spcFirstLastPara="1" rIns="21050" wrap="square" tIns="21050">
            <a:noAutofit/>
          </a:bodyPr>
          <a:lstStyle>
            <a:lvl1pPr indent="0" lvl="0"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1pPr>
            <a:lvl2pPr indent="0" lvl="1"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2pPr>
            <a:lvl3pPr indent="0" lvl="2"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3pPr>
            <a:lvl4pPr indent="0" lvl="3"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4pPr>
            <a:lvl5pPr indent="0" lvl="4"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5pPr>
            <a:lvl6pPr indent="0" lvl="5"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6pPr>
            <a:lvl7pPr indent="0" lvl="6"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7pPr>
            <a:lvl8pPr indent="0" lvl="7"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8pPr>
            <a:lvl9pPr indent="0" lvl="8"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GB"/>
              <a:t>‹#›</a:t>
            </a:fld>
            <a:endParaRPr sz="1400">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1">
  <p:cSld name="Text slide">
    <p:spTree>
      <p:nvGrpSpPr>
        <p:cNvPr id="36" name="Shape 36"/>
        <p:cNvGrpSpPr/>
        <p:nvPr/>
      </p:nvGrpSpPr>
      <p:grpSpPr>
        <a:xfrm>
          <a:off x="0" y="0"/>
          <a:ext cx="0" cy="0"/>
          <a:chOff x="0" y="0"/>
          <a:chExt cx="0" cy="0"/>
        </a:xfrm>
      </p:grpSpPr>
      <p:sp>
        <p:nvSpPr>
          <p:cNvPr id="37" name="Google Shape;37;p16"/>
          <p:cNvSpPr txBox="1"/>
          <p:nvPr/>
        </p:nvSpPr>
        <p:spPr>
          <a:xfrm>
            <a:off x="0" y="4629150"/>
            <a:ext cx="9144000" cy="514500"/>
          </a:xfrm>
          <a:prstGeom prst="rect">
            <a:avLst/>
          </a:prstGeom>
          <a:solidFill>
            <a:srgbClr val="2E89CA"/>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Clr>
                <a:srgbClr val="000000"/>
              </a:buClr>
              <a:buFont typeface="Arial"/>
              <a:buNone/>
            </a:pPr>
            <a:r>
              <a:t/>
            </a:r>
            <a:endParaRPr b="0" i="0" sz="3100" u="none" cap="none" strike="noStrike">
              <a:solidFill>
                <a:srgbClr val="000000"/>
              </a:solidFill>
              <a:latin typeface="Cabin"/>
              <a:ea typeface="Cabin"/>
              <a:cs typeface="Cabin"/>
              <a:sym typeface="Cabin"/>
            </a:endParaRPr>
          </a:p>
        </p:txBody>
      </p:sp>
      <p:sp>
        <p:nvSpPr>
          <p:cNvPr id="38" name="Google Shape;38;p16"/>
          <p:cNvSpPr txBox="1"/>
          <p:nvPr/>
        </p:nvSpPr>
        <p:spPr>
          <a:xfrm>
            <a:off x="5909310" y="4720590"/>
            <a:ext cx="2720400" cy="2859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FFFFFF"/>
              </a:buClr>
              <a:buFont typeface="Helvetica Neue"/>
              <a:buNone/>
            </a:pPr>
            <a:r>
              <a:rPr b="0" i="0" lang="en-GB" sz="1900" u="none" cap="none" strike="noStrike">
                <a:solidFill>
                  <a:srgbClr val="FFFFFF"/>
                </a:solidFill>
                <a:latin typeface="Helvetica Neue"/>
                <a:ea typeface="Helvetica Neue"/>
                <a:cs typeface="Helvetica Neue"/>
                <a:sym typeface="Helvetica Neue"/>
              </a:rPr>
              <a:t>GDS</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40" name="Shape 40"/>
        <p:cNvGrpSpPr/>
        <p:nvPr/>
      </p:nvGrpSpPr>
      <p:grpSpPr>
        <a:xfrm>
          <a:off x="0" y="0"/>
          <a:ext cx="0" cy="0"/>
          <a:chOff x="0" y="0"/>
          <a:chExt cx="0" cy="0"/>
        </a:xfrm>
      </p:grpSpPr>
      <p:pic>
        <p:nvPicPr>
          <p:cNvPr id="41" name="Google Shape;41;p18"/>
          <p:cNvPicPr preferRelativeResize="0"/>
          <p:nvPr/>
        </p:nvPicPr>
        <p:blipFill rotWithShape="1">
          <a:blip r:embed="rId2">
            <a:alphaModFix/>
          </a:blip>
          <a:srcRect b="0" l="0" r="0" t="0"/>
          <a:stretch/>
        </p:blipFill>
        <p:spPr>
          <a:xfrm>
            <a:off x="440055" y="725805"/>
            <a:ext cx="5474400" cy="1079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lide">
  <p:cSld name="CUSTOM">
    <p:bg>
      <p:bgPr>
        <a:solidFill>
          <a:schemeClr val="accent1"/>
        </a:solidFill>
      </p:bgPr>
    </p:bg>
    <p:spTree>
      <p:nvGrpSpPr>
        <p:cNvPr id="42" name="Shape 42"/>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p:cSld name="CUSTOM_1">
    <p:spTree>
      <p:nvGrpSpPr>
        <p:cNvPr id="43" name="Shape 43"/>
        <p:cNvGrpSpPr/>
        <p:nvPr/>
      </p:nvGrpSpPr>
      <p:grpSpPr>
        <a:xfrm>
          <a:off x="0" y="0"/>
          <a:ext cx="0" cy="0"/>
          <a:chOff x="0" y="0"/>
          <a:chExt cx="0" cy="0"/>
        </a:xfrm>
      </p:grpSpPr>
      <p:sp>
        <p:nvSpPr>
          <p:cNvPr id="44" name="Google Shape;44;p20"/>
          <p:cNvSpPr txBox="1"/>
          <p:nvPr/>
        </p:nvSpPr>
        <p:spPr>
          <a:xfrm>
            <a:off x="0" y="4629150"/>
            <a:ext cx="9144000" cy="514500"/>
          </a:xfrm>
          <a:prstGeom prst="rect">
            <a:avLst/>
          </a:prstGeom>
          <a:solidFill>
            <a:srgbClr val="1D70B8"/>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None/>
            </a:pPr>
            <a:r>
              <a:t/>
            </a:r>
            <a:endParaRPr b="0" i="0" sz="3100" u="none">
              <a:solidFill>
                <a:srgbClr val="000000"/>
              </a:solidFill>
              <a:latin typeface="Cabin"/>
              <a:ea typeface="Cabin"/>
              <a:cs typeface="Cabin"/>
              <a:sym typeface="Cabin"/>
            </a:endParaRPr>
          </a:p>
        </p:txBody>
      </p:sp>
      <p:sp>
        <p:nvSpPr>
          <p:cNvPr id="45" name="Google Shape;45;p20"/>
          <p:cNvSpPr txBox="1"/>
          <p:nvPr/>
        </p:nvSpPr>
        <p:spPr>
          <a:xfrm>
            <a:off x="5909310" y="4720590"/>
            <a:ext cx="2720400" cy="2859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FFFFFF"/>
              </a:buClr>
              <a:buFont typeface="Helvetica Neue"/>
              <a:buNone/>
            </a:pPr>
            <a:r>
              <a:rPr lang="en-GB" sz="1900">
                <a:solidFill>
                  <a:srgbClr val="FFFFFF"/>
                </a:solidFill>
                <a:latin typeface="Helvetica Neue"/>
                <a:ea typeface="Helvetica Neue"/>
                <a:cs typeface="Helvetica Neue"/>
                <a:sym typeface="Helvetica Neue"/>
              </a:rPr>
              <a:t>CDDO</a:t>
            </a:r>
            <a:endParaRPr sz="60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ctivity slide">
  <p:cSld name="CUSTOM_2">
    <p:bg>
      <p:bgPr>
        <a:solidFill>
          <a:schemeClr val="accent5"/>
        </a:solidFill>
      </p:bgPr>
    </p:bg>
    <p:spTree>
      <p:nvGrpSpPr>
        <p:cNvPr id="46" name="Shape 46"/>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_1">
    <p:spTree>
      <p:nvGrpSpPr>
        <p:cNvPr id="47" name="Shape 4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lide">
  <p:cSld name="CUSTOM">
    <p:spTree>
      <p:nvGrpSpPr>
        <p:cNvPr id="7" name="Shape 7"/>
        <p:cNvGrpSpPr/>
        <p:nvPr/>
      </p:nvGrpSpPr>
      <p:grpSpPr>
        <a:xfrm>
          <a:off x="0" y="0"/>
          <a:ext cx="0" cy="0"/>
          <a:chOff x="0" y="0"/>
          <a:chExt cx="0" cy="0"/>
        </a:xfrm>
      </p:grpSpPr>
      <p:sp>
        <p:nvSpPr>
          <p:cNvPr id="8" name="Google Shape;8;p3"/>
          <p:cNvSpPr txBox="1"/>
          <p:nvPr/>
        </p:nvSpPr>
        <p:spPr>
          <a:xfrm>
            <a:off x="0" y="0"/>
            <a:ext cx="9144000" cy="5143500"/>
          </a:xfrm>
          <a:prstGeom prst="rect">
            <a:avLst/>
          </a:prstGeom>
          <a:solidFill>
            <a:srgbClr val="FFDD00"/>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None/>
            </a:pPr>
            <a:r>
              <a:t/>
            </a:r>
            <a:endParaRPr b="0" i="0" sz="3100" u="none">
              <a:solidFill>
                <a:srgbClr val="000000"/>
              </a:solidFill>
              <a:latin typeface="Cabin"/>
              <a:ea typeface="Cabin"/>
              <a:cs typeface="Cabin"/>
              <a:sym typeface="Cabi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 Title Slide" type="title">
  <p:cSld name="TITLE">
    <p:spTree>
      <p:nvGrpSpPr>
        <p:cNvPr id="48" name="Shape 48"/>
        <p:cNvGrpSpPr/>
        <p:nvPr/>
      </p:nvGrpSpPr>
      <p:grpSpPr>
        <a:xfrm>
          <a:off x="0" y="0"/>
          <a:ext cx="0" cy="0"/>
          <a:chOff x="0" y="0"/>
          <a:chExt cx="0" cy="0"/>
        </a:xfrm>
      </p:grpSpPr>
      <p:sp>
        <p:nvSpPr>
          <p:cNvPr id="49" name="Google Shape;49;p23"/>
          <p:cNvSpPr txBox="1"/>
          <p:nvPr>
            <p:ph type="title"/>
          </p:nvPr>
        </p:nvSpPr>
        <p:spPr>
          <a:xfrm>
            <a:off x="685800" y="1383506"/>
            <a:ext cx="7772400" cy="15312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1pPr>
            <a:lvl2pPr indent="88900" lvl="1"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2pPr>
            <a:lvl3pPr indent="190500" lvl="2"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3pPr>
            <a:lvl4pPr indent="279400" lvl="3"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4pPr>
            <a:lvl5pPr indent="381000" lvl="4"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5pPr>
            <a:lvl6pPr indent="469900" lvl="5"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6pPr>
            <a:lvl7pPr indent="571500" lvl="6"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7pPr>
            <a:lvl8pPr indent="660400" lvl="7"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8pPr>
            <a:lvl9pPr indent="762000" lvl="8"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9pPr>
          </a:lstStyle>
          <a:p/>
        </p:txBody>
      </p:sp>
      <p:sp>
        <p:nvSpPr>
          <p:cNvPr id="50" name="Google Shape;50;p23"/>
          <p:cNvSpPr txBox="1"/>
          <p:nvPr>
            <p:ph idx="12" type="sldNum"/>
          </p:nvPr>
        </p:nvSpPr>
        <p:spPr>
          <a:xfrm>
            <a:off x="8479379" y="4860811"/>
            <a:ext cx="170400" cy="171600"/>
          </a:xfrm>
          <a:prstGeom prst="rect">
            <a:avLst/>
          </a:prstGeom>
          <a:noFill/>
          <a:ln>
            <a:noFill/>
          </a:ln>
        </p:spPr>
        <p:txBody>
          <a:bodyPr anchorCtr="0" anchor="ctr" bIns="21050" lIns="21050" spcFirstLastPara="1" rIns="21050" wrap="square" tIns="21050">
            <a:noAutofit/>
          </a:bodyPr>
          <a:lstStyle>
            <a:lvl1pPr indent="0" lvl="0"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1pPr>
            <a:lvl2pPr indent="0" lvl="1"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2pPr>
            <a:lvl3pPr indent="0" lvl="2"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3pPr>
            <a:lvl4pPr indent="0" lvl="3"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4pPr>
            <a:lvl5pPr indent="0" lvl="4"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5pPr>
            <a:lvl6pPr indent="0" lvl="5"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6pPr>
            <a:lvl7pPr indent="0" lvl="6"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7pPr>
            <a:lvl8pPr indent="0" lvl="7"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8pPr>
            <a:lvl9pPr indent="0" lvl="8"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GB"/>
              <a:t>‹#›</a:t>
            </a:fld>
            <a:endParaRPr sz="1400">
              <a:solidFill>
                <a:srgbClr val="000000"/>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1">
  <p:cSld name="Text slide">
    <p:spTree>
      <p:nvGrpSpPr>
        <p:cNvPr id="51" name="Shape 51"/>
        <p:cNvGrpSpPr/>
        <p:nvPr/>
      </p:nvGrpSpPr>
      <p:grpSpPr>
        <a:xfrm>
          <a:off x="0" y="0"/>
          <a:ext cx="0" cy="0"/>
          <a:chOff x="0" y="0"/>
          <a:chExt cx="0" cy="0"/>
        </a:xfrm>
      </p:grpSpPr>
      <p:sp>
        <p:nvSpPr>
          <p:cNvPr id="52" name="Google Shape;52;p24"/>
          <p:cNvSpPr txBox="1"/>
          <p:nvPr/>
        </p:nvSpPr>
        <p:spPr>
          <a:xfrm>
            <a:off x="0" y="4629150"/>
            <a:ext cx="9144000" cy="514500"/>
          </a:xfrm>
          <a:prstGeom prst="rect">
            <a:avLst/>
          </a:prstGeom>
          <a:solidFill>
            <a:srgbClr val="2E89CA"/>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Clr>
                <a:srgbClr val="000000"/>
              </a:buClr>
              <a:buFont typeface="Arial"/>
              <a:buNone/>
            </a:pPr>
            <a:r>
              <a:t/>
            </a:r>
            <a:endParaRPr b="0" i="0" sz="3100" u="none" cap="none" strike="noStrike">
              <a:solidFill>
                <a:srgbClr val="000000"/>
              </a:solidFill>
              <a:latin typeface="Cabin"/>
              <a:ea typeface="Cabin"/>
              <a:cs typeface="Cabin"/>
              <a:sym typeface="Cabin"/>
            </a:endParaRPr>
          </a:p>
        </p:txBody>
      </p:sp>
      <p:sp>
        <p:nvSpPr>
          <p:cNvPr id="53" name="Google Shape;53;p24"/>
          <p:cNvSpPr txBox="1"/>
          <p:nvPr/>
        </p:nvSpPr>
        <p:spPr>
          <a:xfrm>
            <a:off x="5909310" y="4720590"/>
            <a:ext cx="2720400" cy="2859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FFFFFF"/>
              </a:buClr>
              <a:buFont typeface="Helvetica Neue"/>
              <a:buNone/>
            </a:pPr>
            <a:r>
              <a:rPr b="0" i="0" lang="en-GB" sz="1900" u="none" cap="none" strike="noStrike">
                <a:solidFill>
                  <a:srgbClr val="FFFFFF"/>
                </a:solidFill>
                <a:latin typeface="Helvetica Neue"/>
                <a:ea typeface="Helvetica Neue"/>
                <a:cs typeface="Helvetica Neue"/>
                <a:sym typeface="Helvetica Neue"/>
              </a:rPr>
              <a:t>GDS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p:cSld name="CUSTOM_1">
    <p:spTree>
      <p:nvGrpSpPr>
        <p:cNvPr id="9" name="Shape 9"/>
        <p:cNvGrpSpPr/>
        <p:nvPr/>
      </p:nvGrpSpPr>
      <p:grpSpPr>
        <a:xfrm>
          <a:off x="0" y="0"/>
          <a:ext cx="0" cy="0"/>
          <a:chOff x="0" y="0"/>
          <a:chExt cx="0" cy="0"/>
        </a:xfrm>
      </p:grpSpPr>
      <p:sp>
        <p:nvSpPr>
          <p:cNvPr id="10" name="Google Shape;10;p4"/>
          <p:cNvSpPr txBox="1"/>
          <p:nvPr/>
        </p:nvSpPr>
        <p:spPr>
          <a:xfrm>
            <a:off x="0" y="4629150"/>
            <a:ext cx="9144000" cy="514500"/>
          </a:xfrm>
          <a:prstGeom prst="rect">
            <a:avLst/>
          </a:prstGeom>
          <a:solidFill>
            <a:srgbClr val="1D70B8"/>
          </a:solidFill>
          <a:ln>
            <a:noFill/>
          </a:ln>
        </p:spPr>
        <p:txBody>
          <a:bodyPr anchorCtr="0" anchor="ctr" bIns="22850" lIns="22850" spcFirstLastPara="1" rIns="22850" wrap="square" tIns="22850">
            <a:noAutofit/>
          </a:bodyPr>
          <a:lstStyle/>
          <a:p>
            <a:pPr indent="0" lvl="0" marL="25400" marR="0" rtl="0" algn="ctr">
              <a:lnSpc>
                <a:spcPct val="100000"/>
              </a:lnSpc>
              <a:spcBef>
                <a:spcPts val="0"/>
              </a:spcBef>
              <a:spcAft>
                <a:spcPts val="0"/>
              </a:spcAft>
              <a:buNone/>
            </a:pPr>
            <a:r>
              <a:t/>
            </a:r>
            <a:endParaRPr b="0" i="0" sz="3100" u="none">
              <a:solidFill>
                <a:srgbClr val="000000"/>
              </a:solidFill>
              <a:latin typeface="Cabin"/>
              <a:ea typeface="Cabin"/>
              <a:cs typeface="Cabin"/>
              <a:sym typeface="Cabin"/>
            </a:endParaRPr>
          </a:p>
        </p:txBody>
      </p:sp>
      <p:sp>
        <p:nvSpPr>
          <p:cNvPr id="11" name="Google Shape;11;p4"/>
          <p:cNvSpPr txBox="1"/>
          <p:nvPr/>
        </p:nvSpPr>
        <p:spPr>
          <a:xfrm>
            <a:off x="2921439" y="4720600"/>
            <a:ext cx="5708100" cy="2859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FFFFFF"/>
              </a:buClr>
              <a:buFont typeface="Helvetica Neue"/>
              <a:buNone/>
            </a:pPr>
            <a:r>
              <a:rPr lang="en-GB" sz="1900">
                <a:solidFill>
                  <a:srgbClr val="FFFFFF"/>
                </a:solidFill>
                <a:latin typeface="Helvetica Neue"/>
                <a:ea typeface="Helvetica Neue"/>
                <a:cs typeface="Helvetica Neue"/>
                <a:sym typeface="Helvetica Neue"/>
              </a:rPr>
              <a:t>#AccessibilityRegulations GDS</a:t>
            </a:r>
            <a:endParaRPr sz="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_1">
    <p:spTree>
      <p:nvGrpSpPr>
        <p:cNvPr id="12" name="Shape 1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 Title Slide">
  <p:cSld name="TITLE_1">
    <p:spTree>
      <p:nvGrpSpPr>
        <p:cNvPr id="13" name="Shape 13"/>
        <p:cNvGrpSpPr/>
        <p:nvPr/>
      </p:nvGrpSpPr>
      <p:grpSpPr>
        <a:xfrm>
          <a:off x="0" y="0"/>
          <a:ext cx="0" cy="0"/>
          <a:chOff x="0" y="0"/>
          <a:chExt cx="0" cy="0"/>
        </a:xfrm>
      </p:grpSpPr>
      <p:sp>
        <p:nvSpPr>
          <p:cNvPr id="14" name="Google Shape;14;p6"/>
          <p:cNvSpPr txBox="1"/>
          <p:nvPr>
            <p:ph type="title"/>
          </p:nvPr>
        </p:nvSpPr>
        <p:spPr>
          <a:xfrm>
            <a:off x="685800" y="1383506"/>
            <a:ext cx="7772400" cy="15312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1pPr>
            <a:lvl2pPr indent="88900" lvl="1"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2pPr>
            <a:lvl3pPr indent="190500" lvl="2"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3pPr>
            <a:lvl4pPr indent="279400" lvl="3"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4pPr>
            <a:lvl5pPr indent="381000" lvl="4"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5pPr>
            <a:lvl6pPr indent="469900" lvl="5"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6pPr>
            <a:lvl7pPr indent="571500" lvl="6"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7pPr>
            <a:lvl8pPr indent="660400" lvl="7"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8pPr>
            <a:lvl9pPr indent="762000" lvl="8"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9pPr>
          </a:lstStyle>
          <a:p/>
        </p:txBody>
      </p:sp>
      <p:sp>
        <p:nvSpPr>
          <p:cNvPr id="15" name="Google Shape;15;p6"/>
          <p:cNvSpPr txBox="1"/>
          <p:nvPr>
            <p:ph idx="12" type="sldNum"/>
          </p:nvPr>
        </p:nvSpPr>
        <p:spPr>
          <a:xfrm>
            <a:off x="8479379" y="4860811"/>
            <a:ext cx="170400" cy="171600"/>
          </a:xfrm>
          <a:prstGeom prst="rect">
            <a:avLst/>
          </a:prstGeom>
          <a:noFill/>
          <a:ln>
            <a:noFill/>
          </a:ln>
        </p:spPr>
        <p:txBody>
          <a:bodyPr anchorCtr="0" anchor="ctr" bIns="21050" lIns="21050" spcFirstLastPara="1" rIns="21050" wrap="square" tIns="21050">
            <a:noAutofit/>
          </a:bodyPr>
          <a:lstStyle>
            <a:lvl1pPr indent="0" lvl="0"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1pPr>
            <a:lvl2pPr indent="0" lvl="1"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2pPr>
            <a:lvl3pPr indent="0" lvl="2"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3pPr>
            <a:lvl4pPr indent="0" lvl="3"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4pPr>
            <a:lvl5pPr indent="0" lvl="4"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5pPr>
            <a:lvl6pPr indent="0" lvl="5"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6pPr>
            <a:lvl7pPr indent="0" lvl="6"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7pPr>
            <a:lvl8pPr indent="0" lvl="7"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8pPr>
            <a:lvl9pPr indent="0" lvl="8"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GB"/>
              <a:t>‹#›</a:t>
            </a:fld>
            <a:endParaRPr sz="1400">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6" name="Shape 16"/>
        <p:cNvGrpSpPr/>
        <p:nvPr/>
      </p:nvGrpSpPr>
      <p:grpSpPr>
        <a:xfrm>
          <a:off x="0" y="0"/>
          <a:ext cx="0" cy="0"/>
          <a:chOff x="0" y="0"/>
          <a:chExt cx="0" cy="0"/>
        </a:xfrm>
      </p:grpSpPr>
      <p:sp>
        <p:nvSpPr>
          <p:cNvPr id="17" name="Google Shape;17;p7"/>
          <p:cNvSpPr txBox="1"/>
          <p:nvPr>
            <p:ph type="title"/>
          </p:nvPr>
        </p:nvSpPr>
        <p:spPr>
          <a:xfrm>
            <a:off x="457200" y="69057"/>
            <a:ext cx="8229600" cy="1131000"/>
          </a:xfrm>
          <a:prstGeom prst="rect">
            <a:avLst/>
          </a:prstGeom>
          <a:noFill/>
          <a:ln>
            <a:noFill/>
          </a:ln>
        </p:spPr>
        <p:txBody>
          <a:bodyPr anchorCtr="0" anchor="ctr" bIns="37875" lIns="37875" spcFirstLastPara="1" rIns="37875" wrap="square" tIns="37875">
            <a:noAutofit/>
          </a:bodyPr>
          <a:lstStyle>
            <a:lvl1pPr indent="0" lvl="0" marL="0" marR="0" rtl="0" algn="ctr">
              <a:lnSpc>
                <a:spcPct val="100000"/>
              </a:lnSpc>
              <a:spcBef>
                <a:spcPts val="0"/>
              </a:spcBef>
              <a:spcAft>
                <a:spcPts val="0"/>
              </a:spcAft>
              <a:buClr>
                <a:srgbClr val="000000"/>
              </a:buClr>
              <a:buSzPts val="600"/>
              <a:buFont typeface="Arial"/>
              <a:buNone/>
              <a:defRPr b="0" i="0" sz="1400" u="none" cap="none" strike="noStrike">
                <a:solidFill>
                  <a:srgbClr val="000000"/>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600"/>
              <a:buFont typeface="Arial"/>
              <a:buNone/>
              <a:defRPr b="0" i="0" sz="1400" u="none" cap="none" strike="noStrike">
                <a:solidFill>
                  <a:srgbClr val="000000"/>
                </a:solidFill>
                <a:latin typeface="Arial"/>
                <a:ea typeface="Arial"/>
                <a:cs typeface="Arial"/>
                <a:sym typeface="Arial"/>
              </a:defRPr>
            </a:lvl2pPr>
            <a:lvl3pPr indent="0" lvl="2" marL="0" marR="0" rtl="0" algn="ctr">
              <a:spcBef>
                <a:spcPts val="0"/>
              </a:spcBef>
              <a:spcAft>
                <a:spcPts val="0"/>
              </a:spcAft>
              <a:buSzPts val="600"/>
              <a:buFont typeface="Arial"/>
              <a:buNone/>
              <a:defRPr sz="1800"/>
            </a:lvl3pPr>
            <a:lvl4pPr indent="0" lvl="3" marL="0" marR="0" rtl="0" algn="ctr">
              <a:spcBef>
                <a:spcPts val="0"/>
              </a:spcBef>
              <a:spcAft>
                <a:spcPts val="0"/>
              </a:spcAft>
              <a:buSzPts val="600"/>
              <a:buFont typeface="Arial"/>
              <a:buNone/>
              <a:defRPr sz="1800"/>
            </a:lvl4pPr>
            <a:lvl5pPr indent="0" lvl="4" marL="0" marR="0" rtl="0" algn="ctr">
              <a:spcBef>
                <a:spcPts val="0"/>
              </a:spcBef>
              <a:spcAft>
                <a:spcPts val="0"/>
              </a:spcAft>
              <a:buSzPts val="600"/>
              <a:buFont typeface="Arial"/>
              <a:buNone/>
              <a:defRPr sz="1800"/>
            </a:lvl5pPr>
            <a:lvl6pPr indent="0" lvl="5" marL="0" marR="0" rtl="0" algn="ctr">
              <a:spcBef>
                <a:spcPts val="0"/>
              </a:spcBef>
              <a:spcAft>
                <a:spcPts val="0"/>
              </a:spcAft>
              <a:buSzPts val="600"/>
              <a:buFont typeface="Arial"/>
              <a:buNone/>
              <a:defRPr sz="1800"/>
            </a:lvl6pPr>
            <a:lvl7pPr indent="0" lvl="6" marL="0" marR="0" rtl="0" algn="ctr">
              <a:spcBef>
                <a:spcPts val="0"/>
              </a:spcBef>
              <a:spcAft>
                <a:spcPts val="0"/>
              </a:spcAft>
              <a:buSzPts val="600"/>
              <a:buFont typeface="Arial"/>
              <a:buNone/>
              <a:defRPr sz="1800"/>
            </a:lvl7pPr>
            <a:lvl8pPr indent="0" lvl="7" marL="0" marR="0" rtl="0" algn="ctr">
              <a:spcBef>
                <a:spcPts val="0"/>
              </a:spcBef>
              <a:spcAft>
                <a:spcPts val="0"/>
              </a:spcAft>
              <a:buSzPts val="600"/>
              <a:buFont typeface="Arial"/>
              <a:buNone/>
              <a:defRPr sz="1800"/>
            </a:lvl8pPr>
            <a:lvl9pPr indent="0" lvl="8" marL="0" marR="0" rtl="0" algn="ctr">
              <a:spcBef>
                <a:spcPts val="0"/>
              </a:spcBef>
              <a:spcAft>
                <a:spcPts val="0"/>
              </a:spcAft>
              <a:buSzPts val="600"/>
              <a:buFont typeface="Arial"/>
              <a:buNone/>
              <a:defRPr sz="1800"/>
            </a:lvl9pPr>
          </a:lstStyle>
          <a:p/>
        </p:txBody>
      </p:sp>
      <p:sp>
        <p:nvSpPr>
          <p:cNvPr id="18" name="Google Shape;18;p7"/>
          <p:cNvSpPr txBox="1"/>
          <p:nvPr>
            <p:ph idx="1" type="body"/>
          </p:nvPr>
        </p:nvSpPr>
        <p:spPr>
          <a:xfrm>
            <a:off x="457200" y="1200153"/>
            <a:ext cx="8229600" cy="3943200"/>
          </a:xfrm>
          <a:prstGeom prst="rect">
            <a:avLst/>
          </a:prstGeom>
          <a:noFill/>
          <a:ln>
            <a:noFill/>
          </a:ln>
        </p:spPr>
        <p:txBody>
          <a:bodyPr anchorCtr="0" anchor="t" bIns="37875" lIns="37875" spcFirstLastPara="1" rIns="37875" wrap="square" tIns="37875">
            <a:noAutofit/>
          </a:bodyPr>
          <a:lstStyle>
            <a:lvl1pPr indent="-317500" lvl="0" marL="4572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7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9" name="Google Shape;19;p7"/>
          <p:cNvSpPr txBox="1"/>
          <p:nvPr>
            <p:ph idx="12" type="sldNum"/>
          </p:nvPr>
        </p:nvSpPr>
        <p:spPr>
          <a:xfrm>
            <a:off x="6553201" y="4803219"/>
            <a:ext cx="2133600" cy="201900"/>
          </a:xfrm>
          <a:prstGeom prst="rect">
            <a:avLst/>
          </a:prstGeom>
          <a:noFill/>
          <a:ln>
            <a:noFill/>
          </a:ln>
        </p:spPr>
        <p:txBody>
          <a:bodyPr anchorCtr="0" anchor="ctr" bIns="45925" lIns="45925" spcFirstLastPara="1" rIns="45925" wrap="square" tIns="45925">
            <a:noAutofit/>
          </a:bodyPr>
          <a:lstStyle>
            <a:lvl1pPr indent="0" lvl="0"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1pPr>
            <a:lvl2pPr indent="0" lvl="1"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2pPr>
            <a:lvl3pPr indent="0" lvl="2"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3pPr>
            <a:lvl4pPr indent="0" lvl="3"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4pPr>
            <a:lvl5pPr indent="0" lvl="4"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5pPr>
            <a:lvl6pPr indent="0" lvl="5"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6pPr>
            <a:lvl7pPr indent="0" lvl="6"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7pPr>
            <a:lvl8pPr indent="0" lvl="7"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8pPr>
            <a:lvl9pPr indent="0" lvl="8" marL="0" marR="0" rtl="0" algn="r">
              <a:lnSpc>
                <a:spcPct val="100000"/>
              </a:lnSpc>
              <a:spcBef>
                <a:spcPts val="0"/>
              </a:spcBef>
              <a:spcAft>
                <a:spcPts val="0"/>
              </a:spcAft>
              <a:buClr>
                <a:srgbClr val="888888"/>
              </a:buClr>
              <a:buFont typeface="Helvetica Neue"/>
              <a:buNone/>
              <a:defRPr b="0" i="0" sz="1200" u="none" cap="none" strike="noStrike">
                <a:solidFill>
                  <a:srgbClr val="888888"/>
                </a:solidFill>
                <a:latin typeface="Helvetica Neue"/>
                <a:ea typeface="Helvetica Neue"/>
                <a:cs typeface="Helvetica Neue"/>
                <a:sym typeface="Helvetica Neu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lide 1">
  <p:cSld name="CUSTOM_2">
    <p:bg>
      <p:bgPr>
        <a:solidFill>
          <a:srgbClr val="FFDD00"/>
        </a:solidFill>
      </p:bgPr>
    </p:bg>
    <p:spTree>
      <p:nvGrpSpPr>
        <p:cNvPr id="20" name="Shape 2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 Title Slide 1">
  <p:cSld name="TITLE_2">
    <p:spTree>
      <p:nvGrpSpPr>
        <p:cNvPr id="21" name="Shape 21"/>
        <p:cNvGrpSpPr/>
        <p:nvPr/>
      </p:nvGrpSpPr>
      <p:grpSpPr>
        <a:xfrm>
          <a:off x="0" y="0"/>
          <a:ext cx="0" cy="0"/>
          <a:chOff x="0" y="0"/>
          <a:chExt cx="0" cy="0"/>
        </a:xfrm>
      </p:grpSpPr>
      <p:sp>
        <p:nvSpPr>
          <p:cNvPr id="22" name="Google Shape;22;p9"/>
          <p:cNvSpPr txBox="1"/>
          <p:nvPr>
            <p:ph type="title"/>
          </p:nvPr>
        </p:nvSpPr>
        <p:spPr>
          <a:xfrm>
            <a:off x="685800" y="1383506"/>
            <a:ext cx="7772400" cy="15312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1pPr>
            <a:lvl2pPr indent="88900" lvl="1"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2pPr>
            <a:lvl3pPr indent="190500" lvl="2"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3pPr>
            <a:lvl4pPr indent="279400" lvl="3"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4pPr>
            <a:lvl5pPr indent="381000" lvl="4"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5pPr>
            <a:lvl6pPr indent="469900" lvl="5"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6pPr>
            <a:lvl7pPr indent="571500" lvl="6"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7pPr>
            <a:lvl8pPr indent="660400" lvl="7"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8pPr>
            <a:lvl9pPr indent="762000" lvl="8" marL="0" marR="0" rtl="0" algn="l">
              <a:lnSpc>
                <a:spcPct val="100000"/>
              </a:lnSpc>
              <a:spcBef>
                <a:spcPts val="0"/>
              </a:spcBef>
              <a:spcAft>
                <a:spcPts val="0"/>
              </a:spcAft>
              <a:buClr>
                <a:srgbClr val="000000"/>
              </a:buClr>
              <a:buSzPts val="1400"/>
              <a:buFont typeface="Helvetica Neue"/>
              <a:buNone/>
              <a:defRPr b="0" i="0" sz="3500" u="none" cap="none" strike="noStrike">
                <a:solidFill>
                  <a:srgbClr val="000000"/>
                </a:solidFill>
                <a:latin typeface="Helvetica Neue"/>
                <a:ea typeface="Helvetica Neue"/>
                <a:cs typeface="Helvetica Neue"/>
                <a:sym typeface="Helvetica Neue"/>
              </a:defRPr>
            </a:lvl9pPr>
          </a:lstStyle>
          <a:p/>
        </p:txBody>
      </p:sp>
      <p:sp>
        <p:nvSpPr>
          <p:cNvPr id="23" name="Google Shape;23;p9"/>
          <p:cNvSpPr txBox="1"/>
          <p:nvPr>
            <p:ph idx="12" type="sldNum"/>
          </p:nvPr>
        </p:nvSpPr>
        <p:spPr>
          <a:xfrm>
            <a:off x="8479379" y="4860811"/>
            <a:ext cx="170400" cy="171600"/>
          </a:xfrm>
          <a:prstGeom prst="rect">
            <a:avLst/>
          </a:prstGeom>
          <a:noFill/>
          <a:ln>
            <a:noFill/>
          </a:ln>
        </p:spPr>
        <p:txBody>
          <a:bodyPr anchorCtr="0" anchor="ctr" bIns="21050" lIns="21050" spcFirstLastPara="1" rIns="21050" wrap="square" tIns="21050">
            <a:noAutofit/>
          </a:bodyPr>
          <a:lstStyle>
            <a:lvl1pPr indent="0" lvl="0"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1pPr>
            <a:lvl2pPr indent="0" lvl="1"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2pPr>
            <a:lvl3pPr indent="0" lvl="2"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3pPr>
            <a:lvl4pPr indent="0" lvl="3"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4pPr>
            <a:lvl5pPr indent="0" lvl="4"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5pPr>
            <a:lvl6pPr indent="0" lvl="5"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6pPr>
            <a:lvl7pPr indent="0" lvl="6"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7pPr>
            <a:lvl8pPr indent="0" lvl="7"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8pPr>
            <a:lvl9pPr indent="0" lvl="8" marL="0" marR="0" rtl="0" algn="ctr">
              <a:lnSpc>
                <a:spcPct val="100000"/>
              </a:lnSpc>
              <a:spcBef>
                <a:spcPts val="0"/>
              </a:spcBef>
              <a:spcAft>
                <a:spcPts val="0"/>
              </a:spcAft>
              <a:buClr>
                <a:srgbClr val="999999"/>
              </a:buClr>
              <a:buFont typeface="Calibri"/>
              <a:buNone/>
              <a:defRPr b="0" i="0" sz="900" u="none" cap="none" strike="noStrike">
                <a:solidFill>
                  <a:srgbClr val="999999"/>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GB"/>
              <a:t>‹#›</a:t>
            </a:fld>
            <a:endParaRPr sz="1400">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25" name="Shape 25"/>
        <p:cNvGrpSpPr/>
        <p:nvPr/>
      </p:nvGrpSpPr>
      <p:grpSpPr>
        <a:xfrm>
          <a:off x="0" y="0"/>
          <a:ext cx="0" cy="0"/>
          <a:chOff x="0" y="0"/>
          <a:chExt cx="0" cy="0"/>
        </a:xfrm>
      </p:grpSpPr>
      <p:pic>
        <p:nvPicPr>
          <p:cNvPr id="26" name="Google Shape;26;p11"/>
          <p:cNvPicPr preferRelativeResize="0"/>
          <p:nvPr/>
        </p:nvPicPr>
        <p:blipFill rotWithShape="1">
          <a:blip r:embed="rId2">
            <a:alphaModFix/>
          </a:blip>
          <a:srcRect b="0" l="0" r="0" t="0"/>
          <a:stretch/>
        </p:blipFill>
        <p:spPr>
          <a:xfrm>
            <a:off x="440055" y="725805"/>
            <a:ext cx="5474400" cy="1079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4" name="Shape 24"/>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 id="214748366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39" name="Shape 3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4.png"/><Relationship Id="rId4" Type="http://schemas.openxmlformats.org/officeDocument/2006/relationships/hyperlink" Target="https://accessibility.campaign.gov.u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57" name="Shape 57"/>
        <p:cNvGrpSpPr/>
        <p:nvPr/>
      </p:nvGrpSpPr>
      <p:grpSpPr>
        <a:xfrm>
          <a:off x="0" y="0"/>
          <a:ext cx="0" cy="0"/>
          <a:chOff x="0" y="0"/>
          <a:chExt cx="0" cy="0"/>
        </a:xfrm>
      </p:grpSpPr>
      <p:sp>
        <p:nvSpPr>
          <p:cNvPr id="58" name="Google Shape;58;p25"/>
          <p:cNvSpPr txBox="1"/>
          <p:nvPr>
            <p:ph type="title"/>
          </p:nvPr>
        </p:nvSpPr>
        <p:spPr>
          <a:xfrm>
            <a:off x="508635" y="2183130"/>
            <a:ext cx="7772400" cy="2451600"/>
          </a:xfrm>
          <a:prstGeom prst="rect">
            <a:avLst/>
          </a:prstGeom>
          <a:noFill/>
          <a:ln>
            <a:noFill/>
          </a:ln>
        </p:spPr>
        <p:txBody>
          <a:bodyPr anchorCtr="0" anchor="b" bIns="17150" lIns="17150" spcFirstLastPara="1" rIns="17150" wrap="square" tIns="17150">
            <a:noAutofit/>
          </a:bodyPr>
          <a:lstStyle/>
          <a:p>
            <a:pPr indent="0" lvl="0" marL="0" marR="0" rtl="0" algn="l">
              <a:lnSpc>
                <a:spcPct val="100000"/>
              </a:lnSpc>
              <a:spcBef>
                <a:spcPts val="0"/>
              </a:spcBef>
              <a:spcAft>
                <a:spcPts val="0"/>
              </a:spcAft>
              <a:buClr>
                <a:srgbClr val="000000"/>
              </a:buClr>
              <a:buFont typeface="Helvetica Neue"/>
              <a:buNone/>
            </a:pPr>
            <a:r>
              <a:rPr b="1" lang="en-GB" sz="3200">
                <a:latin typeface="Helvetica Neue"/>
                <a:ea typeface="Helvetica Neue"/>
                <a:cs typeface="Helvetica Neue"/>
                <a:sym typeface="Helvetica Neue"/>
              </a:rPr>
              <a:t>Richard Morton</a:t>
            </a:r>
            <a:endParaRPr b="1" i="0" sz="3200" u="none" cap="none" strike="noStrike">
              <a:solidFill>
                <a:srgbClr val="0000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rPr lang="en-GB" sz="3200">
                <a:latin typeface="Helvetica Neue"/>
                <a:ea typeface="Helvetica Neue"/>
                <a:cs typeface="Helvetica Neue"/>
                <a:sym typeface="Helvetica Neue"/>
              </a:rPr>
              <a:t>Head of Accessibility</a:t>
            </a:r>
            <a:br>
              <a:rPr b="0" i="0" lang="en-GB" sz="3200" u="none" cap="none" strike="noStrike">
                <a:solidFill>
                  <a:srgbClr val="000000"/>
                </a:solidFill>
                <a:latin typeface="Helvetica Neue"/>
                <a:ea typeface="Helvetica Neue"/>
                <a:cs typeface="Helvetica Neue"/>
                <a:sym typeface="Helvetica Neue"/>
              </a:rPr>
            </a:br>
            <a:r>
              <a:rPr b="0" i="0" lang="en-GB" sz="3200" u="none" cap="none" strike="noStrike">
                <a:solidFill>
                  <a:srgbClr val="000000"/>
                </a:solidFill>
                <a:latin typeface="Helvetica Neue"/>
                <a:ea typeface="Helvetica Neue"/>
                <a:cs typeface="Helvetica Neue"/>
                <a:sym typeface="Helvetica Neue"/>
              </a:rPr>
              <a:t>Central Digital and Da</a:t>
            </a:r>
            <a:r>
              <a:rPr lang="en-GB" sz="3200">
                <a:latin typeface="Helvetica Neue"/>
                <a:ea typeface="Helvetica Neue"/>
                <a:cs typeface="Helvetica Neue"/>
                <a:sym typeface="Helvetica Neue"/>
              </a:rPr>
              <a:t>ta Office</a:t>
            </a:r>
            <a:br>
              <a:rPr b="0" i="0" lang="en-GB" sz="3200" u="none" cap="none" strike="noStrike">
                <a:solidFill>
                  <a:srgbClr val="000000"/>
                </a:solidFill>
                <a:latin typeface="Helvetica Neue"/>
                <a:ea typeface="Helvetica Neue"/>
                <a:cs typeface="Helvetica Neue"/>
                <a:sym typeface="Helvetica Neue"/>
              </a:rPr>
            </a:br>
            <a:r>
              <a:rPr b="0" i="0" lang="en-GB" sz="3200" u="none" cap="none" strike="noStrike">
                <a:solidFill>
                  <a:srgbClr val="000000"/>
                </a:solidFill>
                <a:latin typeface="Helvetica Neue"/>
                <a:ea typeface="Helvetica Neue"/>
                <a:cs typeface="Helvetica Neue"/>
                <a:sym typeface="Helvetica Neue"/>
              </a:rPr>
              <a:t>@</a:t>
            </a:r>
            <a:r>
              <a:rPr lang="en-GB" sz="3200">
                <a:latin typeface="Helvetica Neue"/>
                <a:ea typeface="Helvetica Neue"/>
                <a:cs typeface="Helvetica Neue"/>
                <a:sym typeface="Helvetica Neue"/>
              </a:rPr>
              <a:t>AccessibleWeb</a:t>
            </a:r>
            <a:endParaRPr sz="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36" name="Shape 136"/>
        <p:cNvGrpSpPr/>
        <p:nvPr/>
      </p:nvGrpSpPr>
      <p:grpSpPr>
        <a:xfrm>
          <a:off x="0" y="0"/>
          <a:ext cx="0" cy="0"/>
          <a:chOff x="0" y="0"/>
          <a:chExt cx="0" cy="0"/>
        </a:xfrm>
      </p:grpSpPr>
      <p:sp>
        <p:nvSpPr>
          <p:cNvPr id="137" name="Google Shape;137;p34"/>
          <p:cNvSpPr txBox="1"/>
          <p:nvPr/>
        </p:nvSpPr>
        <p:spPr>
          <a:xfrm>
            <a:off x="502150" y="373448"/>
            <a:ext cx="6354900" cy="51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t>Timeline</a:t>
            </a:r>
            <a:endParaRPr b="1" sz="3000"/>
          </a:p>
        </p:txBody>
      </p:sp>
      <p:cxnSp>
        <p:nvCxnSpPr>
          <p:cNvPr id="138" name="Google Shape;138;p34"/>
          <p:cNvCxnSpPr/>
          <p:nvPr/>
        </p:nvCxnSpPr>
        <p:spPr>
          <a:xfrm>
            <a:off x="595175" y="2343150"/>
            <a:ext cx="8049900" cy="0"/>
          </a:xfrm>
          <a:prstGeom prst="straightConnector1">
            <a:avLst/>
          </a:prstGeom>
          <a:noFill/>
          <a:ln cap="flat" cmpd="sng" w="28575">
            <a:solidFill>
              <a:srgbClr val="2E89CA"/>
            </a:solidFill>
            <a:prstDash val="solid"/>
            <a:round/>
            <a:headEnd len="med" w="med" type="none"/>
            <a:tailEnd len="med" w="med" type="none"/>
          </a:ln>
        </p:spPr>
      </p:cxnSp>
      <p:grpSp>
        <p:nvGrpSpPr>
          <p:cNvPr id="139" name="Google Shape;139;p34"/>
          <p:cNvGrpSpPr/>
          <p:nvPr/>
        </p:nvGrpSpPr>
        <p:grpSpPr>
          <a:xfrm>
            <a:off x="2649475" y="392975"/>
            <a:ext cx="2439600" cy="1950166"/>
            <a:chOff x="1366188" y="619100"/>
            <a:chExt cx="2439600" cy="1950166"/>
          </a:xfrm>
        </p:grpSpPr>
        <p:cxnSp>
          <p:nvCxnSpPr>
            <p:cNvPr id="140" name="Google Shape;140;p34"/>
            <p:cNvCxnSpPr/>
            <p:nvPr/>
          </p:nvCxnSpPr>
          <p:spPr>
            <a:xfrm rot="10800000">
              <a:off x="2585925" y="1898466"/>
              <a:ext cx="0" cy="670800"/>
            </a:xfrm>
            <a:prstGeom prst="straightConnector1">
              <a:avLst/>
            </a:prstGeom>
            <a:noFill/>
            <a:ln cap="flat" cmpd="sng" w="28575">
              <a:solidFill>
                <a:srgbClr val="2E89CA"/>
              </a:solidFill>
              <a:prstDash val="solid"/>
              <a:round/>
              <a:headEnd len="med" w="med" type="none"/>
              <a:tailEnd len="med" w="med" type="oval"/>
            </a:ln>
          </p:spPr>
        </p:cxnSp>
        <p:sp>
          <p:nvSpPr>
            <p:cNvPr id="141" name="Google Shape;141;p34"/>
            <p:cNvSpPr txBox="1"/>
            <p:nvPr/>
          </p:nvSpPr>
          <p:spPr>
            <a:xfrm>
              <a:off x="1366188" y="619100"/>
              <a:ext cx="2439600" cy="62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800">
                  <a:latin typeface="Helvetica Neue"/>
                  <a:ea typeface="Helvetica Neue"/>
                  <a:cs typeface="Helvetica Neue"/>
                  <a:sym typeface="Helvetica Neue"/>
                </a:rPr>
                <a:t>New websites compliant</a:t>
              </a:r>
              <a:endParaRPr sz="1800">
                <a:latin typeface="Helvetica Neue"/>
                <a:ea typeface="Helvetica Neue"/>
                <a:cs typeface="Helvetica Neue"/>
                <a:sym typeface="Helvetica Neue"/>
              </a:endParaRPr>
            </a:p>
          </p:txBody>
        </p:sp>
      </p:grpSp>
      <p:grpSp>
        <p:nvGrpSpPr>
          <p:cNvPr id="142" name="Google Shape;142;p34"/>
          <p:cNvGrpSpPr/>
          <p:nvPr/>
        </p:nvGrpSpPr>
        <p:grpSpPr>
          <a:xfrm>
            <a:off x="888977" y="2343150"/>
            <a:ext cx="2376300" cy="1305000"/>
            <a:chOff x="583605" y="2571750"/>
            <a:chExt cx="2376300" cy="1305000"/>
          </a:xfrm>
        </p:grpSpPr>
        <p:cxnSp>
          <p:nvCxnSpPr>
            <p:cNvPr id="143" name="Google Shape;143;p34"/>
            <p:cNvCxnSpPr/>
            <p:nvPr/>
          </p:nvCxnSpPr>
          <p:spPr>
            <a:xfrm>
              <a:off x="1775400" y="2571750"/>
              <a:ext cx="0" cy="683400"/>
            </a:xfrm>
            <a:prstGeom prst="straightConnector1">
              <a:avLst/>
            </a:prstGeom>
            <a:noFill/>
            <a:ln cap="flat" cmpd="sng" w="28575">
              <a:solidFill>
                <a:srgbClr val="2E89CA"/>
              </a:solidFill>
              <a:prstDash val="solid"/>
              <a:round/>
              <a:headEnd len="med" w="med" type="none"/>
              <a:tailEnd len="med" w="med" type="oval"/>
            </a:ln>
          </p:spPr>
        </p:cxnSp>
        <p:sp>
          <p:nvSpPr>
            <p:cNvPr id="144" name="Google Shape;144;p34"/>
            <p:cNvSpPr txBox="1"/>
            <p:nvPr/>
          </p:nvSpPr>
          <p:spPr>
            <a:xfrm>
              <a:off x="583605" y="3256350"/>
              <a:ext cx="2376300" cy="62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sz="1800">
                  <a:solidFill>
                    <a:schemeClr val="dk1"/>
                  </a:solidFill>
                  <a:latin typeface="Helvetica Neue"/>
                  <a:ea typeface="Helvetica Neue"/>
                  <a:cs typeface="Helvetica Neue"/>
                  <a:sym typeface="Helvetica Neue"/>
                </a:rPr>
                <a:t>Regulations came into force on</a:t>
              </a:r>
              <a:endParaRPr sz="1800">
                <a:solidFill>
                  <a:schemeClr val="dk1"/>
                </a:solidFill>
                <a:latin typeface="Helvetica Neue"/>
                <a:ea typeface="Helvetica Neue"/>
                <a:cs typeface="Helvetica Neue"/>
                <a:sym typeface="Helvetica Neue"/>
              </a:endParaRPr>
            </a:p>
            <a:p>
              <a:pPr indent="0" lvl="0" marL="0" rtl="0" algn="ctr">
                <a:spcBef>
                  <a:spcPts val="0"/>
                </a:spcBef>
                <a:spcAft>
                  <a:spcPts val="0"/>
                </a:spcAft>
                <a:buNone/>
              </a:pPr>
              <a:r>
                <a:t/>
              </a:r>
              <a:endParaRPr sz="1800">
                <a:solidFill>
                  <a:srgbClr val="2E89CA"/>
                </a:solidFill>
                <a:latin typeface="Helvetica Neue"/>
                <a:ea typeface="Helvetica Neue"/>
                <a:cs typeface="Helvetica Neue"/>
                <a:sym typeface="Helvetica Neue"/>
              </a:endParaRPr>
            </a:p>
          </p:txBody>
        </p:sp>
      </p:grpSp>
      <p:cxnSp>
        <p:nvCxnSpPr>
          <p:cNvPr id="145" name="Google Shape;145;p34"/>
          <p:cNvCxnSpPr/>
          <p:nvPr/>
        </p:nvCxnSpPr>
        <p:spPr>
          <a:xfrm>
            <a:off x="5664906" y="2343150"/>
            <a:ext cx="0" cy="683400"/>
          </a:xfrm>
          <a:prstGeom prst="straightConnector1">
            <a:avLst/>
          </a:prstGeom>
          <a:noFill/>
          <a:ln cap="flat" cmpd="sng" w="28575">
            <a:solidFill>
              <a:srgbClr val="2E89CA"/>
            </a:solidFill>
            <a:prstDash val="solid"/>
            <a:round/>
            <a:headEnd len="med" w="med" type="none"/>
            <a:tailEnd len="med" w="med" type="oval"/>
          </a:ln>
        </p:spPr>
      </p:cxnSp>
      <p:sp>
        <p:nvSpPr>
          <p:cNvPr id="146" name="Google Shape;146;p34"/>
          <p:cNvSpPr/>
          <p:nvPr/>
        </p:nvSpPr>
        <p:spPr>
          <a:xfrm>
            <a:off x="943275" y="3726000"/>
            <a:ext cx="2267700" cy="390300"/>
          </a:xfrm>
          <a:prstGeom prst="rect">
            <a:avLst/>
          </a:prstGeom>
          <a:solidFill>
            <a:schemeClr val="accent1"/>
          </a:solidFill>
          <a:ln cap="flat" cmpd="sng" w="9525">
            <a:solidFill>
              <a:schemeClr val="dk1"/>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GB" sz="1800">
                <a:solidFill>
                  <a:srgbClr val="FFFFFF"/>
                </a:solidFill>
                <a:latin typeface="Helvetica Neue"/>
                <a:ea typeface="Helvetica Neue"/>
                <a:cs typeface="Helvetica Neue"/>
                <a:sym typeface="Helvetica Neue"/>
              </a:rPr>
              <a:t>23 September 2018</a:t>
            </a:r>
            <a:endParaRPr b="1" sz="1800">
              <a:solidFill>
                <a:srgbClr val="FFFFFF"/>
              </a:solidFill>
              <a:latin typeface="Helvetica Neue"/>
              <a:ea typeface="Helvetica Neue"/>
              <a:cs typeface="Helvetica Neue"/>
              <a:sym typeface="Helvetica Neue"/>
            </a:endParaRPr>
          </a:p>
        </p:txBody>
      </p:sp>
      <p:sp>
        <p:nvSpPr>
          <p:cNvPr id="147" name="Google Shape;147;p34"/>
          <p:cNvSpPr/>
          <p:nvPr/>
        </p:nvSpPr>
        <p:spPr>
          <a:xfrm>
            <a:off x="2735425" y="1097338"/>
            <a:ext cx="2267700" cy="390300"/>
          </a:xfrm>
          <a:prstGeom prst="rect">
            <a:avLst/>
          </a:prstGeom>
          <a:solidFill>
            <a:srgbClr val="1D70B8"/>
          </a:solidFill>
          <a:ln cap="flat" cmpd="sng" w="19050">
            <a:solidFill>
              <a:schemeClr val="dk1"/>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GB" sz="1800">
                <a:solidFill>
                  <a:srgbClr val="FFFFFF"/>
                </a:solidFill>
                <a:latin typeface="Helvetica Neue"/>
                <a:ea typeface="Helvetica Neue"/>
                <a:cs typeface="Helvetica Neue"/>
                <a:sym typeface="Helvetica Neue"/>
              </a:rPr>
              <a:t>23 September 2019</a:t>
            </a:r>
            <a:endParaRPr sz="1800">
              <a:solidFill>
                <a:srgbClr val="FFFFFF"/>
              </a:solidFill>
              <a:latin typeface="Helvetica Neue"/>
              <a:ea typeface="Helvetica Neue"/>
              <a:cs typeface="Helvetica Neue"/>
              <a:sym typeface="Helvetica Neue"/>
            </a:endParaRPr>
          </a:p>
        </p:txBody>
      </p:sp>
      <p:cxnSp>
        <p:nvCxnSpPr>
          <p:cNvPr id="148" name="Google Shape;148;p34"/>
          <p:cNvCxnSpPr/>
          <p:nvPr/>
        </p:nvCxnSpPr>
        <p:spPr>
          <a:xfrm rot="10800000">
            <a:off x="7453350" y="1669866"/>
            <a:ext cx="0" cy="670800"/>
          </a:xfrm>
          <a:prstGeom prst="straightConnector1">
            <a:avLst/>
          </a:prstGeom>
          <a:noFill/>
          <a:ln cap="flat" cmpd="sng" w="28575">
            <a:solidFill>
              <a:srgbClr val="2E89CA"/>
            </a:solidFill>
            <a:prstDash val="solid"/>
            <a:round/>
            <a:headEnd len="med" w="med" type="none"/>
            <a:tailEnd len="med" w="med" type="oval"/>
          </a:ln>
        </p:spPr>
      </p:cxnSp>
      <p:sp>
        <p:nvSpPr>
          <p:cNvPr id="149" name="Google Shape;149;p34"/>
          <p:cNvSpPr/>
          <p:nvPr/>
        </p:nvSpPr>
        <p:spPr>
          <a:xfrm>
            <a:off x="4531050" y="3726000"/>
            <a:ext cx="2267700" cy="390300"/>
          </a:xfrm>
          <a:prstGeom prst="rect">
            <a:avLst/>
          </a:prstGeom>
          <a:solidFill>
            <a:schemeClr val="accent4"/>
          </a:solidFill>
          <a:ln cap="flat" cmpd="sng" w="19050">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GB" sz="1800">
                <a:solidFill>
                  <a:schemeClr val="lt1"/>
                </a:solidFill>
                <a:latin typeface="Helvetica Neue"/>
                <a:ea typeface="Helvetica Neue"/>
                <a:cs typeface="Helvetica Neue"/>
                <a:sym typeface="Helvetica Neue"/>
              </a:rPr>
              <a:t>23 September 2020</a:t>
            </a:r>
            <a:endParaRPr sz="1800">
              <a:solidFill>
                <a:schemeClr val="lt1"/>
              </a:solidFill>
              <a:latin typeface="Helvetica Neue"/>
              <a:ea typeface="Helvetica Neue"/>
              <a:cs typeface="Helvetica Neue"/>
              <a:sym typeface="Helvetica Neue"/>
            </a:endParaRPr>
          </a:p>
        </p:txBody>
      </p:sp>
      <p:sp>
        <p:nvSpPr>
          <p:cNvPr id="150" name="Google Shape;150;p34"/>
          <p:cNvSpPr txBox="1"/>
          <p:nvPr/>
        </p:nvSpPr>
        <p:spPr>
          <a:xfrm>
            <a:off x="4476752" y="3027750"/>
            <a:ext cx="2376300" cy="62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800">
                <a:solidFill>
                  <a:schemeClr val="dk1"/>
                </a:solidFill>
                <a:latin typeface="Helvetica Neue"/>
                <a:ea typeface="Helvetica Neue"/>
                <a:cs typeface="Helvetica Neue"/>
                <a:sym typeface="Helvetica Neue"/>
              </a:rPr>
              <a:t>Existing websites compliant by</a:t>
            </a:r>
            <a:endParaRPr sz="1800">
              <a:solidFill>
                <a:schemeClr val="dk1"/>
              </a:solidFill>
              <a:latin typeface="Helvetica Neue"/>
              <a:ea typeface="Helvetica Neue"/>
              <a:cs typeface="Helvetica Neue"/>
              <a:sym typeface="Helvetica Neue"/>
            </a:endParaRPr>
          </a:p>
          <a:p>
            <a:pPr indent="0" lvl="0" marL="0" rtl="0" algn="ctr">
              <a:spcBef>
                <a:spcPts val="0"/>
              </a:spcBef>
              <a:spcAft>
                <a:spcPts val="0"/>
              </a:spcAft>
              <a:buNone/>
            </a:pPr>
            <a:r>
              <a:t/>
            </a:r>
            <a:endParaRPr sz="1800">
              <a:solidFill>
                <a:srgbClr val="2E89CA"/>
              </a:solidFill>
              <a:latin typeface="Helvetica Neue"/>
              <a:ea typeface="Helvetica Neue"/>
              <a:cs typeface="Helvetica Neue"/>
              <a:sym typeface="Helvetica Neue"/>
            </a:endParaRPr>
          </a:p>
        </p:txBody>
      </p:sp>
      <p:sp>
        <p:nvSpPr>
          <p:cNvPr id="151" name="Google Shape;151;p34"/>
          <p:cNvSpPr txBox="1"/>
          <p:nvPr/>
        </p:nvSpPr>
        <p:spPr>
          <a:xfrm>
            <a:off x="6233550" y="392975"/>
            <a:ext cx="2439600" cy="62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800">
                <a:latin typeface="Helvetica Neue"/>
                <a:ea typeface="Helvetica Neue"/>
                <a:cs typeface="Helvetica Neue"/>
                <a:sym typeface="Helvetica Neue"/>
              </a:rPr>
              <a:t>Mobile </a:t>
            </a:r>
            <a:r>
              <a:rPr lang="en-GB" sz="1800">
                <a:latin typeface="Helvetica Neue"/>
                <a:ea typeface="Helvetica Neue"/>
                <a:cs typeface="Helvetica Neue"/>
                <a:sym typeface="Helvetica Neue"/>
              </a:rPr>
              <a:t>apps</a:t>
            </a:r>
            <a:r>
              <a:rPr lang="en-GB" sz="1800">
                <a:latin typeface="Helvetica Neue"/>
                <a:ea typeface="Helvetica Neue"/>
                <a:cs typeface="Helvetica Neue"/>
                <a:sym typeface="Helvetica Neue"/>
              </a:rPr>
              <a:t> compliant by</a:t>
            </a:r>
            <a:endParaRPr sz="1800">
              <a:latin typeface="Helvetica Neue"/>
              <a:ea typeface="Helvetica Neue"/>
              <a:cs typeface="Helvetica Neue"/>
              <a:sym typeface="Helvetica Neue"/>
            </a:endParaRPr>
          </a:p>
        </p:txBody>
      </p:sp>
      <p:sp>
        <p:nvSpPr>
          <p:cNvPr id="152" name="Google Shape;152;p34"/>
          <p:cNvSpPr/>
          <p:nvPr/>
        </p:nvSpPr>
        <p:spPr>
          <a:xfrm>
            <a:off x="6659900" y="1097350"/>
            <a:ext cx="1587000" cy="390300"/>
          </a:xfrm>
          <a:prstGeom prst="rect">
            <a:avLst/>
          </a:prstGeom>
          <a:solidFill>
            <a:srgbClr val="FFDD00"/>
          </a:solidFill>
          <a:ln cap="flat" cmpd="sng" w="9525">
            <a:solidFill>
              <a:schemeClr val="dk1"/>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GB" sz="1800">
                <a:solidFill>
                  <a:schemeClr val="dk1"/>
                </a:solidFill>
                <a:latin typeface="Helvetica Neue"/>
                <a:ea typeface="Helvetica Neue"/>
                <a:cs typeface="Helvetica Neue"/>
                <a:sym typeface="Helvetica Neue"/>
              </a:rPr>
              <a:t>23 June 2021</a:t>
            </a:r>
            <a:endParaRPr b="1" sz="1800">
              <a:solidFill>
                <a:schemeClr val="dk1"/>
              </a:solidFill>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56" name="Shape 156"/>
        <p:cNvGrpSpPr/>
        <p:nvPr/>
      </p:nvGrpSpPr>
      <p:grpSpPr>
        <a:xfrm>
          <a:off x="0" y="0"/>
          <a:ext cx="0" cy="0"/>
          <a:chOff x="0" y="0"/>
          <a:chExt cx="0" cy="0"/>
        </a:xfrm>
      </p:grpSpPr>
      <p:sp>
        <p:nvSpPr>
          <p:cNvPr id="157" name="Google Shape;157;p35"/>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latin typeface="Helvetica Neue"/>
                <a:ea typeface="Helvetica Neue"/>
                <a:cs typeface="Helvetica Neue"/>
                <a:sym typeface="Helvetica Neue"/>
              </a:rPr>
              <a:t>Mobile specifics</a:t>
            </a:r>
            <a:endParaRPr sz="7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61" name="Shape 161"/>
        <p:cNvGrpSpPr/>
        <p:nvPr/>
      </p:nvGrpSpPr>
      <p:grpSpPr>
        <a:xfrm>
          <a:off x="0" y="0"/>
          <a:ext cx="0" cy="0"/>
          <a:chOff x="0" y="0"/>
          <a:chExt cx="0" cy="0"/>
        </a:xfrm>
      </p:grpSpPr>
      <p:sp>
        <p:nvSpPr>
          <p:cNvPr id="162" name="Google Shape;162;p36"/>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What you need to do</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Public sector organisations have a duty to check their responsibilities for mobile app compliance under the accessibility regulations</a:t>
            </a:r>
            <a:endParaRPr sz="3200">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66" name="Shape 166"/>
        <p:cNvGrpSpPr/>
        <p:nvPr/>
      </p:nvGrpSpPr>
      <p:grpSpPr>
        <a:xfrm>
          <a:off x="0" y="0"/>
          <a:ext cx="0" cy="0"/>
          <a:chOff x="0" y="0"/>
          <a:chExt cx="0" cy="0"/>
        </a:xfrm>
      </p:grpSpPr>
      <p:sp>
        <p:nvSpPr>
          <p:cNvPr id="167" name="Google Shape;167;p37"/>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Web Content Accessibility Guidelines</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Mobile apps need to comply with WCAG 2.1 level A and level AA with the following exceptions...</a:t>
            </a:r>
            <a:endParaRPr sz="3200">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71" name="Shape 171"/>
        <p:cNvGrpSpPr/>
        <p:nvPr/>
      </p:nvGrpSpPr>
      <p:grpSpPr>
        <a:xfrm>
          <a:off x="0" y="0"/>
          <a:ext cx="0" cy="0"/>
          <a:chOff x="0" y="0"/>
          <a:chExt cx="0" cy="0"/>
        </a:xfrm>
      </p:grpSpPr>
      <p:sp>
        <p:nvSpPr>
          <p:cNvPr id="172" name="Google Shape;172;p38"/>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These criteria do not apply to apps:</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2.4.1 Bypass Blocks</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2.4.2 Page Titled</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2.4.5 Multiple Ways</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3.1.2 Language of Parts</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3.2.3 Consistent Navigation</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3.2.4 Consistent Identification</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4.1.3 Status messages</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3200">
              <a:latin typeface="Helvetica Neue"/>
              <a:ea typeface="Helvetica Neue"/>
              <a:cs typeface="Helvetica Neue"/>
              <a:sym typeface="Helvetica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76" name="Shape 176"/>
        <p:cNvGrpSpPr/>
        <p:nvPr/>
      </p:nvGrpSpPr>
      <p:grpSpPr>
        <a:xfrm>
          <a:off x="0" y="0"/>
          <a:ext cx="0" cy="0"/>
          <a:chOff x="0" y="0"/>
          <a:chExt cx="0" cy="0"/>
        </a:xfrm>
      </p:grpSpPr>
      <p:sp>
        <p:nvSpPr>
          <p:cNvPr id="177" name="Google Shape;177;p39"/>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Accessibility statement</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For mobile apps, make the statement available in the app store, on your website or both. Make sure it’s in an accessible format that everyone can use.</a:t>
            </a:r>
            <a:endParaRPr sz="3200">
              <a:latin typeface="Helvetica Neue"/>
              <a:ea typeface="Helvetica Neue"/>
              <a:cs typeface="Helvetica Neue"/>
              <a:sym typeface="Helvetica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81" name="Shape 181"/>
        <p:cNvGrpSpPr/>
        <p:nvPr/>
      </p:nvGrpSpPr>
      <p:grpSpPr>
        <a:xfrm>
          <a:off x="0" y="0"/>
          <a:ext cx="0" cy="0"/>
          <a:chOff x="0" y="0"/>
          <a:chExt cx="0" cy="0"/>
        </a:xfrm>
      </p:grpSpPr>
      <p:sp>
        <p:nvSpPr>
          <p:cNvPr id="182" name="Google Shape;182;p40"/>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When</a:t>
            </a:r>
            <a:r>
              <a:rPr b="1" lang="en-GB" sz="3200">
                <a:latin typeface="Helvetica Neue"/>
                <a:ea typeface="Helvetica Neue"/>
                <a:cs typeface="Helvetica Neue"/>
                <a:sym typeface="Helvetica Neue"/>
              </a:rPr>
              <a:t> is an app not an app? </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When it is a website or web app - the deadline of 23rd June applies to native apps only. </a:t>
            </a:r>
            <a:endParaRPr sz="3200">
              <a:latin typeface="Helvetica Neue"/>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86" name="Shape 186"/>
        <p:cNvGrpSpPr/>
        <p:nvPr/>
      </p:nvGrpSpPr>
      <p:grpSpPr>
        <a:xfrm>
          <a:off x="0" y="0"/>
          <a:ext cx="0" cy="0"/>
          <a:chOff x="0" y="0"/>
          <a:chExt cx="0" cy="0"/>
        </a:xfrm>
      </p:grpSpPr>
      <p:sp>
        <p:nvSpPr>
          <p:cNvPr id="187" name="Google Shape;187;p41"/>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iOS and Android apps</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The same app on different devices may look similar but behave differently and is likely to have different underlying code</a:t>
            </a:r>
            <a:endParaRPr sz="3200">
              <a:latin typeface="Helvetica Neue"/>
              <a:ea typeface="Helvetica Neue"/>
              <a:cs typeface="Helvetica Neue"/>
              <a:sym typeface="Helvetica Neu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91" name="Shape 191"/>
        <p:cNvGrpSpPr/>
        <p:nvPr/>
      </p:nvGrpSpPr>
      <p:grpSpPr>
        <a:xfrm>
          <a:off x="0" y="0"/>
          <a:ext cx="0" cy="0"/>
          <a:chOff x="0" y="0"/>
          <a:chExt cx="0" cy="0"/>
        </a:xfrm>
      </p:grpSpPr>
      <p:sp>
        <p:nvSpPr>
          <p:cNvPr id="192" name="Google Shape;192;p42"/>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Test apps on both Android and iOS unless it will be only available on one of those platforms. </a:t>
            </a:r>
            <a:endParaRPr sz="3200">
              <a:latin typeface="Helvetica Neue"/>
              <a:ea typeface="Helvetica Neue"/>
              <a:cs typeface="Helvetica Neue"/>
              <a:sym typeface="Helvetica Neue"/>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96" name="Shape 196"/>
        <p:cNvGrpSpPr/>
        <p:nvPr/>
      </p:nvGrpSpPr>
      <p:grpSpPr>
        <a:xfrm>
          <a:off x="0" y="0"/>
          <a:ext cx="0" cy="0"/>
          <a:chOff x="0" y="0"/>
          <a:chExt cx="0" cy="0"/>
        </a:xfrm>
      </p:grpSpPr>
      <p:sp>
        <p:nvSpPr>
          <p:cNvPr id="197" name="Google Shape;197;p43"/>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Beyond the regulations</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Regulations compliance does not equal accessibility</a:t>
            </a:r>
            <a:endParaRPr sz="3200">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62" name="Shape 62"/>
        <p:cNvGrpSpPr/>
        <p:nvPr/>
      </p:nvGrpSpPr>
      <p:grpSpPr>
        <a:xfrm>
          <a:off x="0" y="0"/>
          <a:ext cx="0" cy="0"/>
          <a:chOff x="0" y="0"/>
          <a:chExt cx="0" cy="0"/>
        </a:xfrm>
      </p:grpSpPr>
      <p:sp>
        <p:nvSpPr>
          <p:cNvPr id="63" name="Google Shape;63;p26"/>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solidFill>
                  <a:srgbClr val="0A0A0A"/>
                </a:solidFill>
                <a:latin typeface="Helvetica Neue"/>
                <a:ea typeface="Helvetica Neue"/>
                <a:cs typeface="Helvetica Neue"/>
                <a:sym typeface="Helvetica Neue"/>
              </a:rPr>
              <a:t>Mobile apps accessibility - regulations update</a:t>
            </a:r>
            <a:endParaRPr b="1" sz="7200">
              <a:solidFill>
                <a:srgbClr val="0A0A0A"/>
              </a:solidFill>
              <a:latin typeface="Helvetica Neue"/>
              <a:ea typeface="Helvetica Neue"/>
              <a:cs typeface="Helvetica Neue"/>
              <a:sym typeface="Helvetica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01" name="Shape 201"/>
        <p:cNvGrpSpPr/>
        <p:nvPr/>
      </p:nvGrpSpPr>
      <p:grpSpPr>
        <a:xfrm>
          <a:off x="0" y="0"/>
          <a:ext cx="0" cy="0"/>
          <a:chOff x="0" y="0"/>
          <a:chExt cx="0" cy="0"/>
        </a:xfrm>
      </p:grpSpPr>
      <p:sp>
        <p:nvSpPr>
          <p:cNvPr id="202" name="Google Shape;202;p44"/>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Test with assistive technologies</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In particular screen reader software on touch screen devices is quite different to keyboard based devices</a:t>
            </a:r>
            <a:endParaRPr sz="3200">
              <a:latin typeface="Helvetica Neue"/>
              <a:ea typeface="Helvetica Neue"/>
              <a:cs typeface="Helvetica Neue"/>
              <a:sym typeface="Helvetica Neu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06" name="Shape 206"/>
        <p:cNvGrpSpPr/>
        <p:nvPr/>
      </p:nvGrpSpPr>
      <p:grpSpPr>
        <a:xfrm>
          <a:off x="0" y="0"/>
          <a:ext cx="0" cy="0"/>
          <a:chOff x="0" y="0"/>
          <a:chExt cx="0" cy="0"/>
        </a:xfrm>
      </p:grpSpPr>
      <p:sp>
        <p:nvSpPr>
          <p:cNvPr id="207" name="Google Shape;207;p45"/>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Test with disabled people</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The best auditors and tools can’t anticipate all the ways people use technology or all the barriers they may face.  </a:t>
            </a:r>
            <a:endParaRPr sz="3200">
              <a:latin typeface="Helvetica Neue"/>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11" name="Shape 211"/>
        <p:cNvGrpSpPr/>
        <p:nvPr/>
      </p:nvGrpSpPr>
      <p:grpSpPr>
        <a:xfrm>
          <a:off x="0" y="0"/>
          <a:ext cx="0" cy="0"/>
          <a:chOff x="0" y="0"/>
          <a:chExt cx="0" cy="0"/>
        </a:xfrm>
      </p:grpSpPr>
      <p:sp>
        <p:nvSpPr>
          <p:cNvPr id="212" name="Google Shape;212;p46"/>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solidFill>
                  <a:srgbClr val="0A0A0A"/>
                </a:solidFill>
                <a:latin typeface="Helvetica Neue"/>
                <a:ea typeface="Helvetica Neue"/>
                <a:cs typeface="Helvetica Neue"/>
                <a:sym typeface="Helvetica Neue"/>
              </a:rPr>
              <a:t>Monitoring and enforcement of the regulations</a:t>
            </a:r>
            <a:endParaRPr sz="7200">
              <a:solidFill>
                <a:srgbClr val="0A0A0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16" name="Shape 216"/>
        <p:cNvGrpSpPr/>
        <p:nvPr/>
      </p:nvGrpSpPr>
      <p:grpSpPr>
        <a:xfrm>
          <a:off x="0" y="0"/>
          <a:ext cx="0" cy="0"/>
          <a:chOff x="0" y="0"/>
          <a:chExt cx="0" cy="0"/>
        </a:xfrm>
      </p:grpSpPr>
      <p:sp>
        <p:nvSpPr>
          <p:cNvPr id="217" name="Google Shape;217;p47"/>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Accessibility at CDDO</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The accessibility monitoring and accessibility capability teams and functions have all moved from GDS to CDDO</a:t>
            </a:r>
            <a:endParaRPr sz="3200">
              <a:latin typeface="Helvetica Neue"/>
              <a:ea typeface="Helvetica Neue"/>
              <a:cs typeface="Helvetica Neue"/>
              <a:sym typeface="Helvetica Neue"/>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21" name="Shape 221"/>
        <p:cNvGrpSpPr/>
        <p:nvPr/>
      </p:nvGrpSpPr>
      <p:grpSpPr>
        <a:xfrm>
          <a:off x="0" y="0"/>
          <a:ext cx="0" cy="0"/>
          <a:chOff x="0" y="0"/>
          <a:chExt cx="0" cy="0"/>
        </a:xfrm>
      </p:grpSpPr>
      <p:sp>
        <p:nvSpPr>
          <p:cNvPr id="222" name="Google Shape;222;p48"/>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Clr>
                <a:srgbClr val="000000"/>
              </a:buClr>
              <a:buFont typeface="Helvetica Neue"/>
              <a:buNone/>
            </a:pPr>
            <a:r>
              <a:rPr b="1" lang="en-GB" sz="3200">
                <a:latin typeface="Helvetica Neue"/>
                <a:ea typeface="Helvetica Neue"/>
                <a:cs typeface="Helvetica Neue"/>
                <a:sym typeface="Helvetica Neue"/>
              </a:rPr>
              <a:t>What happens about non-compliant  apps and sites? </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t/>
            </a:r>
            <a:endParaRPr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rPr lang="en-GB" sz="3200">
                <a:latin typeface="Helvetica Neue"/>
                <a:ea typeface="Helvetica Neue"/>
                <a:cs typeface="Helvetica Neue"/>
                <a:sym typeface="Helvetica Neue"/>
              </a:rPr>
              <a:t>Reports sent out - 7 days to acknowledge and 12 weeks to fix</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t/>
            </a:r>
            <a:endParaRPr sz="6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rPr lang="en-GB" sz="3200">
                <a:latin typeface="Helvetica Neue"/>
                <a:ea typeface="Helvetica Neue"/>
                <a:cs typeface="Helvetica Neue"/>
                <a:sym typeface="Helvetica Neue"/>
              </a:rPr>
              <a:t>Retesting - outstanding findings shared with enforcement bodies</a:t>
            </a:r>
            <a:endParaRPr sz="32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t/>
            </a:r>
            <a:endParaRPr sz="6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Font typeface="Helvetica Neue"/>
              <a:buNone/>
            </a:pPr>
            <a:r>
              <a:rPr lang="en-GB" sz="3200">
                <a:latin typeface="Helvetica Neue"/>
                <a:ea typeface="Helvetica Neue"/>
                <a:cs typeface="Helvetica Neue"/>
                <a:sym typeface="Helvetica Neue"/>
              </a:rPr>
              <a:t>Outstanding non-compliant accessibility statements will be published</a:t>
            </a:r>
            <a:endParaRPr sz="3200">
              <a:latin typeface="Helvetica Neue"/>
              <a:ea typeface="Helvetica Neue"/>
              <a:cs typeface="Helvetica Neue"/>
              <a:sym typeface="Helvetica Neu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26" name="Shape 226"/>
        <p:cNvGrpSpPr/>
        <p:nvPr/>
      </p:nvGrpSpPr>
      <p:grpSpPr>
        <a:xfrm>
          <a:off x="0" y="0"/>
          <a:ext cx="0" cy="0"/>
          <a:chOff x="0" y="0"/>
          <a:chExt cx="0" cy="0"/>
        </a:xfrm>
      </p:grpSpPr>
      <p:sp>
        <p:nvSpPr>
          <p:cNvPr id="227" name="Google Shape;227;p49"/>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rtl="0" algn="l">
              <a:spcBef>
                <a:spcPts val="0"/>
              </a:spcBef>
              <a:spcAft>
                <a:spcPts val="0"/>
              </a:spcAft>
              <a:buClr>
                <a:schemeClr val="dk1"/>
              </a:buClr>
              <a:buSzPts val="1100"/>
              <a:buFont typeface="Arial"/>
              <a:buNone/>
            </a:pPr>
            <a:r>
              <a:rPr b="1" lang="en-GB" sz="3200">
                <a:solidFill>
                  <a:schemeClr val="dk1"/>
                </a:solidFill>
                <a:latin typeface="Helvetica Neue"/>
                <a:ea typeface="Helvetica Neue"/>
                <a:cs typeface="Helvetica Neue"/>
                <a:sym typeface="Helvetica Neue"/>
              </a:rPr>
              <a:t>Enforcement</a:t>
            </a:r>
            <a:endParaRPr b="1" sz="32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3200">
                <a:solidFill>
                  <a:schemeClr val="dk1"/>
                </a:solidFill>
                <a:latin typeface="Helvetica Neue"/>
                <a:ea typeface="Helvetica Neue"/>
                <a:cs typeface="Helvetica Neue"/>
                <a:sym typeface="Helvetica Neue"/>
              </a:rPr>
              <a:t>The Equality and Human Rights </a:t>
            </a:r>
            <a:r>
              <a:rPr lang="en-GB" sz="3200">
                <a:solidFill>
                  <a:schemeClr val="dk1"/>
                </a:solidFill>
                <a:latin typeface="Helvetica Neue"/>
                <a:ea typeface="Helvetica Neue"/>
                <a:cs typeface="Helvetica Neue"/>
                <a:sym typeface="Helvetica Neue"/>
              </a:rPr>
              <a:t>Commission</a:t>
            </a:r>
            <a:r>
              <a:rPr lang="en-GB" sz="3200">
                <a:solidFill>
                  <a:schemeClr val="dk1"/>
                </a:solidFill>
                <a:latin typeface="Helvetica Neue"/>
                <a:ea typeface="Helvetica Neue"/>
                <a:cs typeface="Helvetica Neue"/>
                <a:sym typeface="Helvetica Neue"/>
              </a:rPr>
              <a:t> will be the </a:t>
            </a:r>
            <a:r>
              <a:rPr b="1" lang="en-GB" sz="3200">
                <a:solidFill>
                  <a:schemeClr val="dk1"/>
                </a:solidFill>
                <a:latin typeface="Helvetica Neue"/>
                <a:ea typeface="Helvetica Neue"/>
                <a:cs typeface="Helvetica Neue"/>
                <a:sym typeface="Helvetica Neue"/>
              </a:rPr>
              <a:t>enforcement body in Great Britain</a:t>
            </a:r>
            <a:r>
              <a:rPr lang="en-GB" sz="3200">
                <a:solidFill>
                  <a:schemeClr val="dk1"/>
                </a:solidFill>
                <a:latin typeface="Helvetica Neue"/>
                <a:ea typeface="Helvetica Neue"/>
                <a:cs typeface="Helvetica Neue"/>
                <a:sym typeface="Helvetica Neue"/>
              </a:rPr>
              <a:t> </a:t>
            </a:r>
            <a:endParaRPr sz="32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32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GB" sz="3200">
                <a:solidFill>
                  <a:schemeClr val="dk1"/>
                </a:solidFill>
                <a:latin typeface="Helvetica Neue"/>
                <a:ea typeface="Helvetica Neue"/>
                <a:cs typeface="Helvetica Neue"/>
                <a:sym typeface="Helvetica Neue"/>
              </a:rPr>
              <a:t>The Equality Commission will be the </a:t>
            </a:r>
            <a:r>
              <a:rPr b="1" lang="en-GB" sz="3200">
                <a:solidFill>
                  <a:schemeClr val="dk1"/>
                </a:solidFill>
                <a:latin typeface="Helvetica Neue"/>
                <a:ea typeface="Helvetica Neue"/>
                <a:cs typeface="Helvetica Neue"/>
                <a:sym typeface="Helvetica Neue"/>
              </a:rPr>
              <a:t>enforcement body in Northern Ireland</a:t>
            </a:r>
            <a:endParaRPr sz="3200">
              <a:latin typeface="Helvetica Neue"/>
              <a:ea typeface="Helvetica Neue"/>
              <a:cs typeface="Helvetica Neue"/>
              <a:sym typeface="Helvetica Neue"/>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31" name="Shape 231"/>
        <p:cNvGrpSpPr/>
        <p:nvPr/>
      </p:nvGrpSpPr>
      <p:grpSpPr>
        <a:xfrm>
          <a:off x="0" y="0"/>
          <a:ext cx="0" cy="0"/>
          <a:chOff x="0" y="0"/>
          <a:chExt cx="0" cy="0"/>
        </a:xfrm>
      </p:grpSpPr>
      <p:sp>
        <p:nvSpPr>
          <p:cNvPr id="232" name="Google Shape;232;p50"/>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latin typeface="Helvetica Neue"/>
                <a:ea typeface="Helvetica Neue"/>
                <a:cs typeface="Helvetica Neue"/>
                <a:sym typeface="Helvetica Neue"/>
              </a:rPr>
              <a:t>How CDDO can help you to be compliant</a:t>
            </a:r>
            <a:endParaRPr sz="7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36" name="Shape 236"/>
        <p:cNvGrpSpPr/>
        <p:nvPr/>
      </p:nvGrpSpPr>
      <p:grpSpPr>
        <a:xfrm>
          <a:off x="0" y="0"/>
          <a:ext cx="0" cy="0"/>
          <a:chOff x="0" y="0"/>
          <a:chExt cx="0" cy="0"/>
        </a:xfrm>
      </p:grpSpPr>
      <p:pic>
        <p:nvPicPr>
          <p:cNvPr descr="Screenshot of https://accessibility.campaign.gov.uk/" id="237" name="Google Shape;237;p51" title="Campaign for awareness of accessibility regulations"/>
          <p:cNvPicPr preferRelativeResize="0"/>
          <p:nvPr/>
        </p:nvPicPr>
        <p:blipFill>
          <a:blip r:embed="rId3">
            <a:alphaModFix/>
          </a:blip>
          <a:stretch>
            <a:fillRect/>
          </a:stretch>
        </p:blipFill>
        <p:spPr>
          <a:xfrm>
            <a:off x="-155975" y="-94472"/>
            <a:ext cx="9455949" cy="5332443"/>
          </a:xfrm>
          <a:prstGeom prst="rect">
            <a:avLst/>
          </a:prstGeom>
          <a:noFill/>
          <a:ln>
            <a:noFill/>
          </a:ln>
        </p:spPr>
      </p:pic>
      <p:sp>
        <p:nvSpPr>
          <p:cNvPr id="238" name="Google Shape;238;p51"/>
          <p:cNvSpPr txBox="1"/>
          <p:nvPr/>
        </p:nvSpPr>
        <p:spPr>
          <a:xfrm>
            <a:off x="172175" y="559550"/>
            <a:ext cx="71451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3200" u="sng">
                <a:solidFill>
                  <a:schemeClr val="hlink"/>
                </a:solidFill>
                <a:latin typeface="Helvetica Neue"/>
                <a:ea typeface="Helvetica Neue"/>
                <a:cs typeface="Helvetica Neue"/>
                <a:sym typeface="Helvetica Neue"/>
                <a:hlinkClick r:id="rId4"/>
              </a:rPr>
              <a:t>https://accessibility.campaign.gov.uk/</a:t>
            </a:r>
            <a:endParaRPr sz="3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242" name="Shape 242"/>
        <p:cNvGrpSpPr/>
        <p:nvPr/>
      </p:nvGrpSpPr>
      <p:grpSpPr>
        <a:xfrm>
          <a:off x="0" y="0"/>
          <a:ext cx="0" cy="0"/>
          <a:chOff x="0" y="0"/>
          <a:chExt cx="0" cy="0"/>
        </a:xfrm>
      </p:grpSpPr>
      <p:sp>
        <p:nvSpPr>
          <p:cNvPr id="243" name="Google Shape;243;p52"/>
          <p:cNvSpPr txBox="1"/>
          <p:nvPr>
            <p:ph type="title"/>
          </p:nvPr>
        </p:nvSpPr>
        <p:spPr>
          <a:xfrm>
            <a:off x="508635" y="2183130"/>
            <a:ext cx="7772400" cy="2451600"/>
          </a:xfrm>
          <a:prstGeom prst="rect">
            <a:avLst/>
          </a:prstGeom>
          <a:noFill/>
          <a:ln>
            <a:noFill/>
          </a:ln>
        </p:spPr>
        <p:txBody>
          <a:bodyPr anchorCtr="0" anchor="b" bIns="17150" lIns="17150" spcFirstLastPara="1" rIns="17150" wrap="square" tIns="17150">
            <a:noAutofit/>
          </a:bodyPr>
          <a:lstStyle/>
          <a:p>
            <a:pPr indent="-12700" lvl="0" marL="25400" marR="0" rtl="0" algn="l">
              <a:lnSpc>
                <a:spcPct val="100000"/>
              </a:lnSpc>
              <a:spcBef>
                <a:spcPts val="0"/>
              </a:spcBef>
              <a:spcAft>
                <a:spcPts val="0"/>
              </a:spcAft>
              <a:buClr>
                <a:srgbClr val="000000"/>
              </a:buClr>
              <a:buFont typeface="Helvetica Neue"/>
              <a:buNone/>
            </a:pPr>
            <a:r>
              <a:rPr b="1" i="0" lang="en-GB" sz="3200" u="none" cap="none" strike="noStrike">
                <a:solidFill>
                  <a:srgbClr val="000000"/>
                </a:solidFill>
                <a:latin typeface="Helvetica Neue"/>
                <a:ea typeface="Helvetica Neue"/>
                <a:cs typeface="Helvetica Neue"/>
                <a:sym typeface="Helvetica Neue"/>
              </a:rPr>
              <a:t>Thanks</a:t>
            </a:r>
            <a:endParaRPr b="1" i="0" sz="3200" u="none" cap="none" strike="noStrike">
              <a:solidFill>
                <a:srgbClr val="000000"/>
              </a:solidFill>
              <a:latin typeface="Helvetica Neue"/>
              <a:ea typeface="Helvetica Neue"/>
              <a:cs typeface="Helvetica Neue"/>
              <a:sym typeface="Helvetica Neue"/>
            </a:endParaRPr>
          </a:p>
          <a:p>
            <a:pPr indent="-12700" lvl="0" marL="25400" marR="0" rtl="0" algn="l">
              <a:lnSpc>
                <a:spcPct val="100000"/>
              </a:lnSpc>
              <a:spcBef>
                <a:spcPts val="0"/>
              </a:spcBef>
              <a:spcAft>
                <a:spcPts val="0"/>
              </a:spcAft>
              <a:buClr>
                <a:srgbClr val="FFFFFF"/>
              </a:buClr>
              <a:buFont typeface="Cabin"/>
              <a:buNone/>
            </a:pPr>
            <a:r>
              <a:t/>
            </a:r>
            <a:endParaRPr b="1" i="0" sz="3200" u="none" cap="none" strike="noStrike">
              <a:solidFill>
                <a:srgbClr val="000000"/>
              </a:solidFill>
              <a:latin typeface="Helvetica Neue"/>
              <a:ea typeface="Helvetica Neue"/>
              <a:cs typeface="Helvetica Neue"/>
              <a:sym typeface="Helvetica Neue"/>
            </a:endParaRPr>
          </a:p>
          <a:p>
            <a:pPr indent="-12700" lvl="0" marL="25400" marR="0" rtl="0" algn="l">
              <a:lnSpc>
                <a:spcPct val="100000"/>
              </a:lnSpc>
              <a:spcBef>
                <a:spcPts val="0"/>
              </a:spcBef>
              <a:spcAft>
                <a:spcPts val="0"/>
              </a:spcAft>
              <a:buClr>
                <a:srgbClr val="000000"/>
              </a:buClr>
              <a:buFont typeface="Helvetica Neue"/>
              <a:buNone/>
            </a:pPr>
            <a:r>
              <a:rPr lang="en-GB" sz="3200">
                <a:latin typeface="Helvetica Neue"/>
                <a:ea typeface="Helvetica Neue"/>
                <a:cs typeface="Helvetica Neue"/>
                <a:sym typeface="Helvetica Neue"/>
              </a:rPr>
              <a:t>Richard Morton</a:t>
            </a:r>
            <a:endParaRPr b="0" i="0" sz="3200" u="none" cap="none" strike="noStrike">
              <a:solidFill>
                <a:srgbClr val="000000"/>
              </a:solidFill>
              <a:latin typeface="Helvetica Neue"/>
              <a:ea typeface="Helvetica Neue"/>
              <a:cs typeface="Helvetica Neue"/>
              <a:sym typeface="Helvetica Neue"/>
            </a:endParaRPr>
          </a:p>
          <a:p>
            <a:pPr indent="-12700" lvl="0" marL="25400" marR="0" rtl="0" algn="l">
              <a:lnSpc>
                <a:spcPct val="100000"/>
              </a:lnSpc>
              <a:spcBef>
                <a:spcPts val="0"/>
              </a:spcBef>
              <a:spcAft>
                <a:spcPts val="0"/>
              </a:spcAft>
              <a:buClr>
                <a:srgbClr val="000000"/>
              </a:buClr>
              <a:buFont typeface="Helvetica Neue"/>
              <a:buNone/>
            </a:pPr>
            <a:r>
              <a:rPr b="0" i="0" lang="en-GB" sz="3200" u="none" cap="none" strike="noStrike">
                <a:solidFill>
                  <a:srgbClr val="000000"/>
                </a:solidFill>
                <a:latin typeface="Helvetica Neue"/>
                <a:ea typeface="Helvetica Neue"/>
                <a:cs typeface="Helvetica Neue"/>
                <a:sym typeface="Helvetica Neue"/>
              </a:rPr>
              <a:t>@</a:t>
            </a:r>
            <a:r>
              <a:rPr lang="en-GB" sz="3200">
                <a:latin typeface="Helvetica Neue"/>
                <a:ea typeface="Helvetica Neue"/>
                <a:cs typeface="Helvetica Neue"/>
                <a:sym typeface="Helvetica Neue"/>
              </a:rPr>
              <a:t>accessibleweb </a:t>
            </a:r>
            <a:r>
              <a:rPr lang="en-GB" sz="3200">
                <a:solidFill>
                  <a:schemeClr val="dk1"/>
                </a:solidFill>
                <a:latin typeface="Helvetica Neue"/>
                <a:ea typeface="Helvetica Neue"/>
                <a:cs typeface="Helvetica Neue"/>
                <a:sym typeface="Helvetica Neue"/>
              </a:rPr>
              <a:t>#AccessibilityRegulations</a:t>
            </a:r>
            <a:endParaRPr sz="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67" name="Shape 67"/>
        <p:cNvGrpSpPr/>
        <p:nvPr/>
      </p:nvGrpSpPr>
      <p:grpSpPr>
        <a:xfrm>
          <a:off x="0" y="0"/>
          <a:ext cx="0" cy="0"/>
          <a:chOff x="0" y="0"/>
          <a:chExt cx="0" cy="0"/>
        </a:xfrm>
      </p:grpSpPr>
      <p:sp>
        <p:nvSpPr>
          <p:cNvPr id="68" name="Google Shape;68;p27"/>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solidFill>
                  <a:srgbClr val="0A0A0A"/>
                </a:solidFill>
                <a:latin typeface="Helvetica Neue"/>
                <a:ea typeface="Helvetica Neue"/>
                <a:cs typeface="Helvetica Neue"/>
                <a:sym typeface="Helvetica Neue"/>
              </a:rPr>
              <a:t>Digital</a:t>
            </a:r>
            <a:r>
              <a:rPr b="1" lang="en-GB" sz="7200">
                <a:solidFill>
                  <a:srgbClr val="0A0A0A"/>
                </a:solidFill>
                <a:latin typeface="Helvetica Neue"/>
                <a:ea typeface="Helvetica Neue"/>
                <a:cs typeface="Helvetica Neue"/>
                <a:sym typeface="Helvetica Neue"/>
              </a:rPr>
              <a:t> </a:t>
            </a:r>
            <a:r>
              <a:rPr b="1" lang="en-GB" sz="7200">
                <a:solidFill>
                  <a:srgbClr val="0A0A0A"/>
                </a:solidFill>
                <a:latin typeface="Helvetica Neue"/>
                <a:ea typeface="Helvetica Neue"/>
                <a:cs typeface="Helvetica Neue"/>
                <a:sym typeface="Helvetica Neue"/>
              </a:rPr>
              <a:t>a</a:t>
            </a:r>
            <a:r>
              <a:rPr b="1" lang="en-GB" sz="7200">
                <a:solidFill>
                  <a:srgbClr val="0A0A0A"/>
                </a:solidFill>
                <a:latin typeface="Helvetica Neue"/>
                <a:ea typeface="Helvetica Neue"/>
                <a:cs typeface="Helvetica Neue"/>
                <a:sym typeface="Helvetica Neue"/>
              </a:rPr>
              <a:t>ccessibility</a:t>
            </a:r>
            <a:r>
              <a:rPr b="1" lang="en-GB" sz="7200">
                <a:solidFill>
                  <a:srgbClr val="0A0A0A"/>
                </a:solidFill>
                <a:latin typeface="Helvetica Neue"/>
                <a:ea typeface="Helvetica Neue"/>
                <a:cs typeface="Helvetica Neue"/>
                <a:sym typeface="Helvetica Neue"/>
              </a:rPr>
              <a:t> </a:t>
            </a:r>
            <a:endParaRPr sz="7200">
              <a:solidFill>
                <a:srgbClr val="0A0A0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72" name="Shape 72"/>
        <p:cNvGrpSpPr/>
        <p:nvPr/>
      </p:nvGrpSpPr>
      <p:grpSpPr>
        <a:xfrm>
          <a:off x="0" y="0"/>
          <a:ext cx="0" cy="0"/>
          <a:chOff x="0" y="0"/>
          <a:chExt cx="0" cy="0"/>
        </a:xfrm>
      </p:grpSpPr>
      <p:pic>
        <p:nvPicPr>
          <p:cNvPr id="73" name="Google Shape;73;p28" title="post-it notes with vision, hearing, speech, motor, cognitive "/>
          <p:cNvPicPr preferRelativeResize="0"/>
          <p:nvPr/>
        </p:nvPicPr>
        <p:blipFill rotWithShape="1">
          <a:blip r:embed="rId3">
            <a:alphaModFix/>
          </a:blip>
          <a:srcRect b="9438" l="0" r="0" t="14929"/>
          <a:stretch/>
        </p:blipFill>
        <p:spPr>
          <a:xfrm>
            <a:off x="0" y="0"/>
            <a:ext cx="9144000"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77" name="Shape 77"/>
        <p:cNvGrpSpPr/>
        <p:nvPr/>
      </p:nvGrpSpPr>
      <p:grpSpPr>
        <a:xfrm>
          <a:off x="0" y="0"/>
          <a:ext cx="0" cy="0"/>
          <a:chOff x="0" y="0"/>
          <a:chExt cx="0" cy="0"/>
        </a:xfrm>
      </p:grpSpPr>
      <p:sp>
        <p:nvSpPr>
          <p:cNvPr id="78" name="Google Shape;78;p29"/>
          <p:cNvSpPr txBox="1"/>
          <p:nvPr/>
        </p:nvSpPr>
        <p:spPr>
          <a:xfrm>
            <a:off x="504000" y="2706863"/>
            <a:ext cx="1234200" cy="532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b="1" lang="en-GB" sz="3200">
                <a:solidFill>
                  <a:srgbClr val="0A0A0A"/>
                </a:solidFill>
                <a:latin typeface="Helvetica Neue"/>
                <a:ea typeface="Helvetica Neue"/>
                <a:cs typeface="Helvetica Neue"/>
                <a:sym typeface="Helvetica Neue"/>
              </a:rPr>
              <a:t>Deaf</a:t>
            </a:r>
            <a:endParaRPr b="1" sz="3200">
              <a:solidFill>
                <a:srgbClr val="0A0A0A"/>
              </a:solidFill>
              <a:latin typeface="Helvetica Neue"/>
              <a:ea typeface="Helvetica Neue"/>
              <a:cs typeface="Helvetica Neue"/>
              <a:sym typeface="Helvetica Neue"/>
            </a:endParaRPr>
          </a:p>
        </p:txBody>
      </p:sp>
      <p:sp>
        <p:nvSpPr>
          <p:cNvPr id="79" name="Google Shape;79;p29"/>
          <p:cNvSpPr/>
          <p:nvPr/>
        </p:nvSpPr>
        <p:spPr>
          <a:xfrm>
            <a:off x="4909423" y="1134999"/>
            <a:ext cx="315072" cy="816612"/>
          </a:xfrm>
          <a:custGeom>
            <a:rect b="b" l="l" r="r" t="t"/>
            <a:pathLst>
              <a:path extrusionOk="0" h="22777" w="8788">
                <a:moveTo>
                  <a:pt x="1" y="0"/>
                </a:moveTo>
                <a:lnTo>
                  <a:pt x="1" y="8787"/>
                </a:lnTo>
                <a:lnTo>
                  <a:pt x="2977" y="8787"/>
                </a:lnTo>
                <a:lnTo>
                  <a:pt x="2977" y="22777"/>
                </a:lnTo>
                <a:lnTo>
                  <a:pt x="5656" y="22777"/>
                </a:lnTo>
                <a:lnTo>
                  <a:pt x="5656" y="8787"/>
                </a:lnTo>
                <a:lnTo>
                  <a:pt x="8787" y="8787"/>
                </a:lnTo>
                <a:lnTo>
                  <a:pt x="8787" y="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9"/>
          <p:cNvSpPr/>
          <p:nvPr/>
        </p:nvSpPr>
        <p:spPr>
          <a:xfrm>
            <a:off x="4493233" y="1215239"/>
            <a:ext cx="368420" cy="154560"/>
          </a:xfrm>
          <a:custGeom>
            <a:rect b="b" l="l" r="r" t="t"/>
            <a:pathLst>
              <a:path extrusionOk="0" h="4311" w="10276">
                <a:moveTo>
                  <a:pt x="10275" y="1"/>
                </a:moveTo>
                <a:lnTo>
                  <a:pt x="0" y="739"/>
                </a:lnTo>
                <a:lnTo>
                  <a:pt x="0" y="3572"/>
                </a:lnTo>
                <a:lnTo>
                  <a:pt x="10275" y="4311"/>
                </a:lnTo>
                <a:lnTo>
                  <a:pt x="10275" y="1"/>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9"/>
          <p:cNvSpPr/>
          <p:nvPr/>
        </p:nvSpPr>
        <p:spPr>
          <a:xfrm>
            <a:off x="7356765" y="1541363"/>
            <a:ext cx="528502" cy="352645"/>
          </a:xfrm>
          <a:custGeom>
            <a:rect b="b" l="l" r="r" t="t"/>
            <a:pathLst>
              <a:path extrusionOk="0" h="9836" w="14741">
                <a:moveTo>
                  <a:pt x="14740" y="1"/>
                </a:moveTo>
                <a:lnTo>
                  <a:pt x="14740" y="1"/>
                </a:lnTo>
                <a:cubicBezTo>
                  <a:pt x="13645" y="918"/>
                  <a:pt x="12585" y="1930"/>
                  <a:pt x="11752" y="3275"/>
                </a:cubicBezTo>
                <a:cubicBezTo>
                  <a:pt x="11668" y="3406"/>
                  <a:pt x="11585" y="3561"/>
                  <a:pt x="11490" y="3728"/>
                </a:cubicBezTo>
                <a:cubicBezTo>
                  <a:pt x="10632" y="5252"/>
                  <a:pt x="9323" y="7538"/>
                  <a:pt x="6144" y="7538"/>
                </a:cubicBezTo>
                <a:cubicBezTo>
                  <a:pt x="4429" y="7538"/>
                  <a:pt x="3417" y="6895"/>
                  <a:pt x="2858" y="5478"/>
                </a:cubicBezTo>
                <a:cubicBezTo>
                  <a:pt x="2310" y="4120"/>
                  <a:pt x="2310" y="2299"/>
                  <a:pt x="2310" y="965"/>
                </a:cubicBezTo>
                <a:lnTo>
                  <a:pt x="2310" y="882"/>
                </a:lnTo>
                <a:lnTo>
                  <a:pt x="0" y="882"/>
                </a:lnTo>
                <a:lnTo>
                  <a:pt x="0" y="965"/>
                </a:lnTo>
                <a:cubicBezTo>
                  <a:pt x="0" y="2477"/>
                  <a:pt x="0" y="4561"/>
                  <a:pt x="703" y="6323"/>
                </a:cubicBezTo>
                <a:cubicBezTo>
                  <a:pt x="1619" y="8621"/>
                  <a:pt x="3501" y="9835"/>
                  <a:pt x="6144" y="9835"/>
                </a:cubicBezTo>
                <a:cubicBezTo>
                  <a:pt x="9370" y="9835"/>
                  <a:pt x="11264" y="8133"/>
                  <a:pt x="12418" y="6573"/>
                </a:cubicBezTo>
                <a:cubicBezTo>
                  <a:pt x="12859" y="4275"/>
                  <a:pt x="13633" y="2061"/>
                  <a:pt x="14740"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9"/>
          <p:cNvSpPr/>
          <p:nvPr/>
        </p:nvSpPr>
        <p:spPr>
          <a:xfrm>
            <a:off x="7376807" y="607378"/>
            <a:ext cx="900722" cy="631793"/>
          </a:xfrm>
          <a:custGeom>
            <a:rect b="b" l="l" r="r" t="t"/>
            <a:pathLst>
              <a:path extrusionOk="0" h="17622" w="25123">
                <a:moveTo>
                  <a:pt x="11431" y="0"/>
                </a:moveTo>
                <a:cubicBezTo>
                  <a:pt x="7835" y="0"/>
                  <a:pt x="4942" y="1215"/>
                  <a:pt x="2823" y="3620"/>
                </a:cubicBezTo>
                <a:cubicBezTo>
                  <a:pt x="1072" y="5608"/>
                  <a:pt x="310" y="7930"/>
                  <a:pt x="1" y="8930"/>
                </a:cubicBezTo>
                <a:lnTo>
                  <a:pt x="2192" y="9644"/>
                </a:lnTo>
                <a:cubicBezTo>
                  <a:pt x="3215" y="6501"/>
                  <a:pt x="5275" y="2310"/>
                  <a:pt x="11431" y="2310"/>
                </a:cubicBezTo>
                <a:cubicBezTo>
                  <a:pt x="15800" y="2310"/>
                  <a:pt x="19051" y="4477"/>
                  <a:pt x="20503" y="6334"/>
                </a:cubicBezTo>
                <a:cubicBezTo>
                  <a:pt x="22004" y="8263"/>
                  <a:pt x="22813" y="10632"/>
                  <a:pt x="22813" y="13085"/>
                </a:cubicBezTo>
                <a:cubicBezTo>
                  <a:pt x="22813" y="14645"/>
                  <a:pt x="22468" y="16204"/>
                  <a:pt x="21789" y="17621"/>
                </a:cubicBezTo>
                <a:cubicBezTo>
                  <a:pt x="22754" y="16966"/>
                  <a:pt x="23766" y="16395"/>
                  <a:pt x="24813" y="15895"/>
                </a:cubicBezTo>
                <a:cubicBezTo>
                  <a:pt x="25016" y="14978"/>
                  <a:pt x="25123" y="14026"/>
                  <a:pt x="25123" y="13085"/>
                </a:cubicBezTo>
                <a:cubicBezTo>
                  <a:pt x="25123" y="10120"/>
                  <a:pt x="24135" y="7239"/>
                  <a:pt x="22313" y="4894"/>
                </a:cubicBezTo>
                <a:cubicBezTo>
                  <a:pt x="20539" y="2631"/>
                  <a:pt x="16622" y="0"/>
                  <a:pt x="11431"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9"/>
          <p:cNvSpPr/>
          <p:nvPr/>
        </p:nvSpPr>
        <p:spPr>
          <a:xfrm>
            <a:off x="7476696" y="821460"/>
            <a:ext cx="609600" cy="719488"/>
          </a:xfrm>
          <a:custGeom>
            <a:rect b="b" l="l" r="r" t="t"/>
            <a:pathLst>
              <a:path extrusionOk="0" h="20068" w="17003">
                <a:moveTo>
                  <a:pt x="8514" y="1"/>
                </a:moveTo>
                <a:cubicBezTo>
                  <a:pt x="6512" y="1"/>
                  <a:pt x="5131" y="820"/>
                  <a:pt x="4263" y="1625"/>
                </a:cubicBezTo>
                <a:cubicBezTo>
                  <a:pt x="2739" y="3030"/>
                  <a:pt x="1727" y="5804"/>
                  <a:pt x="3489" y="9364"/>
                </a:cubicBezTo>
                <a:cubicBezTo>
                  <a:pt x="3847" y="10079"/>
                  <a:pt x="4001" y="11150"/>
                  <a:pt x="3525" y="11912"/>
                </a:cubicBezTo>
                <a:cubicBezTo>
                  <a:pt x="3227" y="12388"/>
                  <a:pt x="2668" y="12829"/>
                  <a:pt x="2132" y="13246"/>
                </a:cubicBezTo>
                <a:cubicBezTo>
                  <a:pt x="1513" y="13734"/>
                  <a:pt x="882" y="14222"/>
                  <a:pt x="489" y="14877"/>
                </a:cubicBezTo>
                <a:cubicBezTo>
                  <a:pt x="108" y="15532"/>
                  <a:pt x="1" y="16472"/>
                  <a:pt x="239" y="17389"/>
                </a:cubicBezTo>
                <a:cubicBezTo>
                  <a:pt x="537" y="18520"/>
                  <a:pt x="1275" y="19485"/>
                  <a:pt x="2299" y="20068"/>
                </a:cubicBezTo>
                <a:lnTo>
                  <a:pt x="3025" y="18818"/>
                </a:lnTo>
                <a:cubicBezTo>
                  <a:pt x="2346" y="18437"/>
                  <a:pt x="1846" y="17794"/>
                  <a:pt x="1632" y="17032"/>
                </a:cubicBezTo>
                <a:cubicBezTo>
                  <a:pt x="1489" y="16425"/>
                  <a:pt x="1572" y="15889"/>
                  <a:pt x="1727" y="15627"/>
                </a:cubicBezTo>
                <a:cubicBezTo>
                  <a:pt x="1977" y="15198"/>
                  <a:pt x="2489" y="14805"/>
                  <a:pt x="3025" y="14389"/>
                </a:cubicBezTo>
                <a:cubicBezTo>
                  <a:pt x="3656" y="13889"/>
                  <a:pt x="4323" y="13377"/>
                  <a:pt x="4751" y="12674"/>
                </a:cubicBezTo>
                <a:cubicBezTo>
                  <a:pt x="5418" y="11615"/>
                  <a:pt x="5347" y="10341"/>
                  <a:pt x="5049" y="9364"/>
                </a:cubicBezTo>
                <a:cubicBezTo>
                  <a:pt x="5240" y="9348"/>
                  <a:pt x="5423" y="9340"/>
                  <a:pt x="5597" y="9340"/>
                </a:cubicBezTo>
                <a:cubicBezTo>
                  <a:pt x="7438" y="9340"/>
                  <a:pt x="8338" y="10207"/>
                  <a:pt x="8740" y="10805"/>
                </a:cubicBezTo>
                <a:cubicBezTo>
                  <a:pt x="9526" y="11972"/>
                  <a:pt x="9490" y="13615"/>
                  <a:pt x="8633" y="14889"/>
                </a:cubicBezTo>
                <a:cubicBezTo>
                  <a:pt x="8085" y="15710"/>
                  <a:pt x="7026" y="16794"/>
                  <a:pt x="6037" y="17270"/>
                </a:cubicBezTo>
                <a:lnTo>
                  <a:pt x="6668" y="18568"/>
                </a:lnTo>
                <a:cubicBezTo>
                  <a:pt x="7954" y="17949"/>
                  <a:pt x="9181" y="16675"/>
                  <a:pt x="9835" y="15687"/>
                </a:cubicBezTo>
                <a:cubicBezTo>
                  <a:pt x="11002" y="13924"/>
                  <a:pt x="11050" y="11638"/>
                  <a:pt x="9943" y="9995"/>
                </a:cubicBezTo>
                <a:cubicBezTo>
                  <a:pt x="9005" y="8619"/>
                  <a:pt x="7474" y="7902"/>
                  <a:pt x="5594" y="7902"/>
                </a:cubicBezTo>
                <a:cubicBezTo>
                  <a:pt x="5230" y="7902"/>
                  <a:pt x="4854" y="7929"/>
                  <a:pt x="4466" y="7983"/>
                </a:cubicBezTo>
                <a:cubicBezTo>
                  <a:pt x="3513" y="5507"/>
                  <a:pt x="4204" y="3637"/>
                  <a:pt x="5252" y="2673"/>
                </a:cubicBezTo>
                <a:cubicBezTo>
                  <a:pt x="6142" y="1847"/>
                  <a:pt x="7236" y="1434"/>
                  <a:pt x="8523" y="1434"/>
                </a:cubicBezTo>
                <a:cubicBezTo>
                  <a:pt x="9129" y="1434"/>
                  <a:pt x="9777" y="1526"/>
                  <a:pt x="10466" y="1709"/>
                </a:cubicBezTo>
                <a:cubicBezTo>
                  <a:pt x="12431" y="2244"/>
                  <a:pt x="14229" y="4149"/>
                  <a:pt x="14812" y="6352"/>
                </a:cubicBezTo>
                <a:cubicBezTo>
                  <a:pt x="15288" y="8114"/>
                  <a:pt x="15241" y="10841"/>
                  <a:pt x="12312" y="13805"/>
                </a:cubicBezTo>
                <a:lnTo>
                  <a:pt x="13312" y="14829"/>
                </a:lnTo>
                <a:cubicBezTo>
                  <a:pt x="15979" y="12138"/>
                  <a:pt x="17003" y="8995"/>
                  <a:pt x="16193" y="5983"/>
                </a:cubicBezTo>
                <a:cubicBezTo>
                  <a:pt x="15467" y="3268"/>
                  <a:pt x="13300" y="994"/>
                  <a:pt x="10812" y="327"/>
                </a:cubicBezTo>
                <a:cubicBezTo>
                  <a:pt x="9969" y="98"/>
                  <a:pt x="9204" y="1"/>
                  <a:pt x="8514"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9"/>
          <p:cNvSpPr/>
          <p:nvPr/>
        </p:nvSpPr>
        <p:spPr>
          <a:xfrm>
            <a:off x="7852372" y="1162319"/>
            <a:ext cx="787608" cy="787177"/>
          </a:xfrm>
          <a:custGeom>
            <a:rect b="b" l="l" r="r" t="t"/>
            <a:pathLst>
              <a:path extrusionOk="0" h="21956" w="21968">
                <a:moveTo>
                  <a:pt x="21577" y="0"/>
                </a:moveTo>
                <a:cubicBezTo>
                  <a:pt x="15855" y="0"/>
                  <a:pt x="10372" y="2273"/>
                  <a:pt x="6334" y="6322"/>
                </a:cubicBezTo>
                <a:cubicBezTo>
                  <a:pt x="2274" y="10371"/>
                  <a:pt x="0" y="15871"/>
                  <a:pt x="12" y="21610"/>
                </a:cubicBezTo>
                <a:lnTo>
                  <a:pt x="12" y="21955"/>
                </a:lnTo>
                <a:lnTo>
                  <a:pt x="2298" y="21955"/>
                </a:lnTo>
                <a:lnTo>
                  <a:pt x="2298" y="21610"/>
                </a:lnTo>
                <a:cubicBezTo>
                  <a:pt x="2286" y="10937"/>
                  <a:pt x="10930" y="2286"/>
                  <a:pt x="21600" y="2286"/>
                </a:cubicBezTo>
                <a:cubicBezTo>
                  <a:pt x="21607" y="2286"/>
                  <a:pt x="21615" y="2286"/>
                  <a:pt x="21622" y="2286"/>
                </a:cubicBezTo>
                <a:lnTo>
                  <a:pt x="21967" y="2286"/>
                </a:lnTo>
                <a:lnTo>
                  <a:pt x="21967" y="0"/>
                </a:lnTo>
                <a:lnTo>
                  <a:pt x="21622" y="0"/>
                </a:lnTo>
                <a:cubicBezTo>
                  <a:pt x="21607" y="0"/>
                  <a:pt x="21592" y="0"/>
                  <a:pt x="21577"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9"/>
          <p:cNvSpPr/>
          <p:nvPr/>
        </p:nvSpPr>
        <p:spPr>
          <a:xfrm>
            <a:off x="8016295" y="1326242"/>
            <a:ext cx="623690" cy="623260"/>
          </a:xfrm>
          <a:custGeom>
            <a:rect b="b" l="l" r="r" t="t"/>
            <a:pathLst>
              <a:path extrusionOk="0" h="17384" w="17396">
                <a:moveTo>
                  <a:pt x="17005" y="0"/>
                </a:moveTo>
                <a:cubicBezTo>
                  <a:pt x="12497" y="0"/>
                  <a:pt x="8181" y="1785"/>
                  <a:pt x="5001" y="4989"/>
                </a:cubicBezTo>
                <a:cubicBezTo>
                  <a:pt x="1786" y="8180"/>
                  <a:pt x="0" y="12514"/>
                  <a:pt x="12" y="17038"/>
                </a:cubicBezTo>
                <a:lnTo>
                  <a:pt x="12" y="17383"/>
                </a:lnTo>
                <a:lnTo>
                  <a:pt x="2286" y="17383"/>
                </a:lnTo>
                <a:lnTo>
                  <a:pt x="2286" y="17038"/>
                </a:lnTo>
                <a:cubicBezTo>
                  <a:pt x="2274" y="8890"/>
                  <a:pt x="8882" y="2286"/>
                  <a:pt x="17028" y="2286"/>
                </a:cubicBezTo>
                <a:cubicBezTo>
                  <a:pt x="17035" y="2286"/>
                  <a:pt x="17043" y="2286"/>
                  <a:pt x="17050" y="2286"/>
                </a:cubicBezTo>
                <a:lnTo>
                  <a:pt x="17395" y="2286"/>
                </a:lnTo>
                <a:lnTo>
                  <a:pt x="17395" y="0"/>
                </a:lnTo>
                <a:lnTo>
                  <a:pt x="17050" y="0"/>
                </a:lnTo>
                <a:cubicBezTo>
                  <a:pt x="17035" y="0"/>
                  <a:pt x="17020" y="0"/>
                  <a:pt x="17005"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9"/>
          <p:cNvSpPr/>
          <p:nvPr/>
        </p:nvSpPr>
        <p:spPr>
          <a:xfrm>
            <a:off x="8179788" y="1490164"/>
            <a:ext cx="460203" cy="459342"/>
          </a:xfrm>
          <a:custGeom>
            <a:rect b="b" l="l" r="r" t="t"/>
            <a:pathLst>
              <a:path extrusionOk="0" h="12812" w="12836">
                <a:moveTo>
                  <a:pt x="12445" y="0"/>
                </a:moveTo>
                <a:cubicBezTo>
                  <a:pt x="9152" y="0"/>
                  <a:pt x="5991" y="1309"/>
                  <a:pt x="3668" y="3643"/>
                </a:cubicBezTo>
                <a:cubicBezTo>
                  <a:pt x="1322" y="5977"/>
                  <a:pt x="0" y="9156"/>
                  <a:pt x="24" y="12466"/>
                </a:cubicBezTo>
                <a:lnTo>
                  <a:pt x="24" y="12811"/>
                </a:lnTo>
                <a:lnTo>
                  <a:pt x="2298" y="12811"/>
                </a:lnTo>
                <a:lnTo>
                  <a:pt x="2298" y="12466"/>
                </a:lnTo>
                <a:cubicBezTo>
                  <a:pt x="2286" y="6842"/>
                  <a:pt x="6847" y="2274"/>
                  <a:pt x="12468" y="2274"/>
                </a:cubicBezTo>
                <a:cubicBezTo>
                  <a:pt x="12475" y="2274"/>
                  <a:pt x="12483" y="2274"/>
                  <a:pt x="12490" y="2274"/>
                </a:cubicBezTo>
                <a:lnTo>
                  <a:pt x="12835" y="2274"/>
                </a:lnTo>
                <a:lnTo>
                  <a:pt x="12835" y="0"/>
                </a:lnTo>
                <a:lnTo>
                  <a:pt x="12490" y="0"/>
                </a:lnTo>
                <a:cubicBezTo>
                  <a:pt x="12475" y="0"/>
                  <a:pt x="12460" y="0"/>
                  <a:pt x="12445"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9"/>
          <p:cNvSpPr/>
          <p:nvPr/>
        </p:nvSpPr>
        <p:spPr>
          <a:xfrm>
            <a:off x="8344142" y="1653656"/>
            <a:ext cx="295855" cy="295855"/>
          </a:xfrm>
          <a:custGeom>
            <a:rect b="b" l="l" r="r" t="t"/>
            <a:pathLst>
              <a:path extrusionOk="0" h="8252" w="8252">
                <a:moveTo>
                  <a:pt x="7906" y="0"/>
                </a:moveTo>
                <a:cubicBezTo>
                  <a:pt x="5811" y="0"/>
                  <a:pt x="3798" y="834"/>
                  <a:pt x="2310" y="2310"/>
                </a:cubicBezTo>
                <a:cubicBezTo>
                  <a:pt x="822" y="3798"/>
                  <a:pt x="0" y="5810"/>
                  <a:pt x="0" y="7906"/>
                </a:cubicBezTo>
                <a:lnTo>
                  <a:pt x="0" y="8251"/>
                </a:lnTo>
                <a:lnTo>
                  <a:pt x="2286" y="8251"/>
                </a:lnTo>
                <a:lnTo>
                  <a:pt x="2286" y="7906"/>
                </a:lnTo>
                <a:cubicBezTo>
                  <a:pt x="2274" y="4806"/>
                  <a:pt x="4787" y="2286"/>
                  <a:pt x="7884" y="2286"/>
                </a:cubicBezTo>
                <a:cubicBezTo>
                  <a:pt x="7892" y="2286"/>
                  <a:pt x="7899" y="2286"/>
                  <a:pt x="7906" y="2286"/>
                </a:cubicBezTo>
                <a:lnTo>
                  <a:pt x="8251" y="2286"/>
                </a:lnTo>
                <a:lnTo>
                  <a:pt x="8251" y="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9"/>
          <p:cNvSpPr/>
          <p:nvPr/>
        </p:nvSpPr>
        <p:spPr>
          <a:xfrm>
            <a:off x="1653149" y="451559"/>
            <a:ext cx="348809" cy="362003"/>
          </a:xfrm>
          <a:custGeom>
            <a:rect b="b" l="l" r="r" t="t"/>
            <a:pathLst>
              <a:path extrusionOk="0" h="10097" w="9729">
                <a:moveTo>
                  <a:pt x="6573" y="0"/>
                </a:moveTo>
                <a:lnTo>
                  <a:pt x="1" y="6573"/>
                </a:lnTo>
                <a:cubicBezTo>
                  <a:pt x="537" y="7049"/>
                  <a:pt x="1037" y="7573"/>
                  <a:pt x="1489" y="8132"/>
                </a:cubicBezTo>
                <a:cubicBezTo>
                  <a:pt x="1977" y="8751"/>
                  <a:pt x="2406" y="9406"/>
                  <a:pt x="2787" y="10097"/>
                </a:cubicBezTo>
                <a:lnTo>
                  <a:pt x="9728" y="3155"/>
                </a:lnTo>
                <a:lnTo>
                  <a:pt x="6573" y="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9"/>
          <p:cNvSpPr/>
          <p:nvPr/>
        </p:nvSpPr>
        <p:spPr>
          <a:xfrm>
            <a:off x="504000" y="836590"/>
            <a:ext cx="1089378" cy="1112897"/>
          </a:xfrm>
          <a:custGeom>
            <a:rect b="b" l="l" r="r" t="t"/>
            <a:pathLst>
              <a:path extrusionOk="0" h="31041" w="30385">
                <a:moveTo>
                  <a:pt x="27873" y="1"/>
                </a:moveTo>
                <a:lnTo>
                  <a:pt x="9120" y="18753"/>
                </a:lnTo>
                <a:lnTo>
                  <a:pt x="7477" y="20396"/>
                </a:lnTo>
                <a:lnTo>
                  <a:pt x="0" y="27873"/>
                </a:lnTo>
                <a:lnTo>
                  <a:pt x="3155" y="31040"/>
                </a:lnTo>
                <a:lnTo>
                  <a:pt x="8108" y="26087"/>
                </a:lnTo>
                <a:lnTo>
                  <a:pt x="13359" y="20825"/>
                </a:lnTo>
                <a:lnTo>
                  <a:pt x="30385" y="3799"/>
                </a:lnTo>
                <a:cubicBezTo>
                  <a:pt x="30063" y="2799"/>
                  <a:pt x="29563" y="1858"/>
                  <a:pt x="28920" y="1037"/>
                </a:cubicBezTo>
                <a:cubicBezTo>
                  <a:pt x="28611" y="656"/>
                  <a:pt x="28254" y="298"/>
                  <a:pt x="27873"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9"/>
          <p:cNvSpPr/>
          <p:nvPr/>
        </p:nvSpPr>
        <p:spPr>
          <a:xfrm>
            <a:off x="1396615" y="1110654"/>
            <a:ext cx="149863" cy="242506"/>
          </a:xfrm>
          <a:custGeom>
            <a:rect b="b" l="l" r="r" t="t"/>
            <a:pathLst>
              <a:path extrusionOk="0" h="6764" w="4180">
                <a:moveTo>
                  <a:pt x="4179" y="1"/>
                </a:moveTo>
                <a:lnTo>
                  <a:pt x="2500" y="1667"/>
                </a:lnTo>
                <a:cubicBezTo>
                  <a:pt x="2167" y="2918"/>
                  <a:pt x="1429" y="4299"/>
                  <a:pt x="0" y="5739"/>
                </a:cubicBezTo>
                <a:lnTo>
                  <a:pt x="1024" y="6763"/>
                </a:lnTo>
                <a:cubicBezTo>
                  <a:pt x="3084" y="4692"/>
                  <a:pt x="4155" y="2346"/>
                  <a:pt x="4179"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9"/>
          <p:cNvSpPr/>
          <p:nvPr/>
        </p:nvSpPr>
        <p:spPr>
          <a:xfrm>
            <a:off x="1018394" y="821460"/>
            <a:ext cx="377383" cy="343431"/>
          </a:xfrm>
          <a:custGeom>
            <a:rect b="b" l="l" r="r" t="t"/>
            <a:pathLst>
              <a:path extrusionOk="0" h="9579" w="10526">
                <a:moveTo>
                  <a:pt x="6781" y="1"/>
                </a:moveTo>
                <a:cubicBezTo>
                  <a:pt x="4778" y="1"/>
                  <a:pt x="3404" y="820"/>
                  <a:pt x="2536" y="1625"/>
                </a:cubicBezTo>
                <a:cubicBezTo>
                  <a:pt x="1000" y="3030"/>
                  <a:pt x="0" y="5804"/>
                  <a:pt x="1762" y="9364"/>
                </a:cubicBezTo>
                <a:cubicBezTo>
                  <a:pt x="1798" y="9424"/>
                  <a:pt x="1822" y="9507"/>
                  <a:pt x="1858" y="9579"/>
                </a:cubicBezTo>
                <a:lnTo>
                  <a:pt x="3524" y="7912"/>
                </a:lnTo>
                <a:lnTo>
                  <a:pt x="3524" y="7912"/>
                </a:lnTo>
                <a:cubicBezTo>
                  <a:pt x="3251" y="7924"/>
                  <a:pt x="2989" y="7947"/>
                  <a:pt x="2715" y="7983"/>
                </a:cubicBezTo>
                <a:cubicBezTo>
                  <a:pt x="1774" y="5507"/>
                  <a:pt x="2465" y="3649"/>
                  <a:pt x="3501" y="2685"/>
                </a:cubicBezTo>
                <a:cubicBezTo>
                  <a:pt x="4396" y="1854"/>
                  <a:pt x="5483" y="1438"/>
                  <a:pt x="6758" y="1438"/>
                </a:cubicBezTo>
                <a:cubicBezTo>
                  <a:pt x="7364" y="1438"/>
                  <a:pt x="8013" y="1532"/>
                  <a:pt x="8704" y="1721"/>
                </a:cubicBezTo>
                <a:cubicBezTo>
                  <a:pt x="8954" y="1792"/>
                  <a:pt x="9204" y="1875"/>
                  <a:pt x="9454" y="1982"/>
                </a:cubicBezTo>
                <a:lnTo>
                  <a:pt x="10525" y="911"/>
                </a:lnTo>
                <a:cubicBezTo>
                  <a:pt x="10073" y="661"/>
                  <a:pt x="9585" y="458"/>
                  <a:pt x="9085" y="327"/>
                </a:cubicBezTo>
                <a:cubicBezTo>
                  <a:pt x="8239" y="98"/>
                  <a:pt x="7473" y="1"/>
                  <a:pt x="6781"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9"/>
          <p:cNvSpPr/>
          <p:nvPr/>
        </p:nvSpPr>
        <p:spPr>
          <a:xfrm>
            <a:off x="1186154" y="1321545"/>
            <a:ext cx="149433" cy="166069"/>
          </a:xfrm>
          <a:custGeom>
            <a:rect b="b" l="l" r="r" t="t"/>
            <a:pathLst>
              <a:path extrusionOk="0" h="4632" w="4168">
                <a:moveTo>
                  <a:pt x="4168" y="0"/>
                </a:moveTo>
                <a:lnTo>
                  <a:pt x="0" y="4167"/>
                </a:lnTo>
                <a:lnTo>
                  <a:pt x="227" y="4632"/>
                </a:lnTo>
                <a:cubicBezTo>
                  <a:pt x="1524" y="4013"/>
                  <a:pt x="2751" y="2739"/>
                  <a:pt x="3417" y="1739"/>
                </a:cubicBezTo>
                <a:cubicBezTo>
                  <a:pt x="3763" y="1215"/>
                  <a:pt x="4025" y="619"/>
                  <a:pt x="4168"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9"/>
          <p:cNvSpPr/>
          <p:nvPr/>
        </p:nvSpPr>
        <p:spPr>
          <a:xfrm>
            <a:off x="856156" y="607378"/>
            <a:ext cx="900722" cy="1286603"/>
          </a:xfrm>
          <a:custGeom>
            <a:rect b="b" l="l" r="r" t="t"/>
            <a:pathLst>
              <a:path extrusionOk="0" h="35886" w="25123">
                <a:moveTo>
                  <a:pt x="11431" y="0"/>
                </a:moveTo>
                <a:cubicBezTo>
                  <a:pt x="7835" y="0"/>
                  <a:pt x="4942" y="1215"/>
                  <a:pt x="2823" y="3620"/>
                </a:cubicBezTo>
                <a:cubicBezTo>
                  <a:pt x="1072" y="5608"/>
                  <a:pt x="310" y="7930"/>
                  <a:pt x="1" y="8930"/>
                </a:cubicBezTo>
                <a:lnTo>
                  <a:pt x="2192" y="9644"/>
                </a:lnTo>
                <a:cubicBezTo>
                  <a:pt x="3216" y="6501"/>
                  <a:pt x="5287" y="2310"/>
                  <a:pt x="11431" y="2310"/>
                </a:cubicBezTo>
                <a:cubicBezTo>
                  <a:pt x="11453" y="2310"/>
                  <a:pt x="11474" y="2310"/>
                  <a:pt x="11496" y="2310"/>
                </a:cubicBezTo>
                <a:cubicBezTo>
                  <a:pt x="13736" y="2310"/>
                  <a:pt x="15938" y="2916"/>
                  <a:pt x="17860" y="4060"/>
                </a:cubicBezTo>
                <a:lnTo>
                  <a:pt x="17944" y="3989"/>
                </a:lnTo>
                <a:lnTo>
                  <a:pt x="18884" y="4751"/>
                </a:lnTo>
                <a:cubicBezTo>
                  <a:pt x="19468" y="5191"/>
                  <a:pt x="19991" y="5703"/>
                  <a:pt x="20456" y="6263"/>
                </a:cubicBezTo>
                <a:cubicBezTo>
                  <a:pt x="20468" y="6275"/>
                  <a:pt x="20491" y="6298"/>
                  <a:pt x="20503" y="6322"/>
                </a:cubicBezTo>
                <a:cubicBezTo>
                  <a:pt x="20599" y="6441"/>
                  <a:pt x="20694" y="6560"/>
                  <a:pt x="20777" y="6691"/>
                </a:cubicBezTo>
                <a:cubicBezTo>
                  <a:pt x="20813" y="6727"/>
                  <a:pt x="20837" y="6775"/>
                  <a:pt x="20872" y="6822"/>
                </a:cubicBezTo>
                <a:cubicBezTo>
                  <a:pt x="20932" y="6906"/>
                  <a:pt x="20992" y="6989"/>
                  <a:pt x="21039" y="7072"/>
                </a:cubicBezTo>
                <a:cubicBezTo>
                  <a:pt x="21075" y="7120"/>
                  <a:pt x="21111" y="7180"/>
                  <a:pt x="21146" y="7239"/>
                </a:cubicBezTo>
                <a:cubicBezTo>
                  <a:pt x="21182" y="7299"/>
                  <a:pt x="21242" y="7394"/>
                  <a:pt x="21289" y="7465"/>
                </a:cubicBezTo>
                <a:cubicBezTo>
                  <a:pt x="21325" y="7525"/>
                  <a:pt x="21349" y="7584"/>
                  <a:pt x="21384" y="7644"/>
                </a:cubicBezTo>
                <a:lnTo>
                  <a:pt x="21515" y="7870"/>
                </a:lnTo>
                <a:cubicBezTo>
                  <a:pt x="21539" y="7918"/>
                  <a:pt x="21563" y="7977"/>
                  <a:pt x="21599" y="8025"/>
                </a:cubicBezTo>
                <a:cubicBezTo>
                  <a:pt x="21646" y="8108"/>
                  <a:pt x="21682" y="8203"/>
                  <a:pt x="21730" y="8287"/>
                </a:cubicBezTo>
                <a:cubicBezTo>
                  <a:pt x="21742" y="8334"/>
                  <a:pt x="21765" y="8370"/>
                  <a:pt x="21789" y="8418"/>
                </a:cubicBezTo>
                <a:cubicBezTo>
                  <a:pt x="21837" y="8525"/>
                  <a:pt x="21885" y="8620"/>
                  <a:pt x="21920" y="8715"/>
                </a:cubicBezTo>
                <a:lnTo>
                  <a:pt x="21968" y="8823"/>
                </a:lnTo>
                <a:cubicBezTo>
                  <a:pt x="22015" y="8942"/>
                  <a:pt x="22063" y="9049"/>
                  <a:pt x="22099" y="9168"/>
                </a:cubicBezTo>
                <a:lnTo>
                  <a:pt x="22135" y="9251"/>
                </a:lnTo>
                <a:cubicBezTo>
                  <a:pt x="22182" y="9370"/>
                  <a:pt x="22218" y="9489"/>
                  <a:pt x="22266" y="9608"/>
                </a:cubicBezTo>
                <a:lnTo>
                  <a:pt x="22266" y="9644"/>
                </a:lnTo>
                <a:lnTo>
                  <a:pt x="22611" y="10680"/>
                </a:lnTo>
                <a:lnTo>
                  <a:pt x="22563" y="10728"/>
                </a:lnTo>
                <a:cubicBezTo>
                  <a:pt x="22730" y="11502"/>
                  <a:pt x="22813" y="12287"/>
                  <a:pt x="22813" y="13073"/>
                </a:cubicBezTo>
                <a:cubicBezTo>
                  <a:pt x="22813" y="14871"/>
                  <a:pt x="22361" y="16645"/>
                  <a:pt x="21492" y="18217"/>
                </a:cubicBezTo>
                <a:cubicBezTo>
                  <a:pt x="19884" y="21074"/>
                  <a:pt x="18051" y="22836"/>
                  <a:pt x="16300" y="24301"/>
                </a:cubicBezTo>
                <a:cubicBezTo>
                  <a:pt x="15908" y="24634"/>
                  <a:pt x="15515" y="24956"/>
                  <a:pt x="15122" y="25277"/>
                </a:cubicBezTo>
                <a:cubicBezTo>
                  <a:pt x="13717" y="26408"/>
                  <a:pt x="12264" y="27587"/>
                  <a:pt x="11205" y="29313"/>
                </a:cubicBezTo>
                <a:cubicBezTo>
                  <a:pt x="11121" y="29444"/>
                  <a:pt x="11026" y="29599"/>
                  <a:pt x="10931" y="29778"/>
                </a:cubicBezTo>
                <a:cubicBezTo>
                  <a:pt x="10074" y="31290"/>
                  <a:pt x="8776" y="33576"/>
                  <a:pt x="5585" y="33576"/>
                </a:cubicBezTo>
                <a:cubicBezTo>
                  <a:pt x="3870" y="33576"/>
                  <a:pt x="2858" y="32945"/>
                  <a:pt x="2299" y="31528"/>
                </a:cubicBezTo>
                <a:cubicBezTo>
                  <a:pt x="2251" y="31397"/>
                  <a:pt x="2203" y="31266"/>
                  <a:pt x="2168" y="31123"/>
                </a:cubicBezTo>
                <a:lnTo>
                  <a:pt x="394" y="32909"/>
                </a:lnTo>
                <a:cubicBezTo>
                  <a:pt x="1370" y="34850"/>
                  <a:pt x="3144" y="35885"/>
                  <a:pt x="5585" y="35885"/>
                </a:cubicBezTo>
                <a:cubicBezTo>
                  <a:pt x="10109" y="35885"/>
                  <a:pt x="12026" y="32528"/>
                  <a:pt x="12943" y="30909"/>
                </a:cubicBezTo>
                <a:cubicBezTo>
                  <a:pt x="13026" y="30766"/>
                  <a:pt x="13098" y="30611"/>
                  <a:pt x="13169" y="30516"/>
                </a:cubicBezTo>
                <a:cubicBezTo>
                  <a:pt x="14026" y="29135"/>
                  <a:pt x="15205" y="28182"/>
                  <a:pt x="16574" y="27063"/>
                </a:cubicBezTo>
                <a:cubicBezTo>
                  <a:pt x="16967" y="26741"/>
                  <a:pt x="17384" y="26408"/>
                  <a:pt x="17789" y="26063"/>
                </a:cubicBezTo>
                <a:cubicBezTo>
                  <a:pt x="19706" y="24455"/>
                  <a:pt x="21718" y="22527"/>
                  <a:pt x="23504" y="19348"/>
                </a:cubicBezTo>
                <a:cubicBezTo>
                  <a:pt x="24563" y="17431"/>
                  <a:pt x="25123" y="15276"/>
                  <a:pt x="25123" y="13085"/>
                </a:cubicBezTo>
                <a:cubicBezTo>
                  <a:pt x="25123" y="10108"/>
                  <a:pt x="24135" y="7227"/>
                  <a:pt x="22313" y="4894"/>
                </a:cubicBezTo>
                <a:cubicBezTo>
                  <a:pt x="20539" y="2631"/>
                  <a:pt x="16622" y="0"/>
                  <a:pt x="11431"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9"/>
          <p:cNvSpPr/>
          <p:nvPr/>
        </p:nvSpPr>
        <p:spPr>
          <a:xfrm>
            <a:off x="1610483" y="860934"/>
            <a:ext cx="3872" cy="6418"/>
          </a:xfrm>
          <a:custGeom>
            <a:rect b="b" l="l" r="r" t="t"/>
            <a:pathLst>
              <a:path extrusionOk="0" h="179" w="108">
                <a:moveTo>
                  <a:pt x="0" y="0"/>
                </a:moveTo>
                <a:cubicBezTo>
                  <a:pt x="36" y="60"/>
                  <a:pt x="72" y="119"/>
                  <a:pt x="107" y="179"/>
                </a:cubicBezTo>
                <a:cubicBezTo>
                  <a:pt x="72" y="119"/>
                  <a:pt x="36" y="60"/>
                  <a:pt x="0"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9"/>
          <p:cNvSpPr/>
          <p:nvPr/>
        </p:nvSpPr>
        <p:spPr>
          <a:xfrm>
            <a:off x="1601089" y="847274"/>
            <a:ext cx="3442" cy="4733"/>
          </a:xfrm>
          <a:custGeom>
            <a:rect b="b" l="l" r="r" t="t"/>
            <a:pathLst>
              <a:path extrusionOk="0" h="132" w="96">
                <a:moveTo>
                  <a:pt x="0" y="0"/>
                </a:moveTo>
                <a:cubicBezTo>
                  <a:pt x="36" y="48"/>
                  <a:pt x="60" y="84"/>
                  <a:pt x="95" y="131"/>
                </a:cubicBezTo>
                <a:cubicBezTo>
                  <a:pt x="60" y="84"/>
                  <a:pt x="36" y="48"/>
                  <a:pt x="0"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9"/>
          <p:cNvSpPr/>
          <p:nvPr/>
        </p:nvSpPr>
        <p:spPr>
          <a:xfrm>
            <a:off x="1496504" y="750362"/>
            <a:ext cx="36749" cy="27786"/>
          </a:xfrm>
          <a:custGeom>
            <a:rect b="b" l="l" r="r" t="t"/>
            <a:pathLst>
              <a:path extrusionOk="0" h="775" w="1025">
                <a:moveTo>
                  <a:pt x="84" y="1"/>
                </a:moveTo>
                <a:lnTo>
                  <a:pt x="0" y="72"/>
                </a:lnTo>
                <a:cubicBezTo>
                  <a:pt x="357" y="286"/>
                  <a:pt x="691" y="525"/>
                  <a:pt x="1024" y="775"/>
                </a:cubicBezTo>
                <a:lnTo>
                  <a:pt x="84" y="1"/>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9"/>
          <p:cNvSpPr/>
          <p:nvPr/>
        </p:nvSpPr>
        <p:spPr>
          <a:xfrm>
            <a:off x="1589544" y="831893"/>
            <a:ext cx="1757" cy="2187"/>
          </a:xfrm>
          <a:custGeom>
            <a:rect b="b" l="l" r="r" t="t"/>
            <a:pathLst>
              <a:path extrusionOk="0" h="61" w="49">
                <a:moveTo>
                  <a:pt x="1" y="1"/>
                </a:moveTo>
                <a:lnTo>
                  <a:pt x="1" y="1"/>
                </a:lnTo>
                <a:cubicBezTo>
                  <a:pt x="13" y="25"/>
                  <a:pt x="25" y="36"/>
                  <a:pt x="48" y="60"/>
                </a:cubicBezTo>
                <a:lnTo>
                  <a:pt x="1" y="1"/>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9"/>
          <p:cNvSpPr/>
          <p:nvPr/>
        </p:nvSpPr>
        <p:spPr>
          <a:xfrm>
            <a:off x="1634792" y="904461"/>
            <a:ext cx="2617" cy="5163"/>
          </a:xfrm>
          <a:custGeom>
            <a:rect b="b" l="l" r="r" t="t"/>
            <a:pathLst>
              <a:path extrusionOk="0" h="144" w="73">
                <a:moveTo>
                  <a:pt x="1" y="1"/>
                </a:moveTo>
                <a:cubicBezTo>
                  <a:pt x="25" y="48"/>
                  <a:pt x="48" y="96"/>
                  <a:pt x="72" y="144"/>
                </a:cubicBezTo>
                <a:cubicBezTo>
                  <a:pt x="48" y="96"/>
                  <a:pt x="25" y="48"/>
                  <a:pt x="1"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9"/>
          <p:cNvSpPr/>
          <p:nvPr/>
        </p:nvSpPr>
        <p:spPr>
          <a:xfrm>
            <a:off x="1627119" y="889546"/>
            <a:ext cx="3012" cy="5987"/>
          </a:xfrm>
          <a:custGeom>
            <a:rect b="b" l="l" r="r" t="t"/>
            <a:pathLst>
              <a:path extrusionOk="0" h="167" w="84">
                <a:moveTo>
                  <a:pt x="1" y="0"/>
                </a:moveTo>
                <a:cubicBezTo>
                  <a:pt x="36" y="60"/>
                  <a:pt x="60" y="107"/>
                  <a:pt x="84" y="167"/>
                </a:cubicBezTo>
                <a:cubicBezTo>
                  <a:pt x="60" y="107"/>
                  <a:pt x="36" y="48"/>
                  <a:pt x="1"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9"/>
          <p:cNvSpPr/>
          <p:nvPr/>
        </p:nvSpPr>
        <p:spPr>
          <a:xfrm>
            <a:off x="1654009" y="952289"/>
            <a:ext cx="12835" cy="39725"/>
          </a:xfrm>
          <a:custGeom>
            <a:rect b="b" l="l" r="r" t="t"/>
            <a:pathLst>
              <a:path extrusionOk="0" h="1108" w="358">
                <a:moveTo>
                  <a:pt x="1" y="0"/>
                </a:moveTo>
                <a:lnTo>
                  <a:pt x="1" y="0"/>
                </a:lnTo>
                <a:cubicBezTo>
                  <a:pt x="120" y="358"/>
                  <a:pt x="215" y="739"/>
                  <a:pt x="298" y="1108"/>
                </a:cubicBezTo>
                <a:lnTo>
                  <a:pt x="358" y="1060"/>
                </a:lnTo>
                <a:lnTo>
                  <a:pt x="13" y="24"/>
                </a:lnTo>
                <a:lnTo>
                  <a:pt x="1" y="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9"/>
          <p:cNvSpPr/>
          <p:nvPr/>
        </p:nvSpPr>
        <p:spPr>
          <a:xfrm>
            <a:off x="1642070" y="919842"/>
            <a:ext cx="1721" cy="4302"/>
          </a:xfrm>
          <a:custGeom>
            <a:rect b="b" l="l" r="r" t="t"/>
            <a:pathLst>
              <a:path extrusionOk="0" h="120" w="48">
                <a:moveTo>
                  <a:pt x="0" y="0"/>
                </a:moveTo>
                <a:lnTo>
                  <a:pt x="48" y="12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9"/>
          <p:cNvSpPr/>
          <p:nvPr/>
        </p:nvSpPr>
        <p:spPr>
          <a:xfrm>
            <a:off x="1619016" y="875025"/>
            <a:ext cx="3872" cy="6418"/>
          </a:xfrm>
          <a:custGeom>
            <a:rect b="b" l="l" r="r" t="t"/>
            <a:pathLst>
              <a:path extrusionOk="0" h="179" w="108">
                <a:moveTo>
                  <a:pt x="0" y="0"/>
                </a:moveTo>
                <a:cubicBezTo>
                  <a:pt x="36" y="60"/>
                  <a:pt x="72" y="119"/>
                  <a:pt x="107" y="179"/>
                </a:cubicBezTo>
                <a:cubicBezTo>
                  <a:pt x="72" y="119"/>
                  <a:pt x="36" y="60"/>
                  <a:pt x="0"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9"/>
          <p:cNvSpPr/>
          <p:nvPr/>
        </p:nvSpPr>
        <p:spPr>
          <a:xfrm>
            <a:off x="1648452" y="936048"/>
            <a:ext cx="896" cy="3047"/>
          </a:xfrm>
          <a:custGeom>
            <a:rect b="b" l="l" r="r" t="t"/>
            <a:pathLst>
              <a:path extrusionOk="0" h="85" w="25">
                <a:moveTo>
                  <a:pt x="1" y="1"/>
                </a:moveTo>
                <a:lnTo>
                  <a:pt x="25" y="84"/>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9"/>
          <p:cNvSpPr/>
          <p:nvPr/>
        </p:nvSpPr>
        <p:spPr>
          <a:xfrm>
            <a:off x="4216585" y="821460"/>
            <a:ext cx="593395" cy="719488"/>
          </a:xfrm>
          <a:custGeom>
            <a:rect b="b" l="l" r="r" t="t"/>
            <a:pathLst>
              <a:path extrusionOk="0" h="20068" w="16551">
                <a:moveTo>
                  <a:pt x="8509" y="1"/>
                </a:moveTo>
                <a:cubicBezTo>
                  <a:pt x="6505" y="1"/>
                  <a:pt x="5131" y="820"/>
                  <a:pt x="4263" y="1625"/>
                </a:cubicBezTo>
                <a:cubicBezTo>
                  <a:pt x="2727" y="3030"/>
                  <a:pt x="1727" y="5804"/>
                  <a:pt x="3489" y="9364"/>
                </a:cubicBezTo>
                <a:cubicBezTo>
                  <a:pt x="3847" y="10079"/>
                  <a:pt x="3989" y="11150"/>
                  <a:pt x="3525" y="11912"/>
                </a:cubicBezTo>
                <a:cubicBezTo>
                  <a:pt x="3227" y="12388"/>
                  <a:pt x="2668" y="12829"/>
                  <a:pt x="2120" y="13246"/>
                </a:cubicBezTo>
                <a:cubicBezTo>
                  <a:pt x="1513" y="13734"/>
                  <a:pt x="870" y="14222"/>
                  <a:pt x="489" y="14877"/>
                </a:cubicBezTo>
                <a:cubicBezTo>
                  <a:pt x="96" y="15532"/>
                  <a:pt x="1" y="16472"/>
                  <a:pt x="227" y="17389"/>
                </a:cubicBezTo>
                <a:cubicBezTo>
                  <a:pt x="525" y="18520"/>
                  <a:pt x="1275" y="19485"/>
                  <a:pt x="2287" y="20068"/>
                </a:cubicBezTo>
                <a:lnTo>
                  <a:pt x="3025" y="18818"/>
                </a:lnTo>
                <a:cubicBezTo>
                  <a:pt x="2334" y="18437"/>
                  <a:pt x="1834" y="17794"/>
                  <a:pt x="1632" y="17032"/>
                </a:cubicBezTo>
                <a:cubicBezTo>
                  <a:pt x="1477" y="16425"/>
                  <a:pt x="1561" y="15889"/>
                  <a:pt x="1727" y="15627"/>
                </a:cubicBezTo>
                <a:cubicBezTo>
                  <a:pt x="1977" y="15198"/>
                  <a:pt x="2477" y="14805"/>
                  <a:pt x="3013" y="14389"/>
                </a:cubicBezTo>
                <a:cubicBezTo>
                  <a:pt x="3656" y="13889"/>
                  <a:pt x="4311" y="13377"/>
                  <a:pt x="4751" y="12674"/>
                </a:cubicBezTo>
                <a:cubicBezTo>
                  <a:pt x="5406" y="11615"/>
                  <a:pt x="5347" y="10341"/>
                  <a:pt x="5049" y="9364"/>
                </a:cubicBezTo>
                <a:cubicBezTo>
                  <a:pt x="5238" y="9348"/>
                  <a:pt x="5418" y="9341"/>
                  <a:pt x="5591" y="9341"/>
                </a:cubicBezTo>
                <a:cubicBezTo>
                  <a:pt x="6581" y="9341"/>
                  <a:pt x="7306" y="9589"/>
                  <a:pt x="7823" y="9924"/>
                </a:cubicBezTo>
                <a:lnTo>
                  <a:pt x="9776" y="9781"/>
                </a:lnTo>
                <a:cubicBezTo>
                  <a:pt x="8835" y="8554"/>
                  <a:pt x="7368" y="7902"/>
                  <a:pt x="5587" y="7902"/>
                </a:cubicBezTo>
                <a:cubicBezTo>
                  <a:pt x="5225" y="7902"/>
                  <a:pt x="4851" y="7929"/>
                  <a:pt x="4466" y="7983"/>
                </a:cubicBezTo>
                <a:cubicBezTo>
                  <a:pt x="3513" y="5507"/>
                  <a:pt x="4204" y="3637"/>
                  <a:pt x="5251" y="2673"/>
                </a:cubicBezTo>
                <a:cubicBezTo>
                  <a:pt x="6138" y="1851"/>
                  <a:pt x="7227" y="1438"/>
                  <a:pt x="8502" y="1438"/>
                </a:cubicBezTo>
                <a:cubicBezTo>
                  <a:pt x="9111" y="1438"/>
                  <a:pt x="9762" y="1532"/>
                  <a:pt x="10455" y="1721"/>
                </a:cubicBezTo>
                <a:cubicBezTo>
                  <a:pt x="12419" y="2244"/>
                  <a:pt x="14217" y="4161"/>
                  <a:pt x="14800" y="6352"/>
                </a:cubicBezTo>
                <a:cubicBezTo>
                  <a:pt x="15074" y="7352"/>
                  <a:pt x="15098" y="8400"/>
                  <a:pt x="14884" y="9412"/>
                </a:cubicBezTo>
                <a:lnTo>
                  <a:pt x="16372" y="9305"/>
                </a:lnTo>
                <a:cubicBezTo>
                  <a:pt x="16551" y="8197"/>
                  <a:pt x="16491" y="7066"/>
                  <a:pt x="16181" y="5983"/>
                </a:cubicBezTo>
                <a:cubicBezTo>
                  <a:pt x="15455" y="3268"/>
                  <a:pt x="13300" y="994"/>
                  <a:pt x="10812" y="327"/>
                </a:cubicBezTo>
                <a:cubicBezTo>
                  <a:pt x="9966" y="98"/>
                  <a:pt x="9200" y="1"/>
                  <a:pt x="8509" y="1"/>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9"/>
          <p:cNvSpPr/>
          <p:nvPr/>
        </p:nvSpPr>
        <p:spPr>
          <a:xfrm>
            <a:off x="4432174" y="1406482"/>
            <a:ext cx="116126" cy="81134"/>
          </a:xfrm>
          <a:custGeom>
            <a:rect b="b" l="l" r="r" t="t"/>
            <a:pathLst>
              <a:path extrusionOk="0" h="2263" w="3239">
                <a:moveTo>
                  <a:pt x="1358" y="1"/>
                </a:moveTo>
                <a:cubicBezTo>
                  <a:pt x="953" y="382"/>
                  <a:pt x="501" y="703"/>
                  <a:pt x="0" y="965"/>
                </a:cubicBezTo>
                <a:lnTo>
                  <a:pt x="632" y="2263"/>
                </a:lnTo>
                <a:cubicBezTo>
                  <a:pt x="1608" y="1786"/>
                  <a:pt x="2548" y="941"/>
                  <a:pt x="3239" y="132"/>
                </a:cubicBezTo>
                <a:lnTo>
                  <a:pt x="1358" y="1"/>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9"/>
          <p:cNvSpPr/>
          <p:nvPr/>
        </p:nvSpPr>
        <p:spPr>
          <a:xfrm>
            <a:off x="4116266" y="607378"/>
            <a:ext cx="900758" cy="464039"/>
          </a:xfrm>
          <a:custGeom>
            <a:rect b="b" l="l" r="r" t="t"/>
            <a:pathLst>
              <a:path extrusionOk="0" h="12943" w="25124">
                <a:moveTo>
                  <a:pt x="11431" y="0"/>
                </a:moveTo>
                <a:cubicBezTo>
                  <a:pt x="7847" y="0"/>
                  <a:pt x="4954" y="1226"/>
                  <a:pt x="2835" y="3620"/>
                </a:cubicBezTo>
                <a:cubicBezTo>
                  <a:pt x="1072" y="5620"/>
                  <a:pt x="322" y="7942"/>
                  <a:pt x="1" y="8942"/>
                </a:cubicBezTo>
                <a:lnTo>
                  <a:pt x="2204" y="9656"/>
                </a:lnTo>
                <a:cubicBezTo>
                  <a:pt x="3227" y="6501"/>
                  <a:pt x="5287" y="2310"/>
                  <a:pt x="11431" y="2310"/>
                </a:cubicBezTo>
                <a:cubicBezTo>
                  <a:pt x="15800" y="2310"/>
                  <a:pt x="19051" y="4477"/>
                  <a:pt x="20503" y="6334"/>
                </a:cubicBezTo>
                <a:cubicBezTo>
                  <a:pt x="21980" y="8215"/>
                  <a:pt x="22789" y="10537"/>
                  <a:pt x="22813" y="12942"/>
                </a:cubicBezTo>
                <a:lnTo>
                  <a:pt x="25123" y="12942"/>
                </a:lnTo>
                <a:cubicBezTo>
                  <a:pt x="25099" y="10025"/>
                  <a:pt x="24111" y="7203"/>
                  <a:pt x="22325" y="4905"/>
                </a:cubicBezTo>
                <a:cubicBezTo>
                  <a:pt x="20551" y="2643"/>
                  <a:pt x="16634" y="0"/>
                  <a:pt x="11431" y="0"/>
                </a:cubicBez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9"/>
          <p:cNvSpPr/>
          <p:nvPr/>
        </p:nvSpPr>
        <p:spPr>
          <a:xfrm>
            <a:off x="4096654" y="1426560"/>
            <a:ext cx="748744" cy="467015"/>
          </a:xfrm>
          <a:custGeom>
            <a:rect b="b" l="l" r="r" t="t"/>
            <a:pathLst>
              <a:path extrusionOk="0" h="13026" w="20884">
                <a:moveTo>
                  <a:pt x="18467" y="0"/>
                </a:moveTo>
                <a:cubicBezTo>
                  <a:pt x="17931" y="524"/>
                  <a:pt x="17383" y="1012"/>
                  <a:pt x="16848" y="1453"/>
                </a:cubicBezTo>
                <a:cubicBezTo>
                  <a:pt x="16455" y="1786"/>
                  <a:pt x="16062" y="2119"/>
                  <a:pt x="15669" y="2429"/>
                </a:cubicBezTo>
                <a:cubicBezTo>
                  <a:pt x="14264" y="3560"/>
                  <a:pt x="12811" y="4739"/>
                  <a:pt x="11752" y="6465"/>
                </a:cubicBezTo>
                <a:cubicBezTo>
                  <a:pt x="11668" y="6596"/>
                  <a:pt x="11573" y="6763"/>
                  <a:pt x="11478" y="6930"/>
                </a:cubicBezTo>
                <a:cubicBezTo>
                  <a:pt x="10621" y="8442"/>
                  <a:pt x="9323" y="10728"/>
                  <a:pt x="6132" y="10728"/>
                </a:cubicBezTo>
                <a:cubicBezTo>
                  <a:pt x="4429" y="10728"/>
                  <a:pt x="3417" y="10097"/>
                  <a:pt x="2846" y="8680"/>
                </a:cubicBezTo>
                <a:cubicBezTo>
                  <a:pt x="2310" y="7311"/>
                  <a:pt x="2310" y="5489"/>
                  <a:pt x="2310" y="4167"/>
                </a:cubicBezTo>
                <a:lnTo>
                  <a:pt x="2310" y="4084"/>
                </a:lnTo>
                <a:lnTo>
                  <a:pt x="0" y="4084"/>
                </a:lnTo>
                <a:lnTo>
                  <a:pt x="0" y="4167"/>
                </a:lnTo>
                <a:cubicBezTo>
                  <a:pt x="0" y="5679"/>
                  <a:pt x="0" y="7751"/>
                  <a:pt x="703" y="9525"/>
                </a:cubicBezTo>
                <a:cubicBezTo>
                  <a:pt x="1608" y="11811"/>
                  <a:pt x="3489" y="13026"/>
                  <a:pt x="6132" y="13026"/>
                </a:cubicBezTo>
                <a:cubicBezTo>
                  <a:pt x="10668" y="13026"/>
                  <a:pt x="12573" y="9680"/>
                  <a:pt x="13490" y="8061"/>
                </a:cubicBezTo>
                <a:cubicBezTo>
                  <a:pt x="13573" y="7918"/>
                  <a:pt x="13657" y="7763"/>
                  <a:pt x="13716" y="7668"/>
                </a:cubicBezTo>
                <a:cubicBezTo>
                  <a:pt x="14573" y="6287"/>
                  <a:pt x="15752" y="5322"/>
                  <a:pt x="17121" y="4215"/>
                </a:cubicBezTo>
                <a:cubicBezTo>
                  <a:pt x="17526" y="3893"/>
                  <a:pt x="17931" y="3560"/>
                  <a:pt x="18336" y="3215"/>
                </a:cubicBezTo>
                <a:cubicBezTo>
                  <a:pt x="19241" y="2465"/>
                  <a:pt x="20086" y="1679"/>
                  <a:pt x="20884" y="834"/>
                </a:cubicBezTo>
                <a:lnTo>
                  <a:pt x="20884" y="179"/>
                </a:lnTo>
                <a:lnTo>
                  <a:pt x="18467" y="0"/>
                </a:lnTo>
                <a:close/>
              </a:path>
            </a:pathLst>
          </a:custGeom>
          <a:solidFill>
            <a:srgbClr val="0B0C0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9"/>
          <p:cNvSpPr/>
          <p:nvPr/>
        </p:nvSpPr>
        <p:spPr>
          <a:xfrm>
            <a:off x="2020662" y="3674250"/>
            <a:ext cx="5102689" cy="295858"/>
          </a:xfrm>
          <a:custGeom>
            <a:rect b="b" l="l" r="r" t="t"/>
            <a:pathLst>
              <a:path extrusionOk="0" h="13598" w="226887">
                <a:moveTo>
                  <a:pt x="220064" y="1"/>
                </a:moveTo>
                <a:lnTo>
                  <a:pt x="218385" y="1691"/>
                </a:lnTo>
                <a:lnTo>
                  <a:pt x="222445" y="5763"/>
                </a:lnTo>
                <a:lnTo>
                  <a:pt x="1" y="5763"/>
                </a:lnTo>
                <a:lnTo>
                  <a:pt x="1" y="8145"/>
                </a:lnTo>
                <a:lnTo>
                  <a:pt x="222183" y="8145"/>
                </a:lnTo>
                <a:lnTo>
                  <a:pt x="218385" y="11907"/>
                </a:lnTo>
                <a:lnTo>
                  <a:pt x="220064" y="13598"/>
                </a:lnTo>
                <a:lnTo>
                  <a:pt x="226886" y="6823"/>
                </a:lnTo>
                <a:lnTo>
                  <a:pt x="22006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9"/>
          <p:cNvSpPr txBox="1"/>
          <p:nvPr/>
        </p:nvSpPr>
        <p:spPr>
          <a:xfrm>
            <a:off x="504000" y="3556075"/>
            <a:ext cx="1392300" cy="532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GB" sz="2000">
                <a:solidFill>
                  <a:srgbClr val="0B0C0C"/>
                </a:solidFill>
                <a:latin typeface="Helvetica Neue"/>
                <a:ea typeface="Helvetica Neue"/>
                <a:cs typeface="Helvetica Neue"/>
                <a:sym typeface="Helvetica Neue"/>
              </a:rPr>
              <a:t>Permanent</a:t>
            </a:r>
            <a:endParaRPr sz="2000">
              <a:solidFill>
                <a:srgbClr val="0B0C0C"/>
              </a:solidFill>
              <a:latin typeface="Helvetica Neue"/>
              <a:ea typeface="Helvetica Neue"/>
              <a:cs typeface="Helvetica Neue"/>
              <a:sym typeface="Helvetica Neue"/>
            </a:endParaRPr>
          </a:p>
        </p:txBody>
      </p:sp>
      <p:sp>
        <p:nvSpPr>
          <p:cNvPr id="110" name="Google Shape;110;p29"/>
          <p:cNvSpPr txBox="1"/>
          <p:nvPr/>
        </p:nvSpPr>
        <p:spPr>
          <a:xfrm>
            <a:off x="7247775" y="3556075"/>
            <a:ext cx="1392300" cy="532200"/>
          </a:xfrm>
          <a:prstGeom prst="rect">
            <a:avLst/>
          </a:prstGeom>
          <a:noFill/>
          <a:ln>
            <a:noFill/>
          </a:ln>
        </p:spPr>
        <p:txBody>
          <a:bodyPr anchorCtr="0" anchor="ctr" bIns="0" lIns="0" spcFirstLastPara="1" rIns="0" wrap="square" tIns="0">
            <a:noAutofit/>
          </a:bodyPr>
          <a:lstStyle/>
          <a:p>
            <a:pPr indent="0" lvl="0" marL="0" rtl="0" algn="r">
              <a:spcBef>
                <a:spcPts val="0"/>
              </a:spcBef>
              <a:spcAft>
                <a:spcPts val="0"/>
              </a:spcAft>
              <a:buNone/>
            </a:pPr>
            <a:r>
              <a:rPr lang="en-GB" sz="2000">
                <a:solidFill>
                  <a:srgbClr val="0B0C0C"/>
                </a:solidFill>
                <a:latin typeface="Helvetica Neue"/>
                <a:ea typeface="Helvetica Neue"/>
                <a:cs typeface="Helvetica Neue"/>
                <a:sym typeface="Helvetica Neue"/>
              </a:rPr>
              <a:t>Situational</a:t>
            </a:r>
            <a:endParaRPr sz="2000">
              <a:solidFill>
                <a:srgbClr val="0B0C0C"/>
              </a:solidFill>
              <a:latin typeface="Helvetica Neue"/>
              <a:ea typeface="Helvetica Neue"/>
              <a:cs typeface="Helvetica Neue"/>
              <a:sym typeface="Helvetica Neue"/>
            </a:endParaRPr>
          </a:p>
        </p:txBody>
      </p:sp>
      <p:sp>
        <p:nvSpPr>
          <p:cNvPr id="111" name="Google Shape;111;p29"/>
          <p:cNvSpPr txBox="1"/>
          <p:nvPr/>
        </p:nvSpPr>
        <p:spPr>
          <a:xfrm>
            <a:off x="3267700" y="2495400"/>
            <a:ext cx="2819400" cy="955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b="1" lang="en-GB" sz="3200">
                <a:solidFill>
                  <a:srgbClr val="0A0A0A"/>
                </a:solidFill>
                <a:latin typeface="Helvetica Neue"/>
                <a:ea typeface="Helvetica Neue"/>
                <a:cs typeface="Helvetica Neue"/>
                <a:sym typeface="Helvetica Neue"/>
              </a:rPr>
              <a:t>Injury </a:t>
            </a:r>
            <a:br>
              <a:rPr b="1" lang="en-GB" sz="3200">
                <a:solidFill>
                  <a:srgbClr val="0A0A0A"/>
                </a:solidFill>
                <a:latin typeface="Helvetica Neue"/>
                <a:ea typeface="Helvetica Neue"/>
                <a:cs typeface="Helvetica Neue"/>
                <a:sym typeface="Helvetica Neue"/>
              </a:rPr>
            </a:br>
            <a:r>
              <a:rPr b="1" lang="en-GB" sz="3200">
                <a:solidFill>
                  <a:srgbClr val="0A0A0A"/>
                </a:solidFill>
                <a:latin typeface="Helvetica Neue"/>
                <a:ea typeface="Helvetica Neue"/>
                <a:cs typeface="Helvetica Neue"/>
                <a:sym typeface="Helvetica Neue"/>
              </a:rPr>
              <a:t>or infection</a:t>
            </a:r>
            <a:endParaRPr b="1" sz="3200">
              <a:solidFill>
                <a:srgbClr val="0A0A0A"/>
              </a:solidFill>
              <a:latin typeface="Helvetica Neue"/>
              <a:ea typeface="Helvetica Neue"/>
              <a:cs typeface="Helvetica Neue"/>
              <a:sym typeface="Helvetica Neue"/>
            </a:endParaRPr>
          </a:p>
        </p:txBody>
      </p:sp>
      <p:sp>
        <p:nvSpPr>
          <p:cNvPr id="112" name="Google Shape;112;p29"/>
          <p:cNvSpPr txBox="1"/>
          <p:nvPr/>
        </p:nvSpPr>
        <p:spPr>
          <a:xfrm>
            <a:off x="5820675" y="2495400"/>
            <a:ext cx="2819400" cy="955200"/>
          </a:xfrm>
          <a:prstGeom prst="rect">
            <a:avLst/>
          </a:prstGeom>
          <a:noFill/>
          <a:ln>
            <a:noFill/>
          </a:ln>
        </p:spPr>
        <p:txBody>
          <a:bodyPr anchorCtr="0" anchor="ctr" bIns="0" lIns="0" spcFirstLastPara="1" rIns="0" wrap="square" tIns="0">
            <a:noAutofit/>
          </a:bodyPr>
          <a:lstStyle/>
          <a:p>
            <a:pPr indent="0" lvl="0" marL="0" rtl="0" algn="r">
              <a:spcBef>
                <a:spcPts val="0"/>
              </a:spcBef>
              <a:spcAft>
                <a:spcPts val="0"/>
              </a:spcAft>
              <a:buNone/>
            </a:pPr>
            <a:r>
              <a:rPr b="1" lang="en-GB" sz="3200">
                <a:solidFill>
                  <a:srgbClr val="0A0A0A"/>
                </a:solidFill>
                <a:latin typeface="Helvetica Neue"/>
                <a:ea typeface="Helvetica Neue"/>
                <a:cs typeface="Helvetica Neue"/>
                <a:sym typeface="Helvetica Neue"/>
              </a:rPr>
              <a:t>Background noise</a:t>
            </a:r>
            <a:endParaRPr b="1" sz="3200">
              <a:solidFill>
                <a:srgbClr val="0A0A0A"/>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16" name="Shape 116"/>
        <p:cNvGrpSpPr/>
        <p:nvPr/>
      </p:nvGrpSpPr>
      <p:grpSpPr>
        <a:xfrm>
          <a:off x="0" y="0"/>
          <a:ext cx="0" cy="0"/>
          <a:chOff x="0" y="0"/>
          <a:chExt cx="0" cy="0"/>
        </a:xfrm>
      </p:grpSpPr>
      <p:sp>
        <p:nvSpPr>
          <p:cNvPr id="117" name="Google Shape;117;p30"/>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12700" lvl="0" marL="25400" marR="0" rtl="0" algn="l">
              <a:lnSpc>
                <a:spcPct val="100000"/>
              </a:lnSpc>
              <a:spcBef>
                <a:spcPts val="0"/>
              </a:spcBef>
              <a:spcAft>
                <a:spcPts val="0"/>
              </a:spcAft>
              <a:buClr>
                <a:srgbClr val="FFFFFF"/>
              </a:buClr>
              <a:buFont typeface="Helvetica Neue"/>
              <a:buNone/>
            </a:pPr>
            <a:r>
              <a:rPr b="1" lang="en-GB" sz="7200">
                <a:latin typeface="Helvetica Neue"/>
                <a:ea typeface="Helvetica Neue"/>
                <a:cs typeface="Helvetica Neue"/>
                <a:sym typeface="Helvetica Neue"/>
              </a:rPr>
              <a:t>Accessibility and the law</a:t>
            </a:r>
            <a:endParaRPr sz="7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21" name="Shape 121"/>
        <p:cNvGrpSpPr/>
        <p:nvPr/>
      </p:nvGrpSpPr>
      <p:grpSpPr>
        <a:xfrm>
          <a:off x="0" y="0"/>
          <a:ext cx="0" cy="0"/>
          <a:chOff x="0" y="0"/>
          <a:chExt cx="0" cy="0"/>
        </a:xfrm>
      </p:grpSpPr>
      <p:sp>
        <p:nvSpPr>
          <p:cNvPr id="122" name="Google Shape;122;p31"/>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Equality Act 2010</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We have a legal obligation to provide equal access to people with disabilities</a:t>
            </a:r>
            <a:endParaRPr sz="3200">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26" name="Shape 126"/>
        <p:cNvGrpSpPr/>
        <p:nvPr/>
      </p:nvGrpSpPr>
      <p:grpSpPr>
        <a:xfrm>
          <a:off x="0" y="0"/>
          <a:ext cx="0" cy="0"/>
          <a:chOff x="0" y="0"/>
          <a:chExt cx="0" cy="0"/>
        </a:xfrm>
      </p:grpSpPr>
      <p:sp>
        <p:nvSpPr>
          <p:cNvPr id="127" name="Google Shape;127;p32"/>
          <p:cNvSpPr txBox="1"/>
          <p:nvPr/>
        </p:nvSpPr>
        <p:spPr>
          <a:xfrm>
            <a:off x="533397" y="0"/>
            <a:ext cx="8096400" cy="4628400"/>
          </a:xfrm>
          <a:prstGeom prst="rect">
            <a:avLst/>
          </a:prstGeom>
          <a:noFill/>
          <a:ln>
            <a:noFill/>
          </a:ln>
        </p:spPr>
        <p:txBody>
          <a:bodyPr anchorCtr="0" anchor="ctr" bIns="17150" lIns="17150" spcFirstLastPara="1" rIns="17150" wrap="square" tIns="17150">
            <a:noAutofit/>
          </a:bodyPr>
          <a:lstStyle/>
          <a:p>
            <a:pPr indent="0" lvl="0" marL="0" marR="0" rtl="0" algn="l">
              <a:lnSpc>
                <a:spcPct val="100000"/>
              </a:lnSpc>
              <a:spcBef>
                <a:spcPts val="0"/>
              </a:spcBef>
              <a:spcAft>
                <a:spcPts val="0"/>
              </a:spcAft>
              <a:buNone/>
            </a:pPr>
            <a:r>
              <a:rPr b="1" lang="en-GB" sz="3200">
                <a:latin typeface="Helvetica Neue"/>
                <a:ea typeface="Helvetica Neue"/>
                <a:cs typeface="Helvetica Neue"/>
                <a:sym typeface="Helvetica Neue"/>
              </a:rPr>
              <a:t>Public Sector Equality Duty</a:t>
            </a:r>
            <a:endParaRPr b="1" sz="3200">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lang="en-GB" sz="3200">
                <a:latin typeface="Helvetica Neue"/>
                <a:ea typeface="Helvetica Neue"/>
                <a:cs typeface="Helvetica Neue"/>
                <a:sym typeface="Helvetica Neue"/>
              </a:rPr>
              <a:t>We have a duty to be proactive in making things accessible</a:t>
            </a:r>
            <a:endParaRPr sz="3200">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EBEB"/>
        </a:solidFill>
      </p:bgPr>
    </p:bg>
    <p:spTree>
      <p:nvGrpSpPr>
        <p:cNvPr id="131" name="Shape 131"/>
        <p:cNvGrpSpPr/>
        <p:nvPr/>
      </p:nvGrpSpPr>
      <p:grpSpPr>
        <a:xfrm>
          <a:off x="0" y="0"/>
          <a:ext cx="0" cy="0"/>
          <a:chOff x="0" y="0"/>
          <a:chExt cx="0" cy="0"/>
        </a:xfrm>
      </p:grpSpPr>
      <p:sp>
        <p:nvSpPr>
          <p:cNvPr id="132" name="Google Shape;132;p33"/>
          <p:cNvSpPr txBox="1"/>
          <p:nvPr>
            <p:ph type="title"/>
          </p:nvPr>
        </p:nvSpPr>
        <p:spPr>
          <a:xfrm>
            <a:off x="508500" y="0"/>
            <a:ext cx="8127000" cy="5143500"/>
          </a:xfrm>
          <a:prstGeom prst="rect">
            <a:avLst/>
          </a:prstGeom>
          <a:noFill/>
          <a:ln>
            <a:noFill/>
          </a:ln>
        </p:spPr>
        <p:txBody>
          <a:bodyPr anchorCtr="0" anchor="ctr" bIns="20575" lIns="20575" spcFirstLastPara="1" rIns="20575" wrap="square" tIns="20575">
            <a:noAutofit/>
          </a:bodyPr>
          <a:lstStyle/>
          <a:p>
            <a:pPr indent="0" lvl="0" marL="12700" rtl="0" algn="l">
              <a:spcBef>
                <a:spcPts val="0"/>
              </a:spcBef>
              <a:spcAft>
                <a:spcPts val="0"/>
              </a:spcAft>
              <a:buClr>
                <a:schemeClr val="lt1"/>
              </a:buClr>
              <a:buFont typeface="Helvetica Neue"/>
              <a:buNone/>
            </a:pPr>
            <a:r>
              <a:rPr b="1" lang="en-GB" sz="7200">
                <a:solidFill>
                  <a:srgbClr val="0A0A0A"/>
                </a:solidFill>
                <a:latin typeface="Helvetica Neue"/>
                <a:ea typeface="Helvetica Neue"/>
                <a:cs typeface="Helvetica Neue"/>
                <a:sym typeface="Helvetica Neue"/>
              </a:rPr>
              <a:t>The Public </a:t>
            </a:r>
            <a:endParaRPr b="1" sz="7200">
              <a:solidFill>
                <a:srgbClr val="0A0A0A"/>
              </a:solidFill>
              <a:latin typeface="Helvetica Neue"/>
              <a:ea typeface="Helvetica Neue"/>
              <a:cs typeface="Helvetica Neue"/>
              <a:sym typeface="Helvetica Neue"/>
            </a:endParaRPr>
          </a:p>
          <a:p>
            <a:pPr indent="0" lvl="0" marL="12700" rtl="0" algn="l">
              <a:spcBef>
                <a:spcPts val="0"/>
              </a:spcBef>
              <a:spcAft>
                <a:spcPts val="0"/>
              </a:spcAft>
              <a:buClr>
                <a:schemeClr val="lt1"/>
              </a:buClr>
              <a:buFont typeface="Helvetica Neue"/>
              <a:buNone/>
            </a:pPr>
            <a:r>
              <a:rPr b="1" lang="en-GB" sz="7200">
                <a:solidFill>
                  <a:srgbClr val="0A0A0A"/>
                </a:solidFill>
                <a:latin typeface="Helvetica Neue"/>
                <a:ea typeface="Helvetica Neue"/>
                <a:cs typeface="Helvetica Neue"/>
                <a:sym typeface="Helvetica Neue"/>
              </a:rPr>
              <a:t>Sector Bodies Accessibility Regulations </a:t>
            </a:r>
            <a:r>
              <a:rPr b="1" lang="en-GB" sz="7200">
                <a:solidFill>
                  <a:srgbClr val="0A0A0A"/>
                </a:solidFill>
                <a:latin typeface="Helvetica Neue"/>
                <a:ea typeface="Helvetica Neue"/>
                <a:cs typeface="Helvetica Neue"/>
                <a:sym typeface="Helvetica Neue"/>
              </a:rPr>
              <a:t>2018</a:t>
            </a:r>
            <a:endParaRPr b="1" sz="7200">
              <a:solidFill>
                <a:srgbClr val="0A0A0A"/>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GDS Presentation Template 16:9">
  <a:themeElements>
    <a:clrScheme name="White">
      <a:dk1>
        <a:srgbClr val="0B0C0C"/>
      </a:dk1>
      <a:lt1>
        <a:srgbClr val="FFFFFF"/>
      </a:lt1>
      <a:dk2>
        <a:srgbClr val="53585F"/>
      </a:dk2>
      <a:lt2>
        <a:srgbClr val="DCDEE0"/>
      </a:lt2>
      <a:accent1>
        <a:srgbClr val="2472B6"/>
      </a:accent1>
      <a:accent2>
        <a:srgbClr val="00703C"/>
      </a:accent2>
      <a:accent3>
        <a:srgbClr val="FFFFFF"/>
      </a:accent3>
      <a:accent4>
        <a:srgbClr val="0365C0"/>
      </a:accent4>
      <a:accent5>
        <a:srgbClr val="00882B"/>
      </a:accent5>
      <a:accent6>
        <a:srgbClr val="FFDD0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DS Presentation Template 16:9">
  <a:themeElements>
    <a:clrScheme name="White">
      <a:dk1>
        <a:srgbClr val="000000"/>
      </a:dk1>
      <a:lt1>
        <a:srgbClr val="FFFFFF"/>
      </a:lt1>
      <a:dk2>
        <a:srgbClr val="53585F"/>
      </a:dk2>
      <a:lt2>
        <a:srgbClr val="DCDEE0"/>
      </a:lt2>
      <a:accent1>
        <a:srgbClr val="0365C0"/>
      </a:accent1>
      <a:accent2>
        <a:srgbClr val="00882B"/>
      </a:accent2>
      <a:accent3>
        <a:srgbClr val="FFFFFF"/>
      </a:accent3>
      <a:accent4>
        <a:srgbClr val="0365C0"/>
      </a:accent4>
      <a:accent5>
        <a:srgbClr val="00882B"/>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GDS Presentation Template 16:9">
  <a:themeElements>
    <a:clrScheme name="White">
      <a:dk1>
        <a:srgbClr val="000000"/>
      </a:dk1>
      <a:lt1>
        <a:srgbClr val="FFFFFF"/>
      </a:lt1>
      <a:dk2>
        <a:srgbClr val="53585F"/>
      </a:dk2>
      <a:lt2>
        <a:srgbClr val="DCDEE0"/>
      </a:lt2>
      <a:accent1>
        <a:srgbClr val="0365C0"/>
      </a:accent1>
      <a:accent2>
        <a:srgbClr val="00882B"/>
      </a:accent2>
      <a:accent3>
        <a:srgbClr val="FFFFFF"/>
      </a:accent3>
      <a:accent4>
        <a:srgbClr val="0365C0"/>
      </a:accent4>
      <a:accent5>
        <a:srgbClr val="00882B"/>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