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9" r:id="rId2"/>
  </p:sldMasterIdLst>
  <p:notesMasterIdLst>
    <p:notesMasterId r:id="rId18"/>
  </p:notesMasterIdLst>
  <p:sldIdLst>
    <p:sldId id="881" r:id="rId3"/>
    <p:sldId id="882" r:id="rId4"/>
    <p:sldId id="923" r:id="rId5"/>
    <p:sldId id="917" r:id="rId6"/>
    <p:sldId id="887" r:id="rId7"/>
    <p:sldId id="919" r:id="rId8"/>
    <p:sldId id="927" r:id="rId9"/>
    <p:sldId id="928" r:id="rId10"/>
    <p:sldId id="929" r:id="rId11"/>
    <p:sldId id="924" r:id="rId12"/>
    <p:sldId id="920" r:id="rId13"/>
    <p:sldId id="925" r:id="rId14"/>
    <p:sldId id="931" r:id="rId15"/>
    <p:sldId id="936" r:id="rId16"/>
    <p:sldId id="886" r:id="rId1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40049"/>
    <a:srgbClr val="9E5E00"/>
    <a:srgbClr val="BC7000"/>
    <a:srgbClr val="FF9900"/>
    <a:srgbClr val="2B579A"/>
    <a:srgbClr val="FF66CC"/>
    <a:srgbClr val="FFD966"/>
    <a:srgbClr val="00B0F0"/>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4" autoAdjust="0"/>
    <p:restoredTop sz="74934" autoAdjust="0"/>
  </p:normalViewPr>
  <p:slideViewPr>
    <p:cSldViewPr snapToGrid="0">
      <p:cViewPr varScale="1">
        <p:scale>
          <a:sx n="57" d="100"/>
          <a:sy n="57" d="100"/>
        </p:scale>
        <p:origin x="1512" y="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19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4BF37BF-CD9A-4261-89DC-5DD79FB9FB20}" type="datetimeFigureOut">
              <a:rPr lang="en-GB" smtClean="0"/>
              <a:t>15/06/2021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773B45E-4F00-4FD9-B7A8-81CA499B2B5D}" type="slidenum">
              <a:rPr lang="en-GB" smtClean="0"/>
              <a:t>‹#›</a:t>
            </a:fld>
            <a:endParaRPr lang="en-GB"/>
          </a:p>
        </p:txBody>
      </p:sp>
    </p:spTree>
    <p:extLst>
      <p:ext uri="{BB962C8B-B14F-4D97-AF65-F5344CB8AC3E}">
        <p14:creationId xmlns:p14="http://schemas.microsoft.com/office/powerpoint/2010/main" val="3921861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ssentialaccessibility.com/blog/web-accessibility-color-check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 thanks for attending our session on the benefits of user testing. Now, we’re using the term user testing here, but this is also known as usability testing. I like to use the term </a:t>
            </a:r>
            <a:r>
              <a:rPr lang="en-GB" b="1" dirty="0"/>
              <a:t>user testing </a:t>
            </a:r>
            <a:r>
              <a:rPr lang="en-GB" dirty="0"/>
              <a:t>myself because, at the end of the day, this is about our users. It’s their experiences we are interested in primarily. They are real people who use our services. We need to observe actual users using our digital services. The word </a:t>
            </a:r>
            <a:r>
              <a:rPr lang="en-GB" b="1" dirty="0"/>
              <a:t>usability</a:t>
            </a:r>
            <a:r>
              <a:rPr lang="en-GB" dirty="0"/>
              <a:t> seems to speak more about the website or documents themselves. And, after all, today is about accessibility for all people, so let’s go with user testing. </a:t>
            </a:r>
          </a:p>
        </p:txBody>
      </p:sp>
      <p:sp>
        <p:nvSpPr>
          <p:cNvPr id="4" name="Slide Number Placeholder 3"/>
          <p:cNvSpPr>
            <a:spLocks noGrp="1"/>
          </p:cNvSpPr>
          <p:nvPr>
            <p:ph type="sldNum" sz="quarter" idx="5"/>
          </p:nvPr>
        </p:nvSpPr>
        <p:spPr/>
        <p:txBody>
          <a:bodyPr/>
          <a:lstStyle/>
          <a:p>
            <a:fld id="{F6A0B697-7248-4F0A-9974-8B0CF73002E1}" type="slidenum">
              <a:rPr lang="en-GB" smtClean="0"/>
              <a:t>1</a:t>
            </a:fld>
            <a:endParaRPr lang="en-GB"/>
          </a:p>
        </p:txBody>
      </p:sp>
    </p:spTree>
    <p:extLst>
      <p:ext uri="{BB962C8B-B14F-4D97-AF65-F5344CB8AC3E}">
        <p14:creationId xmlns:p14="http://schemas.microsoft.com/office/powerpoint/2010/main" val="2704570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with those disabilities in mind, we also need to test our material for accessibility. If we are able to gather users with a variety of disabilities to test our material that is great but I know that this can be quite difficult unless you can tap into a disability user group or have a reliable source of people to call on. GDS have thought about this and their accessibility lab provides some really useful personas you can use.</a:t>
            </a:r>
          </a:p>
        </p:txBody>
      </p:sp>
      <p:sp>
        <p:nvSpPr>
          <p:cNvPr id="4" name="Slide Number Placeholder 3"/>
          <p:cNvSpPr>
            <a:spLocks noGrp="1"/>
          </p:cNvSpPr>
          <p:nvPr>
            <p:ph type="sldNum" sz="quarter" idx="5"/>
          </p:nvPr>
        </p:nvSpPr>
        <p:spPr/>
        <p:txBody>
          <a:bodyPr/>
          <a:lstStyle/>
          <a:p>
            <a:fld id="{F6A0B697-7248-4F0A-9974-8B0CF73002E1}" type="slidenum">
              <a:rPr lang="en-GB" smtClean="0"/>
              <a:t>10</a:t>
            </a:fld>
            <a:endParaRPr lang="en-GB"/>
          </a:p>
        </p:txBody>
      </p:sp>
    </p:spTree>
    <p:extLst>
      <p:ext uri="{BB962C8B-B14F-4D97-AF65-F5344CB8AC3E}">
        <p14:creationId xmlns:p14="http://schemas.microsoft.com/office/powerpoint/2010/main" val="4099511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have Christopher who has rheumatoid arthritis. He’s unable to use a mouse and he says he needs to use a keyboard to get around websites as it’s less painful than using a mouse. I’ve got a bit of a demo for you here. I’m going to visit a local authority website and see how Christopher might get on completing a form as part of a user test. He’s only going to be using a keyboard, so no mouse allowed for me in this user test as I’m getting into Christopher’s persona mindset.</a:t>
            </a:r>
          </a:p>
          <a:p>
            <a:endParaRPr lang="en-GB" dirty="0"/>
          </a:p>
          <a:p>
            <a:r>
              <a:rPr lang="en-GB" dirty="0"/>
              <a:t>RH9 8HG</a:t>
            </a:r>
          </a:p>
          <a:p>
            <a:endParaRPr lang="en-GB" dirty="0"/>
          </a:p>
          <a:p>
            <a:endParaRPr lang="en-GB" dirty="0"/>
          </a:p>
        </p:txBody>
      </p:sp>
      <p:sp>
        <p:nvSpPr>
          <p:cNvPr id="4" name="Slide Number Placeholder 3"/>
          <p:cNvSpPr>
            <a:spLocks noGrp="1"/>
          </p:cNvSpPr>
          <p:nvPr>
            <p:ph type="sldNum" sz="quarter" idx="5"/>
          </p:nvPr>
        </p:nvSpPr>
        <p:spPr/>
        <p:txBody>
          <a:bodyPr/>
          <a:lstStyle/>
          <a:p>
            <a:fld id="{E773B45E-4F00-4FD9-B7A8-81CA499B2B5D}" type="slidenum">
              <a:rPr lang="en-GB" smtClean="0"/>
              <a:t>11</a:t>
            </a:fld>
            <a:endParaRPr lang="en-GB"/>
          </a:p>
        </p:txBody>
      </p:sp>
    </p:spTree>
    <p:extLst>
      <p:ext uri="{BB962C8B-B14F-4D97-AF65-F5344CB8AC3E}">
        <p14:creationId xmlns:p14="http://schemas.microsoft.com/office/powerpoint/2010/main" val="768170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a look now at Claudia – she’s a partially sighted user who uses a screen magnifier. Her frustration is that sometimes she forgets to scroll horizontally when she’s using </a:t>
            </a:r>
            <a:r>
              <a:rPr lang="en-GB" dirty="0" err="1"/>
              <a:t>Zoomtext</a:t>
            </a:r>
            <a:r>
              <a:rPr lang="en-GB" dirty="0"/>
              <a:t>. What happens if there’s important information on the right hand side of a page or document that she might miss? Especially awkward for her if that information is important!</a:t>
            </a:r>
          </a:p>
          <a:p>
            <a:endParaRPr lang="en-GB" dirty="0"/>
          </a:p>
          <a:p>
            <a:r>
              <a:rPr lang="en-GB" dirty="0"/>
              <a:t>So for a demo, I am going to open a PDF and set it to 400% just to replicate what it might look like for her when zoomed in.</a:t>
            </a:r>
          </a:p>
        </p:txBody>
      </p:sp>
      <p:sp>
        <p:nvSpPr>
          <p:cNvPr id="4" name="Slide Number Placeholder 3"/>
          <p:cNvSpPr>
            <a:spLocks noGrp="1"/>
          </p:cNvSpPr>
          <p:nvPr>
            <p:ph type="sldNum" sz="quarter" idx="5"/>
          </p:nvPr>
        </p:nvSpPr>
        <p:spPr/>
        <p:txBody>
          <a:bodyPr/>
          <a:lstStyle/>
          <a:p>
            <a:fld id="{E773B45E-4F00-4FD9-B7A8-81CA499B2B5D}" type="slidenum">
              <a:rPr lang="en-GB" smtClean="0"/>
              <a:t>12</a:t>
            </a:fld>
            <a:endParaRPr lang="en-GB"/>
          </a:p>
        </p:txBody>
      </p:sp>
    </p:spTree>
    <p:extLst>
      <p:ext uri="{BB962C8B-B14F-4D97-AF65-F5344CB8AC3E}">
        <p14:creationId xmlns:p14="http://schemas.microsoft.com/office/powerpoint/2010/main" val="1444999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So – we can see from doing these accessibility user tests that some things won’t necessarily be highlighted by user testing with people without disabilities and that we need to use people with real disabilities in our user tests, or at the very least, personas with disabilities. Some of those issues might not come up in a standard accessibility checker either. And of course, we haven’t even got onto using a </a:t>
            </a:r>
            <a:r>
              <a:rPr lang="en-GB" dirty="0" err="1"/>
              <a:t>screenreader</a:t>
            </a:r>
            <a:r>
              <a:rPr lang="en-GB" dirty="0"/>
              <a:t> which will highlight even more issues. Using a </a:t>
            </a:r>
            <a:r>
              <a:rPr lang="en-GB" dirty="0" err="1"/>
              <a:t>screenreader</a:t>
            </a:r>
            <a:r>
              <a:rPr lang="en-GB" dirty="0"/>
              <a:t> you can “listen” to your material, making sure that links and images have descriptive text and that the </a:t>
            </a:r>
            <a:r>
              <a:rPr lang="en-GB" dirty="0" err="1"/>
              <a:t>screenreader</a:t>
            </a:r>
            <a:r>
              <a:rPr lang="en-GB" dirty="0"/>
              <a:t> user is guided to relevant places to complete their task. Things to look out for in your user tests are:-</a:t>
            </a:r>
          </a:p>
          <a:p>
            <a:pPr lvl="0"/>
            <a:endParaRPr lang="en-GB" dirty="0"/>
          </a:p>
        </p:txBody>
      </p:sp>
      <p:sp>
        <p:nvSpPr>
          <p:cNvPr id="4" name="Slide Number Placeholder 3"/>
          <p:cNvSpPr>
            <a:spLocks noGrp="1"/>
          </p:cNvSpPr>
          <p:nvPr>
            <p:ph type="sldNum" sz="quarter" idx="5"/>
          </p:nvPr>
        </p:nvSpPr>
        <p:spPr/>
        <p:txBody>
          <a:bodyPr/>
          <a:lstStyle/>
          <a:p>
            <a:fld id="{E773B45E-4F00-4FD9-B7A8-81CA499B2B5D}" type="slidenum">
              <a:rPr lang="en-GB" smtClean="0"/>
              <a:t>13</a:t>
            </a:fld>
            <a:endParaRPr lang="en-GB"/>
          </a:p>
        </p:txBody>
      </p:sp>
    </p:spTree>
    <p:extLst>
      <p:ext uri="{BB962C8B-B14F-4D97-AF65-F5344CB8AC3E}">
        <p14:creationId xmlns:p14="http://schemas.microsoft.com/office/powerpoint/2010/main" val="3016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Segoe UI" panose="020B0502040204020203" pitchFamily="34" charset="0"/>
                <a:cs typeface="Segoe UI" panose="020B0502040204020203" pitchFamily="34" charset="0"/>
              </a:rPr>
              <a:t>Keyboard navigation: </a:t>
            </a:r>
            <a:r>
              <a:rPr lang="en-GB" dirty="0">
                <a:latin typeface="Segoe UI" panose="020B0502040204020203" pitchFamily="34" charset="0"/>
                <a:cs typeface="Segoe UI" panose="020B0502040204020203" pitchFamily="34" charset="0"/>
              </a:rPr>
              <a:t>I think we’ve covered that in the demo user test.</a:t>
            </a:r>
          </a:p>
          <a:p>
            <a:r>
              <a:rPr lang="en-GB" dirty="0">
                <a:latin typeface="Segoe UI" panose="020B0502040204020203" pitchFamily="34" charset="0"/>
                <a:cs typeface="Segoe UI" panose="020B0502040204020203" pitchFamily="34" charset="0"/>
              </a:rPr>
              <a:t>Magnification: We saw how important it is to consider where you position important material, remember Claudia often forgot to scroll horizontally to the right so could easily have missed something.</a:t>
            </a:r>
          </a:p>
          <a:p>
            <a:r>
              <a:rPr lang="en-GB" b="1" dirty="0">
                <a:latin typeface="Segoe UI" panose="020B0502040204020203" pitchFamily="34" charset="0"/>
                <a:cs typeface="Segoe UI" panose="020B0502040204020203" pitchFamily="34" charset="0"/>
              </a:rPr>
              <a:t>Flashing or blinking content elements: </a:t>
            </a:r>
            <a:r>
              <a:rPr lang="en-GB" dirty="0">
                <a:latin typeface="Segoe UI" panose="020B0502040204020203" pitchFamily="34" charset="0"/>
                <a:cs typeface="Segoe UI" panose="020B0502040204020203" pitchFamily="34" charset="0"/>
              </a:rPr>
              <a:t>Flickering and blinking objects and fast animation can trigger seizures for people with epilepsy as well as being really distracting for users with cognitive impairments, so keep these to a minimum and at a slow rate.</a:t>
            </a:r>
          </a:p>
          <a:p>
            <a:r>
              <a:rPr lang="en-GB" b="1" dirty="0">
                <a:latin typeface="Segoe UI" panose="020B0502040204020203" pitchFamily="34" charset="0"/>
                <a:cs typeface="Segoe UI" panose="020B0502040204020203" pitchFamily="34" charset="0"/>
              </a:rPr>
              <a:t>Video and audio captioning: </a:t>
            </a:r>
            <a:r>
              <a:rPr lang="en-GB" dirty="0">
                <a:latin typeface="Segoe UI" panose="020B0502040204020203" pitchFamily="34" charset="0"/>
                <a:cs typeface="Segoe UI" panose="020B0502040204020203" pitchFamily="34" charset="0"/>
              </a:rPr>
              <a:t>People who can’t hear won’t know what’s being said in a video unless it’s captioned or there’s a text transcript.  And people who can’t see won’t have access to the visual information, unless we make audio or text descriptions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Segoe UI" panose="020B0502040204020203" pitchFamily="34" charset="0"/>
                <a:cs typeface="Segoe UI" panose="020B0502040204020203" pitchFamily="34" charset="0"/>
              </a:rPr>
              <a:t>Colour contrast: </a:t>
            </a:r>
            <a:r>
              <a:rPr lang="en-GB" dirty="0">
                <a:latin typeface="Segoe UI" panose="020B0502040204020203" pitchFamily="34" charset="0"/>
                <a:cs typeface="Segoe UI" panose="020B0502040204020203" pitchFamily="34" charset="0"/>
              </a:rPr>
              <a:t>Some people with vision disabilities can only read the text </a:t>
            </a:r>
            <a:r>
              <a:rPr lang="en-GB" b="0" u="none" baseline="0" dirty="0">
                <a:solidFill>
                  <a:schemeClr val="tx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if there’s enough contrast between the text and the background </a:t>
            </a:r>
            <a:r>
              <a:rPr lang="en-GB" b="0" u="none" baseline="0" dirty="0" err="1">
                <a:solidFill>
                  <a:schemeClr val="tx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color</a:t>
            </a:r>
            <a:r>
              <a:rPr lang="en-GB" dirty="0">
                <a:latin typeface="Segoe UI" panose="020B0502040204020203" pitchFamily="34" charset="0"/>
                <a:cs typeface="Segoe UI" panose="020B0502040204020203" pitchFamily="34" charset="0"/>
              </a:rPr>
              <a:t>. We saw that on the Search for an Address button.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Segoe UI" panose="020B0502040204020203" pitchFamily="34" charset="0"/>
                <a:cs typeface="Segoe UI" panose="020B0502040204020203" pitchFamily="34" charset="0"/>
              </a:rPr>
              <a:t>Proximity of objects: </a:t>
            </a:r>
            <a:r>
              <a:rPr lang="en-GB" dirty="0">
                <a:latin typeface="Segoe UI" panose="020B0502040204020203" pitchFamily="34" charset="0"/>
                <a:cs typeface="Segoe UI" panose="020B0502040204020203" pitchFamily="34" charset="0"/>
              </a:rPr>
              <a:t>Try not to put your form submit button too far away from the last field the person completes, it could be especially frustrating for our user who uses a magnifier as they might not have any idea where to look for the button.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Segoe UI" panose="020B0502040204020203" pitchFamily="34" charset="0"/>
                <a:cs typeface="Segoe UI" panose="020B0502040204020203" pitchFamily="34" charset="0"/>
              </a:rPr>
              <a:t>And </a:t>
            </a:r>
            <a:r>
              <a:rPr lang="en-GB" b="1" dirty="0">
                <a:latin typeface="Segoe UI" panose="020B0502040204020203" pitchFamily="34" charset="0"/>
                <a:cs typeface="Segoe UI" panose="020B0502040204020203" pitchFamily="34" charset="0"/>
              </a:rPr>
              <a:t>Page Titles</a:t>
            </a:r>
            <a:r>
              <a:rPr lang="en-GB" dirty="0">
                <a:latin typeface="Segoe UI" panose="020B0502040204020203" pitchFamily="34" charset="0"/>
                <a:cs typeface="Segoe UI" panose="020B0502040204020203" pitchFamily="34" charset="0"/>
              </a:rPr>
              <a:t>: Individual pages should have unique titles that are brief and sufficiently descriptive. This will help someone using a screen reader to know what page they’re on as soon as they land there.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Segoe UI" panose="020B0502040204020203" pitchFamily="34" charset="0"/>
                <a:cs typeface="Segoe UI" panose="020B0502040204020203" pitchFamily="34" charset="0"/>
              </a:rPr>
              <a:t>Lots of these things don’t come up on accessibility checkers and you’ll need to manually check for these kind of things.</a:t>
            </a:r>
          </a:p>
        </p:txBody>
      </p:sp>
      <p:sp>
        <p:nvSpPr>
          <p:cNvPr id="4" name="Slide Number Placeholder 3"/>
          <p:cNvSpPr>
            <a:spLocks noGrp="1"/>
          </p:cNvSpPr>
          <p:nvPr>
            <p:ph type="sldNum" sz="quarter" idx="5"/>
          </p:nvPr>
        </p:nvSpPr>
        <p:spPr/>
        <p:txBody>
          <a:bodyPr/>
          <a:lstStyle/>
          <a:p>
            <a:fld id="{E773B45E-4F00-4FD9-B7A8-81CA499B2B5D}" type="slidenum">
              <a:rPr lang="en-GB" smtClean="0"/>
              <a:t>14</a:t>
            </a:fld>
            <a:endParaRPr lang="en-GB"/>
          </a:p>
        </p:txBody>
      </p:sp>
    </p:spTree>
    <p:extLst>
      <p:ext uri="{BB962C8B-B14F-4D97-AF65-F5344CB8AC3E}">
        <p14:creationId xmlns:p14="http://schemas.microsoft.com/office/powerpoint/2010/main" val="2217511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Segoe UI" panose="020B0502040204020203" pitchFamily="34" charset="0"/>
                <a:ea typeface="Calibri" panose="020F0502020204030204" pitchFamily="34" charset="0"/>
                <a:cs typeface="Times New Roman" panose="02020603050405020304" pitchFamily="18" charset="0"/>
              </a:rPr>
              <a:t>And don’t forget, we’re here to help you with your accessibility requirements. You can come and chat to us in the supplier showcase at 3pm. Thank you.</a:t>
            </a:r>
          </a:p>
        </p:txBody>
      </p:sp>
      <p:sp>
        <p:nvSpPr>
          <p:cNvPr id="4" name="Slide Number Placeholder 3"/>
          <p:cNvSpPr>
            <a:spLocks noGrp="1"/>
          </p:cNvSpPr>
          <p:nvPr>
            <p:ph type="sldNum" sz="quarter" idx="10"/>
          </p:nvPr>
        </p:nvSpPr>
        <p:spPr/>
        <p:txBody>
          <a:bodyPr/>
          <a:lstStyle/>
          <a:p>
            <a:fld id="{405EB0D6-2689-40E9-9383-108E0225F401}" type="slidenum">
              <a:rPr lang="en-GB" smtClean="0"/>
              <a:t>15</a:t>
            </a:fld>
            <a:endParaRPr lang="en-GB"/>
          </a:p>
        </p:txBody>
      </p:sp>
    </p:spTree>
    <p:extLst>
      <p:ext uri="{BB962C8B-B14F-4D97-AF65-F5344CB8AC3E}">
        <p14:creationId xmlns:p14="http://schemas.microsoft.com/office/powerpoint/2010/main" val="2450582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we’re going to break this up into two parts (all in 15 minutes!). Firstly we will look at user testing with members of the public. And then we’ll look more at user testing for accessibility, because this is really our focus today and really we should be for every day from now on!</a:t>
            </a:r>
          </a:p>
        </p:txBody>
      </p:sp>
      <p:sp>
        <p:nvSpPr>
          <p:cNvPr id="4" name="Slide Number Placeholder 3"/>
          <p:cNvSpPr>
            <a:spLocks noGrp="1"/>
          </p:cNvSpPr>
          <p:nvPr>
            <p:ph type="sldNum" sz="quarter" idx="5"/>
          </p:nvPr>
        </p:nvSpPr>
        <p:spPr/>
        <p:txBody>
          <a:bodyPr/>
          <a:lstStyle/>
          <a:p>
            <a:fld id="{F6A0B697-7248-4F0A-9974-8B0CF73002E1}" type="slidenum">
              <a:rPr lang="en-GB" smtClean="0"/>
              <a:t>2</a:t>
            </a:fld>
            <a:endParaRPr lang="en-GB"/>
          </a:p>
        </p:txBody>
      </p:sp>
    </p:spTree>
    <p:extLst>
      <p:ext uri="{BB962C8B-B14F-4D97-AF65-F5344CB8AC3E}">
        <p14:creationId xmlns:p14="http://schemas.microsoft.com/office/powerpoint/2010/main" val="4098741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of all let’s look at testing with members of the public. Ideally we should be testing with all sorts of different people, different ages, different abilities, different cultural backgrounds and included should be those with disabilities so that we can test the accessibility of our material as well.</a:t>
            </a:r>
          </a:p>
        </p:txBody>
      </p:sp>
      <p:sp>
        <p:nvSpPr>
          <p:cNvPr id="4" name="Slide Number Placeholder 3"/>
          <p:cNvSpPr>
            <a:spLocks noGrp="1"/>
          </p:cNvSpPr>
          <p:nvPr>
            <p:ph type="sldNum" sz="quarter" idx="5"/>
          </p:nvPr>
        </p:nvSpPr>
        <p:spPr/>
        <p:txBody>
          <a:bodyPr/>
          <a:lstStyle/>
          <a:p>
            <a:fld id="{F6A0B697-7248-4F0A-9974-8B0CF73002E1}" type="slidenum">
              <a:rPr lang="en-GB" smtClean="0"/>
              <a:t>3</a:t>
            </a:fld>
            <a:endParaRPr lang="en-GB"/>
          </a:p>
        </p:txBody>
      </p:sp>
    </p:spTree>
    <p:extLst>
      <p:ext uri="{BB962C8B-B14F-4D97-AF65-F5344CB8AC3E}">
        <p14:creationId xmlns:p14="http://schemas.microsoft.com/office/powerpoint/2010/main" val="270048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So the traditional user testing we do is observational user testing, We watch users undertake a variety of realistic scenarios that we give them and we and observe where they encounter barriers or successes as they try to complete a transaction or find information.  Click </a:t>
            </a:r>
            <a:r>
              <a:rPr lang="en-GB" dirty="0">
                <a:sym typeface="Wingdings" panose="05000000000000000000" pitchFamily="2" charset="2"/>
              </a:rPr>
              <a:t></a:t>
            </a:r>
            <a:endParaRPr lang="en-GB" dirty="0"/>
          </a:p>
          <a:p>
            <a:pPr marL="0" indent="0">
              <a:buFont typeface="+mj-lt"/>
              <a:buNone/>
            </a:pPr>
            <a:endParaRPr lang="en-GB" dirty="0"/>
          </a:p>
          <a:p>
            <a:pPr marL="0" indent="0">
              <a:buFont typeface="+mj-lt"/>
              <a:buNone/>
            </a:pPr>
            <a:r>
              <a:rPr lang="en-GB" dirty="0"/>
              <a:t>We take notes of what we see and with their permission, may also video the experience to provide real detail for the service team where issues have occurred. Click </a:t>
            </a:r>
            <a:r>
              <a:rPr lang="en-GB" dirty="0">
                <a:sym typeface="Wingdings" panose="05000000000000000000" pitchFamily="2" charset="2"/>
              </a:rPr>
              <a:t></a:t>
            </a:r>
            <a:endParaRPr lang="en-GB" dirty="0"/>
          </a:p>
          <a:p>
            <a:pPr marL="0" indent="0">
              <a:buFont typeface="+mj-lt"/>
              <a:buNone/>
            </a:pPr>
            <a:endParaRPr lang="en-GB" dirty="0"/>
          </a:p>
          <a:p>
            <a:pPr marL="0" indent="0">
              <a:buFont typeface="+mj-lt"/>
              <a:buNone/>
            </a:pPr>
            <a:r>
              <a:rPr lang="en-GB" dirty="0"/>
              <a:t>We provide a presentation and detailed report of findings for the service to act upon.</a:t>
            </a:r>
          </a:p>
          <a:p>
            <a:pPr marL="0" indent="0">
              <a:buFont typeface="+mj-lt"/>
              <a:buNone/>
            </a:pPr>
            <a:endParaRPr lang="en-GB" dirty="0"/>
          </a:p>
          <a:p>
            <a:pPr marL="0" indent="0">
              <a:buFont typeface="+mj-lt"/>
              <a:buNone/>
            </a:pPr>
            <a:r>
              <a:rPr lang="en-GB" dirty="0"/>
              <a:t>I’m now going to show you a user testing video, so that you can see what this type of user testing looks like. This person has been asked to report a </a:t>
            </a:r>
            <a:r>
              <a:rPr lang="en-GB" b="1" dirty="0"/>
              <a:t>broken litter bin </a:t>
            </a:r>
            <a:r>
              <a:rPr lang="en-GB" dirty="0"/>
              <a:t>to the council.</a:t>
            </a:r>
          </a:p>
          <a:p>
            <a:pPr marL="0" indent="0">
              <a:buFont typeface="+mj-lt"/>
              <a:buNone/>
            </a:pPr>
            <a:endParaRPr lang="en-GB" dirty="0"/>
          </a:p>
        </p:txBody>
      </p:sp>
      <p:sp>
        <p:nvSpPr>
          <p:cNvPr id="4" name="Slide Number Placeholder 3"/>
          <p:cNvSpPr>
            <a:spLocks noGrp="1"/>
          </p:cNvSpPr>
          <p:nvPr>
            <p:ph type="sldNum" sz="quarter" idx="5"/>
          </p:nvPr>
        </p:nvSpPr>
        <p:spPr/>
        <p:txBody>
          <a:bodyPr/>
          <a:lstStyle/>
          <a:p>
            <a:fld id="{E773B45E-4F00-4FD9-B7A8-81CA499B2B5D}" type="slidenum">
              <a:rPr lang="en-GB" smtClean="0"/>
              <a:t>4</a:t>
            </a:fld>
            <a:endParaRPr lang="en-GB"/>
          </a:p>
        </p:txBody>
      </p:sp>
    </p:spTree>
    <p:extLst>
      <p:ext uri="{BB962C8B-B14F-4D97-AF65-F5344CB8AC3E}">
        <p14:creationId xmlns:p14="http://schemas.microsoft.com/office/powerpoint/2010/main" val="2474772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LEAVE LAST FRAME OF VIDEO ON.</a:t>
            </a:r>
          </a:p>
          <a:p>
            <a:endParaRPr lang="en-GB" dirty="0"/>
          </a:p>
          <a:p>
            <a:r>
              <a:rPr lang="en-GB" dirty="0"/>
              <a:t>I expect you saw how this person struggled to find the information he was looking for. Surprisingly he didn’t get that frustrated like many of us would have! That’s the nature of user testing, people generally try quite hard to achieve something when they’re being watched. But what if he had a disability? It could make things even harder for him.</a:t>
            </a:r>
          </a:p>
          <a:p>
            <a:endParaRPr lang="en-GB" dirty="0"/>
          </a:p>
          <a:p>
            <a:r>
              <a:rPr lang="en-GB" dirty="0"/>
              <a:t>So, now we’ve got to think about our users with disabilities and how we’re going to test for accessibility as well.</a:t>
            </a:r>
          </a:p>
        </p:txBody>
      </p:sp>
      <p:sp>
        <p:nvSpPr>
          <p:cNvPr id="4" name="Slide Number Placeholder 3"/>
          <p:cNvSpPr>
            <a:spLocks noGrp="1"/>
          </p:cNvSpPr>
          <p:nvPr>
            <p:ph type="sldNum" sz="quarter" idx="5"/>
          </p:nvPr>
        </p:nvSpPr>
        <p:spPr/>
        <p:txBody>
          <a:bodyPr/>
          <a:lstStyle/>
          <a:p>
            <a:fld id="{E773B45E-4F00-4FD9-B7A8-81CA499B2B5D}" type="slidenum">
              <a:rPr lang="en-GB" smtClean="0"/>
              <a:t>5</a:t>
            </a:fld>
            <a:endParaRPr lang="en-GB"/>
          </a:p>
        </p:txBody>
      </p:sp>
    </p:spTree>
    <p:extLst>
      <p:ext uri="{BB962C8B-B14F-4D97-AF65-F5344CB8AC3E}">
        <p14:creationId xmlns:p14="http://schemas.microsoft.com/office/powerpoint/2010/main" val="221571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consider the main types of disabilities we might encounter. Firstly Vision impaired people. And this can be both those who can’t see at all and those with impaired vision. </a:t>
            </a:r>
          </a:p>
        </p:txBody>
      </p:sp>
      <p:sp>
        <p:nvSpPr>
          <p:cNvPr id="4" name="Slide Number Placeholder 3"/>
          <p:cNvSpPr>
            <a:spLocks noGrp="1"/>
          </p:cNvSpPr>
          <p:nvPr>
            <p:ph type="sldNum" sz="quarter" idx="5"/>
          </p:nvPr>
        </p:nvSpPr>
        <p:spPr/>
        <p:txBody>
          <a:bodyPr/>
          <a:lstStyle/>
          <a:p>
            <a:fld id="{E773B45E-4F00-4FD9-B7A8-81CA499B2B5D}" type="slidenum">
              <a:rPr lang="en-GB" smtClean="0"/>
              <a:t>6</a:t>
            </a:fld>
            <a:endParaRPr lang="en-GB"/>
          </a:p>
        </p:txBody>
      </p:sp>
    </p:spTree>
    <p:extLst>
      <p:ext uri="{BB962C8B-B14F-4D97-AF65-F5344CB8AC3E}">
        <p14:creationId xmlns:p14="http://schemas.microsoft.com/office/powerpoint/2010/main" val="1365286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we have Hearing – so in this case we need to be aware of things like captioning videos and transcribing any audio content. </a:t>
            </a:r>
          </a:p>
        </p:txBody>
      </p:sp>
      <p:sp>
        <p:nvSpPr>
          <p:cNvPr id="4" name="Slide Number Placeholder 3"/>
          <p:cNvSpPr>
            <a:spLocks noGrp="1"/>
          </p:cNvSpPr>
          <p:nvPr>
            <p:ph type="sldNum" sz="quarter" idx="5"/>
          </p:nvPr>
        </p:nvSpPr>
        <p:spPr/>
        <p:txBody>
          <a:bodyPr/>
          <a:lstStyle/>
          <a:p>
            <a:fld id="{E773B45E-4F00-4FD9-B7A8-81CA499B2B5D}" type="slidenum">
              <a:rPr lang="en-GB" smtClean="0"/>
              <a:t>7</a:t>
            </a:fld>
            <a:endParaRPr lang="en-GB"/>
          </a:p>
        </p:txBody>
      </p:sp>
    </p:spTree>
    <p:extLst>
      <p:ext uri="{BB962C8B-B14F-4D97-AF65-F5344CB8AC3E}">
        <p14:creationId xmlns:p14="http://schemas.microsoft.com/office/powerpoint/2010/main" val="491304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we have those with Motor skills, so maybe someone with arthritis or problems using a mouse. Sometimes disabilities can even include temporary issues like having your arm in a sling. </a:t>
            </a:r>
          </a:p>
        </p:txBody>
      </p:sp>
      <p:sp>
        <p:nvSpPr>
          <p:cNvPr id="4" name="Slide Number Placeholder 3"/>
          <p:cNvSpPr>
            <a:spLocks noGrp="1"/>
          </p:cNvSpPr>
          <p:nvPr>
            <p:ph type="sldNum" sz="quarter" idx="5"/>
          </p:nvPr>
        </p:nvSpPr>
        <p:spPr/>
        <p:txBody>
          <a:bodyPr/>
          <a:lstStyle/>
          <a:p>
            <a:fld id="{E773B45E-4F00-4FD9-B7A8-81CA499B2B5D}" type="slidenum">
              <a:rPr lang="en-GB" smtClean="0"/>
              <a:t>8</a:t>
            </a:fld>
            <a:endParaRPr lang="en-GB"/>
          </a:p>
        </p:txBody>
      </p:sp>
    </p:spTree>
    <p:extLst>
      <p:ext uri="{BB962C8B-B14F-4D97-AF65-F5344CB8AC3E}">
        <p14:creationId xmlns:p14="http://schemas.microsoft.com/office/powerpoint/2010/main" val="4018122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one is Cognitive – and this covers quite a few of issues created by the first three as well as comprehension, understanding and attention.</a:t>
            </a:r>
          </a:p>
        </p:txBody>
      </p:sp>
      <p:sp>
        <p:nvSpPr>
          <p:cNvPr id="4" name="Slide Number Placeholder 3"/>
          <p:cNvSpPr>
            <a:spLocks noGrp="1"/>
          </p:cNvSpPr>
          <p:nvPr>
            <p:ph type="sldNum" sz="quarter" idx="5"/>
          </p:nvPr>
        </p:nvSpPr>
        <p:spPr/>
        <p:txBody>
          <a:bodyPr/>
          <a:lstStyle/>
          <a:p>
            <a:fld id="{E773B45E-4F00-4FD9-B7A8-81CA499B2B5D}" type="slidenum">
              <a:rPr lang="en-GB" smtClean="0"/>
              <a:t>9</a:t>
            </a:fld>
            <a:endParaRPr lang="en-GB"/>
          </a:p>
        </p:txBody>
      </p:sp>
    </p:spTree>
    <p:extLst>
      <p:ext uri="{BB962C8B-B14F-4D97-AF65-F5344CB8AC3E}">
        <p14:creationId xmlns:p14="http://schemas.microsoft.com/office/powerpoint/2010/main" val="1021227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CE7D-98C9-4047-A60D-E08E0C7637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6B5AC3-2527-4E33-A86E-E131A85166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4D93F08-9118-446F-A765-EC162C4615C9}"/>
              </a:ext>
            </a:extLst>
          </p:cNvPr>
          <p:cNvSpPr>
            <a:spLocks noGrp="1"/>
          </p:cNvSpPr>
          <p:nvPr>
            <p:ph type="dt" sz="half" idx="10"/>
          </p:nvPr>
        </p:nvSpPr>
        <p:spPr/>
        <p:txBody>
          <a:bodyPr/>
          <a:lstStyle/>
          <a:p>
            <a:fld id="{F824925D-0F14-44E7-95EF-C06A0415F1DC}" type="datetimeFigureOut">
              <a:rPr lang="en-GB" smtClean="0"/>
              <a:t>15/06/2021</a:t>
            </a:fld>
            <a:endParaRPr lang="en-GB"/>
          </a:p>
        </p:txBody>
      </p:sp>
      <p:sp>
        <p:nvSpPr>
          <p:cNvPr id="5" name="Footer Placeholder 4">
            <a:extLst>
              <a:ext uri="{FF2B5EF4-FFF2-40B4-BE49-F238E27FC236}">
                <a16:creationId xmlns:a16="http://schemas.microsoft.com/office/drawing/2014/main" id="{57EC607C-247C-4175-858A-0C90E63BB7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40095F-3F69-4BF2-8BAB-170A5D6D513B}"/>
              </a:ext>
            </a:extLst>
          </p:cNvPr>
          <p:cNvSpPr>
            <a:spLocks noGrp="1"/>
          </p:cNvSpPr>
          <p:nvPr>
            <p:ph type="sldNum" sz="quarter" idx="12"/>
          </p:nvPr>
        </p:nvSpPr>
        <p:spPr/>
        <p:txBody>
          <a:bodyPr/>
          <a:lstStyle/>
          <a:p>
            <a:fld id="{2EFE22D2-7B8A-433F-A846-D5DB5CD1967C}" type="slidenum">
              <a:rPr lang="en-GB" smtClean="0"/>
              <a:t>‹#›</a:t>
            </a:fld>
            <a:endParaRPr lang="en-GB"/>
          </a:p>
        </p:txBody>
      </p:sp>
    </p:spTree>
    <p:extLst>
      <p:ext uri="{BB962C8B-B14F-4D97-AF65-F5344CB8AC3E}">
        <p14:creationId xmlns:p14="http://schemas.microsoft.com/office/powerpoint/2010/main" val="121784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606B-E043-419C-8B1D-8D67BE56006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62D728-8ED4-4BC2-86E8-91AF85A3BB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15971B-63F4-4B80-A822-76014A3E5F13}"/>
              </a:ext>
            </a:extLst>
          </p:cNvPr>
          <p:cNvSpPr>
            <a:spLocks noGrp="1"/>
          </p:cNvSpPr>
          <p:nvPr>
            <p:ph type="dt" sz="half" idx="10"/>
          </p:nvPr>
        </p:nvSpPr>
        <p:spPr/>
        <p:txBody>
          <a:bodyPr/>
          <a:lstStyle/>
          <a:p>
            <a:fld id="{F824925D-0F14-44E7-95EF-C06A0415F1DC}" type="datetimeFigureOut">
              <a:rPr lang="en-GB" smtClean="0"/>
              <a:t>15/06/2021</a:t>
            </a:fld>
            <a:endParaRPr lang="en-GB"/>
          </a:p>
        </p:txBody>
      </p:sp>
      <p:sp>
        <p:nvSpPr>
          <p:cNvPr id="5" name="Footer Placeholder 4">
            <a:extLst>
              <a:ext uri="{FF2B5EF4-FFF2-40B4-BE49-F238E27FC236}">
                <a16:creationId xmlns:a16="http://schemas.microsoft.com/office/drawing/2014/main" id="{725A70A5-9B3F-49FF-B599-62B81B979C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DAC7EE-45D7-4975-82E8-E7D2DBBE0CEC}"/>
              </a:ext>
            </a:extLst>
          </p:cNvPr>
          <p:cNvSpPr>
            <a:spLocks noGrp="1"/>
          </p:cNvSpPr>
          <p:nvPr>
            <p:ph type="sldNum" sz="quarter" idx="12"/>
          </p:nvPr>
        </p:nvSpPr>
        <p:spPr/>
        <p:txBody>
          <a:bodyPr/>
          <a:lstStyle/>
          <a:p>
            <a:fld id="{2EFE22D2-7B8A-433F-A846-D5DB5CD1967C}" type="slidenum">
              <a:rPr lang="en-GB" smtClean="0"/>
              <a:t>‹#›</a:t>
            </a:fld>
            <a:endParaRPr lang="en-GB"/>
          </a:p>
        </p:txBody>
      </p:sp>
    </p:spTree>
    <p:extLst>
      <p:ext uri="{BB962C8B-B14F-4D97-AF65-F5344CB8AC3E}">
        <p14:creationId xmlns:p14="http://schemas.microsoft.com/office/powerpoint/2010/main" val="3068530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3EF803-76F7-4D52-B4C4-C168D1AD13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F5D00A-045C-4DA7-9EF9-7EF5DFADE5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13C389-AFD3-4A5A-A599-F5F75F61AC73}"/>
              </a:ext>
            </a:extLst>
          </p:cNvPr>
          <p:cNvSpPr>
            <a:spLocks noGrp="1"/>
          </p:cNvSpPr>
          <p:nvPr>
            <p:ph type="dt" sz="half" idx="10"/>
          </p:nvPr>
        </p:nvSpPr>
        <p:spPr/>
        <p:txBody>
          <a:bodyPr/>
          <a:lstStyle/>
          <a:p>
            <a:fld id="{F824925D-0F14-44E7-95EF-C06A0415F1DC}" type="datetimeFigureOut">
              <a:rPr lang="en-GB" smtClean="0"/>
              <a:t>15/06/2021</a:t>
            </a:fld>
            <a:endParaRPr lang="en-GB"/>
          </a:p>
        </p:txBody>
      </p:sp>
      <p:sp>
        <p:nvSpPr>
          <p:cNvPr id="5" name="Footer Placeholder 4">
            <a:extLst>
              <a:ext uri="{FF2B5EF4-FFF2-40B4-BE49-F238E27FC236}">
                <a16:creationId xmlns:a16="http://schemas.microsoft.com/office/drawing/2014/main" id="{040B6EED-BE02-4644-9787-EFA83955DB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54F66A-8604-4361-BC4C-3F7DD525619B}"/>
              </a:ext>
            </a:extLst>
          </p:cNvPr>
          <p:cNvSpPr>
            <a:spLocks noGrp="1"/>
          </p:cNvSpPr>
          <p:nvPr>
            <p:ph type="sldNum" sz="quarter" idx="12"/>
          </p:nvPr>
        </p:nvSpPr>
        <p:spPr/>
        <p:txBody>
          <a:bodyPr/>
          <a:lstStyle/>
          <a:p>
            <a:fld id="{2EFE22D2-7B8A-433F-A846-D5DB5CD1967C}" type="slidenum">
              <a:rPr lang="en-GB" smtClean="0"/>
              <a:t>‹#›</a:t>
            </a:fld>
            <a:endParaRPr lang="en-GB"/>
          </a:p>
        </p:txBody>
      </p:sp>
    </p:spTree>
    <p:extLst>
      <p:ext uri="{BB962C8B-B14F-4D97-AF65-F5344CB8AC3E}">
        <p14:creationId xmlns:p14="http://schemas.microsoft.com/office/powerpoint/2010/main" val="1509610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129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6/15/2021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9201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58D32-533B-45AA-891C-14627F455D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38F8EA-FF49-42E7-A81C-FD64A7BA2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413B17-37E1-4F8A-9F64-799C38BC41EB}"/>
              </a:ext>
            </a:extLst>
          </p:cNvPr>
          <p:cNvSpPr>
            <a:spLocks noGrp="1"/>
          </p:cNvSpPr>
          <p:nvPr>
            <p:ph type="dt" sz="half" idx="10"/>
          </p:nvPr>
        </p:nvSpPr>
        <p:spPr/>
        <p:txBody>
          <a:bodyPr/>
          <a:lstStyle/>
          <a:p>
            <a:fld id="{F824925D-0F14-44E7-95EF-C06A0415F1DC}" type="datetimeFigureOut">
              <a:rPr lang="en-GB" smtClean="0"/>
              <a:t>15/06/2021</a:t>
            </a:fld>
            <a:endParaRPr lang="en-GB"/>
          </a:p>
        </p:txBody>
      </p:sp>
      <p:sp>
        <p:nvSpPr>
          <p:cNvPr id="5" name="Footer Placeholder 4">
            <a:extLst>
              <a:ext uri="{FF2B5EF4-FFF2-40B4-BE49-F238E27FC236}">
                <a16:creationId xmlns:a16="http://schemas.microsoft.com/office/drawing/2014/main" id="{7CB40485-C308-4276-A99B-C90ADAB8E3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A59708-3444-42CC-B3A0-559E2AB3FF80}"/>
              </a:ext>
            </a:extLst>
          </p:cNvPr>
          <p:cNvSpPr>
            <a:spLocks noGrp="1"/>
          </p:cNvSpPr>
          <p:nvPr>
            <p:ph type="sldNum" sz="quarter" idx="12"/>
          </p:nvPr>
        </p:nvSpPr>
        <p:spPr/>
        <p:txBody>
          <a:bodyPr/>
          <a:lstStyle/>
          <a:p>
            <a:fld id="{2EFE22D2-7B8A-433F-A846-D5DB5CD1967C}" type="slidenum">
              <a:rPr lang="en-GB" smtClean="0"/>
              <a:t>‹#›</a:t>
            </a:fld>
            <a:endParaRPr lang="en-GB"/>
          </a:p>
        </p:txBody>
      </p:sp>
    </p:spTree>
    <p:extLst>
      <p:ext uri="{BB962C8B-B14F-4D97-AF65-F5344CB8AC3E}">
        <p14:creationId xmlns:p14="http://schemas.microsoft.com/office/powerpoint/2010/main" val="232767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92E99-CF0D-43D7-87A2-ED404E1938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FD9CA01-4A02-47A6-B274-404FB02F23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5C747-F0E9-4471-8902-2306525DFFE2}"/>
              </a:ext>
            </a:extLst>
          </p:cNvPr>
          <p:cNvSpPr>
            <a:spLocks noGrp="1"/>
          </p:cNvSpPr>
          <p:nvPr>
            <p:ph type="dt" sz="half" idx="10"/>
          </p:nvPr>
        </p:nvSpPr>
        <p:spPr/>
        <p:txBody>
          <a:bodyPr/>
          <a:lstStyle/>
          <a:p>
            <a:fld id="{F824925D-0F14-44E7-95EF-C06A0415F1DC}" type="datetimeFigureOut">
              <a:rPr lang="en-GB" smtClean="0"/>
              <a:t>15/06/2021</a:t>
            </a:fld>
            <a:endParaRPr lang="en-GB"/>
          </a:p>
        </p:txBody>
      </p:sp>
      <p:sp>
        <p:nvSpPr>
          <p:cNvPr id="5" name="Footer Placeholder 4">
            <a:extLst>
              <a:ext uri="{FF2B5EF4-FFF2-40B4-BE49-F238E27FC236}">
                <a16:creationId xmlns:a16="http://schemas.microsoft.com/office/drawing/2014/main" id="{4E6F4EDF-6AD8-44FB-8789-9218746651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839FA4-75D6-424B-BB24-A17259E87E4E}"/>
              </a:ext>
            </a:extLst>
          </p:cNvPr>
          <p:cNvSpPr>
            <a:spLocks noGrp="1"/>
          </p:cNvSpPr>
          <p:nvPr>
            <p:ph type="sldNum" sz="quarter" idx="12"/>
          </p:nvPr>
        </p:nvSpPr>
        <p:spPr/>
        <p:txBody>
          <a:bodyPr/>
          <a:lstStyle/>
          <a:p>
            <a:fld id="{2EFE22D2-7B8A-433F-A846-D5DB5CD1967C}" type="slidenum">
              <a:rPr lang="en-GB" smtClean="0"/>
              <a:t>‹#›</a:t>
            </a:fld>
            <a:endParaRPr lang="en-GB"/>
          </a:p>
        </p:txBody>
      </p:sp>
    </p:spTree>
    <p:extLst>
      <p:ext uri="{BB962C8B-B14F-4D97-AF65-F5344CB8AC3E}">
        <p14:creationId xmlns:p14="http://schemas.microsoft.com/office/powerpoint/2010/main" val="320058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568DB-4B8A-46D9-8580-4DBE232536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672F8E-E1AE-4E1D-99BC-E61FAECDB6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CE2B6C-809A-446E-A986-2F76B7F794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8496E6-3C6C-4838-A16B-4FD7956F420F}"/>
              </a:ext>
            </a:extLst>
          </p:cNvPr>
          <p:cNvSpPr>
            <a:spLocks noGrp="1"/>
          </p:cNvSpPr>
          <p:nvPr>
            <p:ph type="dt" sz="half" idx="10"/>
          </p:nvPr>
        </p:nvSpPr>
        <p:spPr/>
        <p:txBody>
          <a:bodyPr/>
          <a:lstStyle/>
          <a:p>
            <a:fld id="{F824925D-0F14-44E7-95EF-C06A0415F1DC}" type="datetimeFigureOut">
              <a:rPr lang="en-GB" smtClean="0"/>
              <a:t>15/06/2021</a:t>
            </a:fld>
            <a:endParaRPr lang="en-GB"/>
          </a:p>
        </p:txBody>
      </p:sp>
      <p:sp>
        <p:nvSpPr>
          <p:cNvPr id="6" name="Footer Placeholder 5">
            <a:extLst>
              <a:ext uri="{FF2B5EF4-FFF2-40B4-BE49-F238E27FC236}">
                <a16:creationId xmlns:a16="http://schemas.microsoft.com/office/drawing/2014/main" id="{8C6C7DD3-5AF9-4A65-B642-E30BBF93EE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D4A212-789E-4826-A1A4-4910767274A6}"/>
              </a:ext>
            </a:extLst>
          </p:cNvPr>
          <p:cNvSpPr>
            <a:spLocks noGrp="1"/>
          </p:cNvSpPr>
          <p:nvPr>
            <p:ph type="sldNum" sz="quarter" idx="12"/>
          </p:nvPr>
        </p:nvSpPr>
        <p:spPr/>
        <p:txBody>
          <a:bodyPr/>
          <a:lstStyle/>
          <a:p>
            <a:fld id="{2EFE22D2-7B8A-433F-A846-D5DB5CD1967C}" type="slidenum">
              <a:rPr lang="en-GB" smtClean="0"/>
              <a:t>‹#›</a:t>
            </a:fld>
            <a:endParaRPr lang="en-GB"/>
          </a:p>
        </p:txBody>
      </p:sp>
    </p:spTree>
    <p:extLst>
      <p:ext uri="{BB962C8B-B14F-4D97-AF65-F5344CB8AC3E}">
        <p14:creationId xmlns:p14="http://schemas.microsoft.com/office/powerpoint/2010/main" val="1614178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E4AB1-1FF1-4A06-9926-688C8361844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E36687-18F9-42FF-837D-7FB5A091A8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C75140-982F-472A-97F3-CBF1377553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4B2855-E8A0-46A3-BDE2-8E1F8E67C4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592B17-9A18-411D-840C-A68A3E267D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3DE799-F2B3-4887-AD6E-4491728E0B20}"/>
              </a:ext>
            </a:extLst>
          </p:cNvPr>
          <p:cNvSpPr>
            <a:spLocks noGrp="1"/>
          </p:cNvSpPr>
          <p:nvPr>
            <p:ph type="dt" sz="half" idx="10"/>
          </p:nvPr>
        </p:nvSpPr>
        <p:spPr/>
        <p:txBody>
          <a:bodyPr/>
          <a:lstStyle/>
          <a:p>
            <a:fld id="{F824925D-0F14-44E7-95EF-C06A0415F1DC}" type="datetimeFigureOut">
              <a:rPr lang="en-GB" smtClean="0"/>
              <a:t>15/06/2021</a:t>
            </a:fld>
            <a:endParaRPr lang="en-GB"/>
          </a:p>
        </p:txBody>
      </p:sp>
      <p:sp>
        <p:nvSpPr>
          <p:cNvPr id="8" name="Footer Placeholder 7">
            <a:extLst>
              <a:ext uri="{FF2B5EF4-FFF2-40B4-BE49-F238E27FC236}">
                <a16:creationId xmlns:a16="http://schemas.microsoft.com/office/drawing/2014/main" id="{B87F4BF5-6D41-4236-9EA0-DD64950001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B0C25D2-1FC7-4D03-A32F-0FA80ADEC545}"/>
              </a:ext>
            </a:extLst>
          </p:cNvPr>
          <p:cNvSpPr>
            <a:spLocks noGrp="1"/>
          </p:cNvSpPr>
          <p:nvPr>
            <p:ph type="sldNum" sz="quarter" idx="12"/>
          </p:nvPr>
        </p:nvSpPr>
        <p:spPr/>
        <p:txBody>
          <a:bodyPr/>
          <a:lstStyle/>
          <a:p>
            <a:fld id="{2EFE22D2-7B8A-433F-A846-D5DB5CD1967C}" type="slidenum">
              <a:rPr lang="en-GB" smtClean="0"/>
              <a:t>‹#›</a:t>
            </a:fld>
            <a:endParaRPr lang="en-GB"/>
          </a:p>
        </p:txBody>
      </p:sp>
    </p:spTree>
    <p:extLst>
      <p:ext uri="{BB962C8B-B14F-4D97-AF65-F5344CB8AC3E}">
        <p14:creationId xmlns:p14="http://schemas.microsoft.com/office/powerpoint/2010/main" val="3440892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C7832-339C-4233-8D86-B649F6B5A67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BB13CE-7F0D-401A-821F-563C7210096A}"/>
              </a:ext>
            </a:extLst>
          </p:cNvPr>
          <p:cNvSpPr>
            <a:spLocks noGrp="1"/>
          </p:cNvSpPr>
          <p:nvPr>
            <p:ph type="dt" sz="half" idx="10"/>
          </p:nvPr>
        </p:nvSpPr>
        <p:spPr/>
        <p:txBody>
          <a:bodyPr/>
          <a:lstStyle/>
          <a:p>
            <a:fld id="{F824925D-0F14-44E7-95EF-C06A0415F1DC}" type="datetimeFigureOut">
              <a:rPr lang="en-GB" smtClean="0"/>
              <a:t>15/06/2021</a:t>
            </a:fld>
            <a:endParaRPr lang="en-GB"/>
          </a:p>
        </p:txBody>
      </p:sp>
      <p:sp>
        <p:nvSpPr>
          <p:cNvPr id="4" name="Footer Placeholder 3">
            <a:extLst>
              <a:ext uri="{FF2B5EF4-FFF2-40B4-BE49-F238E27FC236}">
                <a16:creationId xmlns:a16="http://schemas.microsoft.com/office/drawing/2014/main" id="{268590D8-AA51-41A4-983D-1C0554BCC8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C7C76D-42C9-4E5E-BB62-BC21DBFCDE93}"/>
              </a:ext>
            </a:extLst>
          </p:cNvPr>
          <p:cNvSpPr>
            <a:spLocks noGrp="1"/>
          </p:cNvSpPr>
          <p:nvPr>
            <p:ph type="sldNum" sz="quarter" idx="12"/>
          </p:nvPr>
        </p:nvSpPr>
        <p:spPr/>
        <p:txBody>
          <a:bodyPr/>
          <a:lstStyle/>
          <a:p>
            <a:fld id="{2EFE22D2-7B8A-433F-A846-D5DB5CD1967C}" type="slidenum">
              <a:rPr lang="en-GB" smtClean="0"/>
              <a:t>‹#›</a:t>
            </a:fld>
            <a:endParaRPr lang="en-GB"/>
          </a:p>
        </p:txBody>
      </p:sp>
    </p:spTree>
    <p:extLst>
      <p:ext uri="{BB962C8B-B14F-4D97-AF65-F5344CB8AC3E}">
        <p14:creationId xmlns:p14="http://schemas.microsoft.com/office/powerpoint/2010/main" val="409928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675466-7C9C-4CDB-AFC0-1CB3D69902B0}"/>
              </a:ext>
            </a:extLst>
          </p:cNvPr>
          <p:cNvSpPr>
            <a:spLocks noGrp="1"/>
          </p:cNvSpPr>
          <p:nvPr>
            <p:ph type="dt" sz="half" idx="10"/>
          </p:nvPr>
        </p:nvSpPr>
        <p:spPr/>
        <p:txBody>
          <a:bodyPr/>
          <a:lstStyle/>
          <a:p>
            <a:fld id="{F824925D-0F14-44E7-95EF-C06A0415F1DC}" type="datetimeFigureOut">
              <a:rPr lang="en-GB" smtClean="0"/>
              <a:t>15/06/2021</a:t>
            </a:fld>
            <a:endParaRPr lang="en-GB"/>
          </a:p>
        </p:txBody>
      </p:sp>
      <p:sp>
        <p:nvSpPr>
          <p:cNvPr id="3" name="Footer Placeholder 2">
            <a:extLst>
              <a:ext uri="{FF2B5EF4-FFF2-40B4-BE49-F238E27FC236}">
                <a16:creationId xmlns:a16="http://schemas.microsoft.com/office/drawing/2014/main" id="{7AAC9761-75C6-40BB-9F3B-5B14CC4F0F8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CF9CFB3-5FAB-46DA-95D8-EB5A99D922A7}"/>
              </a:ext>
            </a:extLst>
          </p:cNvPr>
          <p:cNvSpPr>
            <a:spLocks noGrp="1"/>
          </p:cNvSpPr>
          <p:nvPr>
            <p:ph type="sldNum" sz="quarter" idx="12"/>
          </p:nvPr>
        </p:nvSpPr>
        <p:spPr/>
        <p:txBody>
          <a:bodyPr/>
          <a:lstStyle/>
          <a:p>
            <a:fld id="{2EFE22D2-7B8A-433F-A846-D5DB5CD1967C}" type="slidenum">
              <a:rPr lang="en-GB" smtClean="0"/>
              <a:t>‹#›</a:t>
            </a:fld>
            <a:endParaRPr lang="en-GB"/>
          </a:p>
        </p:txBody>
      </p:sp>
    </p:spTree>
    <p:extLst>
      <p:ext uri="{BB962C8B-B14F-4D97-AF65-F5344CB8AC3E}">
        <p14:creationId xmlns:p14="http://schemas.microsoft.com/office/powerpoint/2010/main" val="361732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B8370-A896-4D8B-AD55-6DCFDE7A73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B16B500-0894-4102-8B85-E3A83E2808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5B9DC8-C218-4A00-B7CB-79C8FBA96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6468F0-AF53-4193-817B-72FFBC609F13}"/>
              </a:ext>
            </a:extLst>
          </p:cNvPr>
          <p:cNvSpPr>
            <a:spLocks noGrp="1"/>
          </p:cNvSpPr>
          <p:nvPr>
            <p:ph type="dt" sz="half" idx="10"/>
          </p:nvPr>
        </p:nvSpPr>
        <p:spPr/>
        <p:txBody>
          <a:bodyPr/>
          <a:lstStyle/>
          <a:p>
            <a:fld id="{F824925D-0F14-44E7-95EF-C06A0415F1DC}" type="datetimeFigureOut">
              <a:rPr lang="en-GB" smtClean="0"/>
              <a:t>15/06/2021</a:t>
            </a:fld>
            <a:endParaRPr lang="en-GB"/>
          </a:p>
        </p:txBody>
      </p:sp>
      <p:sp>
        <p:nvSpPr>
          <p:cNvPr id="6" name="Footer Placeholder 5">
            <a:extLst>
              <a:ext uri="{FF2B5EF4-FFF2-40B4-BE49-F238E27FC236}">
                <a16:creationId xmlns:a16="http://schemas.microsoft.com/office/drawing/2014/main" id="{869BE5FE-E3FE-41F5-B74F-F34A28209D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584E27-22B6-4B1B-B9F4-7F97781791B4}"/>
              </a:ext>
            </a:extLst>
          </p:cNvPr>
          <p:cNvSpPr>
            <a:spLocks noGrp="1"/>
          </p:cNvSpPr>
          <p:nvPr>
            <p:ph type="sldNum" sz="quarter" idx="12"/>
          </p:nvPr>
        </p:nvSpPr>
        <p:spPr/>
        <p:txBody>
          <a:bodyPr/>
          <a:lstStyle/>
          <a:p>
            <a:fld id="{2EFE22D2-7B8A-433F-A846-D5DB5CD1967C}" type="slidenum">
              <a:rPr lang="en-GB" smtClean="0"/>
              <a:t>‹#›</a:t>
            </a:fld>
            <a:endParaRPr lang="en-GB"/>
          </a:p>
        </p:txBody>
      </p:sp>
    </p:spTree>
    <p:extLst>
      <p:ext uri="{BB962C8B-B14F-4D97-AF65-F5344CB8AC3E}">
        <p14:creationId xmlns:p14="http://schemas.microsoft.com/office/powerpoint/2010/main" val="1593151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1D08B-BAE3-4AD5-AF78-85CE2F615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E629145-B189-4343-83E8-F907ACE17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36CF7DF-0131-4216-AF15-8F14DFC79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AAF9F9-1062-4EBC-BD25-41900242F85C}"/>
              </a:ext>
            </a:extLst>
          </p:cNvPr>
          <p:cNvSpPr>
            <a:spLocks noGrp="1"/>
          </p:cNvSpPr>
          <p:nvPr>
            <p:ph type="dt" sz="half" idx="10"/>
          </p:nvPr>
        </p:nvSpPr>
        <p:spPr/>
        <p:txBody>
          <a:bodyPr/>
          <a:lstStyle/>
          <a:p>
            <a:fld id="{F824925D-0F14-44E7-95EF-C06A0415F1DC}" type="datetimeFigureOut">
              <a:rPr lang="en-GB" smtClean="0"/>
              <a:t>15/06/2021</a:t>
            </a:fld>
            <a:endParaRPr lang="en-GB"/>
          </a:p>
        </p:txBody>
      </p:sp>
      <p:sp>
        <p:nvSpPr>
          <p:cNvPr id="6" name="Footer Placeholder 5">
            <a:extLst>
              <a:ext uri="{FF2B5EF4-FFF2-40B4-BE49-F238E27FC236}">
                <a16:creationId xmlns:a16="http://schemas.microsoft.com/office/drawing/2014/main" id="{76FA1070-EEF1-488E-81A5-ACB8F1A214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D54E9A-87FB-4F69-8BF4-7A6DE86849CB}"/>
              </a:ext>
            </a:extLst>
          </p:cNvPr>
          <p:cNvSpPr>
            <a:spLocks noGrp="1"/>
          </p:cNvSpPr>
          <p:nvPr>
            <p:ph type="sldNum" sz="quarter" idx="12"/>
          </p:nvPr>
        </p:nvSpPr>
        <p:spPr/>
        <p:txBody>
          <a:bodyPr/>
          <a:lstStyle/>
          <a:p>
            <a:fld id="{2EFE22D2-7B8A-433F-A846-D5DB5CD1967C}" type="slidenum">
              <a:rPr lang="en-GB" smtClean="0"/>
              <a:t>‹#›</a:t>
            </a:fld>
            <a:endParaRPr lang="en-GB"/>
          </a:p>
        </p:txBody>
      </p:sp>
    </p:spTree>
    <p:extLst>
      <p:ext uri="{BB962C8B-B14F-4D97-AF65-F5344CB8AC3E}">
        <p14:creationId xmlns:p14="http://schemas.microsoft.com/office/powerpoint/2010/main" val="73440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99C08C-F08E-4BA9-9709-E8DC32969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84C900-909F-4096-B3E2-F3F854F05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ABDD98-4BD7-479E-AAE5-E4866ED4D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4925D-0F14-44E7-95EF-C06A0415F1DC}" type="datetimeFigureOut">
              <a:rPr lang="en-GB" smtClean="0"/>
              <a:t>15/06/2021</a:t>
            </a:fld>
            <a:endParaRPr lang="en-GB"/>
          </a:p>
        </p:txBody>
      </p:sp>
      <p:sp>
        <p:nvSpPr>
          <p:cNvPr id="5" name="Footer Placeholder 4">
            <a:extLst>
              <a:ext uri="{FF2B5EF4-FFF2-40B4-BE49-F238E27FC236}">
                <a16:creationId xmlns:a16="http://schemas.microsoft.com/office/drawing/2014/main" id="{08F8CB7A-018A-418C-8C21-7C22BACCE9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4621023-5FD0-480E-9B1F-565241586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E22D2-7B8A-433F-A846-D5DB5CD1967C}" type="slidenum">
              <a:rPr lang="en-GB" smtClean="0"/>
              <a:t>‹#›</a:t>
            </a:fld>
            <a:endParaRPr lang="en-GB"/>
          </a:p>
        </p:txBody>
      </p:sp>
    </p:spTree>
    <p:extLst>
      <p:ext uri="{BB962C8B-B14F-4D97-AF65-F5344CB8AC3E}">
        <p14:creationId xmlns:p14="http://schemas.microsoft.com/office/powerpoint/2010/main" val="2727063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6/15/2021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63253673"/>
      </p:ext>
    </p:extLst>
  </p:cSld>
  <p:clrMap bg1="lt1" tx1="dk1" bg2="lt2" tx2="dk2" accent1="accent1" accent2="accent2" accent3="accent3" accent4="accent4" accent5="accent5" accent6="accent6" hlink="hlink" folHlink="folHlink"/>
  <p:sldLayoutIdLst>
    <p:sldLayoutId id="2147483770" r:id="rId1"/>
    <p:sldLayoutId id="2147483758" r:id="rId2"/>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6" name="Rectangle 165">
            <a:extLst>
              <a:ext uri="{FF2B5EF4-FFF2-40B4-BE49-F238E27FC236}">
                <a16:creationId xmlns:a16="http://schemas.microsoft.com/office/drawing/2014/main" id="{C946306D-5ADD-463A-949A-DEEBA39D7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A473A035-1F9A-4381-AC96-683CD2DF5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0" name="Rectangle 169">
            <a:extLst>
              <a:ext uri="{FF2B5EF4-FFF2-40B4-BE49-F238E27FC236}">
                <a16:creationId xmlns:a16="http://schemas.microsoft.com/office/drawing/2014/main" id="{CF4ED641-0671-4D88-92E6-026A8C9F1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2" name="Rectangle 171">
            <a:extLst>
              <a:ext uri="{FF2B5EF4-FFF2-40B4-BE49-F238E27FC236}">
                <a16:creationId xmlns:a16="http://schemas.microsoft.com/office/drawing/2014/main" id="{7A02EF2F-E7B1-40FC-885B-C4D89902B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59" name="Picture 58" descr="SDS logo">
            <a:extLst>
              <a:ext uri="{FF2B5EF4-FFF2-40B4-BE49-F238E27FC236}">
                <a16:creationId xmlns:a16="http://schemas.microsoft.com/office/drawing/2014/main" id="{F8F9F732-748A-4298-8A19-504F3A2DB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420" y="1698879"/>
            <a:ext cx="3703320" cy="1170589"/>
          </a:xfrm>
          <a:prstGeom prst="rect">
            <a:avLst/>
          </a:prstGeom>
        </p:spPr>
      </p:pic>
      <p:sp>
        <p:nvSpPr>
          <p:cNvPr id="174" name="Rectangle 173">
            <a:extLst>
              <a:ext uri="{FF2B5EF4-FFF2-40B4-BE49-F238E27FC236}">
                <a16:creationId xmlns:a16="http://schemas.microsoft.com/office/drawing/2014/main" id="{9180D5DB-9658-40A6-A418-7C6998222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355F749-75DC-4BAF-94DF-134423B9323E}"/>
              </a:ext>
            </a:extLst>
          </p:cNvPr>
          <p:cNvSpPr>
            <a:spLocks noGrp="1"/>
          </p:cNvSpPr>
          <p:nvPr>
            <p:ph type="ctrTitle"/>
          </p:nvPr>
        </p:nvSpPr>
        <p:spPr>
          <a:xfrm>
            <a:off x="627120" y="4319752"/>
            <a:ext cx="10947620" cy="1155959"/>
          </a:xfrm>
        </p:spPr>
        <p:txBody>
          <a:bodyPr vert="horz" lIns="91440" tIns="45720" rIns="91440" bIns="45720" rtlCol="0">
            <a:normAutofit/>
          </a:bodyPr>
          <a:lstStyle/>
          <a:p>
            <a:r>
              <a:rPr lang="en-US" b="1" dirty="0">
                <a:solidFill>
                  <a:srgbClr val="FFFFFF"/>
                </a:solidFill>
                <a:latin typeface="Segoe UI" panose="020B0502040204020203" pitchFamily="34" charset="0"/>
                <a:ea typeface="HGGothicE" panose="020B0400000000000000" pitchFamily="49" charset="-128"/>
                <a:cs typeface="Segoe UI" panose="020B0502040204020203" pitchFamily="34" charset="0"/>
              </a:rPr>
              <a:t>Benefits of user testing</a:t>
            </a:r>
            <a:endParaRPr lang="en-US" cap="none" dirty="0">
              <a:solidFill>
                <a:srgbClr val="FFFFFF"/>
              </a:solidFill>
              <a:latin typeface="Segoe UI" panose="020B0502040204020203" pitchFamily="34" charset="0"/>
              <a:ea typeface="HGGothicE" panose="020B0400000000000000" pitchFamily="49" charset="-128"/>
              <a:cs typeface="Segoe UI" panose="020B0502040204020203" pitchFamily="34" charset="0"/>
            </a:endParaRPr>
          </a:p>
        </p:txBody>
      </p:sp>
      <p:sp>
        <p:nvSpPr>
          <p:cNvPr id="3" name="Subtitle 2">
            <a:extLst>
              <a:ext uri="{FF2B5EF4-FFF2-40B4-BE49-F238E27FC236}">
                <a16:creationId xmlns:a16="http://schemas.microsoft.com/office/drawing/2014/main" id="{ED248591-AEAF-44B5-8040-0DC7026EBB71}"/>
              </a:ext>
            </a:extLst>
          </p:cNvPr>
          <p:cNvSpPr>
            <a:spLocks noGrp="1"/>
          </p:cNvSpPr>
          <p:nvPr>
            <p:ph type="subTitle" idx="1"/>
          </p:nvPr>
        </p:nvSpPr>
        <p:spPr>
          <a:xfrm>
            <a:off x="627120" y="5475712"/>
            <a:ext cx="10947620" cy="476099"/>
          </a:xfrm>
        </p:spPr>
        <p:txBody>
          <a:bodyPr vert="horz" lIns="91440" tIns="45720" rIns="91440" bIns="45720" rtlCol="0">
            <a:normAutofit/>
          </a:bodyPr>
          <a:lstStyle/>
          <a:p>
            <a:r>
              <a:rPr lang="en-US" b="1" dirty="0">
                <a:solidFill>
                  <a:srgbClr val="FFFFFF">
                    <a:alpha val="75000"/>
                  </a:srgbClr>
                </a:solidFill>
                <a:latin typeface="Segoe UI" panose="020B0502040204020203" pitchFamily="34" charset="0"/>
                <a:cs typeface="Segoe UI" panose="020B0502040204020203" pitchFamily="34" charset="0"/>
              </a:rPr>
              <a:t>JANE HASELDEN</a:t>
            </a:r>
          </a:p>
        </p:txBody>
      </p:sp>
      <p:pic>
        <p:nvPicPr>
          <p:cNvPr id="5" name="Picture 4" descr="User testing">
            <a:extLst>
              <a:ext uri="{FF2B5EF4-FFF2-40B4-BE49-F238E27FC236}">
                <a16:creationId xmlns:a16="http://schemas.microsoft.com/office/drawing/2014/main" id="{B3E554DD-E892-4D98-8BF6-63987F3AB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615" y="789948"/>
            <a:ext cx="4273385" cy="3323744"/>
          </a:xfrm>
          <a:prstGeom prst="rect">
            <a:avLst/>
          </a:prstGeom>
        </p:spPr>
      </p:pic>
    </p:spTree>
    <p:extLst>
      <p:ext uri="{BB962C8B-B14F-4D97-AF65-F5344CB8AC3E}">
        <p14:creationId xmlns:p14="http://schemas.microsoft.com/office/powerpoint/2010/main" val="1852076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9DD60C94-0C9C-47B7-BE88-045235ACC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9B80356-B6F2-4929-907C-C5430BCF4C4F}"/>
              </a:ext>
            </a:extLst>
          </p:cNvPr>
          <p:cNvSpPr txBox="1"/>
          <p:nvPr/>
        </p:nvSpPr>
        <p:spPr>
          <a:xfrm>
            <a:off x="285663" y="2822285"/>
            <a:ext cx="4031339" cy="2168221"/>
          </a:xfrm>
          <a:prstGeom prst="rect">
            <a:avLst/>
          </a:prstGeom>
        </p:spPr>
        <p:txBody>
          <a:bodyPr vert="horz" lIns="91440" tIns="45720" rIns="91440" bIns="45720" rtlCol="0" anchor="ctr">
            <a:normAutofit fontScale="92500" lnSpcReduction="20000"/>
          </a:bodyPr>
          <a:lstStyle/>
          <a:p>
            <a:pPr algn="ctr">
              <a:lnSpc>
                <a:spcPct val="150000"/>
              </a:lnSpc>
              <a:spcBef>
                <a:spcPct val="0"/>
              </a:spcBef>
              <a:spcAft>
                <a:spcPts val="600"/>
              </a:spcAft>
              <a:buClr>
                <a:schemeClr val="accent6"/>
              </a:buClr>
            </a:pPr>
            <a:r>
              <a:rPr lang="en-GB" altLang="en-US" sz="3600" dirty="0">
                <a:solidFill>
                  <a:schemeClr val="tx2"/>
                </a:solidFill>
                <a:latin typeface="Segoe UI" panose="020B0502040204020203" pitchFamily="34" charset="0"/>
                <a:cs typeface="Segoe UI" panose="020B0502040204020203" pitchFamily="34" charset="0"/>
              </a:rPr>
              <a:t>USER TESTING FOR PEOPLE WITH DISABILITIES</a:t>
            </a:r>
          </a:p>
          <a:p>
            <a:pPr algn="ctr">
              <a:lnSpc>
                <a:spcPct val="150000"/>
              </a:lnSpc>
              <a:spcBef>
                <a:spcPct val="0"/>
              </a:spcBef>
              <a:spcAft>
                <a:spcPts val="600"/>
              </a:spcAft>
              <a:buClr>
                <a:schemeClr val="accent6"/>
              </a:buClr>
            </a:pPr>
            <a:endParaRPr lang="en-US" sz="3600" b="0" kern="1200" cap="all" dirty="0">
              <a:solidFill>
                <a:schemeClr val="tx2"/>
              </a:solidFill>
              <a:latin typeface="+mj-lt"/>
              <a:ea typeface="+mj-ea"/>
              <a:cs typeface="+mj-cs"/>
            </a:endParaRPr>
          </a:p>
        </p:txBody>
      </p:sp>
      <p:sp>
        <p:nvSpPr>
          <p:cNvPr id="18" name="Rectangle 17">
            <a:extLst>
              <a:ext uri="{FF2B5EF4-FFF2-40B4-BE49-F238E27FC236}">
                <a16:creationId xmlns:a16="http://schemas.microsoft.com/office/drawing/2014/main" id="{BFCF7016-AC99-433F-B943-24C3736E0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7579574" cy="6436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03737D1-A930-4E3E-9160-3CD4AEC72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453642"/>
            <a:ext cx="3615596" cy="64511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F71CFF33-010E-4E26-A285-83B182982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707627"/>
            <a:ext cx="11293913" cy="64922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descr="A picture containing drawing&#10;&#10;Description automatically generated">
            <a:extLst>
              <a:ext uri="{FF2B5EF4-FFF2-40B4-BE49-F238E27FC236}">
                <a16:creationId xmlns:a16="http://schemas.microsoft.com/office/drawing/2014/main" id="{441F9023-8BF5-49BB-83F5-8CF6BFE6F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4068" y="1208211"/>
            <a:ext cx="1402473" cy="443311"/>
          </a:xfrm>
          <a:prstGeom prst="rect">
            <a:avLst/>
          </a:prstGeom>
        </p:spPr>
      </p:pic>
      <p:pic>
        <p:nvPicPr>
          <p:cNvPr id="1026" name="Picture 2">
            <a:extLst>
              <a:ext uri="{FF2B5EF4-FFF2-40B4-BE49-F238E27FC236}">
                <a16:creationId xmlns:a16="http://schemas.microsoft.com/office/drawing/2014/main" id="{8C158A3D-CF63-4AC8-A23F-803C80314EE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25806"/>
          <a:stretch/>
        </p:blipFill>
        <p:spPr bwMode="auto">
          <a:xfrm>
            <a:off x="4682853" y="1861239"/>
            <a:ext cx="7033687" cy="347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073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BAA51EE2-2F4E-4F3A-9E3A-F2758BE67801}"/>
              </a:ext>
            </a:extLst>
          </p:cNvPr>
          <p:cNvPicPr>
            <a:picLocks noChangeAspect="1"/>
          </p:cNvPicPr>
          <p:nvPr/>
        </p:nvPicPr>
        <p:blipFill rotWithShape="1">
          <a:blip r:embed="rId3">
            <a:extLst>
              <a:ext uri="{28A0092B-C50C-407E-A947-70E740481C1C}">
                <a14:useLocalDpi xmlns:a14="http://schemas.microsoft.com/office/drawing/2010/main" val="0"/>
              </a:ext>
            </a:extLst>
          </a:blip>
          <a:srcRect t="5055"/>
          <a:stretch/>
        </p:blipFill>
        <p:spPr>
          <a:xfrm>
            <a:off x="739036" y="137699"/>
            <a:ext cx="10359024" cy="6525200"/>
          </a:xfrm>
          <a:prstGeom prst="rect">
            <a:avLst/>
          </a:prstGeom>
        </p:spPr>
      </p:pic>
      <p:sp>
        <p:nvSpPr>
          <p:cNvPr id="4" name="Rectangle 3">
            <a:extLst>
              <a:ext uri="{FF2B5EF4-FFF2-40B4-BE49-F238E27FC236}">
                <a16:creationId xmlns:a16="http://schemas.microsoft.com/office/drawing/2014/main" id="{4CE295D5-3EBA-410B-8EFA-AEE72770BF68}"/>
              </a:ext>
            </a:extLst>
          </p:cNvPr>
          <p:cNvSpPr/>
          <p:nvPr/>
        </p:nvSpPr>
        <p:spPr>
          <a:xfrm>
            <a:off x="3319397" y="4409162"/>
            <a:ext cx="7603299" cy="7390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3921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5808C8E9-A35D-4A20-8872-5581C44BA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18" y="174581"/>
            <a:ext cx="9380220" cy="655320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9835DD20-7A13-4BD8-A158-570A2D97C6E8}"/>
              </a:ext>
            </a:extLst>
          </p:cNvPr>
          <p:cNvPicPr>
            <a:picLocks noChangeAspect="1"/>
          </p:cNvPicPr>
          <p:nvPr/>
        </p:nvPicPr>
        <p:blipFill rotWithShape="1">
          <a:blip r:embed="rId4">
            <a:extLst>
              <a:ext uri="{28A0092B-C50C-407E-A947-70E740481C1C}">
                <a14:useLocalDpi xmlns:a14="http://schemas.microsoft.com/office/drawing/2010/main" val="0"/>
              </a:ext>
            </a:extLst>
          </a:blip>
          <a:srcRect t="-9269" b="58977"/>
          <a:stretch/>
        </p:blipFill>
        <p:spPr>
          <a:xfrm>
            <a:off x="3507286" y="4503106"/>
            <a:ext cx="7078980" cy="1927652"/>
          </a:xfrm>
          <a:prstGeom prst="rect">
            <a:avLst/>
          </a:prstGeom>
        </p:spPr>
      </p:pic>
      <p:sp>
        <p:nvSpPr>
          <p:cNvPr id="4" name="Rectangle 3">
            <a:extLst>
              <a:ext uri="{FF2B5EF4-FFF2-40B4-BE49-F238E27FC236}">
                <a16:creationId xmlns:a16="http://schemas.microsoft.com/office/drawing/2014/main" id="{4CE295D5-3EBA-410B-8EFA-AEE72770BF68}"/>
              </a:ext>
            </a:extLst>
          </p:cNvPr>
          <p:cNvSpPr/>
          <p:nvPr/>
        </p:nvSpPr>
        <p:spPr>
          <a:xfrm>
            <a:off x="3532340" y="4045907"/>
            <a:ext cx="6864263" cy="6889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6E925822-30B8-4CB8-BA3F-5A77195E7023}"/>
              </a:ext>
            </a:extLst>
          </p:cNvPr>
          <p:cNvSpPr/>
          <p:nvPr/>
        </p:nvSpPr>
        <p:spPr>
          <a:xfrm>
            <a:off x="3431558" y="6344434"/>
            <a:ext cx="7154708" cy="688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B97B46D-7D14-43D3-B50E-0502F56EF535}"/>
              </a:ext>
            </a:extLst>
          </p:cNvPr>
          <p:cNvSpPr/>
          <p:nvPr/>
        </p:nvSpPr>
        <p:spPr>
          <a:xfrm>
            <a:off x="3532338" y="5461320"/>
            <a:ext cx="6864263" cy="10195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5263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EBDDD41-B998-41BA-8D4B-5131EC12649D}"/>
              </a:ext>
            </a:extLst>
          </p:cNvPr>
          <p:cNvPicPr>
            <a:picLocks noChangeAspect="1"/>
          </p:cNvPicPr>
          <p:nvPr/>
        </p:nvPicPr>
        <p:blipFill rotWithShape="1">
          <a:blip r:embed="rId3">
            <a:extLst>
              <a:ext uri="{28A0092B-C50C-407E-A947-70E740481C1C}">
                <a14:useLocalDpi xmlns:a14="http://schemas.microsoft.com/office/drawing/2010/main" val="0"/>
              </a:ext>
            </a:extLst>
          </a:blip>
          <a:srcRect l="38440" r="19467"/>
          <a:stretch/>
        </p:blipFill>
        <p:spPr>
          <a:xfrm>
            <a:off x="8214421" y="188258"/>
            <a:ext cx="3793268" cy="6514565"/>
          </a:xfrm>
          <a:prstGeom prst="rect">
            <a:avLst/>
          </a:prstGeom>
        </p:spPr>
      </p:pic>
      <p:pic>
        <p:nvPicPr>
          <p:cNvPr id="2" name="Picture 1">
            <a:extLst>
              <a:ext uri="{FF2B5EF4-FFF2-40B4-BE49-F238E27FC236}">
                <a16:creationId xmlns:a16="http://schemas.microsoft.com/office/drawing/2014/main" id="{5B00BB01-8A85-42C1-BB1A-A19F7D96A7E2}"/>
              </a:ext>
            </a:extLst>
          </p:cNvPr>
          <p:cNvPicPr>
            <a:picLocks noChangeAspect="1"/>
          </p:cNvPicPr>
          <p:nvPr/>
        </p:nvPicPr>
        <p:blipFill rotWithShape="1">
          <a:blip r:embed="rId4"/>
          <a:srcRect l="2844" r="28359" b="-1"/>
          <a:stretch/>
        </p:blipFill>
        <p:spPr>
          <a:xfrm>
            <a:off x="230084" y="185164"/>
            <a:ext cx="3935754" cy="6514565"/>
          </a:xfrm>
          <a:prstGeom prst="rect">
            <a:avLst/>
          </a:prstGeom>
        </p:spPr>
      </p:pic>
      <p:pic>
        <p:nvPicPr>
          <p:cNvPr id="9" name="Picture 8">
            <a:extLst>
              <a:ext uri="{FF2B5EF4-FFF2-40B4-BE49-F238E27FC236}">
                <a16:creationId xmlns:a16="http://schemas.microsoft.com/office/drawing/2014/main" id="{32982FD8-DA6B-42AB-8A87-E065984CFCFD}"/>
              </a:ext>
            </a:extLst>
          </p:cNvPr>
          <p:cNvPicPr>
            <a:picLocks noChangeAspect="1"/>
          </p:cNvPicPr>
          <p:nvPr/>
        </p:nvPicPr>
        <p:blipFill rotWithShape="1">
          <a:blip r:embed="rId5"/>
          <a:srcRect l="21699" r="43021" b="1"/>
          <a:stretch/>
        </p:blipFill>
        <p:spPr>
          <a:xfrm>
            <a:off x="4368921" y="171716"/>
            <a:ext cx="3663310" cy="6514565"/>
          </a:xfrm>
          <a:prstGeom prst="rect">
            <a:avLst/>
          </a:prstGeom>
        </p:spPr>
      </p:pic>
    </p:spTree>
    <p:extLst>
      <p:ext uri="{BB962C8B-B14F-4D97-AF65-F5344CB8AC3E}">
        <p14:creationId xmlns:p14="http://schemas.microsoft.com/office/powerpoint/2010/main" val="2558705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87A66-4B13-4749-8238-6BED01978235}"/>
              </a:ext>
            </a:extLst>
          </p:cNvPr>
          <p:cNvSpPr/>
          <p:nvPr/>
        </p:nvSpPr>
        <p:spPr>
          <a:xfrm>
            <a:off x="1" y="0"/>
            <a:ext cx="3578772" cy="68580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Accessibility issues to be mindful of</a:t>
            </a:r>
          </a:p>
        </p:txBody>
      </p:sp>
      <p:sp>
        <p:nvSpPr>
          <p:cNvPr id="6" name="Content Placeholder 2">
            <a:extLst>
              <a:ext uri="{FF2B5EF4-FFF2-40B4-BE49-F238E27FC236}">
                <a16:creationId xmlns:a16="http://schemas.microsoft.com/office/drawing/2014/main" id="{FA1E65B5-078E-419B-AD6E-CA27C2A6D86A}"/>
              </a:ext>
            </a:extLst>
          </p:cNvPr>
          <p:cNvSpPr txBox="1">
            <a:spLocks/>
          </p:cNvSpPr>
          <p:nvPr/>
        </p:nvSpPr>
        <p:spPr>
          <a:xfrm>
            <a:off x="4001728" y="813843"/>
            <a:ext cx="7656871" cy="198166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Aft>
                <a:spcPts val="1800"/>
              </a:spcAft>
            </a:pPr>
            <a:r>
              <a:rPr lang="en-GB" sz="2800" b="1" dirty="0">
                <a:solidFill>
                  <a:schemeClr val="tx1"/>
                </a:solidFill>
                <a:latin typeface="Segoe UI" panose="020B0502040204020203" pitchFamily="34" charset="0"/>
                <a:cs typeface="Segoe UI" panose="020B0502040204020203" pitchFamily="34" charset="0"/>
              </a:rPr>
              <a:t>Keyboard navigation</a:t>
            </a:r>
          </a:p>
          <a:p>
            <a:pPr>
              <a:spcAft>
                <a:spcPts val="1800"/>
              </a:spcAft>
            </a:pPr>
            <a:r>
              <a:rPr lang="en-GB" sz="2800" b="1" dirty="0">
                <a:solidFill>
                  <a:schemeClr val="tx1"/>
                </a:solidFill>
                <a:latin typeface="Segoe UI" panose="020B0502040204020203" pitchFamily="34" charset="0"/>
                <a:cs typeface="Segoe UI" panose="020B0502040204020203" pitchFamily="34" charset="0"/>
              </a:rPr>
              <a:t>Magnification</a:t>
            </a:r>
          </a:p>
          <a:p>
            <a:pPr>
              <a:spcAft>
                <a:spcPts val="1800"/>
              </a:spcAft>
            </a:pPr>
            <a:r>
              <a:rPr lang="en-GB" sz="2800" b="1" dirty="0">
                <a:solidFill>
                  <a:schemeClr val="tx1"/>
                </a:solidFill>
                <a:latin typeface="Segoe UI" panose="020B0502040204020203" pitchFamily="34" charset="0"/>
                <a:cs typeface="Segoe UI" panose="020B0502040204020203" pitchFamily="34" charset="0"/>
              </a:rPr>
              <a:t>Flashing and Blinking Content Elements</a:t>
            </a:r>
            <a:endParaRPr lang="en-GB" sz="2800" dirty="0">
              <a:solidFill>
                <a:schemeClr val="tx1"/>
              </a:solidFill>
              <a:latin typeface="Segoe UI" panose="020B0502040204020203" pitchFamily="34" charset="0"/>
              <a:cs typeface="Segoe UI" panose="020B0502040204020203" pitchFamily="34" charset="0"/>
            </a:endParaRPr>
          </a:p>
          <a:p>
            <a:pPr>
              <a:spcAft>
                <a:spcPts val="1800"/>
              </a:spcAft>
            </a:pPr>
            <a:r>
              <a:rPr lang="en-GB" sz="2800" b="1" dirty="0">
                <a:solidFill>
                  <a:schemeClr val="tx1"/>
                </a:solidFill>
                <a:latin typeface="Segoe UI" panose="020B0502040204020203" pitchFamily="34" charset="0"/>
                <a:cs typeface="Segoe UI" panose="020B0502040204020203" pitchFamily="34" charset="0"/>
              </a:rPr>
              <a:t>Video and Audio Captioning/Text</a:t>
            </a:r>
            <a:endParaRPr lang="en-GB" sz="2800" dirty="0">
              <a:solidFill>
                <a:schemeClr val="tx1"/>
              </a:solidFill>
              <a:latin typeface="Segoe UI" panose="020B0502040204020203" pitchFamily="34" charset="0"/>
              <a:cs typeface="Segoe UI" panose="020B0502040204020203" pitchFamily="34" charset="0"/>
            </a:endParaRPr>
          </a:p>
          <a:p>
            <a:pPr>
              <a:spcAft>
                <a:spcPts val="1800"/>
              </a:spcAft>
            </a:pPr>
            <a:r>
              <a:rPr lang="en-GB" sz="2800" b="1" dirty="0">
                <a:solidFill>
                  <a:schemeClr val="tx1"/>
                </a:solidFill>
                <a:latin typeface="Segoe UI" panose="020B0502040204020203" pitchFamily="34" charset="0"/>
                <a:cs typeface="Segoe UI" panose="020B0502040204020203" pitchFamily="34" charset="0"/>
              </a:rPr>
              <a:t>Colour Contrast</a:t>
            </a:r>
          </a:p>
          <a:p>
            <a:pPr>
              <a:spcAft>
                <a:spcPts val="1800"/>
              </a:spcAft>
            </a:pPr>
            <a:r>
              <a:rPr lang="en-GB" sz="2800" b="1" dirty="0">
                <a:solidFill>
                  <a:schemeClr val="tx1"/>
                </a:solidFill>
                <a:latin typeface="Segoe UI" panose="020B0502040204020203" pitchFamily="34" charset="0"/>
                <a:cs typeface="Segoe UI" panose="020B0502040204020203" pitchFamily="34" charset="0"/>
              </a:rPr>
              <a:t>Proximity</a:t>
            </a:r>
          </a:p>
          <a:p>
            <a:pPr>
              <a:spcAft>
                <a:spcPts val="1800"/>
              </a:spcAft>
            </a:pPr>
            <a:r>
              <a:rPr lang="en-GB" sz="2800" b="1" dirty="0">
                <a:solidFill>
                  <a:schemeClr val="tx1"/>
                </a:solidFill>
                <a:latin typeface="Segoe UI" panose="020B0502040204020203" pitchFamily="34" charset="0"/>
                <a:cs typeface="Segoe UI" panose="020B0502040204020203" pitchFamily="34" charset="0"/>
              </a:rPr>
              <a:t>Page Titles</a:t>
            </a:r>
            <a:endParaRPr lang="en-GB" sz="28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9099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83C297-1F75-4E4F-A59B-AB4AD2185E17}"/>
              </a:ext>
            </a:extLst>
          </p:cNvPr>
          <p:cNvSpPr/>
          <p:nvPr/>
        </p:nvSpPr>
        <p:spPr>
          <a:xfrm>
            <a:off x="2145698" y="1616270"/>
            <a:ext cx="6725899" cy="4820832"/>
          </a:xfrm>
          <a:prstGeom prst="rect">
            <a:avLst/>
          </a:prstGeom>
        </p:spPr>
        <p:txBody>
          <a:bodyPr vert="horz" lIns="91440" tIns="45720" rIns="91440" bIns="45720" rtlCol="0" anchor="ctr">
            <a:normAutofit/>
          </a:bodyPr>
          <a:lstStyle/>
          <a:p>
            <a:pPr>
              <a:spcBef>
                <a:spcPct val="20000"/>
              </a:spcBef>
              <a:spcAft>
                <a:spcPts val="600"/>
              </a:spcAft>
              <a:buClr>
                <a:schemeClr val="accent1"/>
              </a:buClr>
              <a:buSzPct val="92000"/>
            </a:pPr>
            <a:r>
              <a:rPr lang="en-US" sz="2400" b="1" dirty="0">
                <a:cs typeface="Segoe UI" panose="020B0502040204020203" pitchFamily="34" charset="0"/>
              </a:rPr>
              <a:t>Catherine Bright</a:t>
            </a:r>
          </a:p>
          <a:p>
            <a:pPr>
              <a:spcBef>
                <a:spcPct val="20000"/>
              </a:spcBef>
              <a:spcAft>
                <a:spcPts val="600"/>
              </a:spcAft>
              <a:buClr>
                <a:schemeClr val="accent1"/>
              </a:buClr>
              <a:buSzPct val="92000"/>
            </a:pPr>
            <a:r>
              <a:rPr lang="en-US" sz="2400" b="1" dirty="0">
                <a:cs typeface="Segoe UI" panose="020B0502040204020203" pitchFamily="34" charset="0"/>
              </a:rPr>
              <a:t>SDS Team Manager</a:t>
            </a:r>
            <a:br>
              <a:rPr lang="en-US" sz="2400" dirty="0">
                <a:cs typeface="Segoe UI" panose="020B0502040204020203" pitchFamily="34" charset="0"/>
              </a:rPr>
            </a:br>
            <a:r>
              <a:rPr lang="en-US" sz="2400" dirty="0">
                <a:cs typeface="Segoe UI" panose="020B0502040204020203" pitchFamily="34" charset="0"/>
              </a:rPr>
              <a:t>catherine.bright@tunbridgewells.gov.uk</a:t>
            </a:r>
            <a:endParaRPr lang="en-US" sz="2400" b="1" dirty="0">
              <a:cs typeface="Segoe UI" panose="020B0502040204020203" pitchFamily="34" charset="0"/>
            </a:endParaRPr>
          </a:p>
          <a:p>
            <a:pPr>
              <a:spcBef>
                <a:spcPct val="20000"/>
              </a:spcBef>
              <a:spcAft>
                <a:spcPts val="600"/>
              </a:spcAft>
              <a:buClr>
                <a:schemeClr val="accent1"/>
              </a:buClr>
              <a:buSzPct val="92000"/>
            </a:pPr>
            <a:r>
              <a:rPr lang="en-US" sz="2400" b="1" dirty="0">
                <a:cs typeface="Segoe UI" panose="020B0502040204020203" pitchFamily="34" charset="0"/>
              </a:rPr>
              <a:t>www.smarterdigital.info</a:t>
            </a:r>
          </a:p>
          <a:p>
            <a:pPr>
              <a:spcBef>
                <a:spcPct val="20000"/>
              </a:spcBef>
              <a:spcAft>
                <a:spcPts val="600"/>
              </a:spcAft>
              <a:buClr>
                <a:schemeClr val="accent1"/>
              </a:buClr>
              <a:buSzPct val="92000"/>
            </a:pPr>
            <a:r>
              <a:rPr lang="en-US" sz="2400" b="1" dirty="0">
                <a:cs typeface="Segoe UI" panose="020B0502040204020203" pitchFamily="34" charset="0"/>
              </a:rPr>
              <a:t>@</a:t>
            </a:r>
            <a:r>
              <a:rPr lang="en-US" sz="2400" b="1" dirty="0" err="1">
                <a:cs typeface="Segoe UI" panose="020B0502040204020203" pitchFamily="34" charset="0"/>
              </a:rPr>
              <a:t>SDSProjectTeam</a:t>
            </a:r>
            <a:endParaRPr lang="en-US" sz="2400" b="1" dirty="0">
              <a:cs typeface="Segoe UI" panose="020B0502040204020203" pitchFamily="34" charset="0"/>
            </a:endParaRPr>
          </a:p>
        </p:txBody>
      </p:sp>
      <p:pic>
        <p:nvPicPr>
          <p:cNvPr id="5" name="Picture 4" descr="A picture containing drawing&#10;&#10;Description automatically generated">
            <a:extLst>
              <a:ext uri="{FF2B5EF4-FFF2-40B4-BE49-F238E27FC236}">
                <a16:creationId xmlns:a16="http://schemas.microsoft.com/office/drawing/2014/main" id="{DB2EA37B-0E62-45B1-8073-8BB8AF739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057" y="5027725"/>
            <a:ext cx="3434468" cy="108560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05C7AEA-B3B7-48A8-B0DF-6E46B37D4C00}"/>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145698" y="780120"/>
            <a:ext cx="7380241" cy="1600188"/>
          </a:xfrm>
          <a:prstGeom prst="rect">
            <a:avLst/>
          </a:prstGeom>
        </p:spPr>
      </p:pic>
    </p:spTree>
    <p:extLst>
      <p:ext uri="{BB962C8B-B14F-4D97-AF65-F5344CB8AC3E}">
        <p14:creationId xmlns:p14="http://schemas.microsoft.com/office/powerpoint/2010/main" val="216396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5D9C196-56A3-4D2B-B250-2501F51B4C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4" name="Rectangle 33">
            <a:extLst>
              <a:ext uri="{FF2B5EF4-FFF2-40B4-BE49-F238E27FC236}">
                <a16:creationId xmlns:a16="http://schemas.microsoft.com/office/drawing/2014/main" id="{3A6EBF77-A535-4798-83D5-C5D9C36BF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2"/>
            <a:ext cx="7592567" cy="5856457"/>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DB2DB23-D2D0-4E56-A97D-E9B80FD3E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457202"/>
            <a:ext cx="3615593" cy="585973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5" name="TextBox 34">
            <a:extLst>
              <a:ext uri="{FF2B5EF4-FFF2-40B4-BE49-F238E27FC236}">
                <a16:creationId xmlns:a16="http://schemas.microsoft.com/office/drawing/2014/main" id="{D2CA7EBC-9DF1-4B06-B8A2-165C6B535E19}"/>
              </a:ext>
            </a:extLst>
          </p:cNvPr>
          <p:cNvSpPr txBox="1"/>
          <p:nvPr/>
        </p:nvSpPr>
        <p:spPr>
          <a:xfrm>
            <a:off x="8410623" y="832950"/>
            <a:ext cx="3054091" cy="4709131"/>
          </a:xfrm>
          <a:prstGeom prst="rect">
            <a:avLst/>
          </a:prstGeom>
        </p:spPr>
        <p:txBody>
          <a:bodyPr vert="horz" lIns="91440" tIns="45720" rIns="91440" bIns="45720" rtlCol="0" anchor="ctr">
            <a:normAutofit/>
          </a:bodyPr>
          <a:lstStyle/>
          <a:p>
            <a:pPr algn="ctr">
              <a:spcBef>
                <a:spcPct val="0"/>
              </a:spcBef>
              <a:spcAft>
                <a:spcPts val="600"/>
              </a:spcAft>
              <a:defRPr/>
            </a:pPr>
            <a:r>
              <a:rPr lang="en-US" sz="2800" b="1" kern="1200" cap="all" dirty="0">
                <a:solidFill>
                  <a:srgbClr val="FFFEFF"/>
                </a:solidFill>
                <a:latin typeface="Segoe UI" panose="020B0502040204020203" pitchFamily="34" charset="0"/>
                <a:ea typeface="+mj-ea"/>
                <a:cs typeface="Segoe UI" panose="020B0502040204020203" pitchFamily="34" charset="0"/>
              </a:rPr>
              <a:t>TOPICS in </a:t>
            </a:r>
          </a:p>
          <a:p>
            <a:pPr algn="ctr">
              <a:spcBef>
                <a:spcPct val="0"/>
              </a:spcBef>
              <a:spcAft>
                <a:spcPts val="600"/>
              </a:spcAft>
              <a:defRPr/>
            </a:pPr>
            <a:r>
              <a:rPr lang="en-US" sz="2800" b="1" kern="1200" cap="all" dirty="0">
                <a:solidFill>
                  <a:srgbClr val="FFFEFF"/>
                </a:solidFill>
                <a:latin typeface="Segoe UI" panose="020B0502040204020203" pitchFamily="34" charset="0"/>
                <a:ea typeface="+mj-ea"/>
                <a:cs typeface="Segoe UI" panose="020B0502040204020203" pitchFamily="34" charset="0"/>
              </a:rPr>
              <a:t>this session </a:t>
            </a:r>
          </a:p>
        </p:txBody>
      </p:sp>
      <p:sp>
        <p:nvSpPr>
          <p:cNvPr id="30" name="Rectangle 29">
            <a:extLst>
              <a:ext uri="{FF2B5EF4-FFF2-40B4-BE49-F238E27FC236}">
                <a16:creationId xmlns:a16="http://schemas.microsoft.com/office/drawing/2014/main" id="{DA93A89D-EA68-4B4F-AFDD-E696F65A3625}"/>
              </a:ext>
            </a:extLst>
          </p:cNvPr>
          <p:cNvSpPr/>
          <p:nvPr/>
        </p:nvSpPr>
        <p:spPr>
          <a:xfrm>
            <a:off x="467149" y="453925"/>
            <a:ext cx="7592567" cy="585973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919042E5-F4FE-460F-800B-A288B43C9D6C}"/>
              </a:ext>
            </a:extLst>
          </p:cNvPr>
          <p:cNvSpPr/>
          <p:nvPr/>
        </p:nvSpPr>
        <p:spPr>
          <a:xfrm>
            <a:off x="727286" y="2638716"/>
            <a:ext cx="7121835" cy="1107996"/>
          </a:xfrm>
          <a:prstGeom prst="rect">
            <a:avLst/>
          </a:prstGeom>
        </p:spPr>
        <p:txBody>
          <a:bodyPr wrap="square">
            <a:spAutoFit/>
          </a:bodyPr>
          <a:lstStyle/>
          <a:p>
            <a:pPr marL="514350" indent="-514350">
              <a:spcAft>
                <a:spcPts val="1200"/>
              </a:spcAft>
              <a:buFont typeface="+mj-lt"/>
              <a:buAutoNum type="alphaLcPeriod"/>
            </a:pPr>
            <a:r>
              <a:rPr lang="en-GB" sz="2800" dirty="0">
                <a:solidFill>
                  <a:schemeClr val="bg1"/>
                </a:solidFill>
                <a:latin typeface="Segoe UI" panose="020B0502040204020203" pitchFamily="34" charset="0"/>
                <a:cs typeface="Segoe UI" panose="020B0502040204020203" pitchFamily="34" charset="0"/>
              </a:rPr>
              <a:t>User testing with members of the public</a:t>
            </a:r>
          </a:p>
          <a:p>
            <a:pPr marL="514350" indent="-514350">
              <a:spcAft>
                <a:spcPts val="1200"/>
              </a:spcAft>
              <a:buFont typeface="+mj-lt"/>
              <a:buAutoNum type="alphaLcPeriod"/>
            </a:pPr>
            <a:r>
              <a:rPr lang="en-GB" sz="2800" dirty="0">
                <a:solidFill>
                  <a:schemeClr val="bg1"/>
                </a:solidFill>
                <a:latin typeface="Segoe UI" panose="020B0502040204020203" pitchFamily="34" charset="0"/>
                <a:cs typeface="Segoe UI" panose="020B0502040204020203" pitchFamily="34" charset="0"/>
              </a:rPr>
              <a:t>User testing for accessibility</a:t>
            </a:r>
          </a:p>
        </p:txBody>
      </p:sp>
    </p:spTree>
    <p:extLst>
      <p:ext uri="{BB962C8B-B14F-4D97-AF65-F5344CB8AC3E}">
        <p14:creationId xmlns:p14="http://schemas.microsoft.com/office/powerpoint/2010/main" val="343984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9DD60C94-0C9C-47B7-BE88-045235ACC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9B80356-B6F2-4929-907C-C5430BCF4C4F}"/>
              </a:ext>
            </a:extLst>
          </p:cNvPr>
          <p:cNvSpPr txBox="1"/>
          <p:nvPr/>
        </p:nvSpPr>
        <p:spPr>
          <a:xfrm>
            <a:off x="446532" y="1471716"/>
            <a:ext cx="11293913" cy="2198080"/>
          </a:xfrm>
          <a:prstGeom prst="rect">
            <a:avLst/>
          </a:prstGeom>
        </p:spPr>
        <p:txBody>
          <a:bodyPr vert="horz" lIns="91440" tIns="45720" rIns="91440" bIns="45720" rtlCol="0" anchor="ctr">
            <a:normAutofit/>
          </a:bodyPr>
          <a:lstStyle/>
          <a:p>
            <a:pPr algn="ctr">
              <a:lnSpc>
                <a:spcPct val="150000"/>
              </a:lnSpc>
              <a:spcBef>
                <a:spcPct val="0"/>
              </a:spcBef>
              <a:spcAft>
                <a:spcPts val="600"/>
              </a:spcAft>
              <a:buClr>
                <a:schemeClr val="accent6"/>
              </a:buClr>
            </a:pPr>
            <a:r>
              <a:rPr lang="en-GB" altLang="en-US" sz="3600" dirty="0">
                <a:solidFill>
                  <a:schemeClr val="tx2"/>
                </a:solidFill>
                <a:latin typeface="Segoe UI" panose="020B0502040204020203" pitchFamily="34" charset="0"/>
                <a:cs typeface="Segoe UI" panose="020B0502040204020203" pitchFamily="34" charset="0"/>
              </a:rPr>
              <a:t>USER TESTING WITH MEMBERS OF THE PUBLIC</a:t>
            </a:r>
          </a:p>
          <a:p>
            <a:pPr marL="449263" indent="-449263" algn="ctr">
              <a:lnSpc>
                <a:spcPct val="150000"/>
              </a:lnSpc>
              <a:spcBef>
                <a:spcPct val="0"/>
              </a:spcBef>
              <a:spcAft>
                <a:spcPts val="600"/>
              </a:spcAft>
              <a:buClr>
                <a:schemeClr val="accent6"/>
              </a:buClr>
              <a:buFont typeface="Wingdings" panose="05000000000000000000" pitchFamily="2" charset="2"/>
              <a:buChar char="§"/>
            </a:pPr>
            <a:endParaRPr lang="en-US" sz="3600" b="0" kern="1200" cap="all" dirty="0">
              <a:solidFill>
                <a:schemeClr val="tx2"/>
              </a:solidFill>
              <a:latin typeface="+mj-lt"/>
              <a:ea typeface="+mj-ea"/>
              <a:cs typeface="+mj-cs"/>
            </a:endParaRPr>
          </a:p>
        </p:txBody>
      </p:sp>
      <p:sp>
        <p:nvSpPr>
          <p:cNvPr id="18" name="Rectangle 17">
            <a:extLst>
              <a:ext uri="{FF2B5EF4-FFF2-40B4-BE49-F238E27FC236}">
                <a16:creationId xmlns:a16="http://schemas.microsoft.com/office/drawing/2014/main" id="{BFCF7016-AC99-433F-B943-24C3736E0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7579574" cy="6436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03737D1-A930-4E3E-9160-3CD4AEC72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453642"/>
            <a:ext cx="3615596" cy="64511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F71CFF33-010E-4E26-A285-83B182982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707627"/>
            <a:ext cx="11293913" cy="64922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descr="A picture containing drawing&#10;&#10;Description automatically generated">
            <a:extLst>
              <a:ext uri="{FF2B5EF4-FFF2-40B4-BE49-F238E27FC236}">
                <a16:creationId xmlns:a16="http://schemas.microsoft.com/office/drawing/2014/main" id="{441F9023-8BF5-49BB-83F5-8CF6BFE6F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4068" y="1208211"/>
            <a:ext cx="1402473" cy="443311"/>
          </a:xfrm>
          <a:prstGeom prst="rect">
            <a:avLst/>
          </a:prstGeom>
        </p:spPr>
      </p:pic>
      <p:pic>
        <p:nvPicPr>
          <p:cNvPr id="9" name="Picture 8">
            <a:extLst>
              <a:ext uri="{FF2B5EF4-FFF2-40B4-BE49-F238E27FC236}">
                <a16:creationId xmlns:a16="http://schemas.microsoft.com/office/drawing/2014/main" id="{D0CD9799-F06C-43D8-918A-615D6A2A5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1903" y="1919017"/>
            <a:ext cx="5283170" cy="5283170"/>
          </a:xfrm>
          <a:prstGeom prst="rect">
            <a:avLst/>
          </a:prstGeom>
        </p:spPr>
      </p:pic>
    </p:spTree>
    <p:extLst>
      <p:ext uri="{BB962C8B-B14F-4D97-AF65-F5344CB8AC3E}">
        <p14:creationId xmlns:p14="http://schemas.microsoft.com/office/powerpoint/2010/main" val="3034672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87A66-4B13-4749-8238-6BED01978235}"/>
              </a:ext>
            </a:extLst>
          </p:cNvPr>
          <p:cNvSpPr/>
          <p:nvPr/>
        </p:nvSpPr>
        <p:spPr>
          <a:xfrm>
            <a:off x="1" y="0"/>
            <a:ext cx="3578772" cy="68580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71F5517-33A6-425F-9E79-7B99CA7FC63D}"/>
              </a:ext>
            </a:extLst>
          </p:cNvPr>
          <p:cNvSpPr/>
          <p:nvPr/>
        </p:nvSpPr>
        <p:spPr>
          <a:xfrm>
            <a:off x="154370" y="2654096"/>
            <a:ext cx="3270034" cy="1384995"/>
          </a:xfrm>
          <a:prstGeom prst="rect">
            <a:avLst/>
          </a:prstGeom>
        </p:spPr>
        <p:txBody>
          <a:bodyPr wrap="square">
            <a:spAutoFit/>
          </a:bodyPr>
          <a:lstStyle/>
          <a:p>
            <a:r>
              <a:rPr lang="en-GB" sz="2800" b="1" dirty="0">
                <a:solidFill>
                  <a:schemeClr val="bg1"/>
                </a:solidFill>
              </a:rPr>
              <a:t>User testing for our partner organisations</a:t>
            </a:r>
          </a:p>
        </p:txBody>
      </p:sp>
      <p:sp>
        <p:nvSpPr>
          <p:cNvPr id="6" name="Content Placeholder 2">
            <a:extLst>
              <a:ext uri="{FF2B5EF4-FFF2-40B4-BE49-F238E27FC236}">
                <a16:creationId xmlns:a16="http://schemas.microsoft.com/office/drawing/2014/main" id="{FA1E65B5-078E-419B-AD6E-CA27C2A6D86A}"/>
              </a:ext>
            </a:extLst>
          </p:cNvPr>
          <p:cNvSpPr txBox="1">
            <a:spLocks/>
          </p:cNvSpPr>
          <p:nvPr/>
        </p:nvSpPr>
        <p:spPr>
          <a:xfrm>
            <a:off x="4071225" y="1425388"/>
            <a:ext cx="7239000" cy="120181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GB" b="1" dirty="0">
                <a:solidFill>
                  <a:schemeClr val="accent6">
                    <a:lumMod val="50000"/>
                  </a:schemeClr>
                </a:solidFill>
              </a:rPr>
              <a:t>Taking notes</a:t>
            </a:r>
            <a:endParaRPr lang="en-GB" b="1" dirty="0">
              <a:solidFill>
                <a:schemeClr val="tx1"/>
              </a:solidFill>
              <a:ea typeface="ＭＳ Ｐゴシック" pitchFamily="34" charset="-128"/>
            </a:endParaRPr>
          </a:p>
        </p:txBody>
      </p:sp>
      <p:pic>
        <p:nvPicPr>
          <p:cNvPr id="8" name="Picture 3" descr="C:\Users\janeh\Downloads\ut (1).jpg">
            <a:extLst>
              <a:ext uri="{FF2B5EF4-FFF2-40B4-BE49-F238E27FC236}">
                <a16:creationId xmlns:a16="http://schemas.microsoft.com/office/drawing/2014/main" id="{34D4C8CB-6EE8-4AD4-9D69-98ED8976C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308" y="3056158"/>
            <a:ext cx="6118793" cy="310598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15493E9C-55FF-4CD5-936D-21FB70290966}"/>
              </a:ext>
            </a:extLst>
          </p:cNvPr>
          <p:cNvSpPr txBox="1">
            <a:spLocks/>
          </p:cNvSpPr>
          <p:nvPr/>
        </p:nvSpPr>
        <p:spPr>
          <a:xfrm>
            <a:off x="4062261" y="831773"/>
            <a:ext cx="7239000" cy="62050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GB" b="1" dirty="0">
                <a:solidFill>
                  <a:schemeClr val="accent6">
                    <a:lumMod val="50000"/>
                  </a:schemeClr>
                </a:solidFill>
              </a:rPr>
              <a:t>Observing</a:t>
            </a:r>
            <a:endParaRPr lang="en-GB" dirty="0">
              <a:solidFill>
                <a:schemeClr val="tx1"/>
              </a:solidFill>
            </a:endParaRPr>
          </a:p>
        </p:txBody>
      </p:sp>
      <p:sp>
        <p:nvSpPr>
          <p:cNvPr id="9" name="Content Placeholder 2">
            <a:extLst>
              <a:ext uri="{FF2B5EF4-FFF2-40B4-BE49-F238E27FC236}">
                <a16:creationId xmlns:a16="http://schemas.microsoft.com/office/drawing/2014/main" id="{8F186D9F-09EB-4CF0-B07B-0BF27C77CB9A}"/>
              </a:ext>
            </a:extLst>
          </p:cNvPr>
          <p:cNvSpPr txBox="1">
            <a:spLocks/>
          </p:cNvSpPr>
          <p:nvPr/>
        </p:nvSpPr>
        <p:spPr>
          <a:xfrm>
            <a:off x="4062261" y="2008092"/>
            <a:ext cx="7239000" cy="120181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GB" b="1" dirty="0">
                <a:solidFill>
                  <a:schemeClr val="accent6">
                    <a:lumMod val="50000"/>
                  </a:schemeClr>
                </a:solidFill>
              </a:rPr>
              <a:t>Feeding back</a:t>
            </a:r>
            <a:endParaRPr lang="en-GB" b="1" dirty="0">
              <a:solidFill>
                <a:schemeClr val="tx1"/>
              </a:solidFill>
              <a:ea typeface="ＭＳ Ｐゴシック" pitchFamily="34" charset="-128"/>
            </a:endParaRPr>
          </a:p>
        </p:txBody>
      </p:sp>
    </p:spTree>
    <p:extLst>
      <p:ext uri="{BB962C8B-B14F-4D97-AF65-F5344CB8AC3E}">
        <p14:creationId xmlns:p14="http://schemas.microsoft.com/office/powerpoint/2010/main" val="258780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itter-bin-video-with-captions">
            <a:hlinkClick r:id="" action="ppaction://media"/>
            <a:extLst>
              <a:ext uri="{FF2B5EF4-FFF2-40B4-BE49-F238E27FC236}">
                <a16:creationId xmlns:a16="http://schemas.microsoft.com/office/drawing/2014/main" id="{166E5818-F4FE-44FA-A883-E71798A69B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393264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6C2400FB-05C1-4D34-BEE0-C6546AADA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94" y="1878905"/>
            <a:ext cx="11996590" cy="310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29513D8-FD6E-4829-83B2-4E761EAE2C82}"/>
              </a:ext>
            </a:extLst>
          </p:cNvPr>
          <p:cNvSpPr/>
          <p:nvPr/>
        </p:nvSpPr>
        <p:spPr>
          <a:xfrm>
            <a:off x="3106455" y="1778696"/>
            <a:ext cx="9319364" cy="3294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1658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6C2400FB-05C1-4D34-BEE0-C6546AADA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94" y="1878905"/>
            <a:ext cx="11996590" cy="310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29513D8-FD6E-4829-83B2-4E761EAE2C82}"/>
              </a:ext>
            </a:extLst>
          </p:cNvPr>
          <p:cNvSpPr/>
          <p:nvPr/>
        </p:nvSpPr>
        <p:spPr>
          <a:xfrm>
            <a:off x="6095999" y="1778696"/>
            <a:ext cx="6329819" cy="3294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1972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6C2400FB-05C1-4D34-BEE0-C6546AADA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94" y="1878905"/>
            <a:ext cx="11996590" cy="310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29513D8-FD6E-4829-83B2-4E761EAE2C82}"/>
              </a:ext>
            </a:extLst>
          </p:cNvPr>
          <p:cNvSpPr/>
          <p:nvPr/>
        </p:nvSpPr>
        <p:spPr>
          <a:xfrm>
            <a:off x="9131474" y="1778696"/>
            <a:ext cx="3294344" cy="3294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93073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6C2400FB-05C1-4D34-BEE0-C6546AADA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94" y="1878905"/>
            <a:ext cx="11996590" cy="310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461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VTI">
  <a:themeElements>
    <a:clrScheme name="Custom 10">
      <a:dk1>
        <a:sysClr val="windowText" lastClr="000000"/>
      </a:dk1>
      <a:lt1>
        <a:sysClr val="window" lastClr="FFFFFF"/>
      </a:lt1>
      <a:dk2>
        <a:srgbClr val="63686C"/>
      </a:dk2>
      <a:lt2>
        <a:srgbClr val="E7E6E6"/>
      </a:lt2>
      <a:accent1>
        <a:srgbClr val="85AF41"/>
      </a:accent1>
      <a:accent2>
        <a:srgbClr val="5D7B2D"/>
      </a:accent2>
      <a:accent3>
        <a:srgbClr val="A5A5A5"/>
      </a:accent3>
      <a:accent4>
        <a:srgbClr val="FFD965"/>
      </a:accent4>
      <a:accent5>
        <a:srgbClr val="C55A11"/>
      </a:accent5>
      <a:accent6>
        <a:srgbClr val="85AF41"/>
      </a:accent6>
      <a:hlink>
        <a:srgbClr val="6F3B55"/>
      </a:hlink>
      <a:folHlink>
        <a:srgbClr val="954F7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9451F28BF59418889FEE743DE0F2B" ma:contentTypeVersion="12" ma:contentTypeDescription="Create a new document." ma:contentTypeScope="" ma:versionID="5926a6f1601bdc03b2e9145b2908afaf">
  <xsd:schema xmlns:xsd="http://www.w3.org/2001/XMLSchema" xmlns:xs="http://www.w3.org/2001/XMLSchema" xmlns:p="http://schemas.microsoft.com/office/2006/metadata/properties" xmlns:ns2="9e30cebf-aa4e-4774-b989-27dec9e324ec" xmlns:ns3="c58fede1-7a4f-4fd3-a088-5fda97608fd7" targetNamespace="http://schemas.microsoft.com/office/2006/metadata/properties" ma:root="true" ma:fieldsID="da0e26fe37c23ac09a7c2790401fe0f8" ns2:_="" ns3:_="">
    <xsd:import namespace="9e30cebf-aa4e-4774-b989-27dec9e324ec"/>
    <xsd:import namespace="c58fede1-7a4f-4fd3-a088-5fda97608f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AutoTags" minOccurs="0"/>
                <xsd:element ref="ns2:MediaServiceGenerationTime" minOccurs="0"/>
                <xsd:element ref="ns2:MediaServiceEventHashCode" minOccurs="0"/>
                <xsd:element ref="ns2:MediaServiceDateTaken"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30cebf-aa4e-4774-b989-27dec9e324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8fede1-7a4f-4fd3-a088-5fda97608fd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39412F9-8B5B-408B-B6A5-1963A2C3DE86}"/>
</file>

<file path=customXml/itemProps2.xml><?xml version="1.0" encoding="utf-8"?>
<ds:datastoreItem xmlns:ds="http://schemas.openxmlformats.org/officeDocument/2006/customXml" ds:itemID="{6777164A-1C66-43FE-BF47-5AB972F21EC9}"/>
</file>

<file path=customXml/itemProps3.xml><?xml version="1.0" encoding="utf-8"?>
<ds:datastoreItem xmlns:ds="http://schemas.openxmlformats.org/officeDocument/2006/customXml" ds:itemID="{B9D09213-DFFD-4743-8075-B01ED41DFAB6}"/>
</file>

<file path=docProps/app.xml><?xml version="1.0" encoding="utf-8"?>
<Properties xmlns="http://schemas.openxmlformats.org/officeDocument/2006/extended-properties" xmlns:vt="http://schemas.openxmlformats.org/officeDocument/2006/docPropsVTypes">
  <TotalTime>2381</TotalTime>
  <Words>1421</Words>
  <Application>Microsoft Office PowerPoint</Application>
  <PresentationFormat>Widescreen</PresentationFormat>
  <Paragraphs>75</Paragraphs>
  <Slides>15</Slides>
  <Notes>15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Calibri Light</vt:lpstr>
      <vt:lpstr>Gill Sans MT</vt:lpstr>
      <vt:lpstr>Segoe UI</vt:lpstr>
      <vt:lpstr>Wingdings</vt:lpstr>
      <vt:lpstr>Wingdings 2</vt:lpstr>
      <vt:lpstr>Office Theme</vt:lpstr>
      <vt:lpstr>DividendVTI</vt:lpstr>
      <vt:lpstr>Benefits of user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 ONLINE DOCUMENTS</dc:title>
  <dc:creator>Catherine Bright</dc:creator>
  <cp:lastModifiedBy>Jane Haselden</cp:lastModifiedBy>
  <cp:revision>90</cp:revision>
  <cp:lastPrinted>2021-06-15T20:15:50Z</cp:lastPrinted>
  <dcterms:created xsi:type="dcterms:W3CDTF">2020-08-12T15:15:53Z</dcterms:created>
  <dcterms:modified xsi:type="dcterms:W3CDTF">2021-06-15T20:19:15Z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0x0101005929451F28BF59418889FEE743DE0F2B</vt:lpwstr>
  </property>
</Properties>
</file>