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826" r:id="rId3"/>
    <p:sldId id="840" r:id="rId4"/>
    <p:sldId id="827" r:id="rId5"/>
    <p:sldId id="841" r:id="rId6"/>
    <p:sldId id="823" r:id="rId7"/>
    <p:sldId id="444" r:id="rId8"/>
    <p:sldId id="825" r:id="rId9"/>
    <p:sldId id="842" r:id="rId10"/>
    <p:sldId id="261" r:id="rId11"/>
    <p:sldId id="260" r:id="rId12"/>
    <p:sldId id="822" r:id="rId13"/>
    <p:sldId id="259" r:id="rId14"/>
    <p:sldId id="258" r:id="rId15"/>
    <p:sldId id="835" r:id="rId16"/>
    <p:sldId id="828" r:id="rId17"/>
    <p:sldId id="838" r:id="rId18"/>
    <p:sldId id="843" r:id="rId19"/>
    <p:sldId id="262" r:id="rId20"/>
    <p:sldId id="834" r:id="rId21"/>
    <p:sldId id="844" r:id="rId22"/>
    <p:sldId id="845" r:id="rId23"/>
    <p:sldId id="833" r:id="rId24"/>
    <p:sldId id="847" r:id="rId25"/>
    <p:sldId id="829" r:id="rId26"/>
    <p:sldId id="631" r:id="rId27"/>
    <p:sldId id="830" r:id="rId28"/>
    <p:sldId id="849" r:id="rId29"/>
    <p:sldId id="850" r:id="rId30"/>
    <p:sldId id="851" r:id="rId31"/>
    <p:sldId id="4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E4E"/>
    <a:srgbClr val="0F6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17DBC-22F0-4AF3-97B3-C61680AC5D10}" v="3" dt="2021-06-16T08:48:5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D2D25-A92A-410F-A32E-72FB9FC3235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8A76-7CA5-43E8-AECD-A90047D14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8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2E28C-6D67-4371-9005-C8C5414955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8E33E-431D-4FD9-9482-28BC74BC7B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4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8E33E-431D-4FD9-9482-28BC74BC7B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8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487C-CB62-42D4-9C9D-EA5AF407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20358-6C38-4CFA-BC96-9485CC8B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D733-82E8-417A-843E-C6992242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F9E49-E51E-441B-9596-EB814F8C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5EB79-99A4-4BEC-A483-7A118CD2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40CA-4945-499D-ACFE-993A89DD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40A31-0664-42BD-9004-B51A9A8C1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8FB7E-4330-417F-BC08-C517FC9C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09DF-DBDC-4BD7-9955-52014220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4AB9-30B3-41E1-9B55-9AD3CB09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579B5-CF7E-4827-BC9E-83BF73B14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BCF82-FB54-48EA-AFA1-B203FBD7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E36F-BD34-4DB4-B13D-BCD5AC9B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FAA1-FEB1-414F-AECB-2DB7DC86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6526D-F85D-4872-B2FA-7DDC3ACC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9D43-118F-4B22-9647-6ADBE686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1D20-36E1-4099-8D82-5B6961BA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0CFBB-985D-48B5-8F4E-AEA6DBAF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177D-AECC-45E5-A87B-DB67A372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98D7-E4C6-4D7F-B464-437DD42F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The textBOX logo.">
            <a:extLst>
              <a:ext uri="{FF2B5EF4-FFF2-40B4-BE49-F238E27FC236}">
                <a16:creationId xmlns:a16="http://schemas.microsoft.com/office/drawing/2014/main" id="{6E81C01F-B294-4C19-8D87-9151A1C03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64" y="5914324"/>
            <a:ext cx="1591821" cy="7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10D2-29DD-4AAD-BD87-96573421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9A72-29F9-435C-A752-496166CB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5E002-B046-41D4-9B57-CDA2B0A0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C0F8A-3CCC-4047-8A84-FF4F0FA1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CCDF-D7E5-4EB5-94A5-68D27834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B6FB-68D6-417E-A9B4-26A5A5A8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8CB7-E1A2-45E5-B160-A6B8375A9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2874A-3BB3-4C09-B8FC-C3D4EF398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39C44-6528-4CFA-81DD-76CF0E53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0853-A6B3-4D64-BC28-437672F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DDBAF-D8E9-442E-9AC7-A33A2313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FE35-1445-4EE6-9C53-672CB3D9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AABBE-3BCF-437B-A9B0-57DD09A8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25474-2095-4A05-8945-DCDF5136B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FE947-A46F-4606-9881-8264A2E50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89320-AF51-405C-871A-C6FDB9D29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45594-A87A-45AA-B2D8-83C855C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53E1C-67E3-438F-94D8-9DD326F7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88E66-68C4-4A46-97F7-12FB7755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0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15AB-F57D-4D07-9E10-3EA7104E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20E80-6583-40C1-A2E2-EBE7EC3E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3B919-AF6C-4E1E-9E7A-7710B3A7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C474D-EAB7-4A97-A27F-C8DE9251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77C04-F00B-42D9-83FD-31A9D455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98212-C69A-4596-B5C2-A5070A28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D78E-F486-44E0-9707-782B762A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5CFA-4445-44BC-A19C-88760C1C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AB246-78D1-47B1-A1DD-90E8003C6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77EE-9776-4D1B-8DD4-604F95C6C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4525-5C81-4B29-B8E0-D125A3E6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EF19-DCEF-4F32-93F7-C9E2F30F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377CD-E56C-4614-9C99-A2362E81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2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2F64-43DD-4121-BB9C-DE3FEDC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71F2E-C49D-4AAD-AB3D-BA76C9EAD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F6D13-5E81-43D8-A147-C1F6772EF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7B128-B800-42E3-870E-B11335CB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9D653-3540-4424-BF4B-6938E9FF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8234B-224D-411A-84FD-2B9CE4EE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9F42F-1F7B-4FFB-8827-8CEE7C93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3000B-31CC-4581-BF6D-5B7FB186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031-AECF-430B-87FC-BAE5A1A7C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727C-033B-4BDC-AD3D-77A9B2D15B0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2376-86C2-4ACF-A8FA-66BD5E461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12F9B-CB0C-44B8-8AAA-678E372EE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F612-AAA1-4425-8588-9EC88D2E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tboxdigital.com/aspire-education-guidelin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https://www.kent.ac.uk/accessibility/accessibility-statement/kent-website-accessibility-statemen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xtboxdigital.com/aspire-education-guidelin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C0E5-967D-4FCA-B255-A9B585048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62009"/>
          </a:xfrm>
        </p:spPr>
        <p:txBody>
          <a:bodyPr>
            <a:normAutofit fontScale="90000"/>
          </a:bodyPr>
          <a:lstStyle/>
          <a:p>
            <a:pPr algn="l"/>
            <a:r>
              <a:rPr lang="en-GB" sz="8900" dirty="0">
                <a:solidFill>
                  <a:srgbClr val="554E4E"/>
                </a:solidFill>
                <a:latin typeface="Verdana Pro Light" panose="020B0304030504040204" pitchFamily="34" charset="0"/>
              </a:rPr>
              <a:t>The Hitchhiker’s Guide to Accessibility Statements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C25B4-3895-4496-9683-1262F03DE08E}"/>
              </a:ext>
            </a:extLst>
          </p:cNvPr>
          <p:cNvSpPr txBox="1"/>
          <p:nvPr/>
        </p:nvSpPr>
        <p:spPr>
          <a:xfrm>
            <a:off x="138329" y="5042102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554E4E"/>
                </a:solidFill>
                <a:latin typeface="Verdana Pro Light" panose="020B0304030504040204" pitchFamily="34" charset="0"/>
              </a:rPr>
              <a:t>Huw Alexander</a:t>
            </a:r>
          </a:p>
        </p:txBody>
      </p:sp>
      <p:pic>
        <p:nvPicPr>
          <p:cNvPr id="7" name="Picture 6" descr="The textBOX logo.">
            <a:extLst>
              <a:ext uri="{FF2B5EF4-FFF2-40B4-BE49-F238E27FC236}">
                <a16:creationId xmlns:a16="http://schemas.microsoft.com/office/drawing/2014/main" id="{96BA2BB4-6FFD-4F38-B06A-42C3835A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6" y="5803021"/>
            <a:ext cx="1942844" cy="970496"/>
          </a:xfrm>
          <a:prstGeom prst="rect">
            <a:avLst/>
          </a:prstGeom>
        </p:spPr>
      </p:pic>
      <p:pic>
        <p:nvPicPr>
          <p:cNvPr id="10" name="Graphic 9" descr="An illustration of a book. The cover contains images of a ringed planet.">
            <a:extLst>
              <a:ext uri="{FF2B5EF4-FFF2-40B4-BE49-F238E27FC236}">
                <a16:creationId xmlns:a16="http://schemas.microsoft.com/office/drawing/2014/main" id="{1E0DEA6E-4308-4A02-8955-BD44971C8F9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3543" y="0"/>
            <a:ext cx="5029200" cy="48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7DB886-4EA2-4AAE-956A-C2F6EDAF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0432" y="5333999"/>
            <a:ext cx="3091542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80B0-807E-4A18-90F6-CE8577DB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90" y="790107"/>
            <a:ext cx="6477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554E4E"/>
                </a:solidFill>
                <a:latin typeface="Verdana Pro Light" panose="020B0304030504040204" pitchFamily="34" charset="0"/>
              </a:rPr>
              <a:t>Public Sector Bodies Accessibility Regulations</a:t>
            </a:r>
          </a:p>
        </p:txBody>
      </p:sp>
      <p:pic>
        <p:nvPicPr>
          <p:cNvPr id="5" name="Graphic 4" descr="An illustration of a person relaxing in a hammock hanging between 2 palm trees.">
            <a:extLst>
              <a:ext uri="{FF2B5EF4-FFF2-40B4-BE49-F238E27FC236}">
                <a16:creationId xmlns:a16="http://schemas.microsoft.com/office/drawing/2014/main" id="{4F027C6D-34CD-446D-8FFC-CD6F0D9411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6334" y="2965776"/>
            <a:ext cx="3810000" cy="3810000"/>
          </a:xfrm>
          <a:prstGeom prst="rect">
            <a:avLst/>
          </a:prstGeom>
        </p:spPr>
      </p:pic>
      <p:pic>
        <p:nvPicPr>
          <p:cNvPr id="8" name="Graphic 7" descr="A X shaped cross cancels the relaxation time.">
            <a:extLst>
              <a:ext uri="{FF2B5EF4-FFF2-40B4-BE49-F238E27FC236}">
                <a16:creationId xmlns:a16="http://schemas.microsoft.com/office/drawing/2014/main" id="{818AE244-5CFB-4F88-846B-E8839D74C57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0964" y="2162426"/>
            <a:ext cx="4451010" cy="54167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F8C71C7-D6D5-4BF0-A860-E54D100A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4508" y="445776"/>
            <a:ext cx="2520000" cy="2520000"/>
          </a:xfrm>
          <a:prstGeom prst="rect">
            <a:avLst/>
          </a:prstGeom>
        </p:spPr>
      </p:pic>
      <p:pic>
        <p:nvPicPr>
          <p:cNvPr id="7" name="Graphic 6" descr="A tick in a check box.">
            <a:extLst>
              <a:ext uri="{FF2B5EF4-FFF2-40B4-BE49-F238E27FC236}">
                <a16:creationId xmlns:a16="http://schemas.microsoft.com/office/drawing/2014/main" id="{95025BCB-86F9-4BB6-A37C-F8AFFC017BE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3413" y="24293"/>
            <a:ext cx="2721600" cy="29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AE77-7772-420C-8BF4-67A239B2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2766218"/>
            <a:ext cx="6073350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evolution</a:t>
            </a:r>
          </a:p>
        </p:txBody>
      </p:sp>
      <p:pic>
        <p:nvPicPr>
          <p:cNvPr id="4" name="Graphic 3" descr="A 5 stage illustration of the stages of evolution as man developed from apes to use tools.">
            <a:extLst>
              <a:ext uri="{FF2B5EF4-FFF2-40B4-BE49-F238E27FC236}">
                <a16:creationId xmlns:a16="http://schemas.microsoft.com/office/drawing/2014/main" id="{C11F36AB-D136-4B08-B25E-551530610C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8137" y="380378"/>
            <a:ext cx="5049992" cy="48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25C1-7993-4C75-97BF-5FB229AF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825625"/>
            <a:ext cx="7023410" cy="3374521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think differently</a:t>
            </a:r>
          </a:p>
        </p:txBody>
      </p:sp>
      <p:pic>
        <p:nvPicPr>
          <p:cNvPr id="6" name="Graphic 5" descr="An illustration of a human head with a lightbulb in the position of the brain, representing thinking differently.">
            <a:extLst>
              <a:ext uri="{FF2B5EF4-FFF2-40B4-BE49-F238E27FC236}">
                <a16:creationId xmlns:a16="http://schemas.microsoft.com/office/drawing/2014/main" id="{1ED2ED99-BF07-44FC-93F3-8C8D102B60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134" y="139014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2E5-E8ED-4205-8E87-A745B021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31" y="882334"/>
            <a:ext cx="6963826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user guide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277B64-0F8B-4923-AB73-C3D04556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31" y="2518857"/>
            <a:ext cx="7212456" cy="2648053"/>
          </a:xfrm>
        </p:spPr>
        <p:txBody>
          <a:bodyPr>
            <a:normAutofit fontScale="77500" lnSpcReduction="20000"/>
          </a:bodyPr>
          <a:lstStyle/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Intuitive design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Features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Tools + Services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Issues + Fixes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Partnerships</a:t>
            </a:r>
          </a:p>
          <a:p>
            <a:pPr marL="0" indent="0">
              <a:buNone/>
            </a:pPr>
            <a:endParaRPr lang="en-GB" sz="48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</p:txBody>
      </p:sp>
      <p:pic>
        <p:nvPicPr>
          <p:cNvPr id="4" name="Graphic 3" descr="An illustration of an open book featuring website designs and map markers, representing accessibility statements as a user guide to websites.">
            <a:extLst>
              <a:ext uri="{FF2B5EF4-FFF2-40B4-BE49-F238E27FC236}">
                <a16:creationId xmlns:a16="http://schemas.microsoft.com/office/drawing/2014/main" id="{7898E357-C782-4E9C-A587-4EC53CBB62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1868" y="15604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2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C58C-2838-4147-9EE4-52AD1DF4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930512"/>
            <a:ext cx="6967122" cy="2996975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inclusive marketing tool</a:t>
            </a:r>
          </a:p>
        </p:txBody>
      </p:sp>
      <p:pic>
        <p:nvPicPr>
          <p:cNvPr id="4" name="Graphic 3" descr="An icon of two figures with their arms around each other.">
            <a:extLst>
              <a:ext uri="{FF2B5EF4-FFF2-40B4-BE49-F238E27FC236}">
                <a16:creationId xmlns:a16="http://schemas.microsoft.com/office/drawing/2014/main" id="{91FDDCDC-F93A-4E31-94D3-D89D4483AC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352" y="152399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F220-6CCE-40DE-A16D-CE7AE042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976"/>
            <a:ext cx="9008327" cy="264805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tell your story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93AEF1-EBFE-4DFF-B408-4D4DAEF8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31" y="2518857"/>
            <a:ext cx="7212456" cy="2648053"/>
          </a:xfrm>
        </p:spPr>
        <p:txBody>
          <a:bodyPr>
            <a:normAutofit fontScale="77500" lnSpcReduction="20000"/>
          </a:bodyPr>
          <a:lstStyle/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Investment + Time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Resources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Innovation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Vision + Identity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Student Recruitment</a:t>
            </a:r>
          </a:p>
          <a:p>
            <a:pPr marL="0" indent="0">
              <a:buNone/>
            </a:pPr>
            <a:endParaRPr lang="en-GB" sz="48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</p:txBody>
      </p:sp>
      <p:pic>
        <p:nvPicPr>
          <p:cNvPr id="4" name="Graphic 3" descr="An icon of a book. The cover of the book features a heart shape.">
            <a:extLst>
              <a:ext uri="{FF2B5EF4-FFF2-40B4-BE49-F238E27FC236}">
                <a16:creationId xmlns:a16="http://schemas.microsoft.com/office/drawing/2014/main" id="{D3EC8EF4-EEB4-483E-8F83-6F4084C074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2592" y="7533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C52D-2672-4821-ADDE-1DA06CD5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15" y="1491399"/>
            <a:ext cx="7127835" cy="3716221"/>
          </a:xfrm>
        </p:spPr>
        <p:txBody>
          <a:bodyPr>
            <a:noAutofit/>
          </a:bodyPr>
          <a:lstStyle/>
          <a:p>
            <a:r>
              <a:rPr lang="en-GB" sz="8000" dirty="0">
                <a:solidFill>
                  <a:srgbClr val="554E4E"/>
                </a:solidFill>
                <a:latin typeface="Verdana Pro Light" panose="020B0304030504040204" pitchFamily="34" charset="0"/>
              </a:rPr>
              <a:t>window </a:t>
            </a:r>
            <a:br>
              <a:rPr lang="en-GB" sz="8000" dirty="0">
                <a:solidFill>
                  <a:srgbClr val="554E4E"/>
                </a:solidFill>
                <a:latin typeface="Verdana Pro Light" panose="020B0304030504040204" pitchFamily="34" charset="0"/>
              </a:rPr>
            </a:br>
            <a:r>
              <a:rPr lang="en-GB" sz="8000" dirty="0">
                <a:solidFill>
                  <a:srgbClr val="554E4E"/>
                </a:solidFill>
                <a:latin typeface="Verdana Pro Light" panose="020B0304030504040204" pitchFamily="34" charset="0"/>
              </a:rPr>
              <a:t>on the soul of the institution</a:t>
            </a:r>
          </a:p>
        </p:txBody>
      </p:sp>
      <p:pic>
        <p:nvPicPr>
          <p:cNvPr id="4" name="Graphic 3" descr="An illustration of a window, featuring a butterfly floating past.&#10;">
            <a:extLst>
              <a:ext uri="{FF2B5EF4-FFF2-40B4-BE49-F238E27FC236}">
                <a16:creationId xmlns:a16="http://schemas.microsoft.com/office/drawing/2014/main" id="{D216662B-20D3-4CB3-BE32-46163D9314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5494" y="1268374"/>
            <a:ext cx="3810000" cy="3810000"/>
          </a:xfrm>
          <a:prstGeom prst="rect">
            <a:avLst/>
          </a:prstGeom>
        </p:spPr>
      </p:pic>
      <p:pic>
        <p:nvPicPr>
          <p:cNvPr id="3" name="Graphic 2" descr="A butterfly flies past the window.">
            <a:extLst>
              <a:ext uri="{FF2B5EF4-FFF2-40B4-BE49-F238E27FC236}">
                <a16:creationId xmlns:a16="http://schemas.microsoft.com/office/drawing/2014/main" id="{361B3B3A-DC79-46BC-B5A1-D2FDAECCDAF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5936">
            <a:off x="9868332" y="2208809"/>
            <a:ext cx="633413" cy="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98FC-673F-45C9-BFB6-D7A70790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5" y="2061765"/>
            <a:ext cx="10515600" cy="2734470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ongoing conversation</a:t>
            </a:r>
          </a:p>
        </p:txBody>
      </p:sp>
      <p:pic>
        <p:nvPicPr>
          <p:cNvPr id="4" name="Graphic 3" descr="An icon of 2 speech bubbles, representing the conversation between users and website creators.">
            <a:extLst>
              <a:ext uri="{FF2B5EF4-FFF2-40B4-BE49-F238E27FC236}">
                <a16:creationId xmlns:a16="http://schemas.microsoft.com/office/drawing/2014/main" id="{ABD45326-B351-4B59-B682-4A2B039D3C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426" y="16349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8046-C885-4A00-BA5B-9C03F3EB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9" y="1220089"/>
            <a:ext cx="10515600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roadmap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7F07A9-D8EE-40F9-9672-A6B927F5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79" y="2791000"/>
            <a:ext cx="7212456" cy="2648053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Listening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Engaging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Encouraging</a:t>
            </a:r>
          </a:p>
          <a:p>
            <a:r>
              <a:rPr lang="en-GB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 Measuring</a:t>
            </a:r>
          </a:p>
          <a:p>
            <a:pPr marL="0" indent="0">
              <a:buNone/>
            </a:pPr>
            <a:endParaRPr lang="en-GB" sz="48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</p:txBody>
      </p:sp>
      <p:pic>
        <p:nvPicPr>
          <p:cNvPr id="4" name="Graphic 3" descr="An icon of a network diagram, representing a roadmap.">
            <a:extLst>
              <a:ext uri="{FF2B5EF4-FFF2-40B4-BE49-F238E27FC236}">
                <a16:creationId xmlns:a16="http://schemas.microsoft.com/office/drawing/2014/main" id="{81BD8847-8BD7-43A5-827D-08AC22D420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782" y="1637544"/>
            <a:ext cx="2885553" cy="3014199"/>
          </a:xfrm>
          <a:prstGeom prst="rect">
            <a:avLst/>
          </a:prstGeom>
        </p:spPr>
      </p:pic>
      <p:pic>
        <p:nvPicPr>
          <p:cNvPr id="5" name="Graphic 4" descr="An icon of an ear listening.">
            <a:extLst>
              <a:ext uri="{FF2B5EF4-FFF2-40B4-BE49-F238E27FC236}">
                <a16:creationId xmlns:a16="http://schemas.microsoft.com/office/drawing/2014/main" id="{BFCAA944-1730-4420-A5E1-6F02EFE9880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2335" y="1882871"/>
            <a:ext cx="2609385" cy="28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ASPIRE education logo.">
            <a:extLst>
              <a:ext uri="{FF2B5EF4-FFF2-40B4-BE49-F238E27FC236}">
                <a16:creationId xmlns:a16="http://schemas.microsoft.com/office/drawing/2014/main" id="{082FBF97-DE9F-4CAF-B7CA-3AD2CDBD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14" y="154878"/>
            <a:ext cx="8882113" cy="2791521"/>
          </a:xfrm>
          <a:prstGeom prst="rect">
            <a:avLst/>
          </a:prstGeom>
        </p:spPr>
      </p:pic>
      <p:pic>
        <p:nvPicPr>
          <p:cNvPr id="7" name="Picture 6" descr="The ASPIRE public sector logo.">
            <a:extLst>
              <a:ext uri="{FF2B5EF4-FFF2-40B4-BE49-F238E27FC236}">
                <a16:creationId xmlns:a16="http://schemas.microsoft.com/office/drawing/2014/main" id="{30228D82-9B21-4937-9924-5C964D949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40" y="3182559"/>
            <a:ext cx="3966057" cy="1263557"/>
          </a:xfrm>
          <a:prstGeom prst="rect">
            <a:avLst/>
          </a:prstGeom>
        </p:spPr>
      </p:pic>
      <p:pic>
        <p:nvPicPr>
          <p:cNvPr id="4" name="Picture 3" descr="The McNaught Consulting logo.">
            <a:extLst>
              <a:ext uri="{FF2B5EF4-FFF2-40B4-BE49-F238E27FC236}">
                <a16:creationId xmlns:a16="http://schemas.microsoft.com/office/drawing/2014/main" id="{CA09A922-1D29-49E1-BF8B-A48EB812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6" y="5328005"/>
            <a:ext cx="3105150" cy="1252331"/>
          </a:xfrm>
          <a:prstGeom prst="rect">
            <a:avLst/>
          </a:prstGeom>
        </p:spPr>
      </p:pic>
      <p:pic>
        <p:nvPicPr>
          <p:cNvPr id="3" name="Picture 2" descr="The All Able logo.">
            <a:extLst>
              <a:ext uri="{FF2B5EF4-FFF2-40B4-BE49-F238E27FC236}">
                <a16:creationId xmlns:a16="http://schemas.microsoft.com/office/drawing/2014/main" id="{C7772790-9E88-4AA3-9E15-EF831DA87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7" y="5197377"/>
            <a:ext cx="3105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B25E-EEA3-4186-9312-2ED1988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9904"/>
            <a:ext cx="12192000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once upon a time…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6EDA3-5491-497F-930B-3323D9694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798" y="2528936"/>
            <a:ext cx="4029308" cy="42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FB6DE6-1DDC-45A9-8539-01B5C12B0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0432" y="5333999"/>
            <a:ext cx="3091542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BE182-A4F0-4717-81DD-2A9FB52F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85" y="905456"/>
            <a:ext cx="7380249" cy="2977375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measure compliance</a:t>
            </a:r>
          </a:p>
        </p:txBody>
      </p:sp>
      <p:pic>
        <p:nvPicPr>
          <p:cNvPr id="4" name="Graphic 3" descr="An icon of a ruler. A horizontal, double-headed arrow indicates the measuring distance of the ruler.">
            <a:extLst>
              <a:ext uri="{FF2B5EF4-FFF2-40B4-BE49-F238E27FC236}">
                <a16:creationId xmlns:a16="http://schemas.microsoft.com/office/drawing/2014/main" id="{C1AC4DF0-E365-4F92-8F11-AF519F9DCC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4704" y="3428999"/>
            <a:ext cx="3810000" cy="3810000"/>
          </a:xfrm>
          <a:prstGeom prst="rect">
            <a:avLst/>
          </a:prstGeom>
        </p:spPr>
      </p:pic>
      <p:pic>
        <p:nvPicPr>
          <p:cNvPr id="5" name="Graphic 4" descr="An icon of a document, representing accessibility statements.">
            <a:extLst>
              <a:ext uri="{FF2B5EF4-FFF2-40B4-BE49-F238E27FC236}">
                <a16:creationId xmlns:a16="http://schemas.microsoft.com/office/drawing/2014/main" id="{18284210-7528-4F23-BED2-AE4632D6D04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7091" y="7283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17ED-2C87-4DA6-B896-62439BB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7" y="2495008"/>
            <a:ext cx="10515600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risk management</a:t>
            </a:r>
          </a:p>
        </p:txBody>
      </p:sp>
      <p:pic>
        <p:nvPicPr>
          <p:cNvPr id="4" name="Graphic 3" descr="An icon of a sheriff's badge, representing the government patrolling the public sector bodies accessibility regulations.">
            <a:extLst>
              <a:ext uri="{FF2B5EF4-FFF2-40B4-BE49-F238E27FC236}">
                <a16:creationId xmlns:a16="http://schemas.microsoft.com/office/drawing/2014/main" id="{EEEB61F2-209E-4444-891C-7B4D530B85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636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17ED-2C87-4DA6-B896-62439BB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7" y="2495008"/>
            <a:ext cx="9130990" cy="1325563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statement </a:t>
            </a:r>
          </a:p>
        </p:txBody>
      </p:sp>
      <p:pic>
        <p:nvPicPr>
          <p:cNvPr id="3" name="Graphic 2" descr="A plus sign, indicating that ASPIRE education helps you create improved statements.">
            <a:extLst>
              <a:ext uri="{FF2B5EF4-FFF2-40B4-BE49-F238E27FC236}">
                <a16:creationId xmlns:a16="http://schemas.microsoft.com/office/drawing/2014/main" id="{337C1E4D-1422-4B5F-8D32-9AC4EB903C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3260" y="1252789"/>
            <a:ext cx="3810000" cy="3810000"/>
          </a:xfrm>
          <a:prstGeom prst="rect">
            <a:avLst/>
          </a:prstGeom>
        </p:spPr>
      </p:pic>
      <p:pic>
        <p:nvPicPr>
          <p:cNvPr id="4" name="Picture 3" descr="The ASPIRE education logo.">
            <a:extLst>
              <a:ext uri="{FF2B5EF4-FFF2-40B4-BE49-F238E27FC236}">
                <a16:creationId xmlns:a16="http://schemas.microsoft.com/office/drawing/2014/main" id="{318E8302-83FC-4C88-9F62-71AC56324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8" y="5435734"/>
            <a:ext cx="3810000" cy="11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FACTS model logo.">
            <a:extLst>
              <a:ext uri="{FF2B5EF4-FFF2-40B4-BE49-F238E27FC236}">
                <a16:creationId xmlns:a16="http://schemas.microsoft.com/office/drawing/2014/main" id="{198C023C-E55F-4381-A61B-FBFE75BC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35" y="264198"/>
            <a:ext cx="6086334" cy="1895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7ACF-858D-405B-9A48-83501E72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74" y="2317412"/>
            <a:ext cx="12192000" cy="3508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F</a:t>
            </a:r>
            <a:r>
              <a:rPr lang="en-GB" sz="4000" dirty="0">
                <a:solidFill>
                  <a:srgbClr val="0F614F"/>
                </a:solidFill>
                <a:latin typeface="Verdana Pro Light" panose="020B0304030504040204" pitchFamily="34" charset="0"/>
              </a:rPr>
              <a:t>ormative</a:t>
            </a:r>
            <a:r>
              <a:rPr lang="en-GB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:</a:t>
            </a: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 making users smarter.</a:t>
            </a:r>
            <a:endParaRPr lang="en-GB" sz="40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A</a:t>
            </a:r>
            <a:r>
              <a:rPr lang="en-GB" sz="4000" dirty="0">
                <a:solidFill>
                  <a:srgbClr val="0F614F"/>
                </a:solidFill>
                <a:latin typeface="Verdana Pro Light" panose="020B0304030504040204" pitchFamily="34" charset="0"/>
              </a:rPr>
              <a:t>ctionable</a:t>
            </a:r>
            <a:r>
              <a:rPr lang="en-GB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: </a:t>
            </a: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making users resilient.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C</a:t>
            </a:r>
            <a:r>
              <a:rPr lang="en-US" sz="4000" dirty="0">
                <a:solidFill>
                  <a:srgbClr val="0F614F"/>
                </a:solidFill>
                <a:latin typeface="Verdana Pro Light" panose="020B0304030504040204" pitchFamily="34" charset="0"/>
              </a:rPr>
              <a:t>ompliant</a:t>
            </a: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: keeping the organisation safe.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T</a:t>
            </a:r>
            <a:r>
              <a:rPr lang="en-US" sz="4000" dirty="0">
                <a:solidFill>
                  <a:srgbClr val="0F614F"/>
                </a:solidFill>
                <a:latin typeface="Verdana Pro Light" panose="020B0304030504040204" pitchFamily="34" charset="0"/>
              </a:rPr>
              <a:t>ransparent</a:t>
            </a: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: keeping disabled users on board.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S</a:t>
            </a:r>
            <a:r>
              <a:rPr lang="en-US" sz="4000" dirty="0">
                <a:solidFill>
                  <a:srgbClr val="0F614F"/>
                </a:solidFill>
                <a:latin typeface="Verdana Pro Light" panose="020B0304030504040204" pitchFamily="34" charset="0"/>
              </a:rPr>
              <a:t>upportive</a:t>
            </a:r>
            <a:r>
              <a:rPr lang="en-US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: making users confident.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3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76C7-209A-4A81-A67F-4AB28317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554E4E"/>
                </a:solidFill>
                <a:latin typeface="Verdana Pro Light" panose="020B0304030504040204" pitchFamily="34" charset="0"/>
              </a:rPr>
              <a:t>The FACTS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2F191-5451-4FF1-8CCD-CD61B08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2672532"/>
            <a:ext cx="3200400" cy="2862322"/>
          </a:xfrm>
          <a:prstGeom prst="rect">
            <a:avLst/>
          </a:prstGeom>
          <a:noFill/>
          <a:ln w="38100">
            <a:solidFill>
              <a:srgbClr val="0F61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Discoverability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Statement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Feedback +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Enforcement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User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 Pro Light" panose="020B03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527FC-3E6C-40C5-98A2-8B7FBC30A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95800" y="2672531"/>
            <a:ext cx="3200400" cy="2862322"/>
          </a:xfrm>
          <a:prstGeom prst="rect">
            <a:avLst/>
          </a:prstGeom>
          <a:noFill/>
          <a:ln w="38100">
            <a:solidFill>
              <a:srgbClr val="0F61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Technical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Web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Non-accessible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Non-compliance with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Disproportionate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Content not in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Accessibility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Third-party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AAB11-38DF-4D74-8BD7-75F75B4DE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53400" y="2672531"/>
            <a:ext cx="3200400" cy="2862322"/>
          </a:xfrm>
          <a:prstGeom prst="rect">
            <a:avLst/>
          </a:prstGeom>
          <a:noFill/>
          <a:ln w="38100">
            <a:solidFill>
              <a:srgbClr val="0F61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Colours +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Magnification + Reflow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Page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Menu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Screen reader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Images + alt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Meaningful hyperlinks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Video + Audio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Heading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4E4E"/>
                </a:solidFill>
                <a:latin typeface="Verdana Pro Light" panose="020B0304030504040204" pitchFamily="34" charset="0"/>
              </a:rPr>
              <a:t>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B6029-BEBB-4BDA-84BA-B2A33F1E4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883884"/>
            <a:ext cx="3200400" cy="605928"/>
          </a:xfrm>
          <a:prstGeom prst="rect">
            <a:avLst/>
          </a:prstGeom>
          <a:solidFill>
            <a:srgbClr val="0F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 Pro Light" panose="020B0304030504040204" pitchFamily="34" charset="0"/>
              </a:rPr>
              <a:t>COMMUNICATION COMPLIANCE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6C08F-EEFD-4650-8FB6-9C8D44F09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800" y="1878645"/>
            <a:ext cx="3200400" cy="605928"/>
          </a:xfrm>
          <a:prstGeom prst="rect">
            <a:avLst/>
          </a:prstGeom>
          <a:solidFill>
            <a:srgbClr val="0F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 Pro Light" panose="020B0304030504040204" pitchFamily="34" charset="0"/>
              </a:rPr>
              <a:t>CONTENT COMPLIANCE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9105F-5F95-4FBF-A176-938BCBAB5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1878645"/>
            <a:ext cx="3200400" cy="605928"/>
          </a:xfrm>
          <a:prstGeom prst="rect">
            <a:avLst/>
          </a:prstGeom>
          <a:solidFill>
            <a:srgbClr val="0F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 Pro Light" panose="020B0304030504040204" pitchFamily="34" charset="0"/>
              </a:rPr>
              <a:t>USER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23C79-0742-422D-BFA1-16904F1D65E2}"/>
              </a:ext>
            </a:extLst>
          </p:cNvPr>
          <p:cNvSpPr txBox="1"/>
          <p:nvPr/>
        </p:nvSpPr>
        <p:spPr>
          <a:xfrm>
            <a:off x="733999" y="5965448"/>
            <a:ext cx="1174223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F614F"/>
                </a:solidFill>
                <a:latin typeface="Verdana Pro Light" panose="020B03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https://www.textboxdigital.com/aspire-education-guidelines</a:t>
            </a:r>
            <a:endParaRPr lang="en-GB" sz="2400" dirty="0">
              <a:solidFill>
                <a:srgbClr val="0F614F"/>
              </a:solidFill>
              <a:latin typeface="Verdana Pro Light" panose="020B0304030504040204" pitchFamily="34" charset="0"/>
            </a:endParaRPr>
          </a:p>
          <a:p>
            <a:endParaRPr lang="en-GB" sz="28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University of Kent logo.">
            <a:extLst>
              <a:ext uri="{FF2B5EF4-FFF2-40B4-BE49-F238E27FC236}">
                <a16:creationId xmlns:a16="http://schemas.microsoft.com/office/drawing/2014/main" id="{0A3D8F23-322B-4428-AA4B-5A114856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5" y="412596"/>
            <a:ext cx="5037681" cy="27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the University of Kent accessibility statement.">
            <a:extLst>
              <a:ext uri="{FF2B5EF4-FFF2-40B4-BE49-F238E27FC236}">
                <a16:creationId xmlns:a16="http://schemas.microsoft.com/office/drawing/2014/main" id="{4F27D8A1-A4FE-4ECA-8004-B28A34A2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5" y="3813986"/>
            <a:ext cx="6561910" cy="2111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288C2-D1BC-44BF-9D25-AFDEB2B660E3}"/>
              </a:ext>
            </a:extLst>
          </p:cNvPr>
          <p:cNvSpPr txBox="1"/>
          <p:nvPr/>
        </p:nvSpPr>
        <p:spPr>
          <a:xfrm>
            <a:off x="480356" y="608927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614F"/>
                </a:solidFill>
                <a:latin typeface="Verdana Pro Light" panose="020B03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https://www.kent.ac.uk/accessibility/accessibility-statement/kent-website-accessibility-statement</a:t>
            </a:r>
            <a:endParaRPr lang="en-US" sz="1000" dirty="0">
              <a:solidFill>
                <a:srgbClr val="0F614F"/>
              </a:solidFill>
              <a:latin typeface="Verdana Pro Light" panose="020B0304030504040204" pitchFamily="34" charset="0"/>
            </a:endParaRPr>
          </a:p>
          <a:p>
            <a:endParaRPr lang="en-US" sz="1000" dirty="0">
              <a:latin typeface="Verdana Pro Light" panose="020B0304030504040204" pitchFamily="34" charset="0"/>
            </a:endParaRPr>
          </a:p>
        </p:txBody>
      </p:sp>
      <p:pic>
        <p:nvPicPr>
          <p:cNvPr id="7" name="Picture 6" descr="An ASPIRE compliance badge. Kent received a Gold 100 per cent score.">
            <a:extLst>
              <a:ext uri="{FF2B5EF4-FFF2-40B4-BE49-F238E27FC236}">
                <a16:creationId xmlns:a16="http://schemas.microsoft.com/office/drawing/2014/main" id="{5FE98E88-A6D4-4F3C-9A65-768942080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45" y="96640"/>
            <a:ext cx="3248726" cy="3248726"/>
          </a:xfrm>
          <a:prstGeom prst="rect">
            <a:avLst/>
          </a:prstGeom>
        </p:spPr>
      </p:pic>
      <p:pic>
        <p:nvPicPr>
          <p:cNvPr id="5" name="Picture 4" descr="An ASPIRE FACTS badge. Kent received a Gold 98 per cent score.">
            <a:extLst>
              <a:ext uri="{FF2B5EF4-FFF2-40B4-BE49-F238E27FC236}">
                <a16:creationId xmlns:a16="http://schemas.microsoft.com/office/drawing/2014/main" id="{C60A831C-5CFA-424A-97EB-8917D1925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45" y="3512634"/>
            <a:ext cx="3248726" cy="3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2D5C-E415-4747-97DF-1C9A9D0F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ASPIRE list</a:t>
            </a:r>
          </a:p>
        </p:txBody>
      </p:sp>
      <p:pic>
        <p:nvPicPr>
          <p:cNvPr id="7" name="Picture 6" descr="A screenshot of the ASPIRE list, featuring University of Kent at number 1.">
            <a:extLst>
              <a:ext uri="{FF2B5EF4-FFF2-40B4-BE49-F238E27FC236}">
                <a16:creationId xmlns:a16="http://schemas.microsoft.com/office/drawing/2014/main" id="{EA87EBE6-48DE-485A-BCFB-11D2B207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2" y="1690689"/>
            <a:ext cx="9851598" cy="38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0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A58F21-317F-479D-A8DB-E80D106EB926}"/>
              </a:ext>
            </a:extLst>
          </p:cNvPr>
          <p:cNvSpPr txBox="1"/>
          <p:nvPr/>
        </p:nvSpPr>
        <p:spPr>
          <a:xfrm>
            <a:off x="118018" y="1380809"/>
            <a:ext cx="8898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User Guide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Marketing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Engagement Forum</a:t>
            </a:r>
          </a:p>
        </p:txBody>
      </p:sp>
      <p:pic>
        <p:nvPicPr>
          <p:cNvPr id="4" name="Graphic 3" descr="An icon of a towel hanging on a towel rail. The towel features a heart shape design.">
            <a:extLst>
              <a:ext uri="{FF2B5EF4-FFF2-40B4-BE49-F238E27FC236}">
                <a16:creationId xmlns:a16="http://schemas.microsoft.com/office/drawing/2014/main" id="{02CE308E-63D3-4A0C-8255-21532A428C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0191" y="-102485"/>
            <a:ext cx="4752277" cy="4798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31C3A7-1026-4FC9-BBFA-2C5DF302D7DB}"/>
              </a:ext>
            </a:extLst>
          </p:cNvPr>
          <p:cNvSpPr txBox="1"/>
          <p:nvPr/>
        </p:nvSpPr>
        <p:spPr>
          <a:xfrm>
            <a:off x="118018" y="6178430"/>
            <a:ext cx="9709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54E4E"/>
                </a:solidFill>
                <a:latin typeface="Verdana Pro Light" panose="020B0304030504040204" pitchFamily="34" charset="0"/>
              </a:rPr>
              <a:t>* May also serve as an after-shower drying implement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138FBB-24BF-462A-9AD6-1239EF025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0403" y="723898"/>
            <a:ext cx="1766538" cy="1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0F8B8D-0EDE-4945-A115-DEC4A55F6F19}"/>
              </a:ext>
            </a:extLst>
          </p:cNvPr>
          <p:cNvSpPr txBox="1"/>
          <p:nvPr/>
        </p:nvSpPr>
        <p:spPr>
          <a:xfrm>
            <a:off x="1" y="-253959"/>
            <a:ext cx="88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554E4E"/>
                </a:solidFill>
                <a:latin typeface="Verdana Pro Light" panose="020B0304030504040204" pitchFamily="34" charset="0"/>
              </a:rPr>
              <a:t>make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31819-B18D-4691-9E28-D567E2B776ED}"/>
              </a:ext>
            </a:extLst>
          </p:cNvPr>
          <p:cNvSpPr txBox="1"/>
          <p:nvPr/>
        </p:nvSpPr>
        <p:spPr>
          <a:xfrm>
            <a:off x="1" y="1244021"/>
            <a:ext cx="9844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554E4E"/>
                </a:solidFill>
                <a:latin typeface="Verdana Pro Light" panose="020B0304030504040204" pitchFamily="34" charset="0"/>
              </a:rPr>
              <a:t>statement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B669B-12DE-4F15-834B-C045ED8F28F0}"/>
              </a:ext>
            </a:extLst>
          </p:cNvPr>
          <p:cNvSpPr txBox="1"/>
          <p:nvPr/>
        </p:nvSpPr>
        <p:spPr>
          <a:xfrm>
            <a:off x="0" y="2742001"/>
            <a:ext cx="9844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554E4E"/>
                </a:solidFill>
                <a:latin typeface="Verdana Pro Light" panose="020B0304030504040204" pitchFamily="34" charset="0"/>
              </a:rPr>
              <a:t>based on the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A3D54-10F4-4EF3-B545-08E918E6DBD5}"/>
              </a:ext>
            </a:extLst>
          </p:cNvPr>
          <p:cNvSpPr txBox="1"/>
          <p:nvPr/>
        </p:nvSpPr>
        <p:spPr>
          <a:xfrm>
            <a:off x="0" y="4182818"/>
            <a:ext cx="9767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0F614F"/>
                </a:solidFill>
                <a:latin typeface="Verdana Pro Light" panose="020B0304030504040204" pitchFamily="34" charset="0"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2041721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19FFB34-7FD7-4B0B-95A5-6943F8086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373" y="1629000"/>
            <a:ext cx="3600000" cy="3600000"/>
          </a:xfrm>
          <a:prstGeom prst="rect">
            <a:avLst/>
          </a:prstGeom>
        </p:spPr>
      </p:pic>
      <p:pic>
        <p:nvPicPr>
          <p:cNvPr id="8" name="Graphic 7" descr="A tick in a check box.">
            <a:extLst>
              <a:ext uri="{FF2B5EF4-FFF2-40B4-BE49-F238E27FC236}">
                <a16:creationId xmlns:a16="http://schemas.microsoft.com/office/drawing/2014/main" id="{8F165BA3-AD05-4CA1-A851-C2CA2CAE90F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705" y="1187903"/>
            <a:ext cx="4384756" cy="4041097"/>
          </a:xfrm>
          <a:prstGeom prst="rect">
            <a:avLst/>
          </a:prstGeom>
        </p:spPr>
      </p:pic>
      <p:pic>
        <p:nvPicPr>
          <p:cNvPr id="6" name="Graphic 5" descr="An illustration of a person relaxing in a hammock hanging between 2 palm trees.">
            <a:extLst>
              <a:ext uri="{FF2B5EF4-FFF2-40B4-BE49-F238E27FC236}">
                <a16:creationId xmlns:a16="http://schemas.microsoft.com/office/drawing/2014/main" id="{2FD572D9-A864-47FF-83A4-B4B52BA2433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0251" y="1037155"/>
            <a:ext cx="5282407" cy="47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8E76-84E2-4FF9-A997-255D2242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85" y="2766218"/>
            <a:ext cx="5562600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554E4E"/>
                </a:solidFill>
                <a:latin typeface="Verdana Pro Light" panose="020B0304030504040204" pitchFamily="34" charset="0"/>
              </a:rPr>
              <a:t>Innsbruck </a:t>
            </a:r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Austria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705B7-E018-4954-AD7B-891262E074D0}"/>
              </a:ext>
            </a:extLst>
          </p:cNvPr>
          <p:cNvSpPr txBox="1"/>
          <p:nvPr/>
        </p:nvSpPr>
        <p:spPr>
          <a:xfrm>
            <a:off x="247185" y="6065196"/>
            <a:ext cx="389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Verdana Pro Light" panose="020B0304030504040204" pitchFamily="34" charset="0"/>
              </a:rPr>
              <a:t>* 770.6 miles (via A4)</a:t>
            </a:r>
          </a:p>
        </p:txBody>
      </p:sp>
      <p:pic>
        <p:nvPicPr>
          <p:cNvPr id="5" name="Graphic 4" descr="An illustrated map of Europe.">
            <a:extLst>
              <a:ext uri="{FF2B5EF4-FFF2-40B4-BE49-F238E27FC236}">
                <a16:creationId xmlns:a16="http://schemas.microsoft.com/office/drawing/2014/main" id="{7A4BB84D-F036-4147-B848-C534825B0D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249" y="89209"/>
            <a:ext cx="5956262" cy="6237597"/>
          </a:xfrm>
          <a:prstGeom prst="rect">
            <a:avLst/>
          </a:prstGeom>
        </p:spPr>
      </p:pic>
      <p:pic>
        <p:nvPicPr>
          <p:cNvPr id="6" name="Graphic 5" descr="A curved arrow points to Innsbruck on the map of Europe.">
            <a:extLst>
              <a:ext uri="{FF2B5EF4-FFF2-40B4-BE49-F238E27FC236}">
                <a16:creationId xmlns:a16="http://schemas.microsoft.com/office/drawing/2014/main" id="{7D5DF117-764E-4C5D-8AE8-2B7757C2EA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05526">
            <a:off x="4146554" y="1272590"/>
            <a:ext cx="4471327" cy="43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n illustration of a towel.">
            <a:extLst>
              <a:ext uri="{FF2B5EF4-FFF2-40B4-BE49-F238E27FC236}">
                <a16:creationId xmlns:a16="http://schemas.microsoft.com/office/drawing/2014/main" id="{B360D991-03E0-4584-A962-91E8766C40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61" y="1029629"/>
            <a:ext cx="4752277" cy="47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9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7CF16C-72C6-4718-954F-78FE13E9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0432" y="5333999"/>
            <a:ext cx="3091542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9AC67D-9C0C-4A8C-98B3-12EEA2EB570D}"/>
              </a:ext>
            </a:extLst>
          </p:cNvPr>
          <p:cNvSpPr txBox="1">
            <a:spLocks/>
          </p:cNvSpPr>
          <p:nvPr/>
        </p:nvSpPr>
        <p:spPr>
          <a:xfrm>
            <a:off x="451412" y="0"/>
            <a:ext cx="11997067" cy="399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F614F"/>
                </a:solidFill>
                <a:latin typeface="Verdana Pro Light" panose="020B0304030504040204" pitchFamily="34" charset="0"/>
              </a:rPr>
              <a:t>aspire@textboxdigital.com</a:t>
            </a:r>
          </a:p>
          <a:p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@textboxdigital</a:t>
            </a:r>
          </a:p>
          <a:p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@aspirelist</a:t>
            </a:r>
          </a:p>
          <a:p>
            <a:r>
              <a:rPr lang="en-GB" sz="6000" dirty="0">
                <a:solidFill>
                  <a:srgbClr val="0F614F"/>
                </a:solidFill>
                <a:latin typeface="Verdana Pro Light" panose="020B0304030504040204" pitchFamily="34" charset="0"/>
              </a:rPr>
              <a:t>textboxdigital.com</a:t>
            </a:r>
            <a:endParaRPr lang="en-GB" sz="6000" dirty="0">
              <a:solidFill>
                <a:srgbClr val="554E4E"/>
              </a:solidFill>
              <a:latin typeface="Verdana Pro Light" panose="020B03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9A3F4-0E68-4184-8E31-7996CE51798B}"/>
              </a:ext>
            </a:extLst>
          </p:cNvPr>
          <p:cNvSpPr txBox="1"/>
          <p:nvPr/>
        </p:nvSpPr>
        <p:spPr>
          <a:xfrm>
            <a:off x="449985" y="4092979"/>
            <a:ext cx="9869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F614F"/>
                </a:solidFill>
                <a:latin typeface="Verdana Pro Light" panose="020B03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https://www.textboxdigital.com/aspire-education-guidelines</a:t>
            </a:r>
            <a:endParaRPr lang="en-US" sz="2400" dirty="0">
              <a:solidFill>
                <a:srgbClr val="0F614F"/>
              </a:solidFill>
              <a:latin typeface="Verdana Pro Light" panose="020B0304030504040204" pitchFamily="34" charset="0"/>
            </a:endParaRPr>
          </a:p>
          <a:p>
            <a:endParaRPr lang="en-US" sz="2400" dirty="0">
              <a:solidFill>
                <a:srgbClr val="0F614F"/>
              </a:solidFill>
              <a:latin typeface="Verdana Pro Light" panose="020B0304030504040204" pitchFamily="34" charset="0"/>
            </a:endParaRPr>
          </a:p>
        </p:txBody>
      </p:sp>
      <p:pic>
        <p:nvPicPr>
          <p:cNvPr id="10" name="Picture 9" descr="The textBOX logo.">
            <a:extLst>
              <a:ext uri="{FF2B5EF4-FFF2-40B4-BE49-F238E27FC236}">
                <a16:creationId xmlns:a16="http://schemas.microsoft.com/office/drawing/2014/main" id="{0DA70D36-CFDE-48EA-880B-87BDE7E6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0" y="5389686"/>
            <a:ext cx="2371889" cy="1184814"/>
          </a:xfrm>
          <a:prstGeom prst="rect">
            <a:avLst/>
          </a:prstGeom>
        </p:spPr>
      </p:pic>
      <p:pic>
        <p:nvPicPr>
          <p:cNvPr id="9" name="Picture 8" descr="The McNaught Consulting logo.">
            <a:extLst>
              <a:ext uri="{FF2B5EF4-FFF2-40B4-BE49-F238E27FC236}">
                <a16:creationId xmlns:a16="http://schemas.microsoft.com/office/drawing/2014/main" id="{44932AC4-277B-4049-AAB9-C163D37C2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50" y="5322169"/>
            <a:ext cx="3105150" cy="1252331"/>
          </a:xfrm>
          <a:prstGeom prst="rect">
            <a:avLst/>
          </a:prstGeom>
        </p:spPr>
      </p:pic>
      <p:pic>
        <p:nvPicPr>
          <p:cNvPr id="7" name="Picture 6" descr="The All Able logo.">
            <a:extLst>
              <a:ext uri="{FF2B5EF4-FFF2-40B4-BE49-F238E27FC236}">
                <a16:creationId xmlns:a16="http://schemas.microsoft.com/office/drawing/2014/main" id="{2C363574-866E-4F4A-A98B-3D6846FE9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35" y="5322169"/>
            <a:ext cx="3105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An illustration of a person laying in a field.">
            <a:extLst>
              <a:ext uri="{FF2B5EF4-FFF2-40B4-BE49-F238E27FC236}">
                <a16:creationId xmlns:a16="http://schemas.microsoft.com/office/drawing/2014/main" id="{CC4BA291-554C-4B64-9E89-926EAF77C8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6111" y="3534936"/>
            <a:ext cx="4064967" cy="4096563"/>
          </a:xfrm>
          <a:prstGeom prst="rect">
            <a:avLst/>
          </a:prstGeom>
        </p:spPr>
      </p:pic>
      <p:pic>
        <p:nvPicPr>
          <p:cNvPr id="5" name="Graphic 4" descr="A illustration of a forest with the moon hanging low in a star-filled sky.">
            <a:extLst>
              <a:ext uri="{FF2B5EF4-FFF2-40B4-BE49-F238E27FC236}">
                <a16:creationId xmlns:a16="http://schemas.microsoft.com/office/drawing/2014/main" id="{3353CCF2-5E1D-4163-9CF2-32AA808EA84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2578" y="55757"/>
            <a:ext cx="6162941" cy="6113265"/>
          </a:xfrm>
          <a:prstGeom prst="rect">
            <a:avLst/>
          </a:prstGeom>
        </p:spPr>
      </p:pic>
      <p:pic>
        <p:nvPicPr>
          <p:cNvPr id="7" name="Graphic 6" descr="An illustration of a stein of beer.">
            <a:extLst>
              <a:ext uri="{FF2B5EF4-FFF2-40B4-BE49-F238E27FC236}">
                <a16:creationId xmlns:a16="http://schemas.microsoft.com/office/drawing/2014/main" id="{6A625E7F-4F13-42C1-8D2F-2C11B509B3A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3" y="167264"/>
            <a:ext cx="1463869" cy="1583476"/>
          </a:xfrm>
          <a:prstGeom prst="rect">
            <a:avLst/>
          </a:prstGeom>
        </p:spPr>
      </p:pic>
      <p:pic>
        <p:nvPicPr>
          <p:cNvPr id="10" name="Graphic 9" descr="An illustration of a stein of beer.">
            <a:extLst>
              <a:ext uri="{FF2B5EF4-FFF2-40B4-BE49-F238E27FC236}">
                <a16:creationId xmlns:a16="http://schemas.microsoft.com/office/drawing/2014/main" id="{5AE595E8-028F-43E7-AC6C-935FA75F86B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91" y="1817645"/>
            <a:ext cx="1463869" cy="1583476"/>
          </a:xfrm>
          <a:prstGeom prst="rect">
            <a:avLst/>
          </a:prstGeom>
        </p:spPr>
      </p:pic>
      <p:pic>
        <p:nvPicPr>
          <p:cNvPr id="12" name="Graphic 11" descr="An illustration of a stein of beer.">
            <a:extLst>
              <a:ext uri="{FF2B5EF4-FFF2-40B4-BE49-F238E27FC236}">
                <a16:creationId xmlns:a16="http://schemas.microsoft.com/office/drawing/2014/main" id="{B1BB8289-C375-43DB-AA05-84524B6F8E0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17" y="3429000"/>
            <a:ext cx="1463869" cy="1583476"/>
          </a:xfrm>
          <a:prstGeom prst="rect">
            <a:avLst/>
          </a:prstGeom>
        </p:spPr>
      </p:pic>
      <p:pic>
        <p:nvPicPr>
          <p:cNvPr id="11" name="Graphic 10" descr="An illustration of a stein of beer.">
            <a:extLst>
              <a:ext uri="{FF2B5EF4-FFF2-40B4-BE49-F238E27FC236}">
                <a16:creationId xmlns:a16="http://schemas.microsoft.com/office/drawing/2014/main" id="{9E9510EA-C6DF-4153-88E2-39E8A6FBBFF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9439" y="5079381"/>
            <a:ext cx="1463869" cy="1583476"/>
          </a:xfrm>
          <a:prstGeom prst="rect">
            <a:avLst/>
          </a:prstGeom>
        </p:spPr>
      </p:pic>
      <p:pic>
        <p:nvPicPr>
          <p:cNvPr id="8" name="Graphic 7" descr="The cover of the Hitchhiker's Guide to Europe by Ken Welsh. The guide was published in 1971.">
            <a:extLst>
              <a:ext uri="{FF2B5EF4-FFF2-40B4-BE49-F238E27FC236}">
                <a16:creationId xmlns:a16="http://schemas.microsoft.com/office/drawing/2014/main" id="{6AE10383-C1C3-43AB-A8E2-ACB3B9BDE30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043" y="4465749"/>
            <a:ext cx="1342962" cy="2156248"/>
          </a:xfrm>
          <a:prstGeom prst="rect">
            <a:avLst/>
          </a:prstGeom>
        </p:spPr>
      </p:pic>
      <p:pic>
        <p:nvPicPr>
          <p:cNvPr id="9" name="Graphic 8" descr="An illustration of a thought bubble.">
            <a:extLst>
              <a:ext uri="{FF2B5EF4-FFF2-40B4-BE49-F238E27FC236}">
                <a16:creationId xmlns:a16="http://schemas.microsoft.com/office/drawing/2014/main" id="{766A90A4-D9D2-4C11-8A87-DE493D875BF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2471" y="406277"/>
            <a:ext cx="4018337" cy="3992567"/>
          </a:xfrm>
          <a:prstGeom prst="rect">
            <a:avLst/>
          </a:prstGeom>
        </p:spPr>
      </p:pic>
      <p:pic>
        <p:nvPicPr>
          <p:cNvPr id="13" name="Graphic 12" descr="An icon of a book with a planet and stars on the cover, representing the Hitchhiker's Guide to the Galaxy by Douglas Adams">
            <a:extLst>
              <a:ext uri="{FF2B5EF4-FFF2-40B4-BE49-F238E27FC236}">
                <a16:creationId xmlns:a16="http://schemas.microsoft.com/office/drawing/2014/main" id="{DC2DA5FF-60E9-47AD-9E54-A0F715B250B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09619" y="885988"/>
            <a:ext cx="1795418" cy="18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n illustration of a dolphin.">
            <a:extLst>
              <a:ext uri="{FF2B5EF4-FFF2-40B4-BE49-F238E27FC236}">
                <a16:creationId xmlns:a16="http://schemas.microsoft.com/office/drawing/2014/main" id="{AFCEA009-FFA8-4D5D-AC1F-7C10ED30EC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747" y="1640414"/>
            <a:ext cx="2839216" cy="3022175"/>
          </a:xfrm>
          <a:prstGeom prst="rect">
            <a:avLst/>
          </a:prstGeom>
        </p:spPr>
      </p:pic>
      <p:pic>
        <p:nvPicPr>
          <p:cNvPr id="4" name="Graphic 3" descr="An illustration of Marvin the depressed robot.">
            <a:extLst>
              <a:ext uri="{FF2B5EF4-FFF2-40B4-BE49-F238E27FC236}">
                <a16:creationId xmlns:a16="http://schemas.microsoft.com/office/drawing/2014/main" id="{A53F73E6-BC89-4C74-8B24-281D459C2BA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674" y="1513840"/>
            <a:ext cx="2717800" cy="3022176"/>
          </a:xfrm>
          <a:prstGeom prst="rect">
            <a:avLst/>
          </a:prstGeom>
        </p:spPr>
      </p:pic>
      <p:pic>
        <p:nvPicPr>
          <p:cNvPr id="6" name="Graphic 5" descr="An illustration of a scroll and quill, representing Vogon poetry.">
            <a:extLst>
              <a:ext uri="{FF2B5EF4-FFF2-40B4-BE49-F238E27FC236}">
                <a16:creationId xmlns:a16="http://schemas.microsoft.com/office/drawing/2014/main" id="{E3CC3385-4308-40AA-A971-455568A9863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6976" y="1756828"/>
            <a:ext cx="2717800" cy="2779188"/>
          </a:xfrm>
          <a:prstGeom prst="rect">
            <a:avLst/>
          </a:prstGeom>
        </p:spPr>
      </p:pic>
      <p:sp>
        <p:nvSpPr>
          <p:cNvPr id="3" name="Oval 2" descr="A circle is labelled with the number, 42.">
            <a:extLst>
              <a:ext uri="{FF2B5EF4-FFF2-40B4-BE49-F238E27FC236}">
                <a16:creationId xmlns:a16="http://schemas.microsoft.com/office/drawing/2014/main" id="{30A099B5-3CD0-4740-A2C2-0390027D82A5}"/>
              </a:ext>
            </a:extLst>
          </p:cNvPr>
          <p:cNvSpPr/>
          <p:nvPr/>
        </p:nvSpPr>
        <p:spPr>
          <a:xfrm>
            <a:off x="9635184" y="2251500"/>
            <a:ext cx="1800000" cy="1800000"/>
          </a:xfrm>
          <a:prstGeom prst="ellipse">
            <a:avLst/>
          </a:prstGeom>
          <a:solidFill>
            <a:srgbClr val="0F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sz="8000" dirty="0">
                <a:latin typeface="Candara" panose="020E0502030303020204" pitchFamily="34" charset="0"/>
              </a:rPr>
              <a:t>42</a:t>
            </a:r>
            <a:endParaRPr lang="en-US" sz="8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2611-0B55-49F1-B933-E4115B5B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6" y="1937514"/>
            <a:ext cx="7252008" cy="2752784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rgbClr val="554E4E"/>
                </a:solidFill>
                <a:latin typeface="Verdana Pro Light" panose="020B0304030504040204" pitchFamily="34" charset="0"/>
              </a:rPr>
              <a:t>the humble towel</a:t>
            </a:r>
          </a:p>
        </p:txBody>
      </p:sp>
      <p:pic>
        <p:nvPicPr>
          <p:cNvPr id="5" name="Graphic 4" descr="A curved arrow points to the humble towel.">
            <a:extLst>
              <a:ext uri="{FF2B5EF4-FFF2-40B4-BE49-F238E27FC236}">
                <a16:creationId xmlns:a16="http://schemas.microsoft.com/office/drawing/2014/main" id="{6E8BE45F-B12D-453E-8D06-8AC74670F2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726643" flipH="1">
            <a:off x="3959649" y="2308304"/>
            <a:ext cx="3925742" cy="4312817"/>
          </a:xfrm>
          <a:prstGeom prst="rect">
            <a:avLst/>
          </a:prstGeom>
        </p:spPr>
      </p:pic>
      <p:pic>
        <p:nvPicPr>
          <p:cNvPr id="4" name="Graphic 3" descr="An illustration of a towel.">
            <a:extLst>
              <a:ext uri="{FF2B5EF4-FFF2-40B4-BE49-F238E27FC236}">
                <a16:creationId xmlns:a16="http://schemas.microsoft.com/office/drawing/2014/main" id="{395DBFAB-4AF4-4902-9A6A-0BA8FF07F8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614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74A192-B0F0-4F24-B4EC-10215378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0432" y="5333999"/>
            <a:ext cx="3091542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DE963-C923-4330-BBD6-6A4CE2AE5150}"/>
              </a:ext>
            </a:extLst>
          </p:cNvPr>
          <p:cNvSpPr txBox="1"/>
          <p:nvPr/>
        </p:nvSpPr>
        <p:spPr>
          <a:xfrm>
            <a:off x="1747519" y="222140"/>
            <a:ext cx="101842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A towel, </a:t>
            </a:r>
            <a:r>
              <a:rPr lang="en-US" sz="4800" i="1" dirty="0">
                <a:solidFill>
                  <a:srgbClr val="554E4E"/>
                </a:solidFill>
                <a:latin typeface="Verdana Pro Light" panose="020B0304030504040204" pitchFamily="34" charset="0"/>
              </a:rPr>
              <a:t>The Hitchhiker's Guide to the Galaxy </a:t>
            </a:r>
            <a:r>
              <a:rPr lang="en-US" sz="4800" dirty="0">
                <a:solidFill>
                  <a:srgbClr val="554E4E"/>
                </a:solidFill>
                <a:latin typeface="Verdana Pro Light" panose="020B0304030504040204" pitchFamily="34" charset="0"/>
              </a:rPr>
              <a:t>says, is about the most massively useful thing an interstellar hitchhiker can have.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7DA1C-C7F9-4F88-A454-53C33A970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" y="151531"/>
            <a:ext cx="1600200" cy="1772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02095-F948-483D-85E0-6F033D0BCA42}"/>
              </a:ext>
            </a:extLst>
          </p:cNvPr>
          <p:cNvSpPr txBox="1"/>
          <p:nvPr/>
        </p:nvSpPr>
        <p:spPr>
          <a:xfrm>
            <a:off x="1664319" y="3588873"/>
            <a:ext cx="906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0F614F"/>
                </a:solidFill>
                <a:effectLst/>
                <a:latin typeface="Verdana Pro Light" panose="020B0304030504040204" pitchFamily="34" charset="0"/>
              </a:rPr>
              <a:t>The Hitchhiker’s Guide to the Galaxy | Douglas Adams</a:t>
            </a:r>
            <a:endParaRPr lang="en-GB" sz="2400" dirty="0">
              <a:solidFill>
                <a:srgbClr val="0F614F"/>
              </a:solidFill>
              <a:latin typeface="Verdana Pro Light" panose="020B030403050404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BDDA32-80FD-44CF-B560-C35DED53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3888" y="3429000"/>
            <a:ext cx="3391594" cy="34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E7F69E-4EFE-40FB-8A9E-C8D35535B2B9}"/>
              </a:ext>
            </a:extLst>
          </p:cNvPr>
          <p:cNvSpPr txBox="1"/>
          <p:nvPr/>
        </p:nvSpPr>
        <p:spPr>
          <a:xfrm>
            <a:off x="1367769" y="169909"/>
            <a:ext cx="3746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Universe*</a:t>
            </a:r>
          </a:p>
        </p:txBody>
      </p:sp>
      <p:pic>
        <p:nvPicPr>
          <p:cNvPr id="4" name="Graphic 3" descr="An illustration of planets and stars, representing the universe.">
            <a:extLst>
              <a:ext uri="{FF2B5EF4-FFF2-40B4-BE49-F238E27FC236}">
                <a16:creationId xmlns:a16="http://schemas.microsoft.com/office/drawing/2014/main" id="{28AA7BA6-EC07-4B03-9951-BBA615567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61" y="1185572"/>
            <a:ext cx="4874593" cy="448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7995E-6165-4C26-92E2-786CBDA212DC}"/>
              </a:ext>
            </a:extLst>
          </p:cNvPr>
          <p:cNvSpPr txBox="1"/>
          <p:nvPr/>
        </p:nvSpPr>
        <p:spPr>
          <a:xfrm>
            <a:off x="6974147" y="193207"/>
            <a:ext cx="4219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554E4E"/>
                </a:solidFill>
                <a:latin typeface="Verdana Pro Light" panose="020B0304030504040204" pitchFamily="34" charset="0"/>
              </a:rPr>
              <a:t>University*</a:t>
            </a:r>
          </a:p>
        </p:txBody>
      </p:sp>
      <p:pic>
        <p:nvPicPr>
          <p:cNvPr id="5" name="Graphic 4" descr="An illustration of a university building.">
            <a:extLst>
              <a:ext uri="{FF2B5EF4-FFF2-40B4-BE49-F238E27FC236}">
                <a16:creationId xmlns:a16="http://schemas.microsoft.com/office/drawing/2014/main" id="{C1E19479-85BE-430C-8322-84A93313C0E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8920" y="1523999"/>
            <a:ext cx="381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E31448-DB8D-4086-95D9-F03A38F9657F}"/>
              </a:ext>
            </a:extLst>
          </p:cNvPr>
          <p:cNvSpPr txBox="1"/>
          <p:nvPr/>
        </p:nvSpPr>
        <p:spPr>
          <a:xfrm>
            <a:off x="0" y="5980204"/>
            <a:ext cx="347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554E4E"/>
                </a:solidFill>
                <a:latin typeface="Verdana Pro Light" panose="020B0304030504040204" pitchFamily="34" charset="0"/>
              </a:rPr>
              <a:t>* not to scale</a:t>
            </a:r>
          </a:p>
        </p:txBody>
      </p:sp>
    </p:spTree>
    <p:extLst>
      <p:ext uri="{BB962C8B-B14F-4D97-AF65-F5344CB8AC3E}">
        <p14:creationId xmlns:p14="http://schemas.microsoft.com/office/powerpoint/2010/main" val="333690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n illustration of a towel hanging on a towel rack.">
            <a:extLst>
              <a:ext uri="{FF2B5EF4-FFF2-40B4-BE49-F238E27FC236}">
                <a16:creationId xmlns:a16="http://schemas.microsoft.com/office/drawing/2014/main" id="{395DBFAB-4AF4-4902-9A6A-0BA8FF07F8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5595" y="1395761"/>
            <a:ext cx="3810000" cy="3810000"/>
          </a:xfrm>
          <a:prstGeom prst="rect">
            <a:avLst/>
          </a:prstGeom>
        </p:spPr>
      </p:pic>
      <p:pic>
        <p:nvPicPr>
          <p:cNvPr id="6" name="Graphic 5" descr="An illustration of a document page, representing accessibility statements.">
            <a:extLst>
              <a:ext uri="{FF2B5EF4-FFF2-40B4-BE49-F238E27FC236}">
                <a16:creationId xmlns:a16="http://schemas.microsoft.com/office/drawing/2014/main" id="{960A5BDA-4F4D-479D-9629-F003EAAC0C7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2105" y="142363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340F30-513C-43F9-B845-EE396E4C7784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311</Words>
  <Application>Microsoft Office PowerPoint</Application>
  <PresentationFormat>Widescreen</PresentationFormat>
  <Paragraphs>93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Verdana Pro Light</vt:lpstr>
      <vt:lpstr>Office Theme</vt:lpstr>
      <vt:lpstr>The Hitchhiker’s Guide to Accessibility Statements</vt:lpstr>
      <vt:lpstr>once upon a time…</vt:lpstr>
      <vt:lpstr>Innsbruck Austria</vt:lpstr>
      <vt:lpstr>PowerPoint Presentation</vt:lpstr>
      <vt:lpstr>PowerPoint Presentation</vt:lpstr>
      <vt:lpstr>the humble towel</vt:lpstr>
      <vt:lpstr>PowerPoint Presentation</vt:lpstr>
      <vt:lpstr>PowerPoint Presentation</vt:lpstr>
      <vt:lpstr>PowerPoint Presentation</vt:lpstr>
      <vt:lpstr>PowerPoint Presentation</vt:lpstr>
      <vt:lpstr>evolution</vt:lpstr>
      <vt:lpstr>think differently</vt:lpstr>
      <vt:lpstr>user guide</vt:lpstr>
      <vt:lpstr>inclusive marketing tool</vt:lpstr>
      <vt:lpstr>tell your story</vt:lpstr>
      <vt:lpstr>window  on the soul of the institution</vt:lpstr>
      <vt:lpstr>ongoing conversation</vt:lpstr>
      <vt:lpstr>roadmap</vt:lpstr>
      <vt:lpstr>PowerPoint Presentation</vt:lpstr>
      <vt:lpstr>measure compliance</vt:lpstr>
      <vt:lpstr>risk management</vt:lpstr>
      <vt:lpstr>statement </vt:lpstr>
      <vt:lpstr>PowerPoint Presentation</vt:lpstr>
      <vt:lpstr>The FACTS criteria</vt:lpstr>
      <vt:lpstr>PowerPoint Presentation</vt:lpstr>
      <vt:lpstr>ASPIRE list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Alexander</dc:creator>
  <cp:lastModifiedBy>Huw Alexander</cp:lastModifiedBy>
  <cp:revision>3</cp:revision>
  <dcterms:created xsi:type="dcterms:W3CDTF">2021-06-09T09:56:03Z</dcterms:created>
  <dcterms:modified xsi:type="dcterms:W3CDTF">2021-06-16T08:58:51Z</dcterms:modified>
</cp:coreProperties>
</file>