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5" r:id="rId4"/>
    <p:sldId id="268" r:id="rId5"/>
    <p:sldId id="269" r:id="rId6"/>
    <p:sldId id="270" r:id="rId7"/>
    <p:sldId id="266" r:id="rId8"/>
    <p:sldId id="267"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8" autoAdjust="0"/>
    <p:restoredTop sz="87309" autoAdjust="0"/>
  </p:normalViewPr>
  <p:slideViewPr>
    <p:cSldViewPr snapToGrid="0">
      <p:cViewPr varScale="1">
        <p:scale>
          <a:sx n="99" d="100"/>
          <a:sy n="99" d="100"/>
        </p:scale>
        <p:origin x="10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70F6E-0734-4AB5-A79B-70A7C9F0DAA1}" type="datetimeFigureOut">
              <a:rPr lang="en-GB" smtClean="0"/>
              <a:t>14/06/2021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231B26-4FA2-4047-8950-EC5EBE6637A8}" type="slidenum">
              <a:rPr lang="en-GB" smtClean="0"/>
              <a:t>‹#›</a:t>
            </a:fld>
            <a:endParaRPr lang="en-GB"/>
          </a:p>
        </p:txBody>
      </p:sp>
    </p:spTree>
    <p:extLst>
      <p:ext uri="{BB962C8B-B14F-4D97-AF65-F5344CB8AC3E}">
        <p14:creationId xmlns:p14="http://schemas.microsoft.com/office/powerpoint/2010/main" val="244869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231B26-4FA2-4047-8950-EC5EBE6637A8}" type="slidenum">
              <a:rPr lang="en-GB" smtClean="0"/>
              <a:t>1</a:t>
            </a:fld>
            <a:endParaRPr lang="en-GB"/>
          </a:p>
        </p:txBody>
      </p:sp>
    </p:spTree>
    <p:extLst>
      <p:ext uri="{BB962C8B-B14F-4D97-AF65-F5344CB8AC3E}">
        <p14:creationId xmlns:p14="http://schemas.microsoft.com/office/powerpoint/2010/main" val="284640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231B26-4FA2-4047-8950-EC5EBE6637A8}" type="slidenum">
              <a:rPr lang="en-GB" smtClean="0"/>
              <a:t>9</a:t>
            </a:fld>
            <a:endParaRPr lang="en-GB"/>
          </a:p>
        </p:txBody>
      </p:sp>
    </p:spTree>
    <p:extLst>
      <p:ext uri="{BB962C8B-B14F-4D97-AF65-F5344CB8AC3E}">
        <p14:creationId xmlns:p14="http://schemas.microsoft.com/office/powerpoint/2010/main" val="223775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BE964-24A2-48F9-84C2-575B998A2C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ED75BB1-B8F5-4F93-83D1-C4168862CA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35EC96-B374-41F7-8B6E-6EFA3040BC39}"/>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5" name="Footer Placeholder 4">
            <a:extLst>
              <a:ext uri="{FF2B5EF4-FFF2-40B4-BE49-F238E27FC236}">
                <a16:creationId xmlns:a16="http://schemas.microsoft.com/office/drawing/2014/main" id="{28B85C14-31E0-4215-BA6A-182B6704F0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4DDBCB-F509-4AED-80FF-ABEF8D5EDB24}"/>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7105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5655-640C-45B9-B3C2-E740A0BA15D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F8B10F-1729-439D-9959-21731E9CBC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1DC99D-A514-4B52-9ABE-33482E8CDD1E}"/>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5" name="Footer Placeholder 4">
            <a:extLst>
              <a:ext uri="{FF2B5EF4-FFF2-40B4-BE49-F238E27FC236}">
                <a16:creationId xmlns:a16="http://schemas.microsoft.com/office/drawing/2014/main" id="{FB8A7ABF-D27A-4281-9D6D-3D481C9D2C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3CDD33-67FF-45FC-BC53-55A9052187FA}"/>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227841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8A4DC1-FD6B-4A12-8AD9-A17FEDF8C5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888836-75CD-4F14-BD5B-9CC6C758B4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E97A2A-5EED-42F0-88A3-98279352C0C7}"/>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5" name="Footer Placeholder 4">
            <a:extLst>
              <a:ext uri="{FF2B5EF4-FFF2-40B4-BE49-F238E27FC236}">
                <a16:creationId xmlns:a16="http://schemas.microsoft.com/office/drawing/2014/main" id="{088DA779-D44A-4CBC-BFD7-F6135C5C2D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C2D9CA-7C8A-4C69-84B0-9DE5D5F03FFA}"/>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88211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A78E-1F83-49C5-A381-9907CF9EA9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2934D3-2AD9-424C-9CCC-35ED44C2AC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A65753-200C-405D-8060-1F631E0AF41F}"/>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5" name="Footer Placeholder 4">
            <a:extLst>
              <a:ext uri="{FF2B5EF4-FFF2-40B4-BE49-F238E27FC236}">
                <a16:creationId xmlns:a16="http://schemas.microsoft.com/office/drawing/2014/main" id="{3C465CBC-7966-4683-BC0C-12F122E860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6D85DF-75E1-4FCB-BACC-20B65F393F25}"/>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412836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C9EF6-12C8-4F47-9095-FF727C0AF4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0CBCAC-00E7-4DD9-B565-703698A1F6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E8EE19-1BC1-40FF-97DF-18A1099742BE}"/>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5" name="Footer Placeholder 4">
            <a:extLst>
              <a:ext uri="{FF2B5EF4-FFF2-40B4-BE49-F238E27FC236}">
                <a16:creationId xmlns:a16="http://schemas.microsoft.com/office/drawing/2014/main" id="{20A0249C-6261-441E-AF50-7584938A42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82D00-0100-4B1D-B53F-C20DCB6B0528}"/>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241480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F8399-8846-478D-A949-A472736486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C27915-359B-4CEC-B07E-7C8EA7ECC9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D9F24D-6CFC-478A-B92A-4E341E9CB6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690D24-4985-4E33-AE86-A8A0FB4968D8}"/>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6" name="Footer Placeholder 5">
            <a:extLst>
              <a:ext uri="{FF2B5EF4-FFF2-40B4-BE49-F238E27FC236}">
                <a16:creationId xmlns:a16="http://schemas.microsoft.com/office/drawing/2014/main" id="{B3E526CE-E24B-4EE7-8D2E-BED8D94DA1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979525-8237-4F46-BDB3-7C4048B9F8FF}"/>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76819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6EF62-0944-4808-AC0B-823FA9F014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BC4C0E-DA9A-4300-A3C6-23C28FD3C3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6AA055-05C1-4A9C-8416-01BC0D4B8E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4EA2682-9237-4EFC-9E2B-1369756E9A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9AAE9B-CB9D-4C36-A182-A47A2296B8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2F3939-8114-4764-AA49-B5395497845E}"/>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8" name="Footer Placeholder 7">
            <a:extLst>
              <a:ext uri="{FF2B5EF4-FFF2-40B4-BE49-F238E27FC236}">
                <a16:creationId xmlns:a16="http://schemas.microsoft.com/office/drawing/2014/main" id="{E0C37099-2412-44F3-8176-9272CC6E79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ED87A4-BED8-4CEE-86F8-6B269F8B2C49}"/>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71932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1BDEB-583E-421D-A062-F4D6940954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E8253C-18B6-4EC0-9423-79B660A3E660}"/>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4" name="Footer Placeholder 3">
            <a:extLst>
              <a:ext uri="{FF2B5EF4-FFF2-40B4-BE49-F238E27FC236}">
                <a16:creationId xmlns:a16="http://schemas.microsoft.com/office/drawing/2014/main" id="{9206C16B-86E3-43E0-A8E7-7C1CC48494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22BC72C-DAEC-4757-818E-7DF74194B4BF}"/>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256800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09C00-3DF3-47B4-BF21-3901BEB36ED4}"/>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3" name="Footer Placeholder 2">
            <a:extLst>
              <a:ext uri="{FF2B5EF4-FFF2-40B4-BE49-F238E27FC236}">
                <a16:creationId xmlns:a16="http://schemas.microsoft.com/office/drawing/2014/main" id="{8D1EB91F-C4E9-4D8F-B014-F41BCD0F81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39520D-52D1-4526-879B-19670B3C86BC}"/>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183292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A269-F0E0-4857-A67C-9F5F7B26B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11D36E-2E2B-463E-A259-A8A506BAD1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D31D29-6DCB-4A88-AD16-8134B8ECB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A15638-0F8E-4CBF-8908-F5D021E7F6B3}"/>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6" name="Footer Placeholder 5">
            <a:extLst>
              <a:ext uri="{FF2B5EF4-FFF2-40B4-BE49-F238E27FC236}">
                <a16:creationId xmlns:a16="http://schemas.microsoft.com/office/drawing/2014/main" id="{08599B36-B563-4E09-B15A-75DCE984EC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1F2825-B1A3-4413-985A-F576C3D820CE}"/>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6305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49A8-8305-40ED-ADF5-E1F370535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5BF039-937A-4EF5-9067-E6F549EBB2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511CC50-DD91-4B2D-ABD2-BFC7E1914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04C5DA-46C1-4450-8FF9-BE64A18BD67D}"/>
              </a:ext>
            </a:extLst>
          </p:cNvPr>
          <p:cNvSpPr>
            <a:spLocks noGrp="1"/>
          </p:cNvSpPr>
          <p:nvPr>
            <p:ph type="dt" sz="half" idx="10"/>
          </p:nvPr>
        </p:nvSpPr>
        <p:spPr/>
        <p:txBody>
          <a:bodyPr/>
          <a:lstStyle/>
          <a:p>
            <a:fld id="{61F638D3-F4E5-4A11-AA10-71BDC900FF46}" type="datetimeFigureOut">
              <a:rPr lang="en-GB" smtClean="0"/>
              <a:t>14/06/2021</a:t>
            </a:fld>
            <a:endParaRPr lang="en-GB"/>
          </a:p>
        </p:txBody>
      </p:sp>
      <p:sp>
        <p:nvSpPr>
          <p:cNvPr id="6" name="Footer Placeholder 5">
            <a:extLst>
              <a:ext uri="{FF2B5EF4-FFF2-40B4-BE49-F238E27FC236}">
                <a16:creationId xmlns:a16="http://schemas.microsoft.com/office/drawing/2014/main" id="{64EDF7A4-0ECF-4690-B49E-1950BA3973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F53A34-9893-4AA8-967A-371A16F2332F}"/>
              </a:ext>
            </a:extLst>
          </p:cNvPr>
          <p:cNvSpPr>
            <a:spLocks noGrp="1"/>
          </p:cNvSpPr>
          <p:nvPr>
            <p:ph type="sldNum" sz="quarter" idx="12"/>
          </p:nvPr>
        </p:nvSpPr>
        <p:spPr/>
        <p:txBody>
          <a:bodyPr/>
          <a:lstStyle/>
          <a:p>
            <a:fld id="{24B0739F-D5D8-470C-BD5F-1789DD16DDED}" type="slidenum">
              <a:rPr lang="en-GB" smtClean="0"/>
              <a:t>‹#›</a:t>
            </a:fld>
            <a:endParaRPr lang="en-GB"/>
          </a:p>
        </p:txBody>
      </p:sp>
    </p:spTree>
    <p:extLst>
      <p:ext uri="{BB962C8B-B14F-4D97-AF65-F5344CB8AC3E}">
        <p14:creationId xmlns:p14="http://schemas.microsoft.com/office/powerpoint/2010/main" val="318816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129DBB-228A-4AD3-8D5B-4A5731DC70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A5BBF4-48D3-4DC6-89D5-354B7D411F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93D0ED-93DC-4827-8482-998510D43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638D3-F4E5-4A11-AA10-71BDC900FF46}" type="datetimeFigureOut">
              <a:rPr lang="en-GB" smtClean="0"/>
              <a:t>14/06/2021</a:t>
            </a:fld>
            <a:endParaRPr lang="en-GB"/>
          </a:p>
        </p:txBody>
      </p:sp>
      <p:sp>
        <p:nvSpPr>
          <p:cNvPr id="5" name="Footer Placeholder 4">
            <a:extLst>
              <a:ext uri="{FF2B5EF4-FFF2-40B4-BE49-F238E27FC236}">
                <a16:creationId xmlns:a16="http://schemas.microsoft.com/office/drawing/2014/main" id="{8588AFEE-BB6F-4CF8-898C-98A0135F8B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E4006A-72DF-434F-AF97-B681489529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0739F-D5D8-470C-BD5F-1789DD16DDED}" type="slidenum">
              <a:rPr lang="en-GB" smtClean="0"/>
              <a:t>‹#›</a:t>
            </a:fld>
            <a:endParaRPr lang="en-GB"/>
          </a:p>
        </p:txBody>
      </p:sp>
    </p:spTree>
    <p:extLst>
      <p:ext uri="{BB962C8B-B14F-4D97-AF65-F5344CB8AC3E}">
        <p14:creationId xmlns:p14="http://schemas.microsoft.com/office/powerpoint/2010/main" val="3318934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cxZBkC"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mailto:Info@allable.co.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81323-27A2-4BBB-8BAA-15C015A47B41}"/>
              </a:ext>
            </a:extLst>
          </p:cNvPr>
          <p:cNvSpPr>
            <a:spLocks noGrp="1"/>
          </p:cNvSpPr>
          <p:nvPr>
            <p:ph type="ctrTitle"/>
          </p:nvPr>
        </p:nvSpPr>
        <p:spPr>
          <a:xfrm>
            <a:off x="879107" y="1468872"/>
            <a:ext cx="10433785" cy="2438985"/>
          </a:xfrm>
        </p:spPr>
        <p:txBody>
          <a:bodyPr>
            <a:normAutofit/>
          </a:bodyPr>
          <a:lstStyle/>
          <a:p>
            <a:r>
              <a:rPr lang="en-GB" sz="4800" dirty="0"/>
              <a:t>Further Education Vision Impaired student support and accessibility research </a:t>
            </a:r>
          </a:p>
        </p:txBody>
      </p:sp>
      <p:sp>
        <p:nvSpPr>
          <p:cNvPr id="3" name="Subtitle 2">
            <a:extLst>
              <a:ext uri="{FF2B5EF4-FFF2-40B4-BE49-F238E27FC236}">
                <a16:creationId xmlns:a16="http://schemas.microsoft.com/office/drawing/2014/main" id="{4AF1B9D8-CB41-457D-81BC-4203C153D819}"/>
              </a:ext>
            </a:extLst>
          </p:cNvPr>
          <p:cNvSpPr>
            <a:spLocks noGrp="1"/>
          </p:cNvSpPr>
          <p:nvPr>
            <p:ph type="subTitle" idx="1"/>
          </p:nvPr>
        </p:nvSpPr>
        <p:spPr>
          <a:xfrm>
            <a:off x="1517584" y="4119612"/>
            <a:ext cx="9144000" cy="878305"/>
          </a:xfrm>
        </p:spPr>
        <p:txBody>
          <a:bodyPr/>
          <a:lstStyle/>
          <a:p>
            <a:r>
              <a:rPr lang="en-GB" dirty="0"/>
              <a:t>George Rhodes</a:t>
            </a:r>
          </a:p>
        </p:txBody>
      </p:sp>
      <p:pic>
        <p:nvPicPr>
          <p:cNvPr id="5" name="Picture 4" descr="All Able logo">
            <a:extLst>
              <a:ext uri="{FF2B5EF4-FFF2-40B4-BE49-F238E27FC236}">
                <a16:creationId xmlns:a16="http://schemas.microsoft.com/office/drawing/2014/main" id="{805236BD-EA44-402A-A833-A183C4ED9B6C}"/>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4460" y="5750609"/>
            <a:ext cx="2947540" cy="1103067"/>
          </a:xfrm>
          <a:prstGeom prst="rect">
            <a:avLst/>
          </a:prstGeom>
        </p:spPr>
      </p:pic>
      <p:sp>
        <p:nvSpPr>
          <p:cNvPr id="7" name="TextBox 6">
            <a:extLst>
              <a:ext uri="{FF2B5EF4-FFF2-40B4-BE49-F238E27FC236}">
                <a16:creationId xmlns:a16="http://schemas.microsoft.com/office/drawing/2014/main" id="{68E8A93C-BA49-4D69-8A2F-3D8D16AB8CBF}"/>
              </a:ext>
            </a:extLst>
          </p:cNvPr>
          <p:cNvSpPr txBox="1"/>
          <p:nvPr/>
        </p:nvSpPr>
        <p:spPr>
          <a:xfrm>
            <a:off x="2416507" y="6035817"/>
            <a:ext cx="6507758" cy="646331"/>
          </a:xfrm>
          <a:prstGeom prst="rect">
            <a:avLst/>
          </a:prstGeom>
          <a:noFill/>
        </p:spPr>
        <p:txBody>
          <a:bodyPr wrap="square" rtlCol="0">
            <a:spAutoFit/>
          </a:bodyPr>
          <a:lstStyle/>
          <a:p>
            <a:r>
              <a:rPr lang="en-GB" dirty="0"/>
              <a:t>Twitter: 	@Access_Rhodes	@All_Able	@TPTgeneral</a:t>
            </a:r>
          </a:p>
          <a:p>
            <a:r>
              <a:rPr lang="en-GB" dirty="0"/>
              <a:t>Web: 	allable.co.uk	pocklington-trust.org.uk</a:t>
            </a:r>
          </a:p>
        </p:txBody>
      </p:sp>
      <p:pic>
        <p:nvPicPr>
          <p:cNvPr id="6" name="Picture 5" descr="Thomas Pocklington Trust Logo">
            <a:extLst>
              <a:ext uri="{FF2B5EF4-FFF2-40B4-BE49-F238E27FC236}">
                <a16:creationId xmlns:a16="http://schemas.microsoft.com/office/drawing/2014/main" id="{7DBC205D-AC07-4560-81F2-37402B9160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254" y="5670005"/>
            <a:ext cx="1702669" cy="1012143"/>
          </a:xfrm>
          <a:prstGeom prst="rect">
            <a:avLst/>
          </a:prstGeom>
        </p:spPr>
      </p:pic>
    </p:spTree>
    <p:extLst>
      <p:ext uri="{BB962C8B-B14F-4D97-AF65-F5344CB8AC3E}">
        <p14:creationId xmlns:p14="http://schemas.microsoft.com/office/powerpoint/2010/main" val="192966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Research Aim</a:t>
            </a:r>
          </a:p>
        </p:txBody>
      </p:sp>
      <p:sp>
        <p:nvSpPr>
          <p:cNvPr id="3" name="Content Placeholder 2">
            <a:extLst>
              <a:ext uri="{FF2B5EF4-FFF2-40B4-BE49-F238E27FC236}">
                <a16:creationId xmlns:a16="http://schemas.microsoft.com/office/drawing/2014/main" id="{1AA431D1-9817-44AC-BDFD-B7777CB0E690}"/>
              </a:ext>
            </a:extLst>
          </p:cNvPr>
          <p:cNvSpPr>
            <a:spLocks noGrp="1"/>
          </p:cNvSpPr>
          <p:nvPr>
            <p:ph idx="1"/>
          </p:nvPr>
        </p:nvSpPr>
        <p:spPr>
          <a:xfrm>
            <a:off x="838199" y="1825625"/>
            <a:ext cx="10515599" cy="4351338"/>
          </a:xfrm>
        </p:spPr>
        <p:txBody>
          <a:bodyPr>
            <a:normAutofit/>
          </a:bodyPr>
          <a:lstStyle/>
          <a:p>
            <a:pPr>
              <a:lnSpc>
                <a:spcPct val="150000"/>
              </a:lnSpc>
              <a:spcAft>
                <a:spcPts val="800"/>
              </a:spcAft>
            </a:pPr>
            <a:r>
              <a:rPr lang="en-GB" sz="2400" dirty="0">
                <a:solidFill>
                  <a:srgbClr val="000000"/>
                </a:solidFill>
                <a:effectLst/>
                <a:ea typeface="Arial" panose="020B0604020202020204" pitchFamily="34" charset="0"/>
              </a:rPr>
              <a:t>How do blind and partially sighted students access teaching, learning and assessment (TLA) (including learning and information materials) and assistive technology whilst studying in FE colleges?</a:t>
            </a:r>
            <a:endParaRPr lang="en-GB" sz="2400" dirty="0">
              <a:solidFill>
                <a:srgbClr val="000000"/>
              </a:solidFill>
              <a:effectLst/>
              <a:ea typeface="Calibri" panose="020F0502020204030204" pitchFamily="34" charset="0"/>
            </a:endParaRPr>
          </a:p>
          <a:p>
            <a:pPr>
              <a:lnSpc>
                <a:spcPct val="150000"/>
              </a:lnSpc>
              <a:spcAft>
                <a:spcPts val="800"/>
              </a:spcAft>
            </a:pPr>
            <a:r>
              <a:rPr lang="en-GB" sz="2400" dirty="0">
                <a:solidFill>
                  <a:srgbClr val="000000"/>
                </a:solidFill>
                <a:effectLst/>
                <a:ea typeface="Arial" panose="020B0604020202020204" pitchFamily="34" charset="0"/>
              </a:rPr>
              <a:t>What are the barriers for accessing learning and information materials and assistive technology in FE colleges?</a:t>
            </a:r>
            <a:endParaRPr lang="en-GB" sz="2400" dirty="0">
              <a:solidFill>
                <a:srgbClr val="000000"/>
              </a:solidFill>
              <a:effectLst/>
              <a:ea typeface="Calibri" panose="020F0502020204030204" pitchFamily="34" charset="0"/>
            </a:endParaRPr>
          </a:p>
          <a:p>
            <a:pPr>
              <a:lnSpc>
                <a:spcPct val="150000"/>
              </a:lnSpc>
              <a:spcAft>
                <a:spcPts val="800"/>
              </a:spcAft>
            </a:pPr>
            <a:r>
              <a:rPr lang="en-GB" sz="2400" dirty="0">
                <a:solidFill>
                  <a:srgbClr val="000000"/>
                </a:solidFill>
                <a:effectLst/>
                <a:ea typeface="Arial" panose="020B0604020202020204" pitchFamily="34" charset="0"/>
              </a:rPr>
              <a:t>What are some areas of good practice in FE colleges, and where are they found?</a:t>
            </a:r>
            <a:endParaRPr lang="en-GB" sz="2400" dirty="0">
              <a:solidFill>
                <a:srgbClr val="000000"/>
              </a:solidFill>
              <a:effectLst/>
              <a:ea typeface="Calibri" panose="020F0502020204030204" pitchFamily="34" charset="0"/>
            </a:endParaRPr>
          </a:p>
        </p:txBody>
      </p:sp>
      <p:pic>
        <p:nvPicPr>
          <p:cNvPr id="8" name="Picture 7">
            <a:extLst>
              <a:ext uri="{FF2B5EF4-FFF2-40B4-BE49-F238E27FC236}">
                <a16:creationId xmlns:a16="http://schemas.microsoft.com/office/drawing/2014/main" id="{4947DDEA-3030-4EC3-B331-AD59CF64B36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0" name="Picture 9">
            <a:extLst>
              <a:ext uri="{FF2B5EF4-FFF2-40B4-BE49-F238E27FC236}">
                <a16:creationId xmlns:a16="http://schemas.microsoft.com/office/drawing/2014/main" id="{B8E03B97-4F26-4A08-A6BD-560803A0055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Tree>
    <p:extLst>
      <p:ext uri="{BB962C8B-B14F-4D97-AF65-F5344CB8AC3E}">
        <p14:creationId xmlns:p14="http://schemas.microsoft.com/office/powerpoint/2010/main" val="2558501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Actions so far</a:t>
            </a:r>
          </a:p>
        </p:txBody>
      </p:sp>
      <p:sp>
        <p:nvSpPr>
          <p:cNvPr id="3" name="Content Placeholder 2">
            <a:extLst>
              <a:ext uri="{FF2B5EF4-FFF2-40B4-BE49-F238E27FC236}">
                <a16:creationId xmlns:a16="http://schemas.microsoft.com/office/drawing/2014/main" id="{1AA431D1-9817-44AC-BDFD-B7777CB0E690}"/>
              </a:ext>
            </a:extLst>
          </p:cNvPr>
          <p:cNvSpPr>
            <a:spLocks noGrp="1"/>
          </p:cNvSpPr>
          <p:nvPr>
            <p:ph idx="1"/>
          </p:nvPr>
        </p:nvSpPr>
        <p:spPr>
          <a:xfrm>
            <a:off x="838199" y="1825625"/>
            <a:ext cx="10515599" cy="4351338"/>
          </a:xfrm>
        </p:spPr>
        <p:txBody>
          <a:bodyPr>
            <a:normAutofit/>
          </a:bodyPr>
          <a:lstStyle/>
          <a:p>
            <a:pPr>
              <a:lnSpc>
                <a:spcPct val="150000"/>
              </a:lnSpc>
              <a:spcAft>
                <a:spcPts val="800"/>
              </a:spcAft>
            </a:pPr>
            <a:r>
              <a:rPr lang="en-GB" sz="2400" dirty="0">
                <a:solidFill>
                  <a:srgbClr val="000000"/>
                </a:solidFill>
                <a:effectLst/>
                <a:ea typeface="Calibri" panose="020F0502020204030204" pitchFamily="34" charset="0"/>
              </a:rPr>
              <a:t>Review of public facing accessibility statements for 427 colleges</a:t>
            </a:r>
          </a:p>
          <a:p>
            <a:pPr>
              <a:lnSpc>
                <a:spcPct val="150000"/>
              </a:lnSpc>
              <a:spcAft>
                <a:spcPts val="800"/>
              </a:spcAft>
            </a:pPr>
            <a:r>
              <a:rPr lang="en-GB" sz="2400" dirty="0">
                <a:solidFill>
                  <a:srgbClr val="000000"/>
                </a:solidFill>
                <a:ea typeface="Calibri" panose="020F0502020204030204" pitchFamily="34" charset="0"/>
              </a:rPr>
              <a:t>Mystery shopper engagement</a:t>
            </a:r>
          </a:p>
          <a:p>
            <a:pPr>
              <a:lnSpc>
                <a:spcPct val="150000"/>
              </a:lnSpc>
              <a:spcAft>
                <a:spcPts val="800"/>
              </a:spcAft>
            </a:pPr>
            <a:r>
              <a:rPr lang="en-GB" sz="2400" dirty="0">
                <a:solidFill>
                  <a:srgbClr val="000000"/>
                </a:solidFill>
                <a:effectLst/>
                <a:ea typeface="Calibri" panose="020F0502020204030204" pitchFamily="34" charset="0"/>
              </a:rPr>
              <a:t>Research on Virtual Learning Environments (VLEs) accessibility and market coverage</a:t>
            </a:r>
          </a:p>
          <a:p>
            <a:pPr>
              <a:lnSpc>
                <a:spcPct val="150000"/>
              </a:lnSpc>
              <a:spcAft>
                <a:spcPts val="800"/>
              </a:spcAft>
            </a:pPr>
            <a:r>
              <a:rPr lang="en-GB" sz="2400" dirty="0">
                <a:solidFill>
                  <a:srgbClr val="000000"/>
                </a:solidFill>
                <a:ea typeface="Calibri" panose="020F0502020204030204" pitchFamily="34" charset="0"/>
              </a:rPr>
              <a:t>Launched SEND / ALS Staff engagement survey</a:t>
            </a:r>
            <a:endParaRPr lang="en-GB" sz="2400" dirty="0">
              <a:solidFill>
                <a:srgbClr val="000000"/>
              </a:solidFill>
              <a:effectLst/>
              <a:ea typeface="Calibri" panose="020F0502020204030204" pitchFamily="34" charset="0"/>
            </a:endParaRPr>
          </a:p>
        </p:txBody>
      </p:sp>
      <p:pic>
        <p:nvPicPr>
          <p:cNvPr id="7" name="Picture 6">
            <a:extLst>
              <a:ext uri="{FF2B5EF4-FFF2-40B4-BE49-F238E27FC236}">
                <a16:creationId xmlns:a16="http://schemas.microsoft.com/office/drawing/2014/main" id="{01150055-3611-432F-9585-83006FC882D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2" name="Picture 11">
            <a:extLst>
              <a:ext uri="{FF2B5EF4-FFF2-40B4-BE49-F238E27FC236}">
                <a16:creationId xmlns:a16="http://schemas.microsoft.com/office/drawing/2014/main" id="{D31622D3-7B54-47D6-B075-67071E049C0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Tree>
    <p:extLst>
      <p:ext uri="{BB962C8B-B14F-4D97-AF65-F5344CB8AC3E}">
        <p14:creationId xmlns:p14="http://schemas.microsoft.com/office/powerpoint/2010/main" val="102040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Current findings - Statements</a:t>
            </a:r>
          </a:p>
        </p:txBody>
      </p:sp>
      <p:pic>
        <p:nvPicPr>
          <p:cNvPr id="11" name="Picture 10">
            <a:extLst>
              <a:ext uri="{FF2B5EF4-FFF2-40B4-BE49-F238E27FC236}">
                <a16:creationId xmlns:a16="http://schemas.microsoft.com/office/drawing/2014/main" id="{9B89E2D6-5F4C-4D96-9C98-2D7808B6F69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3" name="Picture 12">
            <a:extLst>
              <a:ext uri="{FF2B5EF4-FFF2-40B4-BE49-F238E27FC236}">
                <a16:creationId xmlns:a16="http://schemas.microsoft.com/office/drawing/2014/main" id="{422B32FD-63DC-4EB6-9B09-BCC8531DFBA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pic>
        <p:nvPicPr>
          <p:cNvPr id="14" name="Content Placeholder 13" descr="Chart, bar chart&#10;&#10;Description automatically generated">
            <a:extLst>
              <a:ext uri="{FF2B5EF4-FFF2-40B4-BE49-F238E27FC236}">
                <a16:creationId xmlns:a16="http://schemas.microsoft.com/office/drawing/2014/main" id="{1E5B71BA-9D42-491A-B9F3-FFF22136B460}"/>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29921" y="1690688"/>
            <a:ext cx="8932158" cy="4351338"/>
          </a:xfrm>
        </p:spPr>
      </p:pic>
    </p:spTree>
    <p:extLst>
      <p:ext uri="{BB962C8B-B14F-4D97-AF65-F5344CB8AC3E}">
        <p14:creationId xmlns:p14="http://schemas.microsoft.com/office/powerpoint/2010/main" val="322016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Current findings – Mystery shopper</a:t>
            </a:r>
          </a:p>
        </p:txBody>
      </p:sp>
      <p:sp>
        <p:nvSpPr>
          <p:cNvPr id="3" name="Content Placeholder 2">
            <a:extLst>
              <a:ext uri="{FF2B5EF4-FFF2-40B4-BE49-F238E27FC236}">
                <a16:creationId xmlns:a16="http://schemas.microsoft.com/office/drawing/2014/main" id="{1AA431D1-9817-44AC-BDFD-B7777CB0E690}"/>
              </a:ext>
            </a:extLst>
          </p:cNvPr>
          <p:cNvSpPr>
            <a:spLocks noGrp="1"/>
          </p:cNvSpPr>
          <p:nvPr>
            <p:ph idx="1"/>
          </p:nvPr>
        </p:nvSpPr>
        <p:spPr>
          <a:xfrm>
            <a:off x="6096000" y="1690688"/>
            <a:ext cx="5257801" cy="4351338"/>
          </a:xfrm>
        </p:spPr>
        <p:txBody>
          <a:bodyPr>
            <a:normAutofit/>
          </a:bodyPr>
          <a:lstStyle/>
          <a:p>
            <a:pPr>
              <a:lnSpc>
                <a:spcPct val="100000"/>
              </a:lnSpc>
              <a:spcAft>
                <a:spcPts val="800"/>
              </a:spcAft>
            </a:pPr>
            <a:r>
              <a:rPr lang="en-GB" sz="2400" dirty="0">
                <a:solidFill>
                  <a:srgbClr val="000000"/>
                </a:solidFill>
                <a:effectLst/>
                <a:ea typeface="Calibri" panose="020F0502020204030204" pitchFamily="34" charset="0"/>
              </a:rPr>
              <a:t>382 contacts so far</a:t>
            </a:r>
          </a:p>
          <a:p>
            <a:pPr>
              <a:lnSpc>
                <a:spcPct val="100000"/>
              </a:lnSpc>
              <a:spcAft>
                <a:spcPts val="800"/>
              </a:spcAft>
            </a:pPr>
            <a:r>
              <a:rPr lang="en-GB" sz="2400" dirty="0">
                <a:solidFill>
                  <a:srgbClr val="000000"/>
                </a:solidFill>
                <a:effectLst/>
                <a:ea typeface="Calibri" panose="020F0502020204030204" pitchFamily="34" charset="0"/>
              </a:rPr>
              <a:t>175 contacted through main mailbox or website contact form, no responses</a:t>
            </a:r>
          </a:p>
          <a:p>
            <a:pPr>
              <a:lnSpc>
                <a:spcPct val="100000"/>
              </a:lnSpc>
              <a:spcAft>
                <a:spcPts val="800"/>
              </a:spcAft>
            </a:pPr>
            <a:r>
              <a:rPr lang="en-GB" sz="2400" dirty="0">
                <a:solidFill>
                  <a:srgbClr val="000000"/>
                </a:solidFill>
                <a:ea typeface="Calibri" panose="020F0502020204030204" pitchFamily="34" charset="0"/>
              </a:rPr>
              <a:t>15 forwarded on with no follow up</a:t>
            </a:r>
          </a:p>
          <a:p>
            <a:pPr>
              <a:lnSpc>
                <a:spcPct val="100000"/>
              </a:lnSpc>
              <a:spcAft>
                <a:spcPts val="800"/>
              </a:spcAft>
            </a:pPr>
            <a:r>
              <a:rPr lang="en-GB" sz="2400" dirty="0">
                <a:solidFill>
                  <a:srgbClr val="000000"/>
                </a:solidFill>
                <a:ea typeface="Calibri" panose="020F0502020204030204" pitchFamily="34" charset="0"/>
              </a:rPr>
              <a:t>39 would not answer in writing</a:t>
            </a:r>
          </a:p>
        </p:txBody>
      </p:sp>
      <p:pic>
        <p:nvPicPr>
          <p:cNvPr id="7" name="Picture 6">
            <a:extLst>
              <a:ext uri="{FF2B5EF4-FFF2-40B4-BE49-F238E27FC236}">
                <a16:creationId xmlns:a16="http://schemas.microsoft.com/office/drawing/2014/main" id="{96CDDC3A-FC35-4233-BC9A-241FF67C334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2" name="Picture 11">
            <a:extLst>
              <a:ext uri="{FF2B5EF4-FFF2-40B4-BE49-F238E27FC236}">
                <a16:creationId xmlns:a16="http://schemas.microsoft.com/office/drawing/2014/main" id="{65DB9366-F031-4BAB-91C6-19AC2FA823C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
        <p:nvSpPr>
          <p:cNvPr id="13" name="Content Placeholder 2">
            <a:extLst>
              <a:ext uri="{FF2B5EF4-FFF2-40B4-BE49-F238E27FC236}">
                <a16:creationId xmlns:a16="http://schemas.microsoft.com/office/drawing/2014/main" id="{28AEBB8F-3D16-413C-A730-04EC4EC39833}"/>
              </a:ext>
            </a:extLst>
          </p:cNvPr>
          <p:cNvSpPr txBox="1">
            <a:spLocks/>
          </p:cNvSpPr>
          <p:nvPr/>
        </p:nvSpPr>
        <p:spPr>
          <a:xfrm>
            <a:off x="838200" y="1625217"/>
            <a:ext cx="525780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Aft>
                <a:spcPts val="800"/>
              </a:spcAft>
            </a:pPr>
            <a:r>
              <a:rPr lang="en-GB" sz="2400" dirty="0">
                <a:solidFill>
                  <a:srgbClr val="000000"/>
                </a:solidFill>
                <a:ea typeface="Calibri" panose="020F0502020204030204" pitchFamily="34" charset="0"/>
              </a:rPr>
              <a:t>Screenshots</a:t>
            </a:r>
          </a:p>
          <a:p>
            <a:pPr>
              <a:lnSpc>
                <a:spcPct val="110000"/>
              </a:lnSpc>
              <a:spcAft>
                <a:spcPts val="800"/>
              </a:spcAft>
            </a:pPr>
            <a:r>
              <a:rPr lang="en-GB" sz="2400" dirty="0">
                <a:solidFill>
                  <a:srgbClr val="000000"/>
                </a:solidFill>
                <a:ea typeface="Calibri" panose="020F0502020204030204" pitchFamily="34" charset="0"/>
              </a:rPr>
              <a:t>Suspicion</a:t>
            </a:r>
          </a:p>
          <a:p>
            <a:pPr>
              <a:lnSpc>
                <a:spcPct val="110000"/>
              </a:lnSpc>
              <a:spcAft>
                <a:spcPts val="800"/>
              </a:spcAft>
            </a:pPr>
            <a:r>
              <a:rPr lang="en-GB" sz="2400" dirty="0">
                <a:solidFill>
                  <a:srgbClr val="000000"/>
                </a:solidFill>
                <a:ea typeface="Calibri" panose="020F0502020204030204" pitchFamily="34" charset="0"/>
              </a:rPr>
              <a:t>Rudeness or poor professional etiquette</a:t>
            </a:r>
          </a:p>
          <a:p>
            <a:pPr>
              <a:lnSpc>
                <a:spcPct val="110000"/>
              </a:lnSpc>
              <a:spcAft>
                <a:spcPts val="800"/>
              </a:spcAft>
            </a:pPr>
            <a:r>
              <a:rPr lang="en-GB" sz="2400" dirty="0">
                <a:solidFill>
                  <a:srgbClr val="000000"/>
                </a:solidFill>
                <a:ea typeface="Calibri" panose="020F0502020204030204" pitchFamily="34" charset="0"/>
              </a:rPr>
              <a:t>Doesn’t know anything about the accessibility regulations</a:t>
            </a:r>
          </a:p>
          <a:p>
            <a:pPr>
              <a:lnSpc>
                <a:spcPct val="110000"/>
              </a:lnSpc>
              <a:spcAft>
                <a:spcPts val="800"/>
              </a:spcAft>
            </a:pPr>
            <a:r>
              <a:rPr lang="en-GB" sz="2400" dirty="0">
                <a:solidFill>
                  <a:srgbClr val="000000"/>
                </a:solidFill>
                <a:ea typeface="Calibri" panose="020F0502020204030204" pitchFamily="34" charset="0"/>
              </a:rPr>
              <a:t>Lack of initial individual engagement</a:t>
            </a:r>
          </a:p>
        </p:txBody>
      </p:sp>
    </p:spTree>
    <p:extLst>
      <p:ext uri="{BB962C8B-B14F-4D97-AF65-F5344CB8AC3E}">
        <p14:creationId xmlns:p14="http://schemas.microsoft.com/office/powerpoint/2010/main" val="414331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Current findings - VLE</a:t>
            </a:r>
          </a:p>
        </p:txBody>
      </p:sp>
      <p:sp>
        <p:nvSpPr>
          <p:cNvPr id="3" name="Content Placeholder 2">
            <a:extLst>
              <a:ext uri="{FF2B5EF4-FFF2-40B4-BE49-F238E27FC236}">
                <a16:creationId xmlns:a16="http://schemas.microsoft.com/office/drawing/2014/main" id="{1AA431D1-9817-44AC-BDFD-B7777CB0E690}"/>
              </a:ext>
            </a:extLst>
          </p:cNvPr>
          <p:cNvSpPr>
            <a:spLocks noGrp="1"/>
          </p:cNvSpPr>
          <p:nvPr>
            <p:ph idx="1"/>
          </p:nvPr>
        </p:nvSpPr>
        <p:spPr>
          <a:xfrm>
            <a:off x="838199" y="1825625"/>
            <a:ext cx="3773103" cy="4351338"/>
          </a:xfrm>
        </p:spPr>
        <p:txBody>
          <a:bodyPr>
            <a:normAutofit fontScale="92500" lnSpcReduction="10000"/>
          </a:bodyPr>
          <a:lstStyle/>
          <a:p>
            <a:pPr>
              <a:lnSpc>
                <a:spcPct val="150000"/>
              </a:lnSpc>
              <a:spcAft>
                <a:spcPts val="800"/>
              </a:spcAft>
            </a:pPr>
            <a:r>
              <a:rPr lang="en-GB" sz="2400" dirty="0">
                <a:solidFill>
                  <a:srgbClr val="000000"/>
                </a:solidFill>
                <a:effectLst/>
                <a:ea typeface="Calibri" panose="020F0502020204030204" pitchFamily="34" charset="0"/>
              </a:rPr>
              <a:t>78 Moodle</a:t>
            </a:r>
          </a:p>
          <a:p>
            <a:pPr>
              <a:lnSpc>
                <a:spcPct val="150000"/>
              </a:lnSpc>
              <a:spcAft>
                <a:spcPts val="800"/>
              </a:spcAft>
            </a:pPr>
            <a:r>
              <a:rPr lang="en-GB" sz="2400" dirty="0">
                <a:solidFill>
                  <a:srgbClr val="000000"/>
                </a:solidFill>
                <a:ea typeface="Calibri" panose="020F0502020204030204" pitchFamily="34" charset="0"/>
              </a:rPr>
              <a:t>50 Office 365</a:t>
            </a:r>
          </a:p>
          <a:p>
            <a:pPr>
              <a:lnSpc>
                <a:spcPct val="150000"/>
              </a:lnSpc>
              <a:spcAft>
                <a:spcPts val="800"/>
              </a:spcAft>
            </a:pPr>
            <a:r>
              <a:rPr lang="en-GB" sz="2400" dirty="0">
                <a:solidFill>
                  <a:srgbClr val="000000"/>
                </a:solidFill>
                <a:ea typeface="Calibri" panose="020F0502020204030204" pitchFamily="34" charset="0"/>
              </a:rPr>
              <a:t>16 Google Classroom</a:t>
            </a:r>
          </a:p>
          <a:p>
            <a:pPr>
              <a:lnSpc>
                <a:spcPct val="150000"/>
              </a:lnSpc>
              <a:spcAft>
                <a:spcPts val="800"/>
              </a:spcAft>
            </a:pPr>
            <a:r>
              <a:rPr lang="en-GB" sz="2400" dirty="0">
                <a:solidFill>
                  <a:srgbClr val="000000"/>
                </a:solidFill>
                <a:effectLst/>
                <a:ea typeface="Calibri" panose="020F0502020204030204" pitchFamily="34" charset="0"/>
              </a:rPr>
              <a:t>12 Blackboard</a:t>
            </a:r>
          </a:p>
          <a:p>
            <a:pPr>
              <a:lnSpc>
                <a:spcPct val="150000"/>
              </a:lnSpc>
              <a:spcAft>
                <a:spcPts val="800"/>
              </a:spcAft>
            </a:pPr>
            <a:r>
              <a:rPr lang="en-GB" sz="2400" dirty="0">
                <a:solidFill>
                  <a:srgbClr val="000000"/>
                </a:solidFill>
                <a:ea typeface="Calibri" panose="020F0502020204030204" pitchFamily="34" charset="0"/>
              </a:rPr>
              <a:t>12 Canvas</a:t>
            </a:r>
          </a:p>
          <a:p>
            <a:pPr>
              <a:lnSpc>
                <a:spcPct val="150000"/>
              </a:lnSpc>
              <a:spcAft>
                <a:spcPts val="800"/>
              </a:spcAft>
            </a:pPr>
            <a:r>
              <a:rPr lang="en-GB" sz="2400" dirty="0">
                <a:solidFill>
                  <a:srgbClr val="000000"/>
                </a:solidFill>
                <a:ea typeface="Calibri" panose="020F0502020204030204" pitchFamily="34" charset="0"/>
              </a:rPr>
              <a:t>4 outliers</a:t>
            </a:r>
          </a:p>
          <a:p>
            <a:pPr>
              <a:lnSpc>
                <a:spcPct val="150000"/>
              </a:lnSpc>
              <a:spcAft>
                <a:spcPts val="800"/>
              </a:spcAft>
            </a:pPr>
            <a:endParaRPr lang="en-GB" sz="2400" dirty="0">
              <a:solidFill>
                <a:srgbClr val="000000"/>
              </a:solidFill>
              <a:effectLst/>
              <a:ea typeface="Calibri" panose="020F0502020204030204" pitchFamily="34" charset="0"/>
            </a:endParaRPr>
          </a:p>
        </p:txBody>
      </p:sp>
      <p:pic>
        <p:nvPicPr>
          <p:cNvPr id="7" name="Picture 6">
            <a:extLst>
              <a:ext uri="{FF2B5EF4-FFF2-40B4-BE49-F238E27FC236}">
                <a16:creationId xmlns:a16="http://schemas.microsoft.com/office/drawing/2014/main" id="{C566C0D1-7066-43D8-B38F-6F912A73F64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2" name="Picture 11">
            <a:extLst>
              <a:ext uri="{FF2B5EF4-FFF2-40B4-BE49-F238E27FC236}">
                <a16:creationId xmlns:a16="http://schemas.microsoft.com/office/drawing/2014/main" id="{DB955A22-4128-427D-8AE8-BB3C0DDFB5A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
        <p:nvSpPr>
          <p:cNvPr id="13" name="Content Placeholder 2">
            <a:extLst>
              <a:ext uri="{FF2B5EF4-FFF2-40B4-BE49-F238E27FC236}">
                <a16:creationId xmlns:a16="http://schemas.microsoft.com/office/drawing/2014/main" id="{ED90F082-D276-4B6A-91EA-1CCE0D4B947D}"/>
              </a:ext>
            </a:extLst>
          </p:cNvPr>
          <p:cNvSpPr txBox="1">
            <a:spLocks/>
          </p:cNvSpPr>
          <p:nvPr/>
        </p:nvSpPr>
        <p:spPr>
          <a:xfrm>
            <a:off x="4611302" y="1823117"/>
            <a:ext cx="674249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800"/>
              </a:spcAft>
              <a:buNone/>
            </a:pPr>
            <a:r>
              <a:rPr lang="en-GB" sz="2400" dirty="0">
                <a:solidFill>
                  <a:srgbClr val="000000"/>
                </a:solidFill>
                <a:ea typeface="Calibri" panose="020F0502020204030204" pitchFamily="34" charset="0"/>
              </a:rPr>
              <a:t>Trends</a:t>
            </a:r>
          </a:p>
          <a:p>
            <a:pPr>
              <a:lnSpc>
                <a:spcPct val="100000"/>
              </a:lnSpc>
              <a:spcAft>
                <a:spcPts val="800"/>
              </a:spcAft>
            </a:pPr>
            <a:r>
              <a:rPr lang="en-GB" sz="2400" dirty="0">
                <a:solidFill>
                  <a:srgbClr val="000000"/>
                </a:solidFill>
                <a:ea typeface="Calibri" panose="020F0502020204030204" pitchFamily="34" charset="0"/>
              </a:rPr>
              <a:t>Multiple VLEs per organisation, different VLE depending on course</a:t>
            </a:r>
          </a:p>
          <a:p>
            <a:pPr>
              <a:lnSpc>
                <a:spcPct val="100000"/>
              </a:lnSpc>
              <a:spcAft>
                <a:spcPts val="800"/>
              </a:spcAft>
            </a:pPr>
            <a:r>
              <a:rPr lang="en-GB" sz="2400" dirty="0">
                <a:solidFill>
                  <a:srgbClr val="000000"/>
                </a:solidFill>
                <a:ea typeface="Calibri" panose="020F0502020204030204" pitchFamily="34" charset="0"/>
              </a:rPr>
              <a:t>Move away from traditional VLE platforms to Office 365 and Google Classroom</a:t>
            </a:r>
          </a:p>
          <a:p>
            <a:pPr>
              <a:lnSpc>
                <a:spcPct val="100000"/>
              </a:lnSpc>
              <a:spcAft>
                <a:spcPts val="800"/>
              </a:spcAft>
            </a:pPr>
            <a:r>
              <a:rPr lang="en-GB" sz="2400" dirty="0">
                <a:solidFill>
                  <a:srgbClr val="000000"/>
                </a:solidFill>
                <a:ea typeface="Calibri" panose="020F0502020204030204" pitchFamily="34" charset="0"/>
              </a:rPr>
              <a:t>Distinct lack of any accessibility guidance on VLEs from respondents</a:t>
            </a:r>
          </a:p>
          <a:p>
            <a:pPr>
              <a:lnSpc>
                <a:spcPct val="100000"/>
              </a:lnSpc>
              <a:spcAft>
                <a:spcPts val="800"/>
              </a:spcAft>
            </a:pPr>
            <a:endParaRPr lang="en-GB" sz="2400" dirty="0">
              <a:solidFill>
                <a:srgbClr val="000000"/>
              </a:solidFill>
              <a:ea typeface="Calibri" panose="020F0502020204030204" pitchFamily="34" charset="0"/>
            </a:endParaRPr>
          </a:p>
        </p:txBody>
      </p:sp>
    </p:spTree>
    <p:extLst>
      <p:ext uri="{BB962C8B-B14F-4D97-AF65-F5344CB8AC3E}">
        <p14:creationId xmlns:p14="http://schemas.microsoft.com/office/powerpoint/2010/main" val="261962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1AA431D1-9817-44AC-BDFD-B7777CB0E690}"/>
              </a:ext>
            </a:extLst>
          </p:cNvPr>
          <p:cNvSpPr>
            <a:spLocks noGrp="1"/>
          </p:cNvSpPr>
          <p:nvPr>
            <p:ph idx="1"/>
          </p:nvPr>
        </p:nvSpPr>
        <p:spPr>
          <a:xfrm>
            <a:off x="838199" y="1825625"/>
            <a:ext cx="10515599" cy="4351338"/>
          </a:xfrm>
        </p:spPr>
        <p:txBody>
          <a:bodyPr>
            <a:normAutofit/>
          </a:bodyPr>
          <a:lstStyle/>
          <a:p>
            <a:pPr>
              <a:lnSpc>
                <a:spcPct val="150000"/>
              </a:lnSpc>
              <a:spcAft>
                <a:spcPts val="800"/>
              </a:spcAft>
            </a:pPr>
            <a:r>
              <a:rPr lang="en-GB" sz="3200" dirty="0">
                <a:solidFill>
                  <a:srgbClr val="000000"/>
                </a:solidFill>
                <a:effectLst/>
                <a:ea typeface="Calibri" panose="020F0502020204030204" pitchFamily="34" charset="0"/>
              </a:rPr>
              <a:t>Ongoing SEND / ALS engagement survey</a:t>
            </a:r>
          </a:p>
          <a:p>
            <a:pPr>
              <a:lnSpc>
                <a:spcPct val="150000"/>
              </a:lnSpc>
              <a:spcAft>
                <a:spcPts val="800"/>
              </a:spcAft>
            </a:pPr>
            <a:r>
              <a:rPr lang="en-GB" sz="3200" dirty="0">
                <a:solidFill>
                  <a:srgbClr val="000000"/>
                </a:solidFill>
                <a:ea typeface="Calibri" panose="020F0502020204030204" pitchFamily="34" charset="0"/>
              </a:rPr>
              <a:t>Student interview series across a number of colleges</a:t>
            </a:r>
          </a:p>
          <a:p>
            <a:pPr>
              <a:lnSpc>
                <a:spcPct val="150000"/>
              </a:lnSpc>
              <a:spcAft>
                <a:spcPts val="800"/>
              </a:spcAft>
            </a:pPr>
            <a:r>
              <a:rPr lang="en-GB" sz="3200" dirty="0">
                <a:solidFill>
                  <a:srgbClr val="000000"/>
                </a:solidFill>
                <a:ea typeface="Calibri" panose="020F0502020204030204" pitchFamily="34" charset="0"/>
              </a:rPr>
              <a:t>Initial recommendations back early July 2021</a:t>
            </a:r>
          </a:p>
          <a:p>
            <a:pPr>
              <a:lnSpc>
                <a:spcPct val="150000"/>
              </a:lnSpc>
              <a:spcAft>
                <a:spcPts val="800"/>
              </a:spcAft>
            </a:pPr>
            <a:r>
              <a:rPr lang="en-GB" sz="3200" dirty="0">
                <a:solidFill>
                  <a:srgbClr val="000000"/>
                </a:solidFill>
                <a:effectLst/>
                <a:ea typeface="Calibri" panose="020F0502020204030204" pitchFamily="34" charset="0"/>
              </a:rPr>
              <a:t>Full recommendations paper October 2021</a:t>
            </a:r>
          </a:p>
        </p:txBody>
      </p:sp>
      <p:pic>
        <p:nvPicPr>
          <p:cNvPr id="7" name="Picture 6">
            <a:extLst>
              <a:ext uri="{FF2B5EF4-FFF2-40B4-BE49-F238E27FC236}">
                <a16:creationId xmlns:a16="http://schemas.microsoft.com/office/drawing/2014/main" id="{001792C5-37C1-410B-BD91-C282AAAAF2F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2" name="Picture 11">
            <a:extLst>
              <a:ext uri="{FF2B5EF4-FFF2-40B4-BE49-F238E27FC236}">
                <a16:creationId xmlns:a16="http://schemas.microsoft.com/office/drawing/2014/main" id="{84ECF82E-D451-408D-86FF-5765BF6DA70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Tree>
    <p:extLst>
      <p:ext uri="{BB962C8B-B14F-4D97-AF65-F5344CB8AC3E}">
        <p14:creationId xmlns:p14="http://schemas.microsoft.com/office/powerpoint/2010/main" val="84892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FA7F-F92C-40B7-ACE2-C2B0D1352D4F}"/>
              </a:ext>
            </a:extLst>
          </p:cNvPr>
          <p:cNvSpPr>
            <a:spLocks noGrp="1"/>
          </p:cNvSpPr>
          <p:nvPr>
            <p:ph type="title"/>
          </p:nvPr>
        </p:nvSpPr>
        <p:spPr/>
        <p:txBody>
          <a:bodyPr/>
          <a:lstStyle/>
          <a:p>
            <a:r>
              <a:rPr lang="en-GB" dirty="0"/>
              <a:t>How you can get in touch</a:t>
            </a:r>
          </a:p>
        </p:txBody>
      </p:sp>
      <p:sp>
        <p:nvSpPr>
          <p:cNvPr id="3" name="Content Placeholder 2">
            <a:extLst>
              <a:ext uri="{FF2B5EF4-FFF2-40B4-BE49-F238E27FC236}">
                <a16:creationId xmlns:a16="http://schemas.microsoft.com/office/drawing/2014/main" id="{1AA431D1-9817-44AC-BDFD-B7777CB0E690}"/>
              </a:ext>
            </a:extLst>
          </p:cNvPr>
          <p:cNvSpPr>
            <a:spLocks noGrp="1"/>
          </p:cNvSpPr>
          <p:nvPr>
            <p:ph idx="1"/>
          </p:nvPr>
        </p:nvSpPr>
        <p:spPr>
          <a:xfrm>
            <a:off x="838199" y="1825625"/>
            <a:ext cx="10515599" cy="1831975"/>
          </a:xfrm>
        </p:spPr>
        <p:txBody>
          <a:bodyPr>
            <a:normAutofit/>
          </a:bodyPr>
          <a:lstStyle/>
          <a:p>
            <a:pPr marL="0" indent="0">
              <a:lnSpc>
                <a:spcPct val="150000"/>
              </a:lnSpc>
              <a:spcAft>
                <a:spcPts val="800"/>
              </a:spcAft>
              <a:buNone/>
            </a:pPr>
            <a:r>
              <a:rPr lang="en-GB" sz="2400" dirty="0">
                <a:solidFill>
                  <a:srgbClr val="000000"/>
                </a:solidFill>
                <a:ea typeface="Calibri" panose="020F0502020204030204" pitchFamily="34" charset="0"/>
              </a:rPr>
              <a:t>We are looking to share examples of good practice across the FE sector and to hear about the current challenges facing students and support staff. If you want to contribute, either fill out the survey or get in touch directly.</a:t>
            </a:r>
            <a:endParaRPr lang="en-GB" sz="2400" dirty="0">
              <a:solidFill>
                <a:srgbClr val="000000"/>
              </a:solidFill>
              <a:effectLst/>
              <a:ea typeface="Calibri" panose="020F0502020204030204" pitchFamily="34" charset="0"/>
            </a:endParaRPr>
          </a:p>
        </p:txBody>
      </p:sp>
      <p:sp>
        <p:nvSpPr>
          <p:cNvPr id="4" name="TextBox 3">
            <a:extLst>
              <a:ext uri="{FF2B5EF4-FFF2-40B4-BE49-F238E27FC236}">
                <a16:creationId xmlns:a16="http://schemas.microsoft.com/office/drawing/2014/main" id="{59D6831C-FC9B-42A3-AD9D-911CDA403EDD}"/>
              </a:ext>
            </a:extLst>
          </p:cNvPr>
          <p:cNvSpPr txBox="1"/>
          <p:nvPr/>
        </p:nvSpPr>
        <p:spPr>
          <a:xfrm>
            <a:off x="1700464" y="4074898"/>
            <a:ext cx="3262966" cy="954107"/>
          </a:xfrm>
          <a:prstGeom prst="rect">
            <a:avLst/>
          </a:prstGeom>
          <a:noFill/>
        </p:spPr>
        <p:txBody>
          <a:bodyPr wrap="square" rtlCol="0">
            <a:spAutoFit/>
          </a:bodyPr>
          <a:lstStyle/>
          <a:p>
            <a:pPr algn="ctr"/>
            <a:r>
              <a:rPr lang="en-GB" sz="3200" dirty="0"/>
              <a:t>Survey</a:t>
            </a:r>
          </a:p>
          <a:p>
            <a:pPr algn="ctr"/>
            <a:r>
              <a:rPr lang="en-GB" sz="2400" dirty="0">
                <a:hlinkClick r:id="rId2"/>
              </a:rPr>
              <a:t>https://bit.ly/3cxZBkC</a:t>
            </a:r>
            <a:endParaRPr lang="en-GB" sz="2400" dirty="0"/>
          </a:p>
        </p:txBody>
      </p:sp>
      <p:sp>
        <p:nvSpPr>
          <p:cNvPr id="11" name="TextBox 10">
            <a:extLst>
              <a:ext uri="{FF2B5EF4-FFF2-40B4-BE49-F238E27FC236}">
                <a16:creationId xmlns:a16="http://schemas.microsoft.com/office/drawing/2014/main" id="{132136B7-A96D-42E5-A852-4516D134AF54}"/>
              </a:ext>
            </a:extLst>
          </p:cNvPr>
          <p:cNvSpPr txBox="1"/>
          <p:nvPr/>
        </p:nvSpPr>
        <p:spPr>
          <a:xfrm>
            <a:off x="6920563" y="4064119"/>
            <a:ext cx="3262966" cy="954107"/>
          </a:xfrm>
          <a:prstGeom prst="rect">
            <a:avLst/>
          </a:prstGeom>
          <a:noFill/>
        </p:spPr>
        <p:txBody>
          <a:bodyPr wrap="square" rtlCol="0">
            <a:spAutoFit/>
          </a:bodyPr>
          <a:lstStyle/>
          <a:p>
            <a:pPr algn="ctr"/>
            <a:r>
              <a:rPr lang="en-GB" sz="3200" dirty="0"/>
              <a:t>Contact us direct</a:t>
            </a:r>
          </a:p>
          <a:p>
            <a:pPr algn="ctr"/>
            <a:r>
              <a:rPr lang="en-GB" sz="2400" dirty="0"/>
              <a:t>info@allable.co.uk</a:t>
            </a:r>
          </a:p>
        </p:txBody>
      </p:sp>
      <p:pic>
        <p:nvPicPr>
          <p:cNvPr id="12" name="Picture 11">
            <a:extLst>
              <a:ext uri="{FF2B5EF4-FFF2-40B4-BE49-F238E27FC236}">
                <a16:creationId xmlns:a16="http://schemas.microsoft.com/office/drawing/2014/main" id="{7F8996B7-218C-466E-BF33-41E455FB7E4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4" name="Picture 13">
            <a:extLst>
              <a:ext uri="{FF2B5EF4-FFF2-40B4-BE49-F238E27FC236}">
                <a16:creationId xmlns:a16="http://schemas.microsoft.com/office/drawing/2014/main" id="{2259A09E-D34F-4485-9768-8C8DA4D1DB7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Tree>
    <p:extLst>
      <p:ext uri="{BB962C8B-B14F-4D97-AF65-F5344CB8AC3E}">
        <p14:creationId xmlns:p14="http://schemas.microsoft.com/office/powerpoint/2010/main" val="224366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A87DE-AE9F-4F64-AA43-22F5ED06E334}"/>
              </a:ext>
            </a:extLst>
          </p:cNvPr>
          <p:cNvSpPr>
            <a:spLocks noGrp="1"/>
          </p:cNvSpPr>
          <p:nvPr>
            <p:ph type="title"/>
          </p:nvPr>
        </p:nvSpPr>
        <p:spPr>
          <a:xfrm>
            <a:off x="838200" y="365125"/>
            <a:ext cx="3319914" cy="1325563"/>
          </a:xfrm>
        </p:spPr>
        <p:txBody>
          <a:bodyPr/>
          <a:lstStyle/>
          <a:p>
            <a:r>
              <a:rPr lang="en-GB" dirty="0"/>
              <a:t>Contact me</a:t>
            </a:r>
          </a:p>
        </p:txBody>
      </p:sp>
      <p:sp>
        <p:nvSpPr>
          <p:cNvPr id="6" name="TextBox 5">
            <a:extLst>
              <a:ext uri="{FF2B5EF4-FFF2-40B4-BE49-F238E27FC236}">
                <a16:creationId xmlns:a16="http://schemas.microsoft.com/office/drawing/2014/main" id="{D01BE6C1-161A-43A2-85E8-3D3F548AF4F4}"/>
              </a:ext>
            </a:extLst>
          </p:cNvPr>
          <p:cNvSpPr txBox="1"/>
          <p:nvPr/>
        </p:nvSpPr>
        <p:spPr>
          <a:xfrm>
            <a:off x="1297748" y="3890654"/>
            <a:ext cx="9386295" cy="461665"/>
          </a:xfrm>
          <a:prstGeom prst="rect">
            <a:avLst/>
          </a:prstGeom>
          <a:noFill/>
        </p:spPr>
        <p:txBody>
          <a:bodyPr wrap="square" rtlCol="0">
            <a:spAutoFit/>
          </a:bodyPr>
          <a:lstStyle/>
          <a:p>
            <a:r>
              <a:rPr lang="en-GB" sz="2400" b="1" dirty="0"/>
              <a:t>Twitter:	 </a:t>
            </a:r>
            <a:r>
              <a:rPr lang="en-GB" sz="2400" dirty="0"/>
              <a:t>@Access_Rhodes	@All_Able	@TPTgeneral</a:t>
            </a:r>
          </a:p>
        </p:txBody>
      </p:sp>
      <p:sp>
        <p:nvSpPr>
          <p:cNvPr id="10" name="TextBox 9">
            <a:extLst>
              <a:ext uri="{FF2B5EF4-FFF2-40B4-BE49-F238E27FC236}">
                <a16:creationId xmlns:a16="http://schemas.microsoft.com/office/drawing/2014/main" id="{FE60AB64-519F-4F7C-BDE7-330EA384564A}"/>
              </a:ext>
            </a:extLst>
          </p:cNvPr>
          <p:cNvSpPr txBox="1"/>
          <p:nvPr/>
        </p:nvSpPr>
        <p:spPr>
          <a:xfrm>
            <a:off x="1297747" y="4718909"/>
            <a:ext cx="5041301" cy="461665"/>
          </a:xfrm>
          <a:prstGeom prst="rect">
            <a:avLst/>
          </a:prstGeom>
          <a:noFill/>
        </p:spPr>
        <p:txBody>
          <a:bodyPr wrap="square">
            <a:spAutoFit/>
          </a:bodyPr>
          <a:lstStyle/>
          <a:p>
            <a:r>
              <a:rPr lang="en-GB" sz="2400" b="1" dirty="0"/>
              <a:t>Email: 		</a:t>
            </a:r>
            <a:r>
              <a:rPr lang="en-GB" sz="2400" dirty="0">
                <a:hlinkClick r:id="rId3"/>
              </a:rPr>
              <a:t>Info@allable.co.uk</a:t>
            </a:r>
            <a:endParaRPr lang="en-GB" sz="2400" dirty="0"/>
          </a:p>
        </p:txBody>
      </p:sp>
      <p:sp>
        <p:nvSpPr>
          <p:cNvPr id="12" name="TextBox 11">
            <a:extLst>
              <a:ext uri="{FF2B5EF4-FFF2-40B4-BE49-F238E27FC236}">
                <a16:creationId xmlns:a16="http://schemas.microsoft.com/office/drawing/2014/main" id="{50F189CD-92D6-4BF0-97EE-9DB54859067D}"/>
              </a:ext>
            </a:extLst>
          </p:cNvPr>
          <p:cNvSpPr txBox="1"/>
          <p:nvPr/>
        </p:nvSpPr>
        <p:spPr>
          <a:xfrm>
            <a:off x="5894842" y="4737948"/>
            <a:ext cx="5041301" cy="830997"/>
          </a:xfrm>
          <a:prstGeom prst="rect">
            <a:avLst/>
          </a:prstGeom>
          <a:noFill/>
        </p:spPr>
        <p:txBody>
          <a:bodyPr wrap="square">
            <a:spAutoFit/>
          </a:bodyPr>
          <a:lstStyle/>
          <a:p>
            <a:r>
              <a:rPr lang="en-GB" sz="2400" b="1" dirty="0"/>
              <a:t>Website: 	</a:t>
            </a:r>
            <a:r>
              <a:rPr lang="en-GB" sz="2400" dirty="0"/>
              <a:t>AllAble.co.uk</a:t>
            </a:r>
          </a:p>
          <a:p>
            <a:r>
              <a:rPr lang="en-GB" sz="2400" dirty="0"/>
              <a:t>		Pocklington-trust.org.uk</a:t>
            </a:r>
          </a:p>
        </p:txBody>
      </p:sp>
      <p:pic>
        <p:nvPicPr>
          <p:cNvPr id="4" name="Picture 3">
            <a:extLst>
              <a:ext uri="{FF2B5EF4-FFF2-40B4-BE49-F238E27FC236}">
                <a16:creationId xmlns:a16="http://schemas.microsoft.com/office/drawing/2014/main" id="{7389DEF8-1B77-47A0-9408-D86FD0DD0114}"/>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8987" y="1887671"/>
            <a:ext cx="1775771" cy="1775771"/>
          </a:xfrm>
          <a:prstGeom prst="rect">
            <a:avLst/>
          </a:prstGeom>
        </p:spPr>
      </p:pic>
      <p:grpSp>
        <p:nvGrpSpPr>
          <p:cNvPr id="3" name="Group 2">
            <a:extLst>
              <a:ext uri="{FF2B5EF4-FFF2-40B4-BE49-F238E27FC236}">
                <a16:creationId xmlns:a16="http://schemas.microsoft.com/office/drawing/2014/main" id="{D237C747-609A-4193-92CE-6F8B3CA226A7}"/>
              </a:ext>
            </a:extLst>
          </p:cNvPr>
          <p:cNvGrpSpPr/>
          <p:nvPr/>
        </p:nvGrpSpPr>
        <p:grpSpPr>
          <a:xfrm>
            <a:off x="5702338" y="1877318"/>
            <a:ext cx="1775771" cy="1775771"/>
            <a:chOff x="8045000" y="1934953"/>
            <a:chExt cx="2330444" cy="2330444"/>
          </a:xfrm>
        </p:grpSpPr>
        <p:pic>
          <p:nvPicPr>
            <p:cNvPr id="11" name="Picture 10">
              <a:extLst>
                <a:ext uri="{FF2B5EF4-FFF2-40B4-BE49-F238E27FC236}">
                  <a16:creationId xmlns:a16="http://schemas.microsoft.com/office/drawing/2014/main" id="{7A2AE2E2-7E6C-4D5C-B7E6-F10066D8CBE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3031" y="2760218"/>
              <a:ext cx="1814382" cy="679002"/>
            </a:xfrm>
            <a:prstGeom prst="rect">
              <a:avLst/>
            </a:prstGeom>
          </p:spPr>
        </p:pic>
        <p:sp>
          <p:nvSpPr>
            <p:cNvPr id="5" name="Oval 4">
              <a:extLst>
                <a:ext uri="{FF2B5EF4-FFF2-40B4-BE49-F238E27FC236}">
                  <a16:creationId xmlns:a16="http://schemas.microsoft.com/office/drawing/2014/main" id="{F00B3424-5E25-49AD-A680-9EA5ABF95887}"/>
                </a:ext>
                <a:ext uri="{C183D7F6-B498-43B3-948B-1728B52AA6E4}">
                  <adec:decorative xmlns:adec="http://schemas.microsoft.com/office/drawing/2017/decorative" val="1"/>
                </a:ext>
              </a:extLst>
            </p:cNvPr>
            <p:cNvSpPr/>
            <p:nvPr/>
          </p:nvSpPr>
          <p:spPr>
            <a:xfrm>
              <a:off x="8045000" y="1934953"/>
              <a:ext cx="2330444" cy="23304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a:extLst>
              <a:ext uri="{FF2B5EF4-FFF2-40B4-BE49-F238E27FC236}">
                <a16:creationId xmlns:a16="http://schemas.microsoft.com/office/drawing/2014/main" id="{E410E7E4-0540-4790-AAB9-F42819A0C53A}"/>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7533" y="6163997"/>
            <a:ext cx="1854467" cy="694003"/>
          </a:xfrm>
          <a:prstGeom prst="rect">
            <a:avLst/>
          </a:prstGeom>
        </p:spPr>
      </p:pic>
      <p:pic>
        <p:nvPicPr>
          <p:cNvPr id="17" name="Picture 16">
            <a:extLst>
              <a:ext uri="{FF2B5EF4-FFF2-40B4-BE49-F238E27FC236}">
                <a16:creationId xmlns:a16="http://schemas.microsoft.com/office/drawing/2014/main" id="{A7495F85-3E71-4EDE-8DDF-0A413F1B0143}"/>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5128" y="6150358"/>
            <a:ext cx="1023824" cy="608607"/>
          </a:xfrm>
          <a:prstGeom prst="rect">
            <a:avLst/>
          </a:prstGeom>
        </p:spPr>
      </p:pic>
      <p:sp>
        <p:nvSpPr>
          <p:cNvPr id="18" name="Oval 17">
            <a:extLst>
              <a:ext uri="{FF2B5EF4-FFF2-40B4-BE49-F238E27FC236}">
                <a16:creationId xmlns:a16="http://schemas.microsoft.com/office/drawing/2014/main" id="{60C81D07-6BC9-4955-AD60-110D16D4217C}"/>
              </a:ext>
              <a:ext uri="{C183D7F6-B498-43B3-948B-1728B52AA6E4}">
                <adec:decorative xmlns:adec="http://schemas.microsoft.com/office/drawing/2017/decorative" val="1"/>
              </a:ext>
            </a:extLst>
          </p:cNvPr>
          <p:cNvSpPr/>
          <p:nvPr/>
        </p:nvSpPr>
        <p:spPr>
          <a:xfrm>
            <a:off x="7845689" y="1876970"/>
            <a:ext cx="1775771" cy="177577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EFE6CC4A-2402-4D20-B547-920C30B20E3A}"/>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94915" y="2395908"/>
            <a:ext cx="1277318" cy="759295"/>
          </a:xfrm>
          <a:prstGeom prst="rect">
            <a:avLst/>
          </a:prstGeom>
        </p:spPr>
      </p:pic>
    </p:spTree>
    <p:extLst>
      <p:ext uri="{BB962C8B-B14F-4D97-AF65-F5344CB8AC3E}">
        <p14:creationId xmlns:p14="http://schemas.microsoft.com/office/powerpoint/2010/main" val="61689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29451F28BF59418889FEE743DE0F2B" ma:contentTypeVersion="12" ma:contentTypeDescription="Create a new document." ma:contentTypeScope="" ma:versionID="5926a6f1601bdc03b2e9145b2908afaf">
  <xsd:schema xmlns:xsd="http://www.w3.org/2001/XMLSchema" xmlns:xs="http://www.w3.org/2001/XMLSchema" xmlns:p="http://schemas.microsoft.com/office/2006/metadata/properties" xmlns:ns2="9e30cebf-aa4e-4774-b989-27dec9e324ec" xmlns:ns3="c58fede1-7a4f-4fd3-a088-5fda97608fd7" targetNamespace="http://schemas.microsoft.com/office/2006/metadata/properties" ma:root="true" ma:fieldsID="da0e26fe37c23ac09a7c2790401fe0f8" ns2:_="" ns3:_="">
    <xsd:import namespace="9e30cebf-aa4e-4774-b989-27dec9e324ec"/>
    <xsd:import namespace="c58fede1-7a4f-4fd3-a088-5fda97608f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AutoTags" minOccurs="0"/>
                <xsd:element ref="ns2:MediaServiceGenerationTime" minOccurs="0"/>
                <xsd:element ref="ns2:MediaServiceEventHashCode" minOccurs="0"/>
                <xsd:element ref="ns2:MediaServiceDateTaken" minOccurs="0"/>
                <xsd:element ref="ns2:MediaServiceKeyPoints"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30cebf-aa4e-4774-b989-27dec9e324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58fede1-7a4f-4fd3-a088-5fda97608fd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E41297-FDD5-44EA-98E9-AC5C7D9FEE89}"/>
</file>

<file path=customXml/itemProps2.xml><?xml version="1.0" encoding="utf-8"?>
<ds:datastoreItem xmlns:ds="http://schemas.openxmlformats.org/officeDocument/2006/customXml" ds:itemID="{3B3631C3-AB62-4075-AFD5-90997047C1B7}"/>
</file>

<file path=customXml/itemProps3.xml><?xml version="1.0" encoding="utf-8"?>
<ds:datastoreItem xmlns:ds="http://schemas.openxmlformats.org/officeDocument/2006/customXml" ds:itemID="{21A59979-4E3B-4D29-9749-491CFBBDBF26}"/>
</file>

<file path=docProps/app.xml><?xml version="1.0" encoding="utf-8"?>
<Properties xmlns="http://schemas.openxmlformats.org/officeDocument/2006/extended-properties" xmlns:vt="http://schemas.openxmlformats.org/officeDocument/2006/docPropsVTypes">
  <TotalTime>766</TotalTime>
  <Words>390</Words>
  <Application>Microsoft Office PowerPoint</Application>
  <PresentationFormat>Widescreen</PresentationFormat>
  <Paragraphs>53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Further Education Vision Impaired student support and accessibility research </vt:lpstr>
      <vt:lpstr>Research Aim</vt:lpstr>
      <vt:lpstr>Actions so far</vt:lpstr>
      <vt:lpstr>Current findings - Statements</vt:lpstr>
      <vt:lpstr>Current findings – Mystery shopper</vt:lpstr>
      <vt:lpstr>Current findings - VLE</vt:lpstr>
      <vt:lpstr>Next steps</vt:lpstr>
      <vt:lpstr>How you can get in touch</vt:lpstr>
      <vt:lpstr>Contact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statement audits and support</dc:title>
  <dc:creator>George Rhodes</dc:creator>
  <cp:lastModifiedBy>George Rhodes</cp:lastModifiedBy>
  <cp:revision>49</cp:revision>
  <dcterms:created xsi:type="dcterms:W3CDTF">2020-09-16T19:38:17Z</dcterms:created>
  <dcterms:modified xsi:type="dcterms:W3CDTF">2021-06-14T12:29:15Z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0x0101005929451F28BF59418889FEE743DE0F2B</vt:lpwstr>
  </property>
</Properties>
</file>