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>
      <p:cViewPr varScale="1">
        <p:scale>
          <a:sx n="134" d="100"/>
          <a:sy n="134" d="100"/>
        </p:scale>
        <p:origin x="184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defcf132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defcf132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f29d391d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df29d391d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f29d391d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f29d391d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f29d391d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f29d391d7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f29d391d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f29d391d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f29d391d7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f29d391d7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f29d391d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f29d391d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f29d391d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f29d391d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f29d391d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f29d391d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f29d391d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f29d391d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f29d391d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f29d391d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f29d391d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f29d391d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f29d391d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f29d391d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f29d391d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f29d391d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f29d391d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f29d391d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f5089919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f5089919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f508991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f508991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f29d391d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f29d391d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f29d391d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f29d391d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f29d391d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f29d391d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f29d391d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f29d391d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29d391d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f29d391d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3025" y="43300"/>
            <a:ext cx="505250" cy="5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52925" y="147800"/>
            <a:ext cx="219525" cy="2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32300" y="673475"/>
            <a:ext cx="219525" cy="2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FF2CC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2CC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F2CC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FF2CC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FF2CC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2CC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FF2CC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D96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Running Accessibility Testing Workshops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11700" y="3559750"/>
            <a:ext cx="4230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Beverley Newing (they/them)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Accessibility Lead at Ministry of Justice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@webdevbev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747650" y="1874700"/>
            <a:ext cx="3898200" cy="13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your Design System, or branding</a:t>
            </a:r>
            <a:endParaRPr/>
          </a:p>
        </p:txBody>
      </p:sp>
      <p:pic>
        <p:nvPicPr>
          <p:cNvPr id="120" name="Google Shape;120;p22" descr="Government Digital Services' Design Syste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1075" y="0"/>
            <a:ext cx="3898201" cy="509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723400" y="2150850"/>
            <a:ext cx="7772100" cy="13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common, recurring issues at your organisation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723400" y="2150850"/>
            <a:ext cx="4342800" cy="13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 it fun and friendly</a:t>
            </a:r>
            <a:endParaRPr/>
          </a:p>
        </p:txBody>
      </p:sp>
      <p:pic>
        <p:nvPicPr>
          <p:cNvPr id="131" name="Google Shape;131;p24" descr="Beverley hand feeding a goose family"/>
          <p:cNvPicPr preferRelativeResize="0"/>
          <p:nvPr/>
        </p:nvPicPr>
        <p:blipFill rotWithShape="1">
          <a:blip r:embed="rId3">
            <a:alphaModFix/>
          </a:blip>
          <a:srcRect l="31559" t="1312" r="14639"/>
          <a:stretch/>
        </p:blipFill>
        <p:spPr>
          <a:xfrm>
            <a:off x="5359950" y="0"/>
            <a:ext cx="3784051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Running the workshop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C993E2-693A-D04F-81E1-504A905A4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52925" y="43300"/>
            <a:ext cx="835350" cy="849700"/>
            <a:chOff x="8252925" y="43300"/>
            <a:chExt cx="835350" cy="849700"/>
          </a:xfrm>
        </p:grpSpPr>
        <p:pic>
          <p:nvPicPr>
            <p:cNvPr id="137" name="Google Shape;137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83025" y="43300"/>
              <a:ext cx="505250" cy="505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52925" y="147800"/>
              <a:ext cx="219525" cy="21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32300" y="673475"/>
              <a:ext cx="219525" cy="219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747650" y="1874700"/>
            <a:ext cx="7772100" cy="13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Run pilots with supportive audiences</a:t>
            </a:r>
            <a:endParaRPr/>
          </a:p>
        </p:txBody>
      </p:sp>
      <p:pic>
        <p:nvPicPr>
          <p:cNvPr id="145" name="Google Shape;145;p26" descr="Small audie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0225" y="3852375"/>
            <a:ext cx="1508349" cy="115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747650" y="1874700"/>
            <a:ext cx="7772100" cy="13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a feedback form and factor in time for people to fill it out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747650" y="1874700"/>
            <a:ext cx="7772100" cy="13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Expand out to more groups and iterate</a:t>
            </a:r>
            <a:endParaRPr/>
          </a:p>
        </p:txBody>
      </p:sp>
      <p:grpSp>
        <p:nvGrpSpPr>
          <p:cNvPr id="2" name="Group 1" descr="Big audience">
            <a:extLst>
              <a:ext uri="{FF2B5EF4-FFF2-40B4-BE49-F238E27FC236}">
                <a16:creationId xmlns:a16="http://schemas.microsoft.com/office/drawing/2014/main" id="{060D888C-17E8-FE4D-84EA-26761F77B9E3}"/>
              </a:ext>
            </a:extLst>
          </p:cNvPr>
          <p:cNvGrpSpPr/>
          <p:nvPr/>
        </p:nvGrpSpPr>
        <p:grpSpPr>
          <a:xfrm>
            <a:off x="6157975" y="3940075"/>
            <a:ext cx="2908674" cy="1153651"/>
            <a:chOff x="6157975" y="3940075"/>
            <a:chExt cx="2908674" cy="1153651"/>
          </a:xfrm>
        </p:grpSpPr>
        <p:pic>
          <p:nvPicPr>
            <p:cNvPr id="156" name="Google Shape;156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58300" y="3940075"/>
              <a:ext cx="1508349" cy="1153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57975" y="3940075"/>
              <a:ext cx="1508349" cy="11536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747650" y="1874700"/>
            <a:ext cx="7772100" cy="13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Give people the chance to iterate on their testing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747650" y="1874700"/>
            <a:ext cx="7772100" cy="13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lots of space for questions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747650" y="1874700"/>
            <a:ext cx="3873900" cy="13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a friendly and welcoming environment</a:t>
            </a:r>
            <a:endParaRPr/>
          </a:p>
        </p:txBody>
      </p:sp>
      <p:pic>
        <p:nvPicPr>
          <p:cNvPr id="173" name="Google Shape;173;p31" descr="James Buller smiling at the camer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3850" y="1010400"/>
            <a:ext cx="3138900" cy="3122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me</a:t>
            </a:r>
            <a:endParaRPr/>
          </a:p>
        </p:txBody>
      </p:sp>
      <p:pic>
        <p:nvPicPr>
          <p:cNvPr id="65" name="Google Shape;6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subTitle" idx="4294967295"/>
          </p:nvPr>
        </p:nvSpPr>
        <p:spPr>
          <a:xfrm>
            <a:off x="311700" y="1314150"/>
            <a:ext cx="3792900" cy="290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GB" sz="1820">
                <a:solidFill>
                  <a:srgbClr val="000000"/>
                </a:solidFill>
              </a:rPr>
              <a:t>Accessibility lead at Ministry of Justice</a:t>
            </a:r>
            <a:endParaRPr sz="182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605"/>
              <a:buNone/>
            </a:pPr>
            <a:r>
              <a:rPr lang="en-GB" sz="1820">
                <a:solidFill>
                  <a:srgbClr val="000000"/>
                </a:solidFill>
              </a:rPr>
              <a:t>Co-created 3 training workshops</a:t>
            </a:r>
            <a:endParaRPr sz="182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605"/>
              <a:buNone/>
            </a:pPr>
            <a:r>
              <a:rPr lang="en-GB" sz="1820">
                <a:solidFill>
                  <a:srgbClr val="000000"/>
                </a:solidFill>
              </a:rPr>
              <a:t>Used to be a front-end developer</a:t>
            </a:r>
            <a:endParaRPr sz="1654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 of tips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3BD999-D3DC-B040-84C6-9608E9946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52925" y="43300"/>
            <a:ext cx="835350" cy="849700"/>
            <a:chOff x="8252925" y="43300"/>
            <a:chExt cx="835350" cy="849700"/>
          </a:xfrm>
        </p:grpSpPr>
        <p:pic>
          <p:nvPicPr>
            <p:cNvPr id="179" name="Google Shape;179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83025" y="43300"/>
              <a:ext cx="505250" cy="505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52925" y="147800"/>
              <a:ext cx="219525" cy="21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32300" y="673475"/>
              <a:ext cx="219525" cy="219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Tips</a:t>
            </a:r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body" idx="1"/>
          </p:nvPr>
        </p:nvSpPr>
        <p:spPr>
          <a:xfrm>
            <a:off x="368300" y="1686750"/>
            <a:ext cx="8520600" cy="17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Identify your audience, and their technical level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Understand their tools - can they use plugins?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Give them links in advance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Allow them to iterate on testing techniques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Make space for lots of questions!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chemeClr val="dk1"/>
                </a:solidFill>
              </a:rPr>
              <a:t>Keep it friendly and welcoming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88" name="Google Shape;188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71244">
            <a:off x="8557150" y="83729"/>
            <a:ext cx="396232" cy="727908"/>
          </a:xfrm>
          <a:prstGeom prst="lightningBol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 Any questions?</a:t>
            </a:r>
            <a:endParaRPr/>
          </a:p>
        </p:txBody>
      </p:sp>
      <p:sp>
        <p:nvSpPr>
          <p:cNvPr id="194" name="Google Shape;194;p34"/>
          <p:cNvSpPr txBox="1"/>
          <p:nvPr/>
        </p:nvSpPr>
        <p:spPr>
          <a:xfrm>
            <a:off x="311700" y="3600200"/>
            <a:ext cx="4230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Beverley Newing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Accessibility Lead at Ministry of Justice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@webdevbev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D47A7C-F0A6-9C44-A2E7-C572AEAF5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52925" y="43300"/>
            <a:ext cx="835350" cy="849700"/>
            <a:chOff x="8252925" y="43300"/>
            <a:chExt cx="835350" cy="849700"/>
          </a:xfrm>
        </p:grpSpPr>
        <p:pic>
          <p:nvPicPr>
            <p:cNvPr id="195" name="Google Shape;19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83025" y="43300"/>
              <a:ext cx="505250" cy="505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52925" y="147800"/>
              <a:ext cx="219525" cy="21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32300" y="673475"/>
              <a:ext cx="219525" cy="219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620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Record a goose sighting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4294967295"/>
          </p:nvPr>
        </p:nvSpPr>
        <p:spPr>
          <a:xfrm>
            <a:off x="311700" y="1314150"/>
            <a:ext cx="4129200" cy="290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-GB" sz="1820">
                <a:solidFill>
                  <a:srgbClr val="000000"/>
                </a:solidFill>
              </a:rPr>
              <a:t>Run ‘Record a goose sighting’ at:</a:t>
            </a:r>
            <a:endParaRPr sz="1820">
              <a:solidFill>
                <a:srgbClr val="000000"/>
              </a:solidFill>
            </a:endParaRPr>
          </a:p>
          <a:p>
            <a:pPr marL="457200" lvl="0" indent="-34417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20"/>
              <a:buChar char="●"/>
            </a:pPr>
            <a:r>
              <a:rPr lang="en-GB" sz="1820">
                <a:solidFill>
                  <a:srgbClr val="000000"/>
                </a:solidFill>
              </a:rPr>
              <a:t>User Centred Design conference</a:t>
            </a:r>
            <a:endParaRPr sz="1820">
              <a:solidFill>
                <a:srgbClr val="000000"/>
              </a:solidFill>
            </a:endParaRPr>
          </a:p>
          <a:p>
            <a:pPr marL="457200" lvl="0" indent="-3441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Char char="●"/>
            </a:pPr>
            <a:r>
              <a:rPr lang="en-GB" sz="1820">
                <a:solidFill>
                  <a:srgbClr val="000000"/>
                </a:solidFill>
              </a:rPr>
              <a:t>GOV.UK GAAD 2020 </a:t>
            </a:r>
            <a:endParaRPr sz="1820">
              <a:solidFill>
                <a:srgbClr val="000000"/>
              </a:solidFill>
            </a:endParaRPr>
          </a:p>
          <a:p>
            <a:pPr marL="457200" lvl="0" indent="-3441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Char char="●"/>
            </a:pPr>
            <a:r>
              <a:rPr lang="en-GB" sz="1820">
                <a:solidFill>
                  <a:srgbClr val="000000"/>
                </a:solidFill>
              </a:rPr>
              <a:t>codebar festival 2021</a:t>
            </a:r>
            <a:endParaRPr sz="1820">
              <a:solidFill>
                <a:srgbClr val="000000"/>
              </a:solidFill>
            </a:endParaRPr>
          </a:p>
        </p:txBody>
      </p:sp>
      <p:pic>
        <p:nvPicPr>
          <p:cNvPr id="73" name="Google Shape;73;p15" descr="Screenshot of 'Record a goose sighting's start page, which includes instructions on how to use it. It also directs people to download the WAVE plugin, and lists out the pages in the service."/>
          <p:cNvPicPr preferRelativeResize="0"/>
          <p:nvPr/>
        </p:nvPicPr>
        <p:blipFill rotWithShape="1">
          <a:blip r:embed="rId3">
            <a:alphaModFix/>
          </a:blip>
          <a:srcRect r="6331"/>
          <a:stretch/>
        </p:blipFill>
        <p:spPr>
          <a:xfrm>
            <a:off x="4440776" y="0"/>
            <a:ext cx="47032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I’ll cover: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862100"/>
            <a:ext cx="85206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Why run accessibility testing workshops?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Creating the material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Running the workshop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Summary of tips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run accessibility testing workshops?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F85D95-7E0B-AA45-A646-758696B66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52925" y="43300"/>
            <a:ext cx="835350" cy="849700"/>
            <a:chOff x="8252925" y="43300"/>
            <a:chExt cx="835350" cy="849700"/>
          </a:xfrm>
        </p:grpSpPr>
        <p:pic>
          <p:nvPicPr>
            <p:cNvPr id="85" name="Google Shape;85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83025" y="43300"/>
              <a:ext cx="505250" cy="505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52925" y="147800"/>
              <a:ext cx="219525" cy="21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32300" y="673475"/>
              <a:ext cx="219525" cy="219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Accessibility is a team sport</a:t>
            </a:r>
            <a:endParaRPr/>
          </a:p>
        </p:txBody>
      </p:sp>
      <p:pic>
        <p:nvPicPr>
          <p:cNvPr id="93" name="Google Shape;93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7850" y="3677850"/>
            <a:ext cx="1250876" cy="124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People are often really keen to learn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505025" y="1874700"/>
            <a:ext cx="7998600" cy="13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Help people to interpret and understand their findings</a:t>
            </a:r>
            <a:endParaRPr/>
          </a:p>
        </p:txBody>
      </p:sp>
      <p:grpSp>
        <p:nvGrpSpPr>
          <p:cNvPr id="104" name="Google Shape;104;p20" descr="Radio buttons in the GDS style - it's common for people to misinterpret how they are supposed to work, and identify them as having accessibility issues when they don't"/>
          <p:cNvGrpSpPr/>
          <p:nvPr/>
        </p:nvGrpSpPr>
        <p:grpSpPr>
          <a:xfrm>
            <a:off x="6653300" y="3828125"/>
            <a:ext cx="2390951" cy="1150950"/>
            <a:chOff x="6653300" y="3828125"/>
            <a:chExt cx="2390951" cy="1150950"/>
          </a:xfrm>
        </p:grpSpPr>
        <p:pic>
          <p:nvPicPr>
            <p:cNvPr id="105" name="Google Shape;105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53300" y="3828125"/>
              <a:ext cx="1150950" cy="1150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93300" y="3828125"/>
              <a:ext cx="1150950" cy="11509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Creating the material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D0B054-FFE4-F24C-BAFB-00B0B4873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52925" y="43300"/>
            <a:ext cx="835350" cy="849700"/>
            <a:chOff x="8252925" y="43300"/>
            <a:chExt cx="835350" cy="849700"/>
          </a:xfrm>
        </p:grpSpPr>
        <p:pic>
          <p:nvPicPr>
            <p:cNvPr id="112" name="Google Shape;112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83025" y="43300"/>
              <a:ext cx="505250" cy="505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52925" y="147800"/>
              <a:ext cx="219525" cy="21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32300" y="673475"/>
              <a:ext cx="219525" cy="219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9451F28BF59418889FEE743DE0F2B" ma:contentTypeVersion="12" ma:contentTypeDescription="Create a new document." ma:contentTypeScope="" ma:versionID="5926a6f1601bdc03b2e9145b2908afaf">
  <xsd:schema xmlns:xsd="http://www.w3.org/2001/XMLSchema" xmlns:xs="http://www.w3.org/2001/XMLSchema" xmlns:p="http://schemas.microsoft.com/office/2006/metadata/properties" xmlns:ns2="9e30cebf-aa4e-4774-b989-27dec9e324ec" xmlns:ns3="c58fede1-7a4f-4fd3-a088-5fda97608fd7" targetNamespace="http://schemas.microsoft.com/office/2006/metadata/properties" ma:root="true" ma:fieldsID="da0e26fe37c23ac09a7c2790401fe0f8" ns2:_="" ns3:_="">
    <xsd:import namespace="9e30cebf-aa4e-4774-b989-27dec9e324ec"/>
    <xsd:import namespace="c58fede1-7a4f-4fd3-a088-5fda97608f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0cebf-aa4e-4774-b989-27dec9e32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ede1-7a4f-4fd3-a088-5fda97608fd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796EC3-17F1-4B67-8CB8-81B0FB74D1F5}"/>
</file>

<file path=customXml/itemProps2.xml><?xml version="1.0" encoding="utf-8"?>
<ds:datastoreItem xmlns:ds="http://schemas.openxmlformats.org/officeDocument/2006/customXml" ds:itemID="{3B52D8FC-0792-49DD-B677-E085215D33C4}"/>
</file>

<file path=customXml/itemProps3.xml><?xml version="1.0" encoding="utf-8"?>
<ds:datastoreItem xmlns:ds="http://schemas.openxmlformats.org/officeDocument/2006/customXml" ds:itemID="{27254BCA-6670-4CF3-832F-31C6697016E7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241</Words>
  <Application>Microsoft Macintosh PowerPoint</Application>
  <PresentationFormat>On-screen Show (16:9)</PresentationFormat>
  <Paragraphs>45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Roboto</vt:lpstr>
      <vt:lpstr>Arial</vt:lpstr>
      <vt:lpstr>Simple Light</vt:lpstr>
      <vt:lpstr>Running Accessibility Testing Workshops</vt:lpstr>
      <vt:lpstr>About me</vt:lpstr>
      <vt:lpstr>Record a goose sighting</vt:lpstr>
      <vt:lpstr>What I’ll cover:</vt:lpstr>
      <vt:lpstr>Why run accessibility testing workshops?</vt:lpstr>
      <vt:lpstr>Accessibility is a team sport</vt:lpstr>
      <vt:lpstr>People are often really keen to learn</vt:lpstr>
      <vt:lpstr>Help people to interpret and understand their findings</vt:lpstr>
      <vt:lpstr>Creating the material</vt:lpstr>
      <vt:lpstr>Use your Design System, or branding</vt:lpstr>
      <vt:lpstr>Identify common, recurring issues at your organisation</vt:lpstr>
      <vt:lpstr>Make it fun and friendly</vt:lpstr>
      <vt:lpstr>Running the workshop</vt:lpstr>
      <vt:lpstr>Run pilots with supportive audiences</vt:lpstr>
      <vt:lpstr>Create a feedback form and factor in time for people to fill it out</vt:lpstr>
      <vt:lpstr>Expand out to more groups and iterate</vt:lpstr>
      <vt:lpstr>Give people the chance to iterate on their testing</vt:lpstr>
      <vt:lpstr>Create lots of space for questions</vt:lpstr>
      <vt:lpstr>Create a friendly and welcoming environment</vt:lpstr>
      <vt:lpstr>Summary of tips</vt:lpstr>
      <vt:lpstr>Tips</vt:lpstr>
      <vt:lpstr>Thank you!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Accessibility Testing Workshops</dc:title>
  <cp:lastModifiedBy>Newing, Beverley</cp:lastModifiedBy>
  <cp:revision>2</cp:revision>
  <dcterms:modified xsi:type="dcterms:W3CDTF">2021-06-09T10:53:52Z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0x0101005929451F28BF59418889FEE743DE0F2B</vt:lpwstr>
  </property>
</Properties>
</file>