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AF"/>
    <a:srgbClr val="D90C3E"/>
    <a:srgbClr val="0077A0"/>
    <a:srgbClr val="F58220"/>
    <a:srgbClr val="766AAB"/>
    <a:srgbClr val="62BB46"/>
    <a:srgbClr val="00AEEF"/>
    <a:srgbClr val="B24398"/>
    <a:srgbClr val="5E83B2"/>
    <a:srgbClr val="194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3FF71-76DC-4784-83DE-CF7ED992B3D7}" v="113" dt="2021-06-15T10:54:04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3B5A-0B9D-485D-B420-467C0ECE5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4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1AB5C-E158-4C58-BF20-92D421F7651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D675-DD5D-4D51-8557-5C7D1F037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5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3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3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2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016019-0082-4681-81E8-F6D4ECDC8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07623"/>
            <a:ext cx="9144000" cy="4866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166CD-40A0-4F8D-8CDA-F0BE52FD1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0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19E48-80CB-40D4-9FE0-BED67DAF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540000"/>
            <a:ext cx="5400000" cy="811722"/>
          </a:xfrm>
        </p:spPr>
        <p:txBody>
          <a:bodyPr anchor="t" anchorCtr="0"/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80E6-D45A-4B52-9BE0-754F13A6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 /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7228B-D908-40D2-B316-8A025128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63C437-EE85-405D-B4FF-9468E78CB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410597"/>
            <a:ext cx="5400000" cy="540759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6C07A8-43DC-4204-9423-781FF677A8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00" y="360000"/>
            <a:ext cx="1651845" cy="9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C0C88-ECBF-4CF2-A140-02698204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and Using the EKC Group Brand /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15ADB-0D80-4484-9C81-AB623B49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8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5C7D-823E-464C-AC11-1DDF90B2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7CD4-1E2C-4886-8EA9-1F028AE6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4DA28-9481-4BA0-8354-DA3BB06A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and Using the EKC Group Brand /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A096-13D5-4F95-9BC5-788D1ED3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Image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1C734-329A-4FD1-9AB1-DF69D984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848271-830A-4527-9D94-DEE4A96F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1"/>
            <a:ext cx="7886700" cy="140807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70D0-9B02-4737-9C8F-9872BC8B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 /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789FB-5D88-4692-A283-4F42A7F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9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99EA9-49C8-480A-914A-012ED576D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19C0A-A0A7-46DB-8F04-CC099E13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5" y="2160000"/>
            <a:ext cx="8424000" cy="24915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5DE9E-8DAA-427F-9DD7-8AA5B1A1C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Understanding and Using the EKC Group Brand /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21B6-29BA-4FEA-BBD6-C9CD14CDF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25569-0C0C-4D1A-BEFE-1EB8814E7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000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and Using the EKC Group Brand /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and Using the EKC Group Brand /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964511-7092-4CA7-81CF-E8B0538273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4000" y="1439863"/>
            <a:ext cx="3960000" cy="46799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Understanding and Using the EKC Group Brand /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4BC4E5-8006-40F2-8179-A5E20FCB71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359999"/>
            <a:ext cx="842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7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/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4C3DAA-A0E5-4C22-9ECD-6CC918A99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57188"/>
            <a:ext cx="419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7C1903-B04F-4222-B13D-CEB09EA53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9595" y="357188"/>
            <a:ext cx="4204405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69D285-89CE-49CB-A511-88DDB49A9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9596" y="2805188"/>
            <a:ext cx="2087641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3842E4-B067-458E-A2C3-0678F13C1D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3237" y="2805113"/>
            <a:ext cx="2080837" cy="2411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9C16-E6D0-4B73-AD21-CE36A604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5D7D4-D7DB-4C7A-9CE3-A949A46D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and Using the EKC Group Brand /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7E215-9801-44CD-A67B-516B8732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CBDD9-C868-46BA-9270-0774F807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412F-3D02-4504-954F-070C3C0B6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440000"/>
            <a:ext cx="8424000" cy="4680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348E-9FD9-475C-AE36-168841E2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1" y="6318000"/>
            <a:ext cx="57600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Understanding and Using the EKC Group Brand /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D4CA4-D210-4F81-B2BF-6ADC8DE8F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7502" y="6318000"/>
            <a:ext cx="516497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86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72" r:id="rId6"/>
    <p:sldLayoutId id="2147483668" r:id="rId7"/>
    <p:sldLayoutId id="2147483669" r:id="rId8"/>
    <p:sldLayoutId id="2147483666" r:id="rId9"/>
    <p:sldLayoutId id="2147483667" r:id="rId10"/>
  </p:sldLayoutIdLst>
  <p:hf hdr="0" dt="0"/>
  <p:txStyles>
    <p:titleStyle>
      <a:lvl1pPr algn="l" defTabSz="685800" rtl="0" eaLnBrk="1" latinLnBrk="0" hangingPunct="1">
        <a:lnSpc>
          <a:spcPts val="35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1417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01600" indent="-201600" algn="l" defTabSz="685800" rtl="0" eaLnBrk="1" latinLnBrk="0" hangingPunct="1">
        <a:lnSpc>
          <a:spcPct val="100000"/>
        </a:lnSpc>
        <a:spcBef>
          <a:spcPts val="1417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Montserrat Light" panose="00000400000000000000" pitchFamily="50" charset="0"/>
        <a:buChar char="&gt;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1600" indent="-201600" algn="l" defTabSz="685800" rtl="0" eaLnBrk="1" latinLnBrk="0" hangingPunct="1">
        <a:lnSpc>
          <a:spcPct val="100000"/>
        </a:lnSpc>
        <a:spcBef>
          <a:spcPts val="850"/>
        </a:spcBef>
        <a:buFont typeface="Arial" panose="020B0604020202020204" pitchFamily="34" charset="0"/>
        <a:buNone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803" userDrawn="1">
          <p15:clr>
            <a:srgbClr val="F26B43"/>
          </p15:clr>
        </p15:guide>
        <p15:guide id="7" orient="horz" pos="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C0FA4-0E21-4678-94A5-73B7808C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09" y="5021705"/>
            <a:ext cx="8688479" cy="1708879"/>
          </a:xfrm>
        </p:spPr>
        <p:txBody>
          <a:bodyPr/>
          <a:lstStyle/>
          <a:p>
            <a:r>
              <a:rPr lang="en-GB" sz="2800" cap="none" dirty="0">
                <a:solidFill>
                  <a:schemeClr val="tx2"/>
                </a:solidFill>
                <a:latin typeface="Arial"/>
                <a:cs typeface="Arial"/>
              </a:rPr>
              <a:t>Transitioning from Further Education to Higher Education: EKC Group and the University of Kent - </a:t>
            </a:r>
            <a:r>
              <a:rPr lang="en-GB" sz="2800" b="0" cap="none" dirty="0">
                <a:solidFill>
                  <a:schemeClr val="tx2"/>
                </a:solidFill>
                <a:latin typeface="Arial"/>
                <a:cs typeface="Arial"/>
              </a:rPr>
              <a:t>Jo Campbell and Ben Watson</a:t>
            </a:r>
            <a:endParaRPr lang="en-GB" sz="28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B839165-2D7F-4269-9F13-E2F5F964F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 b="6998"/>
          <a:stretch>
            <a:fillRect/>
          </a:stretch>
        </p:blipFill>
        <p:spPr>
          <a:xfrm>
            <a:off x="4512069" y="379294"/>
            <a:ext cx="4287438" cy="2238262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EAECA7F-611A-4E54-8AB0-96B7A5523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43516" b="2086"/>
          <a:stretch/>
        </p:blipFill>
        <p:spPr>
          <a:xfrm>
            <a:off x="4559055" y="2594788"/>
            <a:ext cx="2087133" cy="2174054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2614FB3-6B9D-40AD-814C-56AE31912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r="21253"/>
          <a:stretch>
            <a:fillRect/>
          </a:stretch>
        </p:blipFill>
        <p:spPr>
          <a:xfrm>
            <a:off x="6686876" y="2640325"/>
            <a:ext cx="2112631" cy="2128518"/>
          </a:xfrm>
        </p:spPr>
      </p:pic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B40EAAE8-F81A-4299-8673-7D95B80B1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0" t="4525" r="14220" b="2473"/>
          <a:stretch/>
        </p:blipFill>
        <p:spPr>
          <a:xfrm>
            <a:off x="328133" y="356525"/>
            <a:ext cx="2076656" cy="2238262"/>
          </a:xfrm>
          <a:prstGeom prst="rect">
            <a:avLst/>
          </a:prstGeom>
        </p:spPr>
      </p:pic>
      <p:pic>
        <p:nvPicPr>
          <p:cNvPr id="17" name="Picture Placeholder 14">
            <a:extLst>
              <a:ext uri="{FF2B5EF4-FFF2-40B4-BE49-F238E27FC236}">
                <a16:creationId xmlns:a16="http://schemas.microsoft.com/office/drawing/2014/main" id="{5CEE788A-242F-4C42-BC08-E44B2DDF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2565" r="19033"/>
          <a:stretch/>
        </p:blipFill>
        <p:spPr>
          <a:xfrm>
            <a:off x="2451773" y="356526"/>
            <a:ext cx="2080837" cy="2238262"/>
          </a:xfrm>
          <a:prstGeom prst="rect">
            <a:avLst/>
          </a:prstGeom>
        </p:spPr>
      </p:pic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6CCAEFBC-A753-4BCA-B4AD-983227FC8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4003" r="2790" b="14210"/>
          <a:stretch/>
        </p:blipFill>
        <p:spPr>
          <a:xfrm>
            <a:off x="344493" y="2594787"/>
            <a:ext cx="4204478" cy="21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E708-E5E9-4543-8279-BC11631A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3999" cy="720000"/>
          </a:xfrm>
        </p:spPr>
        <p:txBody>
          <a:bodyPr/>
          <a:lstStyle/>
          <a:p>
            <a:r>
              <a:rPr lang="en-GB" sz="3200" cap="none">
                <a:solidFill>
                  <a:schemeClr val="tx2"/>
                </a:solidFill>
              </a:rPr>
              <a:t>Universal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3171-876D-4D03-9EC4-8A4B128B7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9000"/>
            <a:ext cx="8165167" cy="5529085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n-GB" sz="2400">
                <a:solidFill>
                  <a:schemeClr val="tx2"/>
                </a:solidFill>
              </a:rPr>
              <a:t>All students have access to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Mentors:</a:t>
            </a:r>
            <a:r>
              <a:rPr lang="en-GB" sz="2400" b="0">
                <a:solidFill>
                  <a:schemeClr val="tx2"/>
                </a:solidFill>
              </a:rPr>
              <a:t> act as an advocate for each student, link with home and the curriculum, safeguarding officers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Additional Learning Support: </a:t>
            </a:r>
            <a:r>
              <a:rPr lang="en-GB" sz="2400" b="0">
                <a:solidFill>
                  <a:schemeClr val="tx2"/>
                </a:solidFill>
                <a:latin typeface="Arial"/>
                <a:cs typeface="Arial"/>
              </a:rPr>
              <a:t>gather information on students to inform strategies to meet student needs in class and for the workplace, co-ordinate support in class and other services to meet student's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Dyslexia Tutors: </a:t>
            </a:r>
            <a:r>
              <a:rPr lang="en-GB" sz="2400" b="0">
                <a:solidFill>
                  <a:schemeClr val="tx2"/>
                </a:solidFill>
              </a:rPr>
              <a:t>Assess students who require exam access arrangements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IAG, Industry Liaison Officers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Wellbeing Centre, Counselling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Targeted support is available </a:t>
            </a:r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3AD6-ADC6-4E53-A005-579AC22A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2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D757-B973-48F8-8305-2EC3F4EB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cap="none">
                <a:solidFill>
                  <a:schemeClr val="tx2"/>
                </a:solidFill>
              </a:rPr>
              <a:t>Personalised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A0CE-1480-4286-820E-A54570B79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9000"/>
            <a:ext cx="8510032" cy="5646651"/>
          </a:xfrm>
        </p:spPr>
        <p:txBody>
          <a:bodyPr vert="horz" lIns="0" tIns="0" rIns="91440" bIns="45720" rtlCol="0" anchor="t">
            <a:noAutofit/>
          </a:bodyPr>
          <a:lstStyle/>
          <a:p>
            <a:pPr marL="342900" indent="-342900">
              <a:buClr>
                <a:srgbClr val="00B5AF"/>
              </a:buClr>
              <a:buChar char="•"/>
            </a:pP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A higher level of support is available where required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00B5AF"/>
              </a:buClr>
              <a:buChar char="•"/>
            </a:pP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Speech therapy programme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00B5AF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Personal Social Achievement activities to support attainment of personal outcomes</a:t>
            </a:r>
          </a:p>
          <a:p>
            <a:pPr marL="342900" indent="-342900">
              <a:buClr>
                <a:srgbClr val="00B5AF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Access to Support Services:</a:t>
            </a:r>
          </a:p>
          <a:p>
            <a:pPr marL="544195" lvl="1" indent="-201295">
              <a:buClr>
                <a:srgbClr val="00B5AF"/>
              </a:buClr>
            </a:pP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QTVI</a:t>
            </a:r>
            <a:r>
              <a:rPr lang="en-GB" sz="2400" dirty="0">
                <a:solidFill>
                  <a:schemeClr val="tx2"/>
                </a:solidFill>
                <a:latin typeface="Arial"/>
                <a:cs typeface="Arial"/>
              </a:rPr>
              <a:t> (Qualified Teacher for the Visually Impaired),</a:t>
            </a: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 TOD</a:t>
            </a:r>
            <a:r>
              <a:rPr lang="en-GB" sz="2400" dirty="0">
                <a:solidFill>
                  <a:schemeClr val="tx2"/>
                </a:solidFill>
                <a:latin typeface="Arial"/>
                <a:cs typeface="Arial"/>
              </a:rPr>
              <a:t> (Teacher of the Deaf),</a:t>
            </a: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 CAT</a:t>
            </a:r>
            <a:r>
              <a:rPr lang="en-GB" sz="2400" dirty="0">
                <a:solidFill>
                  <a:schemeClr val="tx2"/>
                </a:solidFill>
                <a:latin typeface="Arial"/>
                <a:cs typeface="Arial"/>
              </a:rPr>
              <a:t> (Communication Assisted Technology),</a:t>
            </a: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Arial"/>
                <a:cs typeface="Arial"/>
              </a:rPr>
              <a:t>KAB (Kent Association for the Blind) </a:t>
            </a: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, Physio,</a:t>
            </a:r>
            <a:r>
              <a:rPr lang="en-GB" sz="2400" dirty="0">
                <a:solidFill>
                  <a:schemeClr val="tx2"/>
                </a:solidFill>
                <a:latin typeface="Arial"/>
                <a:cs typeface="Arial"/>
              </a:rPr>
              <a:t> KCC</a:t>
            </a:r>
            <a:r>
              <a:rPr lang="en-GB" sz="2400" b="0" dirty="0">
                <a:solidFill>
                  <a:schemeClr val="tx2"/>
                </a:solidFill>
                <a:latin typeface="Arial"/>
                <a:cs typeface="Arial"/>
              </a:rPr>
              <a:t> Independent Travel Training (ITT</a:t>
            </a:r>
            <a:r>
              <a:rPr lang="en-GB" sz="2400" dirty="0">
                <a:solidFill>
                  <a:schemeClr val="tx2"/>
                </a:solidFill>
                <a:latin typeface="Arial"/>
                <a:cs typeface="Arial"/>
              </a:rPr>
              <a:t>), OT</a:t>
            </a:r>
            <a:endParaRPr lang="en-GB" sz="2400" b="0" dirty="0">
              <a:solidFill>
                <a:schemeClr val="tx2"/>
              </a:solidFill>
            </a:endParaRPr>
          </a:p>
          <a:p>
            <a:pPr>
              <a:buClr>
                <a:srgbClr val="00B5AF"/>
              </a:buClr>
            </a:pPr>
            <a:r>
              <a:rPr lang="en-GB" sz="2400" dirty="0">
                <a:solidFill>
                  <a:schemeClr val="tx2"/>
                </a:solidFill>
                <a:latin typeface="Arial"/>
                <a:cs typeface="Arial"/>
              </a:rPr>
              <a:t>  Time to move on and to be more inclusive</a:t>
            </a:r>
          </a:p>
          <a:p>
            <a:pPr marL="342900" indent="-342900">
              <a:buClr>
                <a:srgbClr val="00B5AF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cs typeface="Arial"/>
              </a:rPr>
              <a:t>Further Education is on a journey towards meeting regulation requirements and embedding accessibility by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5F96B-CD4A-4F77-A844-7B606E40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98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A2A7-1E92-4449-A7DE-D0A1E8DC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none">
                <a:solidFill>
                  <a:schemeClr val="tx2"/>
                </a:solidFill>
              </a:rPr>
              <a:t>Where do we go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ACFB-1A77-E94E-B127-FD677DD5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089000"/>
            <a:ext cx="8424000" cy="4680000"/>
          </a:xfrm>
        </p:spPr>
        <p:txBody>
          <a:bodyPr/>
          <a:lstStyle/>
          <a:p>
            <a:r>
              <a:rPr lang="en-US" sz="2400" b="0">
                <a:solidFill>
                  <a:schemeClr val="tx2"/>
                </a:solidFill>
              </a:rPr>
              <a:t>Opportunity for public sector bodies to share development and resource for the benefit of everyone: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chemeClr val="tx2"/>
                </a:solidFill>
              </a:rPr>
              <a:t>Digital Accessibility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chemeClr val="tx2"/>
                </a:solidFill>
              </a:rPr>
              <a:t>Procurement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chemeClr val="tx2"/>
                </a:solidFill>
              </a:rPr>
              <a:t>Approaches to auditing, strategic implementation and accessibility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chemeClr val="tx2"/>
                </a:solidFill>
              </a:rPr>
              <a:t>Shared training and eLearning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chemeClr val="tx2"/>
                </a:solidFill>
              </a:rPr>
              <a:t>Support using mainstream assistive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chemeClr val="tx2"/>
                </a:solidFill>
              </a:rPr>
              <a:t>Local and national networks to share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chemeClr val="tx2"/>
                </a:solidFill>
              </a:rPr>
              <a:t>Promoting independence and further encouraging access to Higher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06773-5744-2A41-B08F-634615F3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9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A2A7-1E92-4449-A7DE-D0A1E8DC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none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ACFB-1A77-E94E-B127-FD677DD5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54" y="1089000"/>
            <a:ext cx="8071303" cy="4706125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sz="2400" b="0">
                <a:solidFill>
                  <a:schemeClr val="tx2"/>
                </a:solidFill>
              </a:rPr>
              <a:t>Jo Campbell, Director of SEND Development</a:t>
            </a:r>
          </a:p>
          <a:p>
            <a:r>
              <a:rPr lang="en-US" sz="2400" b="0">
                <a:solidFill>
                  <a:schemeClr val="tx2"/>
                </a:solidFill>
                <a:latin typeface="Arial"/>
                <a:cs typeface="Arial"/>
              </a:rPr>
              <a:t>EKC Group</a:t>
            </a:r>
            <a:endParaRPr lang="en-US" sz="2400" b="0">
              <a:solidFill>
                <a:schemeClr val="tx2"/>
              </a:solidFill>
            </a:endParaRPr>
          </a:p>
          <a:p>
            <a:r>
              <a:rPr lang="en-US" sz="2400" b="0">
                <a:solidFill>
                  <a:schemeClr val="tx2"/>
                </a:solidFill>
              </a:rPr>
              <a:t>jo.campbell@eastkent.ac.uk</a:t>
            </a:r>
          </a:p>
          <a:p>
            <a:endParaRPr lang="en-US" sz="2400" b="0">
              <a:solidFill>
                <a:schemeClr val="tx2"/>
              </a:solidFill>
            </a:endParaRPr>
          </a:p>
          <a:p>
            <a:r>
              <a:rPr lang="en-US" sz="2400" b="0">
                <a:solidFill>
                  <a:schemeClr val="tx2"/>
                </a:solidFill>
              </a:rPr>
              <a:t>Ben Watson</a:t>
            </a:r>
          </a:p>
          <a:p>
            <a:r>
              <a:rPr lang="en-US" sz="2400" b="0">
                <a:solidFill>
                  <a:schemeClr val="tx2"/>
                </a:solidFill>
              </a:rPr>
              <a:t>Student Support and Wellbeing</a:t>
            </a:r>
          </a:p>
          <a:p>
            <a:r>
              <a:rPr lang="en-US" sz="2400" b="0">
                <a:solidFill>
                  <a:schemeClr val="tx2"/>
                </a:solidFill>
              </a:rPr>
              <a:t>University of Kent</a:t>
            </a:r>
          </a:p>
          <a:p>
            <a:r>
              <a:rPr lang="en-US" sz="2400" b="0">
                <a:solidFill>
                  <a:schemeClr val="tx2"/>
                </a:solidFill>
              </a:rPr>
              <a:t>b.watson@kent.ac.uk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06773-5744-2A41-B08F-634615F3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794601"/>
      </p:ext>
    </p:extLst>
  </p:cSld>
  <p:clrMapOvr>
    <a:masterClrMapping/>
  </p:clrMapOvr>
</p:sld>
</file>

<file path=ppt/theme/theme1.xml><?xml version="1.0" encoding="utf-8"?>
<a:theme xmlns:a="http://schemas.openxmlformats.org/drawingml/2006/main" name="Broadstairs (Montserrat)">
  <a:themeElements>
    <a:clrScheme name="EKC Group">
      <a:dk1>
        <a:srgbClr val="00B5AF"/>
      </a:dk1>
      <a:lt1>
        <a:srgbClr val="00B5AF"/>
      </a:lt1>
      <a:dk2>
        <a:srgbClr val="FFFFFF"/>
      </a:dk2>
      <a:lt2>
        <a:srgbClr val="000000"/>
      </a:lt2>
      <a:accent1>
        <a:srgbClr val="00B5AF"/>
      </a:accent1>
      <a:accent2>
        <a:srgbClr val="5A5A5A"/>
      </a:accent2>
      <a:accent3>
        <a:srgbClr val="57C8C3"/>
      </a:accent3>
      <a:accent4>
        <a:srgbClr val="D2D2D2"/>
      </a:accent4>
      <a:accent5>
        <a:srgbClr val="036B66"/>
      </a:accent5>
      <a:accent6>
        <a:srgbClr val="969696"/>
      </a:accent6>
      <a:hlink>
        <a:srgbClr val="0563C1"/>
      </a:hlink>
      <a:folHlink>
        <a:srgbClr val="954F72"/>
      </a:folHlink>
    </a:clrScheme>
    <a:fontScheme name="EKC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C Group PowerPoint template" id="{5375FEFE-E185-4D15-AA22-0BBAE34E7A9F}" vid="{AFC1F144-9CE1-4993-AE4E-2A7D45AD3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9451F28BF59418889FEE743DE0F2B" ma:contentTypeVersion="12" ma:contentTypeDescription="Create a new document." ma:contentTypeScope="" ma:versionID="5926a6f1601bdc03b2e9145b2908afaf">
  <xsd:schema xmlns:xsd="http://www.w3.org/2001/XMLSchema" xmlns:xs="http://www.w3.org/2001/XMLSchema" xmlns:p="http://schemas.microsoft.com/office/2006/metadata/properties" xmlns:ns2="9e30cebf-aa4e-4774-b989-27dec9e324ec" xmlns:ns3="c58fede1-7a4f-4fd3-a088-5fda97608fd7" targetNamespace="http://schemas.microsoft.com/office/2006/metadata/properties" ma:root="true" ma:fieldsID="da0e26fe37c23ac09a7c2790401fe0f8" ns2:_="" ns3:_="">
    <xsd:import namespace="9e30cebf-aa4e-4774-b989-27dec9e324ec"/>
    <xsd:import namespace="c58fede1-7a4f-4fd3-a088-5fda97608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cebf-aa4e-4774-b989-27dec9e32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ede1-7a4f-4fd3-a088-5fda97608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8fede1-7a4f-4fd3-a088-5fda97608fd7">
      <UserInfo>
        <DisplayName>Sebastian Anning</DisplayName>
        <AccountId>1359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6F00C3-80F1-4B17-9292-43DDD65E112A}"/>
</file>

<file path=customXml/itemProps2.xml><?xml version="1.0" encoding="utf-8"?>
<ds:datastoreItem xmlns:ds="http://schemas.openxmlformats.org/officeDocument/2006/customXml" ds:itemID="{48C78776-9580-48B3-9031-BE737E8AC1B8}">
  <ds:schemaRefs>
    <ds:schemaRef ds:uri="3a2859ba-706e-4454-b5ba-c37a178ea0dd"/>
    <ds:schemaRef ds:uri="fcc7912e-4f34-47e8-9368-0ba599de88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D198F-3FF1-4F33-9071-D438A6A7B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Broadstairs (Montserrat)</vt:lpstr>
      <vt:lpstr>Transitioning from Further Education to Higher Education: EKC Group and the University of Kent - Jo Campbell and Ben Watson</vt:lpstr>
      <vt:lpstr>Universal support</vt:lpstr>
      <vt:lpstr>Personalised support</vt:lpstr>
      <vt:lpstr>Where do we go next?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using the EKC group brand</dc:title>
  <dc:creator>Amy Ward</dc:creator>
  <cp:revision>25</cp:revision>
  <dcterms:created xsi:type="dcterms:W3CDTF">2020-04-22T15:58:49Z</dcterms:created>
  <dcterms:modified xsi:type="dcterms:W3CDTF">2021-06-15T11:02:06Z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0x0101005929451F28BF59418889FEE743DE0F2B</vt:lpwstr>
  </property>
</Properties>
</file>