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5" r:id="rId2"/>
    <p:sldId id="272" r:id="rId3"/>
    <p:sldId id="266" r:id="rId4"/>
    <p:sldId id="293" r:id="rId5"/>
    <p:sldId id="295" r:id="rId6"/>
    <p:sldId id="296" r:id="rId7"/>
    <p:sldId id="303" r:id="rId8"/>
    <p:sldId id="304" r:id="rId9"/>
    <p:sldId id="305" r:id="rId10"/>
    <p:sldId id="306" r:id="rId11"/>
    <p:sldId id="302" r:id="rId12"/>
    <p:sldId id="301" r:id="rId13"/>
    <p:sldId id="27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400"/>
    <a:srgbClr val="FFFBAB"/>
    <a:srgbClr val="FFFDD0"/>
    <a:srgbClr val="FFFDDD"/>
    <a:srgbClr val="777777"/>
    <a:srgbClr val="5C2E00"/>
    <a:srgbClr val="FF9021"/>
    <a:srgbClr val="B45A00"/>
    <a:srgbClr val="3E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7" autoAdjust="0"/>
    <p:restoredTop sz="64747" autoAdjust="0"/>
  </p:normalViewPr>
  <p:slideViewPr>
    <p:cSldViewPr snapToGrid="0">
      <p:cViewPr varScale="1">
        <p:scale>
          <a:sx n="59" d="100"/>
          <a:sy n="59" d="100"/>
        </p:scale>
        <p:origin x="21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4E31F-DEE9-41A4-B5F9-5CDB68AC85F1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D73FA-CBC3-4E8E-AB7E-D17E626C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5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67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4515E-CFFD-4DF9-980C-8ECCBD50998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+mn-lt"/>
                <a:ea typeface="SimSun"/>
              </a:rPr>
              <a:t>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200" dirty="0">
              <a:latin typeface="+mn-lt"/>
              <a:ea typeface="SimSu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200" dirty="0">
              <a:latin typeface="+mn-lt"/>
              <a:ea typeface="SimSun"/>
            </a:endParaRPr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108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4515E-CFFD-4DF9-980C-8ECCBD50998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448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539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106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6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794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623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097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163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4515E-CFFD-4DF9-980C-8ECCBD50998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+mn-lt"/>
                <a:ea typeface="SimSun"/>
              </a:rPr>
              <a:t>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200" dirty="0">
              <a:latin typeface="+mn-lt"/>
              <a:ea typeface="SimSu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200" dirty="0">
              <a:latin typeface="+mn-lt"/>
              <a:ea typeface="SimSun"/>
            </a:endParaRPr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141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4515E-CFFD-4DF9-980C-8ECCBD50998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+mn-lt"/>
                <a:ea typeface="SimSun"/>
              </a:rPr>
              <a:t>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200" dirty="0">
              <a:latin typeface="+mn-lt"/>
              <a:ea typeface="SimSu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200" dirty="0">
              <a:latin typeface="+mn-lt"/>
              <a:ea typeface="SimSun"/>
            </a:endParaRPr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250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4515E-CFFD-4DF9-980C-8ECCBD50998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+mn-lt"/>
                <a:ea typeface="SimSun"/>
              </a:rPr>
              <a:t>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200" dirty="0">
              <a:latin typeface="+mn-lt"/>
              <a:ea typeface="SimSu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200" dirty="0">
              <a:latin typeface="+mn-lt"/>
              <a:ea typeface="SimSun"/>
            </a:endParaRPr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734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4515E-CFFD-4DF9-980C-8ECCBD50998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+mn-lt"/>
              <a:ea typeface="SimSu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+mn-lt"/>
                <a:ea typeface="SimSun"/>
              </a:rPr>
              <a:t>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200" dirty="0">
              <a:latin typeface="+mn-lt"/>
              <a:ea typeface="SimSu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200" dirty="0">
              <a:latin typeface="+mn-lt"/>
              <a:ea typeface="SimSun"/>
            </a:endParaRPr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12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25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39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3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5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0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9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84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8796-4F51-41B2-83E0-04E4925F4CD9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1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earning@kent.ac.u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earning@kent.ac.u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keyboard&#10;&#10;Description automatically generated">
            <a:extLst>
              <a:ext uri="{FF2B5EF4-FFF2-40B4-BE49-F238E27FC236}">
                <a16:creationId xmlns:a16="http://schemas.microsoft.com/office/drawing/2014/main" id="{81108153-77C8-489F-9451-EC6BA91B22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9"/>
          <a:stretch/>
        </p:blipFill>
        <p:spPr>
          <a:xfrm>
            <a:off x="0" y="2947647"/>
            <a:ext cx="9144000" cy="3906005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D1655A4C-D83C-4230-9EF0-33609FACD9B9}"/>
              </a:ext>
            </a:extLst>
          </p:cNvPr>
          <p:cNvSpPr/>
          <p:nvPr/>
        </p:nvSpPr>
        <p:spPr>
          <a:xfrm>
            <a:off x="5831420" y="6351659"/>
            <a:ext cx="3022366" cy="42511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just" fontAlgn="ctr">
              <a:lnSpc>
                <a:spcPts val="2500"/>
              </a:lnSpc>
              <a:spcBef>
                <a:spcPct val="35000"/>
              </a:spcBef>
              <a:buClr>
                <a:schemeClr val="tx2"/>
              </a:buClr>
              <a:buSzPct val="175000"/>
            </a:pPr>
            <a:r>
              <a:rPr lang="en-US" sz="2400" spc="-100" dirty="0">
                <a:solidFill>
                  <a:srgbClr val="00388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www.kent.ac.uk/learning</a:t>
            </a:r>
          </a:p>
        </p:txBody>
      </p:sp>
      <p:pic>
        <p:nvPicPr>
          <p:cNvPr id="79" name="Picture 7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B86DCAB-2CE8-43C1-92C2-74136878DB5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8" y="1"/>
            <a:ext cx="3582147" cy="108000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23CC9316-F753-44C5-9CC7-A664C2FDC279}"/>
              </a:ext>
            </a:extLst>
          </p:cNvPr>
          <p:cNvSpPr txBox="1"/>
          <p:nvPr/>
        </p:nvSpPr>
        <p:spPr>
          <a:xfrm>
            <a:off x="226717" y="1183909"/>
            <a:ext cx="8722233" cy="1938992"/>
          </a:xfrm>
          <a:prstGeom prst="rect">
            <a:avLst/>
          </a:prstGeom>
          <a:solidFill>
            <a:srgbClr val="FFFDDD"/>
          </a:solidFill>
          <a:ln w="19050">
            <a:solidFill>
              <a:srgbClr val="0038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latin typeface="Calibri" panose="020F0502020204030204" pitchFamily="34" charset="0"/>
                <a:cs typeface="Calibri" panose="020F0502020204030204" pitchFamily="34" charset="0"/>
              </a:rPr>
              <a:t>Structuring Your Essay Main Body</a:t>
            </a:r>
          </a:p>
        </p:txBody>
      </p:sp>
    </p:spTree>
    <p:extLst>
      <p:ext uri="{BB962C8B-B14F-4D97-AF65-F5344CB8AC3E}">
        <p14:creationId xmlns:p14="http://schemas.microsoft.com/office/powerpoint/2010/main" val="18476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627" y="1296127"/>
            <a:ext cx="9069373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i="1" dirty="0">
                <a:solidFill>
                  <a:srgbClr val="0070C0"/>
                </a:solidFill>
                <a:ea typeface="SimSun"/>
              </a:rPr>
              <a:t>Adversarial</a:t>
            </a:r>
            <a:r>
              <a:rPr lang="en-GB" sz="3000" dirty="0">
                <a:ea typeface="SimSun"/>
              </a:rPr>
              <a:t>: making a case for or against a proposition.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i="1" dirty="0">
                <a:ea typeface="SimSun"/>
              </a:rPr>
              <a:t>Good for questions like: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3600" dirty="0">
              <a:ea typeface="SimSu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dirty="0">
                <a:solidFill>
                  <a:srgbClr val="00B050"/>
                </a:solidFill>
                <a:ea typeface="SimSun"/>
              </a:rPr>
              <a:t>Advantages: </a:t>
            </a:r>
          </a:p>
          <a:p>
            <a:r>
              <a:rPr lang="en-GB" sz="3000" dirty="0">
                <a:ea typeface="SimSun"/>
              </a:rPr>
              <a:t>A thorough and balanced discussion of both sides of an argument, with a reasoned judgement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dirty="0">
                <a:solidFill>
                  <a:srgbClr val="FF0000"/>
                </a:solidFill>
                <a:ea typeface="SimSun"/>
              </a:rPr>
              <a:t>Weaknesses:</a:t>
            </a:r>
          </a:p>
          <a:p>
            <a:r>
              <a:rPr lang="en-GB" sz="3000" dirty="0">
                <a:ea typeface="SimSun"/>
              </a:rPr>
              <a:t>Biased – can unfairly favour one side over the other, or fail to make a fair judgement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F9F81D6-7364-46C6-A315-950E947B5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5. Adversarial structure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736040-04B0-42D5-A690-EBEA2994DE3B}"/>
              </a:ext>
            </a:extLst>
          </p:cNvPr>
          <p:cNvSpPr txBox="1"/>
          <p:nvPr/>
        </p:nvSpPr>
        <p:spPr>
          <a:xfrm>
            <a:off x="276998" y="2569148"/>
            <a:ext cx="8484496" cy="523220"/>
          </a:xfrm>
          <a:prstGeom prst="rect">
            <a:avLst/>
          </a:prstGeom>
          <a:solidFill>
            <a:srgbClr val="FFFBAB"/>
          </a:solidFill>
          <a:ln>
            <a:solidFill>
              <a:srgbClr val="ACA4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sz="2800" b="1" i="1" dirty="0">
                <a:ea typeface="SimSun"/>
              </a:rPr>
              <a:t>‘Should the law enforce morality?’</a:t>
            </a:r>
            <a:endParaRPr lang="en-GB" sz="28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800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8000"/>
    </mc:Choice>
    <mc:Fallback xmlns="">
      <p:transition spd="slow" advClick="0" advTm="68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F9F81D6-7364-46C6-A315-950E947B5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Essay main body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9022BA4-4F52-4E04-9DF5-EA225FF07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39" y="1442441"/>
            <a:ext cx="7920000" cy="51869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/>
              <a:t>Your essay – your choice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sz="3000" dirty="0"/>
              <a:t>What structure does the question suggest?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sz="3000" dirty="0"/>
              <a:t>What structures could work? 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sz="3000" dirty="0"/>
              <a:t>What structure makes best sense?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sz="3000" dirty="0"/>
              <a:t>Any structure is possible…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44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7000"/>
    </mc:Choice>
    <mc:Fallback xmlns="">
      <p:transition spd="slow" advClick="0" advTm="27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Essay main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442441"/>
            <a:ext cx="7920000" cy="522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4000" dirty="0"/>
              <a:t>You should now: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sz="3000" dirty="0"/>
              <a:t>Be familiar with some basic essay structures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sz="3000" dirty="0"/>
              <a:t>Understand how structure relates to the type of essay question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sz="3000" dirty="0"/>
              <a:t>Recognise some of the advantages and challenges of different structures</a:t>
            </a:r>
            <a:endParaRPr lang="en-GB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4563C49-01E0-4C55-B54B-2B30D061A69A}"/>
              </a:ext>
            </a:extLst>
          </p:cNvPr>
          <p:cNvSpPr txBox="1">
            <a:spLocks/>
          </p:cNvSpPr>
          <p:nvPr/>
        </p:nvSpPr>
        <p:spPr>
          <a:xfrm>
            <a:off x="612000" y="5648255"/>
            <a:ext cx="7920000" cy="1100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None/>
            </a:pPr>
            <a:r>
              <a:rPr lang="en-GB" spc="-20" dirty="0"/>
              <a:t>If there’s anything you don’t understand please book an appointment, or contact us at </a:t>
            </a:r>
            <a:r>
              <a:rPr lang="en-GB" spc="-2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learning@kent.ac.uk</a:t>
            </a:r>
            <a:r>
              <a:rPr lang="en-GB" spc="-2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589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3000"/>
    </mc:Choice>
    <mc:Fallback xmlns="">
      <p:transition spd="slow" advClick="0" advTm="23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D02A437-41DF-4B42-888E-80A5C065B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373834"/>
            <a:ext cx="3600000" cy="864000"/>
          </a:xfrm>
        </p:spPr>
        <p:txBody>
          <a:bodyPr>
            <a:noAutofit/>
          </a:bodyPr>
          <a:lstStyle/>
          <a:p>
            <a:r>
              <a:rPr lang="en-GB" b="1" dirty="0"/>
              <a:t>Get in touch…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00654B-BF43-4EC0-8F58-5612EE3C7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480939"/>
            <a:ext cx="7920000" cy="3264316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en-GB" dirty="0"/>
              <a:t>The Student Learning Advisory Service is committed to continually improving the quality of service we offer to our students.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dirty="0"/>
              <a:t>Your feedback is very important to us.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dirty="0"/>
              <a:t>Please contact us at </a:t>
            </a:r>
            <a:r>
              <a:rPr lang="en-GB" dirty="0">
                <a:hlinkClick r:id="rId3"/>
              </a:rPr>
              <a:t>learning@kent.ac.uk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39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619FBB-F689-4274-B151-CD4597B351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60"/>
          <a:stretch/>
        </p:blipFill>
        <p:spPr>
          <a:xfrm>
            <a:off x="691095" y="4459435"/>
            <a:ext cx="575774" cy="2242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F368975-8959-461D-BFFE-607D868198A4}"/>
              </a:ext>
            </a:extLst>
          </p:cNvPr>
          <p:cNvSpPr/>
          <p:nvPr/>
        </p:nvSpPr>
        <p:spPr>
          <a:xfrm>
            <a:off x="602536" y="3125773"/>
            <a:ext cx="3549626" cy="44050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just" fontAlgn="ctr">
              <a:lnSpc>
                <a:spcPts val="2500"/>
              </a:lnSpc>
              <a:spcBef>
                <a:spcPct val="35000"/>
              </a:spcBef>
              <a:buClr>
                <a:schemeClr val="tx2"/>
              </a:buClr>
              <a:buSzPct val="175000"/>
            </a:pPr>
            <a:r>
              <a:rPr lang="en-US" sz="2800" spc="-100" dirty="0">
                <a:solidFill>
                  <a:srgbClr val="00388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www.kent.ac.uk/learning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06BA8C-4E82-4432-9EA6-BDA69E34230F}"/>
              </a:ext>
            </a:extLst>
          </p:cNvPr>
          <p:cNvSpPr txBox="1"/>
          <p:nvPr/>
        </p:nvSpPr>
        <p:spPr>
          <a:xfrm>
            <a:off x="712475" y="1670073"/>
            <a:ext cx="2986841" cy="1200329"/>
          </a:xfrm>
          <a:prstGeom prst="rect">
            <a:avLst/>
          </a:prstGeom>
          <a:solidFill>
            <a:srgbClr val="05345C"/>
          </a:solidFill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937227"/>
                </a:solidFill>
                <a:latin typeface="Century Schoolbook" panose="02040604050505020304" pitchFamily="18" charset="0"/>
              </a:rPr>
              <a:t>SLAS</a:t>
            </a:r>
          </a:p>
          <a:p>
            <a:r>
              <a:rPr lang="en-GB" sz="36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CONNECT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B59865-737B-41D3-B3E9-9F953818241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474" y="5784781"/>
            <a:ext cx="3582147" cy="108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9C41D8-4F44-48C1-9BD1-A55B80A4114A}"/>
              </a:ext>
            </a:extLst>
          </p:cNvPr>
          <p:cNvSpPr txBox="1"/>
          <p:nvPr/>
        </p:nvSpPr>
        <p:spPr>
          <a:xfrm>
            <a:off x="3751571" y="2007198"/>
            <a:ext cx="3746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spc="-50" dirty="0"/>
              <a:t>To book an appointment:</a:t>
            </a:r>
            <a:endParaRPr lang="en-GB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33A947-72A6-42D2-983F-BB261C314101}"/>
              </a:ext>
            </a:extLst>
          </p:cNvPr>
          <p:cNvSpPr/>
          <p:nvPr/>
        </p:nvSpPr>
        <p:spPr>
          <a:xfrm>
            <a:off x="1213919" y="4496463"/>
            <a:ext cx="343944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800" dirty="0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learning@kent.ac.uk  </a:t>
            </a:r>
            <a:endParaRPr lang="en-GB" sz="2800" dirty="0">
              <a:solidFill>
                <a:srgbClr val="201F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SLASkent</a:t>
            </a:r>
            <a:endParaRPr lang="en-GB" sz="2800" dirty="0">
              <a:solidFill>
                <a:srgbClr val="1F38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KentUniSLAS</a:t>
            </a:r>
            <a:endParaRPr lang="en-GB" sz="2800" dirty="0">
              <a:solidFill>
                <a:srgbClr val="1F38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SLASkent</a:t>
            </a:r>
            <a:endParaRPr lang="en-GB" sz="2800" b="0" i="0" dirty="0">
              <a:solidFill>
                <a:srgbClr val="201F1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Picture 17" descr="A picture containing black, clock, white&#10;&#10;Description automatically generated">
            <a:extLst>
              <a:ext uri="{FF2B5EF4-FFF2-40B4-BE49-F238E27FC236}">
                <a16:creationId xmlns:a16="http://schemas.microsoft.com/office/drawing/2014/main" id="{C47A7087-97DF-41A1-BAB0-21C85CFFEDDF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395" y="1613962"/>
            <a:ext cx="1300824" cy="1300824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92805963-4EBB-4606-AA15-4B20B70F4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373834"/>
            <a:ext cx="3600000" cy="864000"/>
          </a:xfrm>
        </p:spPr>
        <p:txBody>
          <a:bodyPr>
            <a:noAutofit/>
          </a:bodyPr>
          <a:lstStyle/>
          <a:p>
            <a:r>
              <a:rPr lang="en-GB" b="1" dirty="0"/>
              <a:t>Get in touch…</a:t>
            </a:r>
          </a:p>
        </p:txBody>
      </p:sp>
    </p:spTree>
    <p:extLst>
      <p:ext uri="{BB962C8B-B14F-4D97-AF65-F5344CB8AC3E}">
        <p14:creationId xmlns:p14="http://schemas.microsoft.com/office/powerpoint/2010/main" val="379988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Essay main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442441"/>
            <a:ext cx="8303400" cy="522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4000" dirty="0"/>
              <a:t>Introduction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sz="3000" dirty="0"/>
              <a:t>The importance of structure 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sz="3000" dirty="0"/>
              <a:t>Of interest to anyone who wants to improve their essay writing skills</a:t>
            </a:r>
            <a:endParaRPr lang="en-GB" sz="3000" dirty="0">
              <a:highlight>
                <a:srgbClr val="FFFF00"/>
              </a:highlight>
            </a:endParaRPr>
          </a:p>
          <a:p>
            <a:pPr marL="357188" indent="-357188">
              <a:spcBef>
                <a:spcPts val="1200"/>
              </a:spcBef>
            </a:pP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6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3000"/>
    </mc:Choice>
    <mc:Fallback xmlns="">
      <p:transition spd="slow" advClick="0" advTm="5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Essay main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442441"/>
            <a:ext cx="8338569" cy="522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4000" dirty="0"/>
              <a:t>By the end of this tutorial you will: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sz="3000" dirty="0"/>
              <a:t>Be familiar with some different ways of structuring an essay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sz="3000" dirty="0"/>
              <a:t>Understand how different essay structures relate to different types of essay question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sz="3000" dirty="0"/>
              <a:t>Recognise some of the advantages and challenges of using different essay structures</a:t>
            </a:r>
            <a:endParaRPr lang="en-GB" sz="3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21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6000"/>
    </mc:Choice>
    <mc:Fallback xmlns="">
      <p:transition spd="slow" advClick="0" advTm="16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Whole essay structure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5A5456DC-EF8E-4ED4-9AD7-AFDE92DC0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188" y="1454747"/>
            <a:ext cx="856279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dirty="0"/>
              <a:t>Introduction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02060"/>
                </a:solidFill>
              </a:rPr>
              <a:t>Typically one paragraph (5-10% of word count). 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560CBA00-D766-4143-AB38-7DC90969A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188" y="4969540"/>
            <a:ext cx="847311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GB" sz="4000" dirty="0"/>
              <a:t>Conclusion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02060"/>
                </a:solidFill>
              </a:rPr>
              <a:t>Typically one paragraph (5-10% of word count).</a:t>
            </a:r>
            <a:endParaRPr lang="en-GB" sz="3000" dirty="0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FFAB640B-494D-4B10-940B-B2E01E4E2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188" y="3012089"/>
            <a:ext cx="87868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GB" sz="3600" dirty="0"/>
              <a:t>Main Body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02060"/>
                </a:solidFill>
              </a:rPr>
              <a:t>A series of paragraphs (80-90% of word count); </a:t>
            </a:r>
            <a:endParaRPr lang="en-GB" sz="3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02060"/>
                </a:solidFill>
              </a:rPr>
              <a:t>Arranged into a meaningful order – a structure  </a:t>
            </a:r>
          </a:p>
        </p:txBody>
      </p:sp>
    </p:spTree>
    <p:extLst>
      <p:ext uri="{BB962C8B-B14F-4D97-AF65-F5344CB8AC3E}">
        <p14:creationId xmlns:p14="http://schemas.microsoft.com/office/powerpoint/2010/main" val="403973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Five common main body structures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BA1A2097-0817-4374-BB5E-38070E8C12A7}"/>
              </a:ext>
            </a:extLst>
          </p:cNvPr>
          <p:cNvSpPr txBox="1">
            <a:spLocks noChangeArrowheads="1"/>
          </p:cNvSpPr>
          <p:nvPr/>
        </p:nvSpPr>
        <p:spPr>
          <a:xfrm>
            <a:off x="729773" y="1603726"/>
            <a:ext cx="8044949" cy="46388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GB" sz="4000" dirty="0">
                <a:latin typeface="Calibri" pitchFamily="34" charset="0"/>
              </a:rPr>
              <a:t>Chronological structure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GB" sz="4000" dirty="0">
                <a:latin typeface="Calibri" pitchFamily="34" charset="0"/>
              </a:rPr>
              <a:t>Comparative structure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GB" sz="4000" dirty="0">
                <a:latin typeface="Calibri" pitchFamily="34" charset="0"/>
              </a:rPr>
              <a:t>Thematic structure 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GB" sz="4000" dirty="0">
                <a:latin typeface="Calibri" pitchFamily="34" charset="0"/>
              </a:rPr>
              <a:t>Phased structure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GB" sz="4000" dirty="0">
                <a:latin typeface="Calibri" pitchFamily="34" charset="0"/>
              </a:rPr>
              <a:t>Adversarial structure</a:t>
            </a:r>
          </a:p>
        </p:txBody>
      </p:sp>
    </p:spTree>
    <p:extLst>
      <p:ext uri="{BB962C8B-B14F-4D97-AF65-F5344CB8AC3E}">
        <p14:creationId xmlns:p14="http://schemas.microsoft.com/office/powerpoint/2010/main" val="21958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0"/>
    </mc:Choice>
    <mc:Fallback xmlns="">
      <p:transition spd="slow" advClick="0" advTm="3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627" y="1296127"/>
            <a:ext cx="9069373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i="1" dirty="0">
                <a:solidFill>
                  <a:srgbClr val="0070C0"/>
                </a:solidFill>
                <a:ea typeface="SimSun"/>
              </a:rPr>
              <a:t>Chronological</a:t>
            </a:r>
            <a:r>
              <a:rPr lang="en-GB" sz="3000" dirty="0">
                <a:ea typeface="SimSun"/>
              </a:rPr>
              <a:t>: presenting information or telling a story in the order in which things happened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i="1" dirty="0">
                <a:ea typeface="SimSun"/>
              </a:rPr>
              <a:t>Good for questions like: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800" dirty="0">
              <a:ea typeface="SimSu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800" dirty="0">
              <a:ea typeface="SimSu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dirty="0">
                <a:solidFill>
                  <a:srgbClr val="00B050"/>
                </a:solidFill>
                <a:ea typeface="SimSun"/>
              </a:rPr>
              <a:t>Advantages: </a:t>
            </a:r>
          </a:p>
          <a:p>
            <a:r>
              <a:rPr lang="en-GB" sz="3000" dirty="0">
                <a:ea typeface="SimSun"/>
              </a:rPr>
              <a:t>Straightforward, easy to follow, familiar, natural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dirty="0">
                <a:solidFill>
                  <a:srgbClr val="FF0000"/>
                </a:solidFill>
                <a:ea typeface="SimSun"/>
              </a:rPr>
              <a:t>Weaknesses:</a:t>
            </a:r>
          </a:p>
          <a:p>
            <a:r>
              <a:rPr lang="en-GB" sz="3000" dirty="0">
                <a:ea typeface="SimSun"/>
              </a:rPr>
              <a:t>Descriptive rather than analytical (‘</a:t>
            </a:r>
            <a:r>
              <a:rPr lang="en-GB" sz="3000" i="1" dirty="0">
                <a:ea typeface="SimSun"/>
              </a:rPr>
              <a:t>what</a:t>
            </a:r>
            <a:r>
              <a:rPr lang="en-GB" sz="3000" dirty="0">
                <a:ea typeface="SimSun"/>
              </a:rPr>
              <a:t>’ not ‘</a:t>
            </a:r>
            <a:r>
              <a:rPr lang="en-GB" sz="3000" i="1" dirty="0">
                <a:ea typeface="SimSun"/>
              </a:rPr>
              <a:t>why</a:t>
            </a:r>
            <a:r>
              <a:rPr lang="en-GB" sz="3000" dirty="0">
                <a:ea typeface="SimSun"/>
              </a:rPr>
              <a:t>’)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F9F81D6-7364-46C6-A315-950E947B5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1. Chronological structure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736040-04B0-42D5-A690-EBEA2994DE3B}"/>
              </a:ext>
            </a:extLst>
          </p:cNvPr>
          <p:cNvSpPr txBox="1"/>
          <p:nvPr/>
        </p:nvSpPr>
        <p:spPr>
          <a:xfrm>
            <a:off x="276998" y="3026350"/>
            <a:ext cx="8484496" cy="954107"/>
          </a:xfrm>
          <a:prstGeom prst="rect">
            <a:avLst/>
          </a:prstGeom>
          <a:solidFill>
            <a:srgbClr val="FFFBAB"/>
          </a:solidFill>
          <a:ln>
            <a:solidFill>
              <a:srgbClr val="ACA4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sz="2800" b="1" i="1" dirty="0">
                <a:latin typeface="+mn-lt"/>
                <a:ea typeface="SimSun"/>
              </a:rPr>
              <a:t>‘Have attitudes to crime and punishment changed since the 19</a:t>
            </a:r>
            <a:r>
              <a:rPr lang="en-GB" sz="2800" b="1" i="1" baseline="30000" dirty="0">
                <a:latin typeface="+mn-lt"/>
                <a:ea typeface="SimSun"/>
              </a:rPr>
              <a:t>th</a:t>
            </a:r>
            <a:r>
              <a:rPr lang="en-GB" sz="2800" b="1" i="1" dirty="0">
                <a:latin typeface="+mn-lt"/>
                <a:ea typeface="SimSun"/>
              </a:rPr>
              <a:t> century?’</a:t>
            </a:r>
            <a:endParaRPr lang="en-GB" sz="28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333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8000"/>
    </mc:Choice>
    <mc:Fallback xmlns="">
      <p:transition spd="slow" advClick="0" advTm="68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627" y="1296127"/>
            <a:ext cx="9069373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i="1" dirty="0">
                <a:solidFill>
                  <a:srgbClr val="0070C0"/>
                </a:solidFill>
                <a:ea typeface="SimSun"/>
              </a:rPr>
              <a:t>Comparative</a:t>
            </a:r>
            <a:r>
              <a:rPr lang="en-GB" sz="3000" dirty="0">
                <a:ea typeface="SimSun"/>
              </a:rPr>
              <a:t>: comparing and contrasting two or more different things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i="1" dirty="0">
                <a:ea typeface="SimSun"/>
              </a:rPr>
              <a:t>Good for questions like: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800" dirty="0">
              <a:ea typeface="SimSu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800" dirty="0">
              <a:ea typeface="SimSu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dirty="0">
                <a:solidFill>
                  <a:srgbClr val="00B050"/>
                </a:solidFill>
                <a:ea typeface="SimSun"/>
              </a:rPr>
              <a:t>Advantages: </a:t>
            </a:r>
          </a:p>
          <a:p>
            <a:r>
              <a:rPr lang="en-GB" sz="3000" dirty="0">
                <a:ea typeface="SimSun"/>
              </a:rPr>
              <a:t>Analytical, thought-provoking, evaluative and balanced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dirty="0">
                <a:solidFill>
                  <a:srgbClr val="FF0000"/>
                </a:solidFill>
                <a:ea typeface="SimSun"/>
              </a:rPr>
              <a:t>Weaknesses:</a:t>
            </a:r>
          </a:p>
          <a:p>
            <a:r>
              <a:rPr lang="en-GB" sz="3000" dirty="0">
                <a:ea typeface="SimSun"/>
              </a:rPr>
              <a:t>Polarising (overstating comparisons and contrasts)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F9F81D6-7364-46C6-A315-950E947B5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2. Comparative structure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736040-04B0-42D5-A690-EBEA2994DE3B}"/>
              </a:ext>
            </a:extLst>
          </p:cNvPr>
          <p:cNvSpPr txBox="1"/>
          <p:nvPr/>
        </p:nvSpPr>
        <p:spPr>
          <a:xfrm>
            <a:off x="276998" y="3026350"/>
            <a:ext cx="8484496" cy="954107"/>
          </a:xfrm>
          <a:prstGeom prst="rect">
            <a:avLst/>
          </a:prstGeom>
          <a:solidFill>
            <a:srgbClr val="FFFBAB"/>
          </a:solidFill>
          <a:ln>
            <a:solidFill>
              <a:srgbClr val="ACA4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sz="2800" b="1" i="1" dirty="0">
                <a:latin typeface="+mn-lt"/>
                <a:ea typeface="SimSun"/>
              </a:rPr>
              <a:t>‘Have attitudes to crime and punishment changed since the 19</a:t>
            </a:r>
            <a:r>
              <a:rPr lang="en-GB" sz="2800" b="1" i="1" baseline="30000" dirty="0">
                <a:latin typeface="+mn-lt"/>
                <a:ea typeface="SimSun"/>
              </a:rPr>
              <a:t>th</a:t>
            </a:r>
            <a:r>
              <a:rPr lang="en-GB" sz="2800" b="1" i="1" dirty="0">
                <a:latin typeface="+mn-lt"/>
                <a:ea typeface="SimSun"/>
              </a:rPr>
              <a:t> century?’</a:t>
            </a:r>
            <a:endParaRPr lang="en-GB" sz="28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285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8000"/>
    </mc:Choice>
    <mc:Fallback xmlns="">
      <p:transition spd="slow" advClick="0" advTm="68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627" y="1296127"/>
            <a:ext cx="9069373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i="1" dirty="0">
                <a:solidFill>
                  <a:srgbClr val="0070C0"/>
                </a:solidFill>
                <a:ea typeface="SimSun"/>
              </a:rPr>
              <a:t>Thematic</a:t>
            </a:r>
            <a:r>
              <a:rPr lang="en-GB" sz="3000" dirty="0">
                <a:ea typeface="SimSun"/>
              </a:rPr>
              <a:t>: dividing a topic into different aspects and discussing them separately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i="1" dirty="0">
                <a:ea typeface="SimSun"/>
              </a:rPr>
              <a:t>Good for questions like: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3600" dirty="0">
              <a:ea typeface="SimSu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dirty="0">
                <a:solidFill>
                  <a:srgbClr val="00B050"/>
                </a:solidFill>
                <a:ea typeface="SimSun"/>
              </a:rPr>
              <a:t>Advantages: </a:t>
            </a:r>
          </a:p>
          <a:p>
            <a:r>
              <a:rPr lang="en-GB" sz="3000" dirty="0">
                <a:ea typeface="SimSun"/>
              </a:rPr>
              <a:t>Analytical – links well to key theories or models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dirty="0">
                <a:solidFill>
                  <a:srgbClr val="FF0000"/>
                </a:solidFill>
                <a:ea typeface="SimSun"/>
              </a:rPr>
              <a:t>Weaknesses:</a:t>
            </a:r>
          </a:p>
          <a:p>
            <a:r>
              <a:rPr lang="en-GB" sz="3000" dirty="0">
                <a:ea typeface="SimSun"/>
              </a:rPr>
              <a:t>Can be disjointed and simplistic (by overlooking complex interrelationships) 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F9F81D6-7364-46C6-A315-950E947B5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3. Thematic structure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736040-04B0-42D5-A690-EBEA2994DE3B}"/>
              </a:ext>
            </a:extLst>
          </p:cNvPr>
          <p:cNvSpPr txBox="1"/>
          <p:nvPr/>
        </p:nvSpPr>
        <p:spPr>
          <a:xfrm>
            <a:off x="276998" y="3026350"/>
            <a:ext cx="8484496" cy="523220"/>
          </a:xfrm>
          <a:prstGeom prst="rect">
            <a:avLst/>
          </a:prstGeom>
          <a:solidFill>
            <a:srgbClr val="FFFBAB"/>
          </a:solidFill>
          <a:ln>
            <a:solidFill>
              <a:srgbClr val="ACA4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sz="2800" b="1" i="1" dirty="0">
                <a:ea typeface="SimSun"/>
              </a:rPr>
              <a:t>‘What caused the Great Depression of 1929?’</a:t>
            </a:r>
            <a:endParaRPr lang="en-GB" sz="28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719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8000"/>
    </mc:Choice>
    <mc:Fallback xmlns="">
      <p:transition spd="slow" advClick="0" advTm="68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627" y="1296127"/>
            <a:ext cx="9069373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i="1" dirty="0">
                <a:solidFill>
                  <a:srgbClr val="0070C0"/>
                </a:solidFill>
                <a:ea typeface="SimSun"/>
              </a:rPr>
              <a:t>Phased</a:t>
            </a:r>
            <a:r>
              <a:rPr lang="en-GB" sz="3000" dirty="0">
                <a:ea typeface="SimSun"/>
              </a:rPr>
              <a:t>: identifying the short, medium and long-term implications or causes of a topic or issue.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i="1" dirty="0">
                <a:ea typeface="SimSun"/>
              </a:rPr>
              <a:t>Good for questions like: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800" dirty="0">
              <a:ea typeface="SimSu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800" dirty="0">
              <a:ea typeface="SimSu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dirty="0">
                <a:solidFill>
                  <a:srgbClr val="00B050"/>
                </a:solidFill>
                <a:ea typeface="SimSun"/>
              </a:rPr>
              <a:t>Advantages: </a:t>
            </a:r>
          </a:p>
          <a:p>
            <a:r>
              <a:rPr lang="en-GB" sz="3000" dirty="0">
                <a:ea typeface="SimSun"/>
              </a:rPr>
              <a:t>Placing complicated information into simple categories – dividing and prioritising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000" dirty="0">
                <a:solidFill>
                  <a:srgbClr val="FF0000"/>
                </a:solidFill>
                <a:ea typeface="SimSun"/>
              </a:rPr>
              <a:t>Weaknesses:</a:t>
            </a:r>
          </a:p>
          <a:p>
            <a:r>
              <a:rPr lang="en-GB" sz="3000" dirty="0">
                <a:ea typeface="SimSun"/>
              </a:rPr>
              <a:t>Can be overly simplistic or repetitive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F9F81D6-7364-46C6-A315-950E947B5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4. Phased structure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736040-04B0-42D5-A690-EBEA2994DE3B}"/>
              </a:ext>
            </a:extLst>
          </p:cNvPr>
          <p:cNvSpPr txBox="1"/>
          <p:nvPr/>
        </p:nvSpPr>
        <p:spPr>
          <a:xfrm>
            <a:off x="276998" y="3026350"/>
            <a:ext cx="8484496" cy="954107"/>
          </a:xfrm>
          <a:prstGeom prst="rect">
            <a:avLst/>
          </a:prstGeom>
          <a:solidFill>
            <a:srgbClr val="FFFBAB"/>
          </a:solidFill>
          <a:ln>
            <a:solidFill>
              <a:srgbClr val="ACA4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sz="2800" b="1" i="1" dirty="0">
                <a:ea typeface="SimSun"/>
              </a:rPr>
              <a:t>‘What challenges does climate change pose for wildlife conservation?’</a:t>
            </a:r>
            <a:endParaRPr lang="en-GB" sz="28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926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8000"/>
    </mc:Choice>
    <mc:Fallback xmlns="">
      <p:transition spd="slow" advClick="0" advTm="68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4201</TotalTime>
  <Words>576</Words>
  <Application>Microsoft Office PowerPoint</Application>
  <PresentationFormat>On-screen Show (4:3)</PresentationFormat>
  <Paragraphs>137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SimSun</vt:lpstr>
      <vt:lpstr>Arial</vt:lpstr>
      <vt:lpstr>Calibri</vt:lpstr>
      <vt:lpstr>Calibri Light</vt:lpstr>
      <vt:lpstr>Century Schoolbook</vt:lpstr>
      <vt:lpstr>Office Theme</vt:lpstr>
      <vt:lpstr>PowerPoint Presentation</vt:lpstr>
      <vt:lpstr>Essay main body</vt:lpstr>
      <vt:lpstr>Essay main body</vt:lpstr>
      <vt:lpstr>Whole essay structure</vt:lpstr>
      <vt:lpstr>Five common main body structures</vt:lpstr>
      <vt:lpstr>1. Chronological structure</vt:lpstr>
      <vt:lpstr>2. Comparative structure</vt:lpstr>
      <vt:lpstr>3. Thematic structure</vt:lpstr>
      <vt:lpstr>4. Phased structure</vt:lpstr>
      <vt:lpstr>5. Adversarial structure</vt:lpstr>
      <vt:lpstr>Essay main body</vt:lpstr>
      <vt:lpstr>Essay main body</vt:lpstr>
      <vt:lpstr>Get in touch…</vt:lpstr>
      <vt:lpstr>Get in touch…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Copping</dc:creator>
  <cp:lastModifiedBy>Alison Crump</cp:lastModifiedBy>
  <cp:revision>200</cp:revision>
  <dcterms:created xsi:type="dcterms:W3CDTF">2020-05-07T08:56:05Z</dcterms:created>
  <dcterms:modified xsi:type="dcterms:W3CDTF">2020-10-30T13:58:12Z</dcterms:modified>
</cp:coreProperties>
</file>