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266" r:id="rId3"/>
    <p:sldId id="429" r:id="rId4"/>
    <p:sldId id="427" r:id="rId5"/>
    <p:sldId id="428" r:id="rId6"/>
    <p:sldId id="433" r:id="rId7"/>
    <p:sldId id="432" r:id="rId8"/>
    <p:sldId id="435" r:id="rId9"/>
    <p:sldId id="436" r:id="rId10"/>
    <p:sldId id="434" r:id="rId11"/>
    <p:sldId id="437" r:id="rId12"/>
    <p:sldId id="438" r:id="rId13"/>
    <p:sldId id="337" r:id="rId14"/>
    <p:sldId id="343" r:id="rId15"/>
    <p:sldId id="425" r:id="rId16"/>
    <p:sldId id="431" r:id="rId17"/>
    <p:sldId id="279" r:id="rId18"/>
    <p:sldId id="43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D"/>
    <a:srgbClr val="FFFDD0"/>
    <a:srgbClr val="777777"/>
    <a:srgbClr val="5C2E00"/>
    <a:srgbClr val="FF9021"/>
    <a:srgbClr val="B45A00"/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22" autoAdjust="0"/>
    <p:restoredTop sz="65331" autoAdjust="0"/>
  </p:normalViewPr>
  <p:slideViewPr>
    <p:cSldViewPr snapToGrid="0">
      <p:cViewPr varScale="1">
        <p:scale>
          <a:sx n="59" d="100"/>
          <a:sy n="59" d="100"/>
        </p:scale>
        <p:origin x="17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1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4E31F-DEE9-41A4-B5F9-5CDB68AC85F1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73FA-CBC3-4E8E-AB7E-D17E626C4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5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6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2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2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8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96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97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9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4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58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1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6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2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5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5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4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55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5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9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40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4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8796-4F51-41B2-83E0-04E4925F4CD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632D-7DBE-4534-8DFC-547A3DE1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://www.kent.ac.uk/learn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81108153-77C8-489F-9451-EC6BA91B2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9"/>
          <a:stretch/>
        </p:blipFill>
        <p:spPr>
          <a:xfrm>
            <a:off x="0" y="2947647"/>
            <a:ext cx="9144000" cy="3906005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1655A4C-D83C-4230-9EF0-33609FACD9B9}"/>
              </a:ext>
            </a:extLst>
          </p:cNvPr>
          <p:cNvSpPr/>
          <p:nvPr/>
        </p:nvSpPr>
        <p:spPr>
          <a:xfrm>
            <a:off x="5831420" y="6351659"/>
            <a:ext cx="3022366" cy="42511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 fontAlgn="ctr">
              <a:lnSpc>
                <a:spcPts val="2500"/>
              </a:lnSpc>
              <a:spcBef>
                <a:spcPct val="35000"/>
              </a:spcBef>
              <a:buClr>
                <a:schemeClr val="tx2"/>
              </a:buClr>
              <a:buSzPct val="175000"/>
            </a:pPr>
            <a:r>
              <a:rPr lang="en-US" sz="2400" spc="-100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www.kent.ac.uk/learning</a:t>
            </a:r>
          </a:p>
        </p:txBody>
      </p:sp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86DCAB-2CE8-43C1-92C2-74136878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8" y="1"/>
            <a:ext cx="3582147" cy="1080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3CC9316-F753-44C5-9CC7-A664C2FDC279}"/>
              </a:ext>
            </a:extLst>
          </p:cNvPr>
          <p:cNvSpPr txBox="1"/>
          <p:nvPr/>
        </p:nvSpPr>
        <p:spPr>
          <a:xfrm>
            <a:off x="226717" y="1340665"/>
            <a:ext cx="8722233" cy="1754326"/>
          </a:xfrm>
          <a:prstGeom prst="rect">
            <a:avLst/>
          </a:prstGeom>
          <a:solidFill>
            <a:srgbClr val="FFFDDD"/>
          </a:solidFill>
          <a:ln w="19050">
            <a:solidFill>
              <a:srgbClr val="003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Getting the most out of </a:t>
            </a:r>
          </a:p>
          <a:p>
            <a:pPr algn="ctr"/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MS Word</a:t>
            </a:r>
          </a:p>
        </p:txBody>
      </p:sp>
    </p:spTree>
    <p:extLst>
      <p:ext uri="{BB962C8B-B14F-4D97-AF65-F5344CB8AC3E}">
        <p14:creationId xmlns:p14="http://schemas.microsoft.com/office/powerpoint/2010/main" val="1847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74">
        <p:fade/>
      </p:transition>
    </mc:Choice>
    <mc:Fallback xmlns="">
      <p:transition spd="med" advTm="1797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Tables, charts and figures</a:t>
            </a:r>
            <a:endParaRPr lang="en-GB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39A6C-D0C4-4420-9370-3DA53F8C3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28" y="1339403"/>
            <a:ext cx="7570744" cy="527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93799-7004-4AAD-87AA-7620249B8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28" y="1339403"/>
            <a:ext cx="7570744" cy="5229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6C2FEA-D9DD-4970-88B9-1AFFEF863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8" y="1293116"/>
            <a:ext cx="7856283" cy="527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9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Tables, charts and figures</a:t>
            </a: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8E40F-39ED-4841-8C8A-CB2731A22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48" y="2639266"/>
            <a:ext cx="7174966" cy="18679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6A245B-BEC4-46A6-9C9D-CB98A8FCC122}"/>
              </a:ext>
            </a:extLst>
          </p:cNvPr>
          <p:cNvCxnSpPr/>
          <p:nvPr/>
        </p:nvCxnSpPr>
        <p:spPr>
          <a:xfrm flipH="1" flipV="1">
            <a:off x="7605690" y="3429000"/>
            <a:ext cx="373488" cy="163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73ED8-4845-4F88-9B81-A9EC7B40D61A}"/>
              </a:ext>
            </a:extLst>
          </p:cNvPr>
          <p:cNvPicPr/>
          <p:nvPr/>
        </p:nvPicPr>
        <p:blipFill rotWithShape="1">
          <a:blip r:embed="rId5"/>
          <a:srcRect r="76900" b="20244"/>
          <a:stretch/>
        </p:blipFill>
        <p:spPr bwMode="auto">
          <a:xfrm>
            <a:off x="881486" y="1326523"/>
            <a:ext cx="7381028" cy="4942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CDD9A7-23DE-4B84-B63E-B9A23F71CAFE}"/>
              </a:ext>
            </a:extLst>
          </p:cNvPr>
          <p:cNvCxnSpPr>
            <a:cxnSpLocks/>
          </p:cNvCxnSpPr>
          <p:nvPr/>
        </p:nvCxnSpPr>
        <p:spPr>
          <a:xfrm flipH="1">
            <a:off x="5280339" y="5280338"/>
            <a:ext cx="875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24ED369-C7F7-4EAA-9042-151FBC220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70" y="1229125"/>
            <a:ext cx="7502660" cy="5403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1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50B4B0-F73D-4470-B215-3854399A601A}"/>
              </a:ext>
            </a:extLst>
          </p:cNvPr>
          <p:cNvPicPr/>
          <p:nvPr/>
        </p:nvPicPr>
        <p:blipFill rotWithShape="1">
          <a:blip r:embed="rId4"/>
          <a:srcRect r="74241" b="17290"/>
          <a:stretch/>
        </p:blipFill>
        <p:spPr bwMode="auto">
          <a:xfrm>
            <a:off x="1146219" y="1622737"/>
            <a:ext cx="6851561" cy="4662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Making a page landscape</a:t>
            </a:r>
            <a:endParaRPr lang="en-GB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4D578-BEB8-4FDE-82E5-AC72FC0B7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757" y="2591336"/>
            <a:ext cx="5248485" cy="167532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16609-CC67-4ACF-9BD3-D84CC0E1F9AB}"/>
              </a:ext>
            </a:extLst>
          </p:cNvPr>
          <p:cNvCxnSpPr>
            <a:cxnSpLocks/>
          </p:cNvCxnSpPr>
          <p:nvPr/>
        </p:nvCxnSpPr>
        <p:spPr>
          <a:xfrm flipH="1" flipV="1">
            <a:off x="6297770" y="4172755"/>
            <a:ext cx="489396" cy="77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F5852F1-6A58-4B7B-B508-DAEE9F61A753}"/>
              </a:ext>
            </a:extLst>
          </p:cNvPr>
          <p:cNvPicPr/>
          <p:nvPr/>
        </p:nvPicPr>
        <p:blipFill rotWithShape="1">
          <a:blip r:embed="rId6"/>
          <a:srcRect l="2659" r="65766" b="14337"/>
          <a:stretch/>
        </p:blipFill>
        <p:spPr bwMode="auto">
          <a:xfrm>
            <a:off x="553792" y="1442434"/>
            <a:ext cx="7972022" cy="5164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3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Reference management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D64AD-E83E-49A1-8641-EE7A2677E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38" y="1675756"/>
            <a:ext cx="8704162" cy="2123512"/>
          </a:xfrm>
          <a:prstGeom prst="rect">
            <a:avLst/>
          </a:prstGeom>
        </p:spPr>
      </p:pic>
      <p:sp>
        <p:nvSpPr>
          <p:cNvPr id="7" name="Up Arrow 5">
            <a:extLst>
              <a:ext uri="{FF2B5EF4-FFF2-40B4-BE49-F238E27FC236}">
                <a16:creationId xmlns:a16="http://schemas.microsoft.com/office/drawing/2014/main" id="{33E629CF-1DF4-4602-AF0A-592E1BB3C091}"/>
              </a:ext>
            </a:extLst>
          </p:cNvPr>
          <p:cNvSpPr/>
          <p:nvPr/>
        </p:nvSpPr>
        <p:spPr bwMode="auto">
          <a:xfrm rot="18423913">
            <a:off x="4808000" y="2686671"/>
            <a:ext cx="241931" cy="1666148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1E1B78-A26E-4DFC-9EB0-9E590024C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2" y="1535769"/>
            <a:ext cx="8814194" cy="5022040"/>
          </a:xfrm>
          <a:prstGeom prst="rect">
            <a:avLst/>
          </a:prstGeom>
        </p:spPr>
      </p:pic>
      <p:sp>
        <p:nvSpPr>
          <p:cNvPr id="8" name="Up Arrow 14">
            <a:extLst>
              <a:ext uri="{FF2B5EF4-FFF2-40B4-BE49-F238E27FC236}">
                <a16:creationId xmlns:a16="http://schemas.microsoft.com/office/drawing/2014/main" id="{ACE781FC-912A-4BE4-BD25-68CFB99BF0B1}"/>
              </a:ext>
            </a:extLst>
          </p:cNvPr>
          <p:cNvSpPr/>
          <p:nvPr/>
        </p:nvSpPr>
        <p:spPr bwMode="auto">
          <a:xfrm rot="3617302">
            <a:off x="4213947" y="1660205"/>
            <a:ext cx="456413" cy="1339538"/>
          </a:xfrm>
          <a:prstGeom prst="upArrow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56F58-560D-4943-B15F-66978C9D9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38" y="1535769"/>
            <a:ext cx="8803683" cy="4656170"/>
          </a:xfrm>
          <a:prstGeom prst="rect">
            <a:avLst/>
          </a:prstGeom>
        </p:spPr>
      </p:pic>
      <p:sp>
        <p:nvSpPr>
          <p:cNvPr id="13" name="Up Arrow 14">
            <a:extLst>
              <a:ext uri="{FF2B5EF4-FFF2-40B4-BE49-F238E27FC236}">
                <a16:creationId xmlns:a16="http://schemas.microsoft.com/office/drawing/2014/main" id="{EBC33A92-19F6-4080-B82A-49E8D95148EC}"/>
              </a:ext>
            </a:extLst>
          </p:cNvPr>
          <p:cNvSpPr/>
          <p:nvPr/>
        </p:nvSpPr>
        <p:spPr bwMode="auto">
          <a:xfrm rot="5214245">
            <a:off x="3245955" y="3040325"/>
            <a:ext cx="456413" cy="1339538"/>
          </a:xfrm>
          <a:prstGeom prst="upArrow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FA2C5-FAC3-4E94-900A-6D9C48A5DCFE}"/>
              </a:ext>
            </a:extLst>
          </p:cNvPr>
          <p:cNvPicPr/>
          <p:nvPr/>
        </p:nvPicPr>
        <p:blipFill rotWithShape="1">
          <a:blip r:embed="rId7"/>
          <a:srcRect l="63819" t="35409" r="13747" b="32165"/>
          <a:stretch/>
        </p:blipFill>
        <p:spPr bwMode="auto">
          <a:xfrm>
            <a:off x="252000" y="1414914"/>
            <a:ext cx="8814193" cy="5263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Left Arrow 15">
            <a:extLst>
              <a:ext uri="{FF2B5EF4-FFF2-40B4-BE49-F238E27FC236}">
                <a16:creationId xmlns:a16="http://schemas.microsoft.com/office/drawing/2014/main" id="{526977D5-1751-4B47-8DD2-EA2C2AC1C9FC}"/>
              </a:ext>
            </a:extLst>
          </p:cNvPr>
          <p:cNvSpPr/>
          <p:nvPr/>
        </p:nvSpPr>
        <p:spPr bwMode="auto">
          <a:xfrm rot="17412626">
            <a:off x="29191" y="4428076"/>
            <a:ext cx="1548657" cy="498734"/>
          </a:xfrm>
          <a:prstGeom prst="leftArrow">
            <a:avLst/>
          </a:prstGeom>
          <a:solidFill>
            <a:srgbClr val="FB0373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9F4A7F-5C25-4053-ADCE-DFB5A1326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29" y="1414914"/>
            <a:ext cx="8670040" cy="528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5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Reference management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BAD8D-1325-40E8-9175-F2AD287F4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1681430"/>
            <a:ext cx="8505825" cy="4448175"/>
          </a:xfrm>
          <a:prstGeom prst="rect">
            <a:avLst/>
          </a:prstGeom>
        </p:spPr>
      </p:pic>
      <p:sp>
        <p:nvSpPr>
          <p:cNvPr id="10" name="Left Arrow 15">
            <a:extLst>
              <a:ext uri="{FF2B5EF4-FFF2-40B4-BE49-F238E27FC236}">
                <a16:creationId xmlns:a16="http://schemas.microsoft.com/office/drawing/2014/main" id="{59C0AD90-E682-49CA-8528-2753681AFE9A}"/>
              </a:ext>
            </a:extLst>
          </p:cNvPr>
          <p:cNvSpPr/>
          <p:nvPr/>
        </p:nvSpPr>
        <p:spPr bwMode="auto">
          <a:xfrm rot="10348903">
            <a:off x="3961167" y="5156573"/>
            <a:ext cx="1548657" cy="498734"/>
          </a:xfrm>
          <a:prstGeom prst="leftArrow">
            <a:avLst/>
          </a:prstGeom>
          <a:solidFill>
            <a:srgbClr val="FB0373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9A480B-0283-425E-8A16-6B85141A0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1777448"/>
            <a:ext cx="8467725" cy="4457700"/>
          </a:xfrm>
          <a:prstGeom prst="rect">
            <a:avLst/>
          </a:prstGeom>
        </p:spPr>
      </p:pic>
      <p:sp>
        <p:nvSpPr>
          <p:cNvPr id="11" name="Left Arrow 15">
            <a:extLst>
              <a:ext uri="{FF2B5EF4-FFF2-40B4-BE49-F238E27FC236}">
                <a16:creationId xmlns:a16="http://schemas.microsoft.com/office/drawing/2014/main" id="{4473F86C-275C-44B8-BA5E-0F8ED8AE130E}"/>
              </a:ext>
            </a:extLst>
          </p:cNvPr>
          <p:cNvSpPr/>
          <p:nvPr/>
        </p:nvSpPr>
        <p:spPr bwMode="auto">
          <a:xfrm rot="10800000">
            <a:off x="2604966" y="2766701"/>
            <a:ext cx="1548657" cy="498734"/>
          </a:xfrm>
          <a:prstGeom prst="leftArrow">
            <a:avLst/>
          </a:prstGeom>
          <a:solidFill>
            <a:srgbClr val="FB0373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D44A2D-9EDF-431E-A575-830BBA4DC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00" y="1752195"/>
            <a:ext cx="8534400" cy="4486275"/>
          </a:xfrm>
          <a:prstGeom prst="rect">
            <a:avLst/>
          </a:prstGeom>
        </p:spPr>
      </p:pic>
      <p:sp>
        <p:nvSpPr>
          <p:cNvPr id="14" name="Left Arrow 15">
            <a:extLst>
              <a:ext uri="{FF2B5EF4-FFF2-40B4-BE49-F238E27FC236}">
                <a16:creationId xmlns:a16="http://schemas.microsoft.com/office/drawing/2014/main" id="{753C27D9-D87C-4469-9CCD-EE38519C3F5D}"/>
              </a:ext>
            </a:extLst>
          </p:cNvPr>
          <p:cNvSpPr/>
          <p:nvPr/>
        </p:nvSpPr>
        <p:spPr bwMode="auto">
          <a:xfrm rot="10800000">
            <a:off x="6286177" y="5832432"/>
            <a:ext cx="1548657" cy="498734"/>
          </a:xfrm>
          <a:prstGeom prst="leftArrow">
            <a:avLst/>
          </a:prstGeom>
          <a:solidFill>
            <a:srgbClr val="FB0373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0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Reference management tool</a:t>
            </a:r>
            <a:endParaRPr lang="en-GB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099C6-1CDD-4BD8-AE84-4BFBCCEB2E85}"/>
              </a:ext>
            </a:extLst>
          </p:cNvPr>
          <p:cNvPicPr/>
          <p:nvPr/>
        </p:nvPicPr>
        <p:blipFill rotWithShape="1">
          <a:blip r:embed="rId4"/>
          <a:srcRect l="6675" r="74099" b="40921"/>
          <a:stretch/>
        </p:blipFill>
        <p:spPr bwMode="auto">
          <a:xfrm>
            <a:off x="347730" y="1436899"/>
            <a:ext cx="8384146" cy="5055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56A1E-3BE0-4E43-BD2B-14BE953D6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30" y="1436899"/>
            <a:ext cx="8499934" cy="5055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21E917-F05B-4C0E-997F-BC9E22D302A0}"/>
              </a:ext>
            </a:extLst>
          </p:cNvPr>
          <p:cNvPicPr/>
          <p:nvPr/>
        </p:nvPicPr>
        <p:blipFill rotWithShape="1">
          <a:blip r:embed="rId6"/>
          <a:srcRect l="13295" r="63937" b="37377"/>
          <a:stretch/>
        </p:blipFill>
        <p:spPr bwMode="auto">
          <a:xfrm>
            <a:off x="347730" y="1436898"/>
            <a:ext cx="8448540" cy="5055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0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Track changes</a:t>
            </a:r>
            <a:endParaRPr lang="en-GB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5DC1D-2A19-421A-BA2C-444E4B64B8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6" r="15070"/>
          <a:stretch/>
        </p:blipFill>
        <p:spPr>
          <a:xfrm>
            <a:off x="201619" y="2785266"/>
            <a:ext cx="8690381" cy="12874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85F91A-001C-4842-8FE5-D7651A9FE890}"/>
              </a:ext>
            </a:extLst>
          </p:cNvPr>
          <p:cNvCxnSpPr/>
          <p:nvPr/>
        </p:nvCxnSpPr>
        <p:spPr>
          <a:xfrm flipV="1">
            <a:off x="4572000" y="3760631"/>
            <a:ext cx="386366" cy="1004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525E9D-C7FE-46A5-B990-A7F59F141EFA}"/>
              </a:ext>
            </a:extLst>
          </p:cNvPr>
          <p:cNvCxnSpPr/>
          <p:nvPr/>
        </p:nvCxnSpPr>
        <p:spPr>
          <a:xfrm flipH="1">
            <a:off x="6259132" y="2228045"/>
            <a:ext cx="180305" cy="99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C4D6647-96FC-4C72-800D-17992FC4F245}"/>
              </a:ext>
            </a:extLst>
          </p:cNvPr>
          <p:cNvPicPr/>
          <p:nvPr/>
        </p:nvPicPr>
        <p:blipFill rotWithShape="1">
          <a:blip r:embed="rId5"/>
          <a:srcRect l="7977" r="69256" b="75187"/>
          <a:stretch/>
        </p:blipFill>
        <p:spPr bwMode="auto">
          <a:xfrm>
            <a:off x="201618" y="2068828"/>
            <a:ext cx="8690381" cy="359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DA404-78F4-43CF-80F7-3CC01015E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17" y="1317672"/>
            <a:ext cx="8690380" cy="509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43684"/>
            <a:ext cx="8640000" cy="1074753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Track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2748D-F780-4430-811A-299643318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6" r="15070"/>
          <a:stretch/>
        </p:blipFill>
        <p:spPr>
          <a:xfrm>
            <a:off x="201619" y="2785266"/>
            <a:ext cx="8690381" cy="128746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BBDB1D-3119-4C5E-9AB9-004804C7203A}"/>
              </a:ext>
            </a:extLst>
          </p:cNvPr>
          <p:cNvCxnSpPr>
            <a:cxnSpLocks/>
          </p:cNvCxnSpPr>
          <p:nvPr/>
        </p:nvCxnSpPr>
        <p:spPr>
          <a:xfrm flipH="1" flipV="1">
            <a:off x="2689895" y="3779321"/>
            <a:ext cx="466864" cy="1047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670034A-1233-4EAA-8EE2-94691E62099E}"/>
              </a:ext>
            </a:extLst>
          </p:cNvPr>
          <p:cNvPicPr/>
          <p:nvPr/>
        </p:nvPicPr>
        <p:blipFill rotWithShape="1">
          <a:blip r:embed="rId5"/>
          <a:srcRect l="11134" r="66264" b="36195"/>
          <a:stretch/>
        </p:blipFill>
        <p:spPr bwMode="auto">
          <a:xfrm>
            <a:off x="181285" y="1518799"/>
            <a:ext cx="8731048" cy="5095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E760B8-74CF-42BB-A7D2-0953BBB8B656}"/>
              </a:ext>
            </a:extLst>
          </p:cNvPr>
          <p:cNvCxnSpPr>
            <a:cxnSpLocks/>
          </p:cNvCxnSpPr>
          <p:nvPr/>
        </p:nvCxnSpPr>
        <p:spPr>
          <a:xfrm flipH="1" flipV="1">
            <a:off x="5441198" y="2530070"/>
            <a:ext cx="546045" cy="100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BA0E3F-4F02-43AF-87A7-E8C51A2E377A}"/>
              </a:ext>
            </a:extLst>
          </p:cNvPr>
          <p:cNvPicPr/>
          <p:nvPr/>
        </p:nvPicPr>
        <p:blipFill rotWithShape="1">
          <a:blip r:embed="rId6"/>
          <a:srcRect r="67261" b="35604"/>
          <a:stretch/>
        </p:blipFill>
        <p:spPr bwMode="auto">
          <a:xfrm>
            <a:off x="181286" y="1418617"/>
            <a:ext cx="8744502" cy="5295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CED230-013E-4B47-AFC1-55C9C90A8BA7}"/>
              </a:ext>
            </a:extLst>
          </p:cNvPr>
          <p:cNvCxnSpPr/>
          <p:nvPr/>
        </p:nvCxnSpPr>
        <p:spPr>
          <a:xfrm flipH="1" flipV="1">
            <a:off x="7675808" y="3538330"/>
            <a:ext cx="489398" cy="166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9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700">
        <p:fade/>
      </p:transition>
    </mc:Choice>
    <mc:Fallback xmlns="">
      <p:transition spd="med" advTm="45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43684"/>
            <a:ext cx="8640000" cy="1074753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Further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2" y="1867438"/>
            <a:ext cx="8336828" cy="37219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sz="2600" dirty="0"/>
              <a:t>For guidance on a broad range of learning skills please go to the SLAS webpages </a:t>
            </a:r>
            <a:r>
              <a:rPr lang="en-GB" sz="2600" dirty="0">
                <a:hlinkClick r:id="rId4"/>
              </a:rPr>
              <a:t>www.kent.ac.uk/learning</a:t>
            </a:r>
            <a:r>
              <a:rPr lang="en-GB" sz="2600" dirty="0"/>
              <a:t> where you can: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sz="2600" dirty="0"/>
              <a:t>Book a </a:t>
            </a:r>
            <a:r>
              <a:rPr lang="en-GB" sz="2600" b="1" dirty="0">
                <a:solidFill>
                  <a:srgbClr val="0070C0"/>
                </a:solidFill>
              </a:rPr>
              <a:t>one-to-one appointment </a:t>
            </a:r>
            <a:r>
              <a:rPr lang="en-GB" sz="2600" dirty="0"/>
              <a:t>with a SLAS adviser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sz="2600" dirty="0"/>
              <a:t>Attend a range of </a:t>
            </a:r>
            <a:r>
              <a:rPr lang="en-GB" sz="2600" b="1" dirty="0">
                <a:solidFill>
                  <a:srgbClr val="0070C0"/>
                </a:solidFill>
              </a:rPr>
              <a:t>Online Bitesize Skills Development sessions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GB" sz="2600" dirty="0"/>
              <a:t>View </a:t>
            </a:r>
            <a:r>
              <a:rPr lang="en-GB" sz="2600" b="1" dirty="0">
                <a:solidFill>
                  <a:srgbClr val="0070C0"/>
                </a:solidFill>
              </a:rPr>
              <a:t>tutorials and workshop materials </a:t>
            </a:r>
            <a:r>
              <a:rPr lang="en-GB" sz="2600" dirty="0"/>
              <a:t>in your own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3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700">
        <p:fade/>
      </p:transition>
    </mc:Choice>
    <mc:Fallback xmlns="">
      <p:transition spd="med" advTm="457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19FBB-F689-4274-B151-CD4597B35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0"/>
          <a:stretch/>
        </p:blipFill>
        <p:spPr>
          <a:xfrm>
            <a:off x="691095" y="4459435"/>
            <a:ext cx="575774" cy="224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368975-8959-461D-BFFE-607D868198A4}"/>
              </a:ext>
            </a:extLst>
          </p:cNvPr>
          <p:cNvSpPr/>
          <p:nvPr/>
        </p:nvSpPr>
        <p:spPr>
          <a:xfrm>
            <a:off x="602536" y="3125773"/>
            <a:ext cx="3549626" cy="4405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 fontAlgn="ctr">
              <a:lnSpc>
                <a:spcPts val="2500"/>
              </a:lnSpc>
              <a:spcBef>
                <a:spcPct val="35000"/>
              </a:spcBef>
              <a:buClr>
                <a:schemeClr val="tx2"/>
              </a:buClr>
              <a:buSzPct val="175000"/>
            </a:pPr>
            <a:r>
              <a:rPr lang="en-US" sz="2800" spc="-100" dirty="0">
                <a:solidFill>
                  <a:srgbClr val="0038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www.kent.ac.uk/learning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6BA8C-4E82-4432-9EA6-BDA69E34230F}"/>
              </a:ext>
            </a:extLst>
          </p:cNvPr>
          <p:cNvSpPr txBox="1"/>
          <p:nvPr/>
        </p:nvSpPr>
        <p:spPr>
          <a:xfrm>
            <a:off x="712475" y="1670073"/>
            <a:ext cx="2986841" cy="1200329"/>
          </a:xfrm>
          <a:prstGeom prst="rect">
            <a:avLst/>
          </a:prstGeom>
          <a:solidFill>
            <a:srgbClr val="05345C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37227"/>
                </a:solidFill>
                <a:latin typeface="Century Schoolbook" panose="02040604050505020304" pitchFamily="18" charset="0"/>
              </a:rPr>
              <a:t>SLAS</a:t>
            </a:r>
          </a:p>
          <a:p>
            <a:r>
              <a:rPr lang="en-GB" sz="3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CONNECT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59865-737B-41D3-B3E9-9F95381824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74" y="5784781"/>
            <a:ext cx="3582147" cy="10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C41D8-4F44-48C1-9BD1-A55B80A4114A}"/>
              </a:ext>
            </a:extLst>
          </p:cNvPr>
          <p:cNvSpPr txBox="1"/>
          <p:nvPr/>
        </p:nvSpPr>
        <p:spPr>
          <a:xfrm>
            <a:off x="3751571" y="2007198"/>
            <a:ext cx="374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spc="-50" dirty="0"/>
              <a:t>To book an appointment: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33A947-72A6-42D2-983F-BB261C314101}"/>
              </a:ext>
            </a:extLst>
          </p:cNvPr>
          <p:cNvSpPr/>
          <p:nvPr/>
        </p:nvSpPr>
        <p:spPr>
          <a:xfrm>
            <a:off x="1213919" y="4496463"/>
            <a:ext cx="343944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800" dirty="0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learning@kent.ac.uk  </a:t>
            </a:r>
            <a:endParaRPr lang="en-GB" sz="2800" dirty="0">
              <a:solidFill>
                <a:srgbClr val="201F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800" dirty="0" err="1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SLASkent</a:t>
            </a:r>
            <a:endParaRPr lang="en-GB" sz="2800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800" dirty="0" err="1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KentUniSLAS</a:t>
            </a:r>
            <a:endParaRPr lang="en-GB" sz="2800" dirty="0">
              <a:solidFill>
                <a:srgbClr val="1F38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800" dirty="0" err="1">
                <a:solidFill>
                  <a:srgbClr val="1F38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SLASkent</a:t>
            </a:r>
            <a:endParaRPr lang="en-GB" sz="2800" b="0" i="0" dirty="0">
              <a:solidFill>
                <a:srgbClr val="201F1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black, clock, white&#10;&#10;Description automatically generated">
            <a:extLst>
              <a:ext uri="{FF2B5EF4-FFF2-40B4-BE49-F238E27FC236}">
                <a16:creationId xmlns:a16="http://schemas.microsoft.com/office/drawing/2014/main" id="{C47A7087-97DF-41A1-BAB0-21C85CFFED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95" y="1613962"/>
            <a:ext cx="1300824" cy="130082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2805963-4EBB-4606-AA15-4B20B70F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73834"/>
            <a:ext cx="3600000" cy="864000"/>
          </a:xfrm>
        </p:spPr>
        <p:txBody>
          <a:bodyPr>
            <a:noAutofit/>
          </a:bodyPr>
          <a:lstStyle/>
          <a:p>
            <a:r>
              <a:rPr lang="en-GB" b="1" dirty="0"/>
              <a:t>Get in touch…</a:t>
            </a:r>
          </a:p>
        </p:txBody>
      </p:sp>
    </p:spTree>
    <p:extLst>
      <p:ext uri="{BB962C8B-B14F-4D97-AF65-F5344CB8AC3E}">
        <p14:creationId xmlns:p14="http://schemas.microsoft.com/office/powerpoint/2010/main" val="37998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47">
        <p:fade/>
      </p:transition>
    </mc:Choice>
    <mc:Fallback xmlns="">
      <p:transition spd="med" advTm="1364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Getting the most out of MS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378046"/>
            <a:ext cx="8640000" cy="5220000"/>
          </a:xfrm>
        </p:spPr>
        <p:txBody>
          <a:bodyPr>
            <a:normAutofit/>
          </a:bodyPr>
          <a:lstStyle/>
          <a:p>
            <a:pPr marL="273050" indent="-7938" algn="just">
              <a:lnSpc>
                <a:spcPct val="100000"/>
              </a:lnSpc>
              <a:buFontTx/>
              <a:buNone/>
            </a:pPr>
            <a:r>
              <a:rPr lang="en-GB" dirty="0"/>
              <a:t>MS Word has a number of functions and options to help you structure and present your work. This session will show you how to use some of these, including:</a:t>
            </a:r>
          </a:p>
          <a:p>
            <a:pPr marL="722312" indent="-457200">
              <a:lnSpc>
                <a:spcPct val="100000"/>
              </a:lnSpc>
            </a:pPr>
            <a:r>
              <a:rPr lang="en-GB" dirty="0"/>
              <a:t>Headers/footers and page numbers</a:t>
            </a:r>
          </a:p>
          <a:p>
            <a:pPr marL="722312" indent="-457200">
              <a:lnSpc>
                <a:spcPct val="100000"/>
              </a:lnSpc>
            </a:pPr>
            <a:r>
              <a:rPr lang="en-GB" dirty="0"/>
              <a:t>Using headings and creating an automatic contents page   </a:t>
            </a:r>
          </a:p>
          <a:p>
            <a:pPr marL="722312" indent="-457200">
              <a:lnSpc>
                <a:spcPct val="100000"/>
              </a:lnSpc>
            </a:pPr>
            <a:r>
              <a:rPr lang="en-GB" dirty="0"/>
              <a:t>Inserting tables, charts and diagrams</a:t>
            </a:r>
          </a:p>
          <a:p>
            <a:pPr marL="722312" indent="-457200">
              <a:lnSpc>
                <a:spcPct val="100000"/>
              </a:lnSpc>
            </a:pPr>
            <a:r>
              <a:rPr lang="en-GB" dirty="0"/>
              <a:t>Using the reference management tool and creating an automatic bibliography</a:t>
            </a:r>
          </a:p>
          <a:p>
            <a:pPr marL="722312" indent="-457200">
              <a:lnSpc>
                <a:spcPct val="100000"/>
              </a:lnSpc>
            </a:pPr>
            <a:r>
              <a:rPr lang="en-GB" dirty="0"/>
              <a:t>Track changes for feedback</a:t>
            </a:r>
          </a:p>
          <a:p>
            <a:pPr marL="273050" indent="-7938">
              <a:lnSpc>
                <a:spcPct val="150000"/>
              </a:lnSpc>
              <a:buNone/>
            </a:pPr>
            <a:endParaRPr lang="en-GB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2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48">
        <p:fade/>
      </p:transition>
    </mc:Choice>
    <mc:Fallback xmlns="">
      <p:transition spd="med" advTm="6244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Headers/footers and page numbers</a:t>
            </a:r>
            <a:endParaRPr lang="en-GB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0F1B8-4BBC-4EDA-B071-D6CE9D6EB7F9}"/>
              </a:ext>
            </a:extLst>
          </p:cNvPr>
          <p:cNvPicPr/>
          <p:nvPr/>
        </p:nvPicPr>
        <p:blipFill rotWithShape="1">
          <a:blip r:embed="rId4"/>
          <a:srcRect r="59486" b="12125"/>
          <a:stretch/>
        </p:blipFill>
        <p:spPr bwMode="auto">
          <a:xfrm>
            <a:off x="252001" y="1596980"/>
            <a:ext cx="8639999" cy="5024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AB92F-A596-4721-A814-21F205C089E6}"/>
              </a:ext>
            </a:extLst>
          </p:cNvPr>
          <p:cNvPicPr/>
          <p:nvPr/>
        </p:nvPicPr>
        <p:blipFill rotWithShape="1">
          <a:blip r:embed="rId5"/>
          <a:srcRect r="58733" b="24350"/>
          <a:stretch/>
        </p:blipFill>
        <p:spPr bwMode="auto">
          <a:xfrm>
            <a:off x="252000" y="1596980"/>
            <a:ext cx="8639998" cy="5024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E7BDD-01DA-4A03-AC3D-EC3A9FC85FA2}"/>
              </a:ext>
            </a:extLst>
          </p:cNvPr>
          <p:cNvPicPr/>
          <p:nvPr/>
        </p:nvPicPr>
        <p:blipFill rotWithShape="1">
          <a:blip r:embed="rId6"/>
          <a:srcRect r="52608" b="17855"/>
          <a:stretch/>
        </p:blipFill>
        <p:spPr bwMode="auto">
          <a:xfrm>
            <a:off x="251998" y="1596979"/>
            <a:ext cx="8639998" cy="5024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0AD6F9-C18A-4DDB-9326-8C9C7193D56B}"/>
              </a:ext>
            </a:extLst>
          </p:cNvPr>
          <p:cNvCxnSpPr/>
          <p:nvPr/>
        </p:nvCxnSpPr>
        <p:spPr>
          <a:xfrm flipV="1">
            <a:off x="4713668" y="3155324"/>
            <a:ext cx="1210614" cy="50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E75E0F7-3AB1-4D9D-85EB-D902B2A8DAD5}"/>
              </a:ext>
            </a:extLst>
          </p:cNvPr>
          <p:cNvPicPr/>
          <p:nvPr/>
        </p:nvPicPr>
        <p:blipFill rotWithShape="1">
          <a:blip r:embed="rId7"/>
          <a:srcRect l="13628" r="63771" b="36195"/>
          <a:stretch/>
        </p:blipFill>
        <p:spPr bwMode="auto">
          <a:xfrm>
            <a:off x="264877" y="1596979"/>
            <a:ext cx="8639998" cy="5024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2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30F01A7-B1FC-4EF0-BE3B-B5470C817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014068"/>
            <a:ext cx="8458200" cy="98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Headings and contents pages</a:t>
            </a:r>
            <a:endParaRPr lang="en-GB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FBC87-FB31-4F94-B37D-F8306C29D822}"/>
              </a:ext>
            </a:extLst>
          </p:cNvPr>
          <p:cNvSpPr txBox="1"/>
          <p:nvPr/>
        </p:nvSpPr>
        <p:spPr>
          <a:xfrm>
            <a:off x="6014434" y="1508306"/>
            <a:ext cx="217867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Cover page/essay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50EE4-1DB3-4EBF-9E7C-0638F3406145}"/>
              </a:ext>
            </a:extLst>
          </p:cNvPr>
          <p:cNvSpPr txBox="1"/>
          <p:nvPr/>
        </p:nvSpPr>
        <p:spPr>
          <a:xfrm>
            <a:off x="731950" y="5284382"/>
            <a:ext cx="280974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Level 1 heading e.g. ‘Methodology’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BB667-6C87-4826-A6A7-5AAB9DCB9D91}"/>
              </a:ext>
            </a:extLst>
          </p:cNvPr>
          <p:cNvSpPr txBox="1"/>
          <p:nvPr/>
        </p:nvSpPr>
        <p:spPr>
          <a:xfrm>
            <a:off x="5252435" y="5011493"/>
            <a:ext cx="172576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Level 3 heading e.g. ‘Staff’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D3330-5516-4839-AD15-F63D62266524}"/>
              </a:ext>
            </a:extLst>
          </p:cNvPr>
          <p:cNvSpPr txBox="1"/>
          <p:nvPr/>
        </p:nvSpPr>
        <p:spPr>
          <a:xfrm>
            <a:off x="731950" y="1488391"/>
            <a:ext cx="24512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Level 2 heading e.g. ‘Interviews’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545133-DDA3-4555-ABBF-FDF9779752DB}"/>
              </a:ext>
            </a:extLst>
          </p:cNvPr>
          <p:cNvCxnSpPr>
            <a:cxnSpLocks/>
          </p:cNvCxnSpPr>
          <p:nvPr/>
        </p:nvCxnSpPr>
        <p:spPr>
          <a:xfrm flipH="1" flipV="1">
            <a:off x="2201751" y="2387972"/>
            <a:ext cx="489934" cy="792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89DE64-0191-4BBC-81FD-8EFEB5364FDE}"/>
              </a:ext>
            </a:extLst>
          </p:cNvPr>
          <p:cNvCxnSpPr/>
          <p:nvPr/>
        </p:nvCxnSpPr>
        <p:spPr>
          <a:xfrm flipV="1">
            <a:off x="4823138" y="2061933"/>
            <a:ext cx="1120462" cy="110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DA1F94-553A-4FFF-8423-77317C404CBD}"/>
              </a:ext>
            </a:extLst>
          </p:cNvPr>
          <p:cNvCxnSpPr>
            <a:cxnSpLocks/>
          </p:cNvCxnSpPr>
          <p:nvPr/>
        </p:nvCxnSpPr>
        <p:spPr>
          <a:xfrm>
            <a:off x="2136820" y="3703050"/>
            <a:ext cx="129862" cy="148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760E3-5E37-4098-B9C4-474FDD35FC25}"/>
              </a:ext>
            </a:extLst>
          </p:cNvPr>
          <p:cNvCxnSpPr>
            <a:cxnSpLocks/>
          </p:cNvCxnSpPr>
          <p:nvPr/>
        </p:nvCxnSpPr>
        <p:spPr>
          <a:xfrm>
            <a:off x="3541690" y="3841179"/>
            <a:ext cx="1841679" cy="1027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62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3A0F801-0056-4E0A-B99C-8918940C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723" y="1281447"/>
            <a:ext cx="4066702" cy="5286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Headings and contents pages</a:t>
            </a:r>
            <a:endParaRPr lang="en-GB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01898-CACD-4DE3-B78C-90546386D10E}"/>
              </a:ext>
            </a:extLst>
          </p:cNvPr>
          <p:cNvSpPr txBox="1"/>
          <p:nvPr/>
        </p:nvSpPr>
        <p:spPr>
          <a:xfrm>
            <a:off x="252000" y="1529624"/>
            <a:ext cx="18086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Heading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E8189-18B0-4A67-B6BC-3678CEFCD7C6}"/>
              </a:ext>
            </a:extLst>
          </p:cNvPr>
          <p:cNvSpPr txBox="1"/>
          <p:nvPr/>
        </p:nvSpPr>
        <p:spPr>
          <a:xfrm>
            <a:off x="252000" y="3459716"/>
            <a:ext cx="18086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Heading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9B437-A1F0-4C33-8BB7-33A52CAEE1E2}"/>
              </a:ext>
            </a:extLst>
          </p:cNvPr>
          <p:cNvSpPr txBox="1"/>
          <p:nvPr/>
        </p:nvSpPr>
        <p:spPr>
          <a:xfrm>
            <a:off x="252000" y="5389808"/>
            <a:ext cx="18086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Heading 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3FBAEC-3EF2-47A4-AC32-E500875E29B7}"/>
              </a:ext>
            </a:extLst>
          </p:cNvPr>
          <p:cNvCxnSpPr>
            <a:cxnSpLocks/>
          </p:cNvCxnSpPr>
          <p:nvPr/>
        </p:nvCxnSpPr>
        <p:spPr>
          <a:xfrm>
            <a:off x="2060620" y="1556716"/>
            <a:ext cx="2614411" cy="1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7BD24E-81EF-456E-B852-8C0C48D972A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60620" y="1760457"/>
            <a:ext cx="2614411" cy="121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3F2CC2-D528-42E8-835B-417E27CA96F9}"/>
              </a:ext>
            </a:extLst>
          </p:cNvPr>
          <p:cNvCxnSpPr>
            <a:cxnSpLocks/>
          </p:cNvCxnSpPr>
          <p:nvPr/>
        </p:nvCxnSpPr>
        <p:spPr>
          <a:xfrm>
            <a:off x="2060620" y="1991289"/>
            <a:ext cx="2614411" cy="320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5A0CDE-E43A-4A1E-AC89-F12779520A9E}"/>
              </a:ext>
            </a:extLst>
          </p:cNvPr>
          <p:cNvCxnSpPr>
            <a:cxnSpLocks/>
          </p:cNvCxnSpPr>
          <p:nvPr/>
        </p:nvCxnSpPr>
        <p:spPr>
          <a:xfrm flipV="1">
            <a:off x="2060620" y="3307425"/>
            <a:ext cx="2343955" cy="26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54D87C-208E-4C0D-9365-F767CC65D50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60620" y="3690549"/>
            <a:ext cx="2356834" cy="32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4D81FE-3369-4D95-B1FA-90FB63895AE3}"/>
              </a:ext>
            </a:extLst>
          </p:cNvPr>
          <p:cNvCxnSpPr>
            <a:cxnSpLocks/>
          </p:cNvCxnSpPr>
          <p:nvPr/>
        </p:nvCxnSpPr>
        <p:spPr>
          <a:xfrm flipV="1">
            <a:off x="2060620" y="4269563"/>
            <a:ext cx="2356834" cy="1212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276AE9-E87C-4455-9C9D-CD03AA1DDB1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060620" y="4539767"/>
            <a:ext cx="2343955" cy="108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E84E12-3573-4919-B366-F072C876E79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060620" y="4866476"/>
            <a:ext cx="2356834" cy="754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74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Headings and contents pages</a:t>
            </a: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4D48E-1391-4E93-8D06-15572C3156C2}"/>
              </a:ext>
            </a:extLst>
          </p:cNvPr>
          <p:cNvPicPr/>
          <p:nvPr/>
        </p:nvPicPr>
        <p:blipFill rotWithShape="1">
          <a:blip r:embed="rId4"/>
          <a:srcRect r="63439" b="11382"/>
          <a:stretch/>
        </p:blipFill>
        <p:spPr bwMode="auto">
          <a:xfrm>
            <a:off x="635223" y="1494665"/>
            <a:ext cx="7873553" cy="4998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5121E-878E-45DF-B83F-CD5800F3D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324" y="2051215"/>
            <a:ext cx="4895850" cy="4381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61C0E2-05FC-4BA8-933A-A7B645DC9908}"/>
              </a:ext>
            </a:extLst>
          </p:cNvPr>
          <p:cNvCxnSpPr>
            <a:cxnSpLocks/>
          </p:cNvCxnSpPr>
          <p:nvPr/>
        </p:nvCxnSpPr>
        <p:spPr>
          <a:xfrm flipH="1" flipV="1">
            <a:off x="1725769" y="4700789"/>
            <a:ext cx="1429555" cy="231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D2126B-98F4-471B-AE5C-53DBDD0E3796}"/>
              </a:ext>
            </a:extLst>
          </p:cNvPr>
          <p:cNvCxnSpPr>
            <a:cxnSpLocks/>
          </p:cNvCxnSpPr>
          <p:nvPr/>
        </p:nvCxnSpPr>
        <p:spPr>
          <a:xfrm flipV="1">
            <a:off x="3721994" y="5512158"/>
            <a:ext cx="669703" cy="463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11C611-5BA4-4F54-853D-C332D8972B8A}"/>
              </a:ext>
            </a:extLst>
          </p:cNvPr>
          <p:cNvCxnSpPr/>
          <p:nvPr/>
        </p:nvCxnSpPr>
        <p:spPr>
          <a:xfrm>
            <a:off x="5603249" y="5859887"/>
            <a:ext cx="720278" cy="347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564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441D45-A564-40A0-8F41-6BA3338E1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1292225"/>
            <a:ext cx="6419850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Headings and contents pages</a:t>
            </a:r>
            <a:endParaRPr lang="en-GB" sz="48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DC3F60-1AD7-47F6-8821-D07317AF5223}"/>
              </a:ext>
            </a:extLst>
          </p:cNvPr>
          <p:cNvCxnSpPr>
            <a:cxnSpLocks/>
          </p:cNvCxnSpPr>
          <p:nvPr/>
        </p:nvCxnSpPr>
        <p:spPr>
          <a:xfrm flipV="1">
            <a:off x="1362075" y="1661376"/>
            <a:ext cx="724302" cy="450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1DD36BD-B33A-4B38-91D1-3D901FAEF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04" y="1292225"/>
            <a:ext cx="7018986" cy="5200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5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Tables, charts and figures</a:t>
            </a: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3BC1B-FD29-4DBC-ADA8-73C52E629051}"/>
              </a:ext>
            </a:extLst>
          </p:cNvPr>
          <p:cNvPicPr/>
          <p:nvPr/>
        </p:nvPicPr>
        <p:blipFill rotWithShape="1">
          <a:blip r:embed="rId4"/>
          <a:srcRect r="64104" b="31469"/>
          <a:stretch/>
        </p:blipFill>
        <p:spPr bwMode="auto">
          <a:xfrm>
            <a:off x="817808" y="1519708"/>
            <a:ext cx="7508384" cy="4726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1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Tables, charts and figures</a:t>
            </a:r>
            <a:endParaRPr lang="en-GB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C8F99-9D01-4E6B-B2E0-B6018CF67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424981"/>
            <a:ext cx="8640001" cy="506789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02C9E5-FE9D-44F2-9F3D-DC4426AECF40}"/>
              </a:ext>
            </a:extLst>
          </p:cNvPr>
          <p:cNvCxnSpPr/>
          <p:nvPr/>
        </p:nvCxnSpPr>
        <p:spPr>
          <a:xfrm flipH="1" flipV="1">
            <a:off x="3490175" y="2472744"/>
            <a:ext cx="193183" cy="95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075DA2-9343-413E-8BE8-9F3E885A1898}"/>
              </a:ext>
            </a:extLst>
          </p:cNvPr>
          <p:cNvPicPr/>
          <p:nvPr/>
        </p:nvPicPr>
        <p:blipFill rotWithShape="1">
          <a:blip r:embed="rId5"/>
          <a:srcRect l="13294" r="65767" b="29106"/>
          <a:stretch/>
        </p:blipFill>
        <p:spPr bwMode="auto">
          <a:xfrm>
            <a:off x="251998" y="1424981"/>
            <a:ext cx="8639999" cy="5067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ECDD75-ADA4-4029-A604-F885B8D6D0B1}"/>
              </a:ext>
            </a:extLst>
          </p:cNvPr>
          <p:cNvCxnSpPr>
            <a:cxnSpLocks/>
          </p:cNvCxnSpPr>
          <p:nvPr/>
        </p:nvCxnSpPr>
        <p:spPr>
          <a:xfrm flipH="1" flipV="1">
            <a:off x="6658378" y="4726547"/>
            <a:ext cx="1249251" cy="592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E7FD4E-D243-44EC-80DB-920D1426EB29}"/>
              </a:ext>
            </a:extLst>
          </p:cNvPr>
          <p:cNvCxnSpPr/>
          <p:nvPr/>
        </p:nvCxnSpPr>
        <p:spPr>
          <a:xfrm flipH="1">
            <a:off x="4146997" y="3554569"/>
            <a:ext cx="927279" cy="837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F2FCB-0B1C-43DA-8DFB-5F0A7FC4F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87" y="1424981"/>
            <a:ext cx="8927585" cy="5067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74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633">
        <p:fade/>
      </p:transition>
    </mc:Choice>
    <mc:Fallback xmlns="">
      <p:transition spd="med" advTm="34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.4|2.9|2.9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4|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4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6|3.5|3.1|3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4847</TotalTime>
  <Words>254</Words>
  <Application>Microsoft Office PowerPoint</Application>
  <PresentationFormat>On-screen Show (4:3)</PresentationFormat>
  <Paragraphs>65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Office Theme</vt:lpstr>
      <vt:lpstr>PowerPoint Presentation</vt:lpstr>
      <vt:lpstr>Getting the most out of MS Word</vt:lpstr>
      <vt:lpstr>Headers/footers and page numbers</vt:lpstr>
      <vt:lpstr>Headings and contents pages</vt:lpstr>
      <vt:lpstr>Headings and contents pages</vt:lpstr>
      <vt:lpstr>Headings and contents pages</vt:lpstr>
      <vt:lpstr>Headings and contents pages</vt:lpstr>
      <vt:lpstr>Tables, charts and figures</vt:lpstr>
      <vt:lpstr>Tables, charts and figures</vt:lpstr>
      <vt:lpstr>Tables, charts and figures</vt:lpstr>
      <vt:lpstr>Tables, charts and figures</vt:lpstr>
      <vt:lpstr>Making a page landscape</vt:lpstr>
      <vt:lpstr>Reference management tool</vt:lpstr>
      <vt:lpstr>Reference management tool</vt:lpstr>
      <vt:lpstr>Reference management tool</vt:lpstr>
      <vt:lpstr>Track changes</vt:lpstr>
      <vt:lpstr>Track changes</vt:lpstr>
      <vt:lpstr>Further resources</vt:lpstr>
      <vt:lpstr>Get in touch…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Copping</dc:creator>
  <cp:lastModifiedBy>Alison Crump</cp:lastModifiedBy>
  <cp:revision>269</cp:revision>
  <dcterms:created xsi:type="dcterms:W3CDTF">2020-05-07T08:56:05Z</dcterms:created>
  <dcterms:modified xsi:type="dcterms:W3CDTF">2021-03-02T09:27:01Z</dcterms:modified>
</cp:coreProperties>
</file>