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73" r:id="rId3"/>
    <p:sldId id="257" r:id="rId4"/>
    <p:sldId id="284" r:id="rId5"/>
    <p:sldId id="276" r:id="rId6"/>
    <p:sldId id="258" r:id="rId7"/>
    <p:sldId id="275" r:id="rId8"/>
    <p:sldId id="274" r:id="rId9"/>
    <p:sldId id="278" r:id="rId10"/>
    <p:sldId id="277" r:id="rId11"/>
    <p:sldId id="279" r:id="rId12"/>
    <p:sldId id="280" r:id="rId13"/>
    <p:sldId id="281" r:id="rId14"/>
    <p:sldId id="282" r:id="rId15"/>
    <p:sldId id="283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B970D-1BFD-47BB-9D40-A0F72123B72D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58380-F69E-404C-A4BF-63DA3121B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588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19075" y="808038"/>
            <a:ext cx="7173913" cy="40370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>
                <a:solidFill>
                  <a:srgbClr val="000000"/>
                </a:solidFill>
              </a:rPr>
              <a:pPr/>
              <a:t>1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1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tiff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5D62-F912-44EA-B0C3-58CF9EEA0D0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7E6F-6C21-4F49-B2F7-C57069569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60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5D62-F912-44EA-B0C3-58CF9EEA0D0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7E6F-6C21-4F49-B2F7-C57069569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10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5D62-F912-44EA-B0C3-58CF9EEA0D0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7E6F-6C21-4F49-B2F7-C57069569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257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2592090"/>
            <a:ext cx="12192000" cy="426591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137" name="Picture 17" descr="Uok_Logo_PMS294_P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1243" y="299723"/>
            <a:ext cx="1343323" cy="54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623392" y="299724"/>
            <a:ext cx="3744416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fontAlgn="b">
              <a:spcBef>
                <a:spcPct val="3000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2060"/>
                </a:solidFill>
              </a:rPr>
              <a:t>The UK’s European university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23392" y="989117"/>
            <a:ext cx="5568619" cy="1512168"/>
          </a:xfrm>
          <a:solidFill>
            <a:schemeClr val="tx2">
              <a:lumMod val="75000"/>
            </a:schemeClr>
          </a:solidFill>
        </p:spPr>
        <p:txBody>
          <a:bodyPr lIns="252000" tIns="273600" rIns="252000"/>
          <a:lstStyle>
            <a:lvl1pPr marL="0" indent="0">
              <a:lnSpc>
                <a:spcPts val="2500"/>
              </a:lnSpc>
              <a:buNone/>
              <a:defRPr sz="2400" spc="-100" baseline="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pPr lvl="0"/>
            <a:r>
              <a:rPr lang="en-US" dirty="0" smtClean="0"/>
              <a:t>TYPE YOUR HEADING HERE 2014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3393" y="2488937"/>
            <a:ext cx="5568619" cy="664498"/>
          </a:xfrm>
          <a:solidFill>
            <a:schemeClr val="tx2">
              <a:lumMod val="75000"/>
            </a:schemeClr>
          </a:solidFill>
        </p:spPr>
        <p:txBody>
          <a:bodyPr lIns="252000" tIns="0" rIns="252000" bIns="154800" anchor="ctr" anchorCtr="0"/>
          <a:lstStyle>
            <a:lvl1pPr marL="0" indent="0">
              <a:lnSpc>
                <a:spcPts val="1380"/>
              </a:lnSpc>
              <a:spcBef>
                <a:spcPts val="0"/>
              </a:spcBef>
              <a:buNone/>
              <a:defRPr sz="1400" i="1" spc="-50">
                <a:solidFill>
                  <a:srgbClr val="D6A300"/>
                </a:solidFill>
                <a:latin typeface="Century Schoolbook"/>
                <a:cs typeface="Century Schoolbook"/>
              </a:defRPr>
            </a:lvl1pPr>
          </a:lstStyle>
          <a:p>
            <a:pPr lvl="0"/>
            <a:r>
              <a:rPr lang="en-US" dirty="0" smtClean="0"/>
              <a:t>Sub heading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8365067" y="144780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">
              <a:spcBef>
                <a:spcPct val="3000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815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">
              <a:spcBef>
                <a:spcPct val="3000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-2480" y="1"/>
            <a:ext cx="12191999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fontAlgn="b">
              <a:spcBef>
                <a:spcPct val="3000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1295467" y="1268760"/>
            <a:ext cx="576064" cy="1800200"/>
          </a:xfrm>
          <a:prstGeom prst="line">
            <a:avLst/>
          </a:prstGeom>
          <a:noFill/>
          <a:ln w="25400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 userDrawn="1"/>
        </p:nvSpPr>
        <p:spPr>
          <a:xfrm>
            <a:off x="2063552" y="1196753"/>
            <a:ext cx="5856651" cy="24037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">
              <a:lnSpc>
                <a:spcPts val="5000"/>
              </a:lnSpc>
              <a:spcAft>
                <a:spcPct val="0"/>
              </a:spcAft>
              <a:defRPr/>
            </a:pPr>
            <a:r>
              <a:rPr lang="en-US" sz="4800" spc="-100" dirty="0" smtClean="0">
                <a:solidFill>
                  <a:srgbClr val="A47D00"/>
                </a:solidFill>
                <a:latin typeface="Century Schoolbook"/>
                <a:cs typeface="Century Schoolbook"/>
              </a:rPr>
              <a:t>THE UK’S EUROPEAN UNIVERSITY</a:t>
            </a:r>
          </a:p>
          <a:p>
            <a:pPr fontAlgn="b">
              <a:spcBef>
                <a:spcPct val="3000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15" name="Picture 14" descr="Uok_Logo_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331" y="5556684"/>
            <a:ext cx="1850637" cy="75263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2063552" y="5949281"/>
            <a:ext cx="3648405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fontAlgn="b">
              <a:spcBef>
                <a:spcPct val="30000"/>
              </a:spcBef>
              <a:spcAft>
                <a:spcPct val="0"/>
              </a:spcAft>
            </a:pPr>
            <a:r>
              <a:rPr lang="en-US" sz="2000" kern="1400" spc="-100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www.kent.ac.uk</a:t>
            </a:r>
            <a:endParaRPr lang="en-US" sz="2000" kern="1400" spc="-100" dirty="0">
              <a:solidFill>
                <a:srgbClr val="FFFFFF"/>
              </a:solidFill>
              <a:latin typeface="Century Schoolbook"/>
              <a:cs typeface="Century Schoolbook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066612" y="5585850"/>
            <a:ext cx="1808885" cy="284120"/>
            <a:chOff x="1547664" y="5589240"/>
            <a:chExt cx="1523655" cy="319092"/>
          </a:xfrm>
        </p:grpSpPr>
        <p:pic>
          <p:nvPicPr>
            <p:cNvPr id="2" name="Picture 1" descr="Facebook__very_small.eps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5589240"/>
              <a:ext cx="324260" cy="312595"/>
            </a:xfrm>
            <a:prstGeom prst="rect">
              <a:avLst/>
            </a:prstGeom>
          </p:spPr>
        </p:pic>
        <p:pic>
          <p:nvPicPr>
            <p:cNvPr id="3" name="Picture 2" descr="twitter-bird-white-on-blue_small.eps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9042"/>
            <a:stretch/>
          </p:blipFill>
          <p:spPr>
            <a:xfrm>
              <a:off x="1941392" y="5589240"/>
              <a:ext cx="330409" cy="312115"/>
            </a:xfrm>
            <a:prstGeom prst="rect">
              <a:avLst/>
            </a:prstGeom>
          </p:spPr>
        </p:pic>
        <p:pic>
          <p:nvPicPr>
            <p:cNvPr id="7" name="Picture 6" descr="LI_brand.jpg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42" t="6533" r="3179" b="3587"/>
            <a:stretch/>
          </p:blipFill>
          <p:spPr>
            <a:xfrm>
              <a:off x="2755635" y="5589240"/>
              <a:ext cx="315684" cy="319092"/>
            </a:xfrm>
            <a:prstGeom prst="rect">
              <a:avLst/>
            </a:prstGeom>
          </p:spPr>
        </p:pic>
        <p:pic>
          <p:nvPicPr>
            <p:cNvPr id="8" name="Picture 7" descr="youtube.tif"/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44" t="7968" r="10058" b="11869"/>
            <a:stretch/>
          </p:blipFill>
          <p:spPr>
            <a:xfrm>
              <a:off x="2346244" y="5589240"/>
              <a:ext cx="330650" cy="3125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2166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03200" y="6489700"/>
            <a:ext cx="897467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924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section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0" y="260648"/>
            <a:ext cx="12192000" cy="612068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9989" y="764704"/>
            <a:ext cx="5568619" cy="1584176"/>
          </a:xfrm>
          <a:solidFill>
            <a:schemeClr val="tx2">
              <a:lumMod val="75000"/>
            </a:schemeClr>
          </a:solidFill>
        </p:spPr>
        <p:txBody>
          <a:bodyPr lIns="720000" tIns="273600" rIns="360000"/>
          <a:lstStyle>
            <a:lvl1pPr marL="0" indent="0">
              <a:lnSpc>
                <a:spcPts val="2600"/>
              </a:lnSpc>
              <a:buNone/>
              <a:defRPr sz="2400" spc="-100">
                <a:solidFill>
                  <a:srgbClr val="A47D00"/>
                </a:solidFill>
                <a:latin typeface="Century Schoolbook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999991" y="2276872"/>
            <a:ext cx="5568619" cy="935658"/>
          </a:xfrm>
          <a:solidFill>
            <a:srgbClr val="002A62"/>
          </a:solidFill>
          <a:ln>
            <a:noFill/>
          </a:ln>
        </p:spPr>
        <p:txBody>
          <a:bodyPr lIns="720000" rIns="360000" bIns="108000"/>
          <a:lstStyle>
            <a:lvl1pPr marL="0" indent="0">
              <a:lnSpc>
                <a:spcPts val="1480"/>
              </a:lnSpc>
              <a:spcBef>
                <a:spcPts val="0"/>
              </a:spcBef>
              <a:buNone/>
              <a:defRPr sz="1400" b="0" i="1" spc="-50">
                <a:solidFill>
                  <a:schemeClr val="bg1"/>
                </a:solidFill>
                <a:latin typeface="Century Schoolbook"/>
                <a:cs typeface="Century Schoolbook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3" name="Straight Connector 2"/>
          <p:cNvCxnSpPr/>
          <p:nvPr userDrawn="1"/>
        </p:nvCxnSpPr>
        <p:spPr bwMode="auto">
          <a:xfrm flipH="1">
            <a:off x="6480043" y="1052736"/>
            <a:ext cx="288032" cy="1224136"/>
          </a:xfrm>
          <a:prstGeom prst="line">
            <a:avLst/>
          </a:prstGeom>
          <a:noFill/>
          <a:ln w="15875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03200" y="6489700"/>
            <a:ext cx="897467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6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ubsection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0" y="260648"/>
            <a:ext cx="12192000" cy="612068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23392" y="764704"/>
            <a:ext cx="5568619" cy="1584176"/>
          </a:xfrm>
          <a:solidFill>
            <a:schemeClr val="tx2">
              <a:lumMod val="75000"/>
            </a:schemeClr>
          </a:solidFill>
        </p:spPr>
        <p:txBody>
          <a:bodyPr lIns="720000" tIns="273600" rIns="360000"/>
          <a:lstStyle>
            <a:lvl1pPr marL="0" indent="0">
              <a:lnSpc>
                <a:spcPts val="2600"/>
              </a:lnSpc>
              <a:buNone/>
              <a:defRPr sz="2400" spc="-100">
                <a:solidFill>
                  <a:srgbClr val="A47D00"/>
                </a:solidFill>
                <a:latin typeface="Century Schoolbook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23393" y="2348880"/>
            <a:ext cx="5568619" cy="720080"/>
          </a:xfrm>
          <a:solidFill>
            <a:schemeClr val="tx2">
              <a:lumMod val="75000"/>
            </a:schemeClr>
          </a:solidFill>
        </p:spPr>
        <p:txBody>
          <a:bodyPr lIns="720000" rIns="360000" bIns="108000"/>
          <a:lstStyle>
            <a:lvl1pPr marL="0" indent="0">
              <a:buNone/>
              <a:defRPr sz="1200" b="0" i="1">
                <a:solidFill>
                  <a:schemeClr val="bg1"/>
                </a:solidFill>
                <a:latin typeface="Century Schoolbook"/>
                <a:cs typeface="Century Schoolbook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1103445" y="1052736"/>
            <a:ext cx="288032" cy="1224136"/>
          </a:xfrm>
          <a:prstGeom prst="line">
            <a:avLst/>
          </a:prstGeom>
          <a:noFill/>
          <a:ln w="15875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03200" y="6489700"/>
            <a:ext cx="897467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559829" y="1494509"/>
            <a:ext cx="3168352" cy="1728192"/>
          </a:xfrm>
        </p:spPr>
        <p:txBody>
          <a:bodyPr tIns="46800"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8496267" y="1484784"/>
            <a:ext cx="3168352" cy="172819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623392" y="3861048"/>
            <a:ext cx="3168352" cy="208823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8496267" y="3861048"/>
            <a:ext cx="3168352" cy="208823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4577543" y="3861048"/>
            <a:ext cx="3168352" cy="208823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4559829" y="3229754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>
              <a:spcBef>
                <a:spcPct val="3000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</a:rPr>
              <a:t>Caption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623392" y="1484784"/>
            <a:ext cx="3168352" cy="1728192"/>
          </a:xfrm>
        </p:spPr>
        <p:txBody>
          <a:bodyPr tIns="46800"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24418" y="3228976"/>
            <a:ext cx="3166533" cy="33933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03200" y="6489700"/>
            <a:ext cx="897467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925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884" y="1484314"/>
            <a:ext cx="4555067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4151" y="1484314"/>
            <a:ext cx="4555067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03200" y="6489700"/>
            <a:ext cx="897467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306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203200" y="6489700"/>
            <a:ext cx="897467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77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5D62-F912-44EA-B0C3-58CF9EEA0D0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7E6F-6C21-4F49-B2F7-C57069569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6602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03200" y="6489700"/>
            <a:ext cx="897467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7331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961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03200" y="6489700"/>
            <a:ext cx="897467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413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764705"/>
            <a:ext cx="6815667" cy="5361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03200" y="6489700"/>
            <a:ext cx="897467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10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03200" y="6489700"/>
            <a:ext cx="897467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74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5D62-F912-44EA-B0C3-58CF9EEA0D0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7E6F-6C21-4F49-B2F7-C57069569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94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5D62-F912-44EA-B0C3-58CF9EEA0D0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7E6F-6C21-4F49-B2F7-C57069569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27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5D62-F912-44EA-B0C3-58CF9EEA0D0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7E6F-6C21-4F49-B2F7-C57069569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19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5D62-F912-44EA-B0C3-58CF9EEA0D0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7E6F-6C21-4F49-B2F7-C57069569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59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5D62-F912-44EA-B0C3-58CF9EEA0D0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7E6F-6C21-4F49-B2F7-C57069569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89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5D62-F912-44EA-B0C3-58CF9EEA0D0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7E6F-6C21-4F49-B2F7-C57069569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52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5D62-F912-44EA-B0C3-58CF9EEA0D0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7E6F-6C21-4F49-B2F7-C57069569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45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F5D62-F912-44EA-B0C3-58CF9EEA0D0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57E6F-6C21-4F49-B2F7-C57069569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29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549276"/>
            <a:ext cx="11055351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5884" y="1484314"/>
            <a:ext cx="9313333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17600" y="6505576"/>
            <a:ext cx="80772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Partnership Forum 2016</a:t>
            </a: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-1588"/>
            <a:ext cx="12192000" cy="2873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fontAlgn="b">
              <a:spcBef>
                <a:spcPct val="30000"/>
              </a:spcBef>
              <a:spcAft>
                <a:spcPct val="0"/>
              </a:spcAft>
            </a:pPr>
            <a:endParaRPr lang="en-GB" sz="2400" dirty="0">
              <a:solidFill>
                <a:srgbClr val="000000"/>
              </a:solidFill>
            </a:endParaRPr>
          </a:p>
        </p:txBody>
      </p:sp>
      <p:pic>
        <p:nvPicPr>
          <p:cNvPr id="4105" name="Picture 9" descr="Uok_horiz_PMS294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385" y="6553201"/>
            <a:ext cx="1824567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03200" y="6489700"/>
            <a:ext cx="897467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 fontAlgn="b">
              <a:spcBef>
                <a:spcPct val="3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 fontAlgn="b">
                <a:spcBef>
                  <a:spcPct val="3000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99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55600" indent="-355600" algn="l" rtl="0" eaLnBrk="1" fontAlgn="ctr" hangingPunct="1">
        <a:spcBef>
          <a:spcPct val="35000"/>
        </a:spcBef>
        <a:spcAft>
          <a:spcPct val="0"/>
        </a:spcAft>
        <a:buClr>
          <a:schemeClr val="tx2"/>
        </a:buClr>
        <a:buSzPct val="175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2800" indent="-277813" algn="l" rtl="0" eaLnBrk="1" fontAlgn="ctr" hangingPunct="1"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68400" indent="-176213" algn="l" rtl="0" eaLnBrk="1" fontAlgn="ctr" hangingPunct="1">
        <a:spcBef>
          <a:spcPct val="0"/>
        </a:spcBef>
        <a:spcAft>
          <a:spcPct val="0"/>
        </a:spcAft>
        <a:buFont typeface="Arial" pitchFamily="34" charset="0"/>
        <a:buChar char="–"/>
        <a:defRPr>
          <a:solidFill>
            <a:schemeClr val="tx1"/>
          </a:solidFill>
          <a:latin typeface="+mn-lt"/>
          <a:cs typeface="+mn-cs"/>
        </a:defRPr>
      </a:lvl3pPr>
      <a:lvl4pPr marL="1524000" indent="-176213" algn="l" rtl="0" eaLnBrk="1" fontAlgn="ctr" hangingPunct="1">
        <a:spcBef>
          <a:spcPct val="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796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3368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7940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2512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7084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nt.ac.uk/teaching/documents/quality-assurance/guidance/pdf/approvalrisktable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73" b="23773"/>
          <a:stretch>
            <a:fillRect/>
          </a:stretch>
        </p:blipFill>
        <p:spPr>
          <a:xfrm>
            <a:off x="812800" y="2592090"/>
            <a:ext cx="9931400" cy="4265910"/>
          </a:xfrm>
        </p:spPr>
      </p:pic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800" dirty="0" smtClean="0"/>
              <a:t>Tina Hagger</a:t>
            </a:r>
            <a:endParaRPr lang="en-US" sz="1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Partnership Forum 2018</a:t>
            </a:r>
          </a:p>
          <a:p>
            <a:r>
              <a:rPr lang="en-GB" sz="1800" dirty="0" smtClean="0"/>
              <a:t>Briefing on the New Programme </a:t>
            </a:r>
            <a:r>
              <a:rPr lang="en-GB" sz="1800" smtClean="0"/>
              <a:t>&amp; Module </a:t>
            </a:r>
            <a:r>
              <a:rPr lang="en-GB" sz="1800" dirty="0" smtClean="0"/>
              <a:t>Approval Process</a:t>
            </a:r>
          </a:p>
          <a:p>
            <a:endParaRPr lang="en-US" sz="1800" dirty="0">
              <a:solidFill>
                <a:srgbClr val="D6A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7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Outcomes of Faculty Panel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1124"/>
            <a:ext cx="10515600" cy="4968875"/>
          </a:xfrm>
        </p:spPr>
        <p:txBody>
          <a:bodyPr>
            <a:normAutofit/>
          </a:bodyPr>
          <a:lstStyle/>
          <a:p>
            <a:r>
              <a:rPr lang="en-GB" sz="2600" dirty="0" smtClean="0"/>
              <a:t>Faculty Panel will recommend the proposal be given permission to proceed OR permission to proceed with Conditions/Recommendations to be met by the partner OR that the proposal be resubmitted in a revised form OR that the proposal be rejected.</a:t>
            </a:r>
          </a:p>
          <a:p>
            <a:r>
              <a:rPr lang="en-GB" sz="2600" dirty="0" smtClean="0"/>
              <a:t>Validated Institution –Faculty Panel will approve the Module Specifications &amp; make the above recommendation regarding the Programme directly to the Programme Approval Sub-Committee (PASC) (Proposals no longer need to return to Faculty Committee before PASC). </a:t>
            </a:r>
            <a:endParaRPr lang="en-GB" sz="2600" dirty="0"/>
          </a:p>
          <a:p>
            <a:r>
              <a:rPr lang="en-GB" sz="2600" dirty="0" smtClean="0"/>
              <a:t>Partner College – the Faculty Panel will report to the Faculty Committee on the outcome. The Faculty Committee will approve the Module Specifications &amp; make the above recommendation </a:t>
            </a:r>
            <a:r>
              <a:rPr lang="en-GB" sz="2600" dirty="0"/>
              <a:t>regarding the Programme </a:t>
            </a:r>
            <a:r>
              <a:rPr lang="en-GB" sz="2600" dirty="0" smtClean="0"/>
              <a:t>to PASC.</a:t>
            </a:r>
          </a:p>
          <a:p>
            <a:pPr marL="0" indent="0">
              <a:buNone/>
            </a:pPr>
            <a:endParaRPr lang="en-GB" sz="2600" dirty="0" smtClean="0"/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991166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936624"/>
            <a:ext cx="10515600" cy="51720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 smtClean="0"/>
              <a:t>                           </a:t>
            </a:r>
            <a:r>
              <a:rPr lang="en-GB" dirty="0"/>
              <a:t>T</a:t>
            </a:r>
            <a:r>
              <a:rPr lang="en-GB" dirty="0" smtClean="0"/>
              <a:t>he Final Stage of Approval for a Programme - PASC</a:t>
            </a:r>
          </a:p>
          <a:p>
            <a:pPr marL="0" indent="0" algn="ctr">
              <a:buNone/>
            </a:pPr>
            <a:endParaRPr lang="en-GB" sz="3200" dirty="0"/>
          </a:p>
          <a:p>
            <a:pPr marL="0" indent="0" algn="ctr">
              <a:buNone/>
            </a:pPr>
            <a:r>
              <a:rPr lang="en-GB" sz="3200" dirty="0"/>
              <a:t> </a:t>
            </a:r>
            <a:r>
              <a:rPr lang="en-GB" sz="3200" dirty="0" smtClean="0"/>
              <a:t>                          (</a:t>
            </a:r>
            <a:r>
              <a:rPr lang="en-GB" sz="2400" dirty="0" smtClean="0"/>
              <a:t>PASC </a:t>
            </a:r>
            <a:r>
              <a:rPr lang="en-GB" sz="2400" dirty="0"/>
              <a:t>may give conditions </a:t>
            </a:r>
            <a:r>
              <a:rPr lang="en-GB" sz="2400" dirty="0" smtClean="0"/>
              <a:t>which need to </a:t>
            </a:r>
            <a:r>
              <a:rPr lang="en-GB" sz="2400" dirty="0"/>
              <a:t>be </a:t>
            </a:r>
            <a:r>
              <a:rPr lang="en-GB" sz="2400" dirty="0" smtClean="0"/>
              <a:t>met </a:t>
            </a:r>
            <a:r>
              <a:rPr lang="en-GB" sz="2400" dirty="0"/>
              <a:t>before </a:t>
            </a:r>
            <a:r>
              <a:rPr lang="en-GB" sz="2400" dirty="0" smtClean="0"/>
              <a:t>full approval of a programme </a:t>
            </a:r>
            <a:r>
              <a:rPr lang="en-GB" sz="2400" dirty="0"/>
              <a:t>is </a:t>
            </a:r>
            <a:r>
              <a:rPr lang="en-GB" sz="2400" dirty="0" smtClean="0"/>
              <a:t>given)</a:t>
            </a:r>
          </a:p>
          <a:p>
            <a:pPr marL="0" indent="0" algn="ctr">
              <a:buNone/>
            </a:pPr>
            <a:endParaRPr lang="en-GB" sz="2400" dirty="0" smtClean="0"/>
          </a:p>
          <a:p>
            <a:pPr marL="0" indent="0" algn="ctr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3200" dirty="0" smtClean="0">
                <a:solidFill>
                  <a:srgbClr val="FF0000"/>
                </a:solidFill>
              </a:rPr>
              <a:t>N.B. </a:t>
            </a:r>
            <a:r>
              <a:rPr lang="en-GB" sz="2400" dirty="0"/>
              <a:t>PASC now </a:t>
            </a:r>
            <a:r>
              <a:rPr lang="en-GB" sz="2400" dirty="0" smtClean="0"/>
              <a:t>only </a:t>
            </a:r>
            <a:r>
              <a:rPr lang="en-GB" sz="2400" dirty="0"/>
              <a:t>scheduled to meet in September and then </a:t>
            </a:r>
            <a:r>
              <a:rPr lang="en-GB" sz="2400" dirty="0" smtClean="0"/>
              <a:t>monthly from </a:t>
            </a:r>
            <a:r>
              <a:rPr lang="en-GB" sz="2400" dirty="0"/>
              <a:t>February to </a:t>
            </a:r>
            <a:r>
              <a:rPr lang="en-GB" sz="2400" dirty="0" smtClean="0"/>
              <a:t>July</a:t>
            </a:r>
            <a:r>
              <a:rPr lang="en-GB" sz="2400" dirty="0"/>
              <a:t> </a:t>
            </a:r>
            <a:r>
              <a:rPr lang="en-GB" sz="2400" dirty="0" smtClean="0"/>
              <a:t>– something to consider in the timing of submissions.</a:t>
            </a:r>
          </a:p>
          <a:p>
            <a:pPr marL="0" indent="0">
              <a:buNone/>
            </a:pPr>
            <a:r>
              <a:rPr lang="en-GB" sz="2400" dirty="0" smtClean="0"/>
              <a:t>Once PASC has fully approved a programme places can be offered to prospective students.</a:t>
            </a:r>
            <a:endParaRPr lang="en-GB" sz="2600" dirty="0" smtClean="0"/>
          </a:p>
          <a:p>
            <a:endParaRPr lang="en-GB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47" y="1304212"/>
            <a:ext cx="2578100" cy="25781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921" y="5139404"/>
            <a:ext cx="1683871" cy="111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842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New Module Approval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1124"/>
            <a:ext cx="10515600" cy="49688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600" dirty="0" smtClean="0"/>
          </a:p>
          <a:p>
            <a:r>
              <a:rPr lang="en-GB" sz="2600" dirty="0" smtClean="0"/>
              <a:t>Validated Institution - </a:t>
            </a:r>
            <a:r>
              <a:rPr lang="en-US" sz="2400" dirty="0"/>
              <a:t>Any new </a:t>
            </a:r>
            <a:r>
              <a:rPr lang="en-US" sz="2400" dirty="0" smtClean="0"/>
              <a:t>modules </a:t>
            </a:r>
            <a:r>
              <a:rPr lang="en-US" sz="2400" dirty="0"/>
              <a:t>proposed separately to a new </a:t>
            </a:r>
            <a:r>
              <a:rPr lang="en-US" sz="2400" dirty="0" err="1"/>
              <a:t>programme</a:t>
            </a:r>
            <a:r>
              <a:rPr lang="en-US" sz="2400" dirty="0"/>
              <a:t> should be submitted, via the </a:t>
            </a:r>
            <a:r>
              <a:rPr lang="en-US" sz="2400" dirty="0" smtClean="0"/>
              <a:t>QA Office, </a:t>
            </a:r>
            <a:r>
              <a:rPr lang="en-US" sz="2400" dirty="0"/>
              <a:t>to the ASLO of the Validated </a:t>
            </a:r>
            <a:r>
              <a:rPr lang="en-US" sz="2400" dirty="0" smtClean="0"/>
              <a:t>Institution. </a:t>
            </a:r>
            <a:r>
              <a:rPr lang="en-US" sz="2400" dirty="0"/>
              <a:t>If the ASLO considers the </a:t>
            </a:r>
            <a:r>
              <a:rPr lang="en-US" sz="2400" dirty="0" smtClean="0"/>
              <a:t>modules </a:t>
            </a:r>
            <a:r>
              <a:rPr lang="en-US" sz="2400" dirty="0"/>
              <a:t>to be satisfactory they will recommend them for approval by the Faculty</a:t>
            </a:r>
            <a:r>
              <a:rPr lang="en-US" sz="2400" dirty="0" smtClean="0"/>
              <a:t>. (There is no need for Modules to go to the School Committee anymore, as the ASLO approves modules on behalf School)</a:t>
            </a:r>
          </a:p>
          <a:p>
            <a:r>
              <a:rPr lang="en-US" sz="2400" dirty="0" smtClean="0"/>
              <a:t>Partner College - </a:t>
            </a:r>
            <a:r>
              <a:rPr lang="en-US" sz="2400" dirty="0"/>
              <a:t>Any new </a:t>
            </a:r>
            <a:r>
              <a:rPr lang="en-US" sz="2400" dirty="0" smtClean="0"/>
              <a:t>modules </a:t>
            </a:r>
            <a:r>
              <a:rPr lang="en-US" sz="2400" dirty="0"/>
              <a:t>proposed separately to a new </a:t>
            </a:r>
            <a:r>
              <a:rPr lang="en-US" sz="2400" dirty="0" err="1"/>
              <a:t>programme</a:t>
            </a:r>
            <a:r>
              <a:rPr lang="en-US" sz="2400" dirty="0"/>
              <a:t> should be submitted to relevant School committee via </a:t>
            </a:r>
            <a:r>
              <a:rPr lang="en-US" sz="2400" dirty="0" smtClean="0"/>
              <a:t>ASLO. </a:t>
            </a:r>
            <a:r>
              <a:rPr lang="en-US" sz="2400" dirty="0"/>
              <a:t>If the School Committee considers the </a:t>
            </a:r>
            <a:r>
              <a:rPr lang="en-US" sz="2400" dirty="0" smtClean="0"/>
              <a:t>modules </a:t>
            </a:r>
            <a:r>
              <a:rPr lang="en-US" sz="2400" dirty="0"/>
              <a:t>to be satisfactory it will recommend them for approval by the Faculty </a:t>
            </a:r>
            <a:r>
              <a:rPr lang="en-US" sz="2400" dirty="0" smtClean="0"/>
              <a:t>Committee.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004131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Programme Amendment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965700"/>
          </a:xfrm>
        </p:spPr>
        <p:txBody>
          <a:bodyPr>
            <a:normAutofit fontScale="40000" lnSpcReduction="20000"/>
          </a:bodyPr>
          <a:lstStyle/>
          <a:p>
            <a:r>
              <a:rPr lang="en-US" sz="4500" dirty="0" smtClean="0"/>
              <a:t>Major or Minor?</a:t>
            </a:r>
          </a:p>
          <a:p>
            <a:r>
              <a:rPr lang="en-US" sz="4500" dirty="0"/>
              <a:t>Guidance on what constitutes major or minor amendments </a:t>
            </a:r>
            <a:r>
              <a:rPr lang="en-US" sz="4500" dirty="0" smtClean="0"/>
              <a:t>can </a:t>
            </a:r>
            <a:r>
              <a:rPr lang="en-US" sz="4500" dirty="0"/>
              <a:t>be found </a:t>
            </a:r>
            <a:r>
              <a:rPr lang="en-US" sz="4500" dirty="0" smtClean="0"/>
              <a:t>online here: </a:t>
            </a:r>
            <a:r>
              <a:rPr lang="en-US" sz="4500" dirty="0" smtClean="0">
                <a:hlinkClick r:id="rId2"/>
              </a:rPr>
              <a:t>http</a:t>
            </a:r>
            <a:r>
              <a:rPr lang="en-US" sz="4500" dirty="0">
                <a:hlinkClick r:id="rId2"/>
              </a:rPr>
              <a:t>://</a:t>
            </a:r>
            <a:r>
              <a:rPr lang="en-US" sz="4500" dirty="0" smtClean="0">
                <a:hlinkClick r:id="rId2"/>
              </a:rPr>
              <a:t>www.kent.ac.uk/teaching/documents/quality-assurance/guidance/pdf/approvalrisktable.pdf</a:t>
            </a:r>
            <a:r>
              <a:rPr lang="en-US" sz="4500" baseline="30000" dirty="0" smtClean="0"/>
              <a:t> </a:t>
            </a:r>
            <a:endParaRPr lang="en-US" sz="4500" dirty="0"/>
          </a:p>
          <a:p>
            <a:pPr marL="0" indent="0">
              <a:buNone/>
            </a:pPr>
            <a:endParaRPr lang="en-US" sz="4500" dirty="0" smtClean="0"/>
          </a:p>
          <a:p>
            <a:pPr marL="0" indent="0">
              <a:buNone/>
            </a:pPr>
            <a:r>
              <a:rPr lang="en-US" sz="4500" dirty="0" smtClean="0"/>
              <a:t>Validated Institution </a:t>
            </a:r>
          </a:p>
          <a:p>
            <a:r>
              <a:rPr lang="en-US" sz="4500" dirty="0" smtClean="0"/>
              <a:t>Major </a:t>
            </a:r>
            <a:r>
              <a:rPr lang="en-US" sz="4500" dirty="0"/>
              <a:t>amendments </a:t>
            </a:r>
            <a:r>
              <a:rPr lang="en-US" sz="4500" dirty="0" smtClean="0"/>
              <a:t>should </a:t>
            </a:r>
            <a:r>
              <a:rPr lang="en-US" sz="4500" dirty="0"/>
              <a:t>proceed in line with </a:t>
            </a:r>
            <a:r>
              <a:rPr lang="en-US" sz="4500" dirty="0" smtClean="0"/>
              <a:t>the new </a:t>
            </a:r>
            <a:r>
              <a:rPr lang="en-US" sz="4500" dirty="0" err="1" smtClean="0"/>
              <a:t>programme</a:t>
            </a:r>
            <a:r>
              <a:rPr lang="en-US" sz="4500" dirty="0" smtClean="0"/>
              <a:t> approval process, except for the EG submission stage. </a:t>
            </a:r>
            <a:r>
              <a:rPr lang="en-US" sz="4500" dirty="0" err="1"/>
              <a:t>Programme</a:t>
            </a:r>
            <a:r>
              <a:rPr lang="en-US" sz="4500" dirty="0"/>
              <a:t> amendments should be submitted through the </a:t>
            </a:r>
            <a:r>
              <a:rPr lang="en-US" sz="4500" dirty="0" smtClean="0"/>
              <a:t>QA Office. </a:t>
            </a:r>
          </a:p>
          <a:p>
            <a:r>
              <a:rPr lang="en-US" sz="4500" dirty="0" smtClean="0"/>
              <a:t>Minor </a:t>
            </a:r>
            <a:r>
              <a:rPr lang="en-US" sz="4500" dirty="0"/>
              <a:t>amendments </a:t>
            </a:r>
            <a:r>
              <a:rPr lang="en-US" sz="4500" dirty="0" smtClean="0"/>
              <a:t>may </a:t>
            </a:r>
            <a:r>
              <a:rPr lang="en-US" sz="4500" dirty="0"/>
              <a:t>be agreed by the ASLO. The </a:t>
            </a:r>
            <a:r>
              <a:rPr lang="en-US" sz="4500" dirty="0" smtClean="0"/>
              <a:t>QA Office </a:t>
            </a:r>
            <a:r>
              <a:rPr lang="en-US" sz="4500" dirty="0"/>
              <a:t>should be consulted in advance about all such changes. </a:t>
            </a:r>
            <a:endParaRPr lang="en-US" sz="4500" dirty="0" smtClean="0"/>
          </a:p>
          <a:p>
            <a:pPr marL="0" indent="0">
              <a:buNone/>
            </a:pPr>
            <a:endParaRPr lang="en-US" sz="4500" dirty="0"/>
          </a:p>
          <a:p>
            <a:pPr marL="0" indent="0">
              <a:buNone/>
            </a:pPr>
            <a:r>
              <a:rPr lang="en-US" sz="4500" dirty="0" smtClean="0"/>
              <a:t>Partner Colleges</a:t>
            </a:r>
          </a:p>
          <a:p>
            <a:r>
              <a:rPr lang="en-US" sz="4500" dirty="0"/>
              <a:t>Major amendments </a:t>
            </a:r>
            <a:r>
              <a:rPr lang="en-US" sz="4500" dirty="0" smtClean="0"/>
              <a:t>should </a:t>
            </a:r>
            <a:r>
              <a:rPr lang="en-US" sz="4500" dirty="0"/>
              <a:t>proceed in line with the </a:t>
            </a:r>
            <a:r>
              <a:rPr lang="en-US" sz="4500" dirty="0" smtClean="0"/>
              <a:t>new </a:t>
            </a:r>
            <a:r>
              <a:rPr lang="en-US" sz="4500" dirty="0" err="1" smtClean="0"/>
              <a:t>programme</a:t>
            </a:r>
            <a:r>
              <a:rPr lang="en-US" sz="4500" dirty="0" smtClean="0"/>
              <a:t> approval process, </a:t>
            </a:r>
            <a:r>
              <a:rPr lang="en-US" sz="4500" dirty="0"/>
              <a:t>except for the EG submission stage. </a:t>
            </a:r>
            <a:r>
              <a:rPr lang="en-US" sz="4500" dirty="0" err="1"/>
              <a:t>Programme</a:t>
            </a:r>
            <a:r>
              <a:rPr lang="en-US" sz="4500" dirty="0"/>
              <a:t> amendments should be submitted through the </a:t>
            </a:r>
            <a:r>
              <a:rPr lang="en-US" sz="4500" dirty="0" smtClean="0"/>
              <a:t>ASLO. </a:t>
            </a:r>
            <a:endParaRPr lang="en-US" sz="4500" dirty="0"/>
          </a:p>
          <a:p>
            <a:r>
              <a:rPr lang="en-US" sz="4500" dirty="0"/>
              <a:t>Minor amendments </a:t>
            </a:r>
            <a:r>
              <a:rPr lang="en-US" sz="4500" dirty="0" smtClean="0"/>
              <a:t>may </a:t>
            </a:r>
            <a:r>
              <a:rPr lang="en-US" sz="4500" dirty="0"/>
              <a:t>be agreed by the School </a:t>
            </a:r>
            <a:r>
              <a:rPr lang="en-US" sz="4500" dirty="0" smtClean="0"/>
              <a:t>Committee</a:t>
            </a:r>
            <a:r>
              <a:rPr lang="en-US" sz="4500" dirty="0"/>
              <a:t>. The ASLO should be consulted in advance about all such changes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732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Module Amendment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9657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4500" dirty="0" smtClean="0"/>
          </a:p>
          <a:p>
            <a:pPr marL="0" indent="0">
              <a:buNone/>
            </a:pPr>
            <a:r>
              <a:rPr lang="en-US" sz="3500" dirty="0" smtClean="0"/>
              <a:t>Validated Institution </a:t>
            </a:r>
          </a:p>
          <a:p>
            <a:pPr marL="0" indent="0">
              <a:buNone/>
            </a:pPr>
            <a:r>
              <a:rPr lang="en-US" sz="3500" dirty="0"/>
              <a:t>The QA Office should be consulted in advance about all such changes</a:t>
            </a:r>
            <a:r>
              <a:rPr lang="en-US" sz="3500" dirty="0" smtClean="0"/>
              <a:t>.</a:t>
            </a:r>
          </a:p>
          <a:p>
            <a:r>
              <a:rPr lang="en-US" sz="3500" dirty="0" smtClean="0"/>
              <a:t>Minor Amendments may </a:t>
            </a:r>
            <a:r>
              <a:rPr lang="en-US" sz="3500" dirty="0"/>
              <a:t>be agreed by the ASLO. </a:t>
            </a:r>
            <a:endParaRPr lang="en-US" sz="3500" dirty="0" smtClean="0"/>
          </a:p>
          <a:p>
            <a:r>
              <a:rPr lang="en-US" sz="3500" dirty="0" smtClean="0"/>
              <a:t>Major Amendments may be agreed by the ASLO and then the Faculty. 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 smtClean="0"/>
              <a:t>Partner Colleges</a:t>
            </a:r>
          </a:p>
          <a:p>
            <a:pPr marL="0" indent="0">
              <a:buNone/>
            </a:pPr>
            <a:r>
              <a:rPr lang="en-US" sz="3500" dirty="0"/>
              <a:t>The </a:t>
            </a:r>
            <a:r>
              <a:rPr lang="en-US" sz="3500" dirty="0" smtClean="0"/>
              <a:t>ASLO should </a:t>
            </a:r>
            <a:r>
              <a:rPr lang="en-US" sz="3500" dirty="0"/>
              <a:t>be consulted in advance about all such changes</a:t>
            </a:r>
            <a:r>
              <a:rPr lang="en-US" sz="3500" dirty="0" smtClean="0"/>
              <a:t>.</a:t>
            </a:r>
          </a:p>
          <a:p>
            <a:r>
              <a:rPr lang="en-US" sz="3500" dirty="0" smtClean="0"/>
              <a:t>Minor Amendments </a:t>
            </a:r>
            <a:r>
              <a:rPr lang="en-US" sz="3500" dirty="0"/>
              <a:t>may be agreed by the School </a:t>
            </a:r>
            <a:r>
              <a:rPr lang="en-US" sz="3500" dirty="0" smtClean="0"/>
              <a:t>Committee. </a:t>
            </a:r>
          </a:p>
          <a:p>
            <a:r>
              <a:rPr lang="en-US" sz="3500" dirty="0" smtClean="0"/>
              <a:t>Major Amendments will be agreed by the School Committee and then the Faculty Committee.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448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Background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3024"/>
            <a:ext cx="10515600" cy="4778375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US" dirty="0" smtClean="0"/>
              <a:t>As part of a review of administration, known as Simplifying Kent, the University conducted a review of </a:t>
            </a:r>
            <a:r>
              <a:rPr lang="en-US" dirty="0"/>
              <a:t>the </a:t>
            </a:r>
            <a:r>
              <a:rPr lang="en-US" dirty="0" err="1"/>
              <a:t>Programme</a:t>
            </a:r>
            <a:r>
              <a:rPr lang="en-US" dirty="0"/>
              <a:t> and Module Approval System </a:t>
            </a:r>
            <a:r>
              <a:rPr lang="en-US" dirty="0" smtClean="0"/>
              <a:t> - with the aim to develop an </a:t>
            </a:r>
            <a:r>
              <a:rPr lang="en-US" dirty="0"/>
              <a:t>improved, more efficient and effective process. </a:t>
            </a:r>
          </a:p>
          <a:p>
            <a:r>
              <a:rPr lang="en-US" dirty="0" smtClean="0"/>
              <a:t>As a result, a new approval system for </a:t>
            </a:r>
            <a:r>
              <a:rPr lang="en-US" dirty="0" err="1" smtClean="0"/>
              <a:t>Programmes</a:t>
            </a:r>
            <a:r>
              <a:rPr lang="en-US" dirty="0" smtClean="0"/>
              <a:t> and Modules started as a Pilot from </a:t>
            </a:r>
            <a:r>
              <a:rPr lang="en-US" dirty="0"/>
              <a:t>September 2017. </a:t>
            </a:r>
            <a:endParaRPr lang="en-US" dirty="0" smtClean="0"/>
          </a:p>
          <a:p>
            <a:r>
              <a:rPr lang="en-US" dirty="0" smtClean="0"/>
              <a:t>This is now running across the University with </a:t>
            </a:r>
            <a:r>
              <a:rPr lang="en-US" dirty="0"/>
              <a:t>a review taking place alongside the Pilot, to report in May 2018.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487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What does this mean for you?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process </a:t>
            </a:r>
            <a:r>
              <a:rPr lang="en-US" dirty="0" smtClean="0"/>
              <a:t>of approving </a:t>
            </a:r>
            <a:r>
              <a:rPr lang="en-US" dirty="0" err="1"/>
              <a:t>P</a:t>
            </a:r>
            <a:r>
              <a:rPr lang="en-US" dirty="0" err="1" smtClean="0"/>
              <a:t>rogrammes</a:t>
            </a:r>
            <a:r>
              <a:rPr lang="en-US" dirty="0" smtClean="0"/>
              <a:t> and Modules for </a:t>
            </a:r>
            <a:r>
              <a:rPr lang="en-US" dirty="0"/>
              <a:t>Validated Institutions and Partner Colleges remains largely </a:t>
            </a:r>
            <a:r>
              <a:rPr lang="en-US" dirty="0" smtClean="0"/>
              <a:t>unchanged.</a:t>
            </a:r>
          </a:p>
          <a:p>
            <a:r>
              <a:rPr lang="en-US" u="sng" dirty="0"/>
              <a:t>B</a:t>
            </a:r>
            <a:r>
              <a:rPr lang="en-US" u="sng" dirty="0" smtClean="0"/>
              <a:t>ut</a:t>
            </a:r>
            <a:r>
              <a:rPr lang="en-US" dirty="0" smtClean="0"/>
              <a:t> </a:t>
            </a:r>
            <a:r>
              <a:rPr lang="en-US" dirty="0"/>
              <a:t>there have been some ‘tweaks’. I will run through the process highlighting any changes.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265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Initial Development of New Programme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As before, partners should consult the University at an early stage regarding proposed new programmes of study. </a:t>
            </a:r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r>
              <a:rPr lang="en-GB" sz="3200" dirty="0" smtClean="0"/>
              <a:t>Validated Institutions               QA Office &amp; University School</a:t>
            </a:r>
          </a:p>
          <a:p>
            <a:pPr marL="0" indent="0">
              <a:buNone/>
            </a:pPr>
            <a:r>
              <a:rPr lang="en-GB" sz="3200" dirty="0" smtClean="0"/>
              <a:t>Partner Colleges               Partnership Development Office &amp; University School</a:t>
            </a:r>
          </a:p>
          <a:p>
            <a:pPr marL="0" indent="0">
              <a:buNone/>
            </a:pPr>
            <a:endParaRPr lang="en-GB" sz="3200" dirty="0"/>
          </a:p>
        </p:txBody>
      </p:sp>
      <p:sp>
        <p:nvSpPr>
          <p:cNvPr id="4" name="Right Arrow 3"/>
          <p:cNvSpPr/>
          <p:nvPr/>
        </p:nvSpPr>
        <p:spPr>
          <a:xfrm>
            <a:off x="4546600" y="33909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>
            <a:off x="3810000" y="396791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616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Executive Group (EG) Stage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563" y="1415427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8000" dirty="0" smtClean="0"/>
              <a:t>Validated Institutions &amp; Partner Colleges must submit an outline proposal for a new programme for approval by EG</a:t>
            </a:r>
            <a:br>
              <a:rPr lang="en-GB" sz="8000" dirty="0" smtClean="0"/>
            </a:br>
            <a:endParaRPr lang="en-GB" sz="8000" dirty="0" smtClean="0"/>
          </a:p>
          <a:p>
            <a:pPr marL="0" indent="0">
              <a:buNone/>
            </a:pPr>
            <a:r>
              <a:rPr lang="en-GB" sz="8000" dirty="0" smtClean="0"/>
              <a:t>Validated Institutions                 QA Office - who will liaise with Faculties Support Office to submit to EG</a:t>
            </a:r>
          </a:p>
          <a:p>
            <a:pPr marL="0" indent="0">
              <a:buNone/>
            </a:pPr>
            <a:r>
              <a:rPr lang="en-GB" sz="8000" dirty="0" smtClean="0"/>
              <a:t>Partner Colleges                   Faculties Support Office directly - who will submit to EG</a:t>
            </a:r>
          </a:p>
          <a:p>
            <a:pPr marL="0" indent="0">
              <a:buNone/>
            </a:pPr>
            <a:endParaRPr lang="en-GB" sz="8000" dirty="0" smtClean="0"/>
          </a:p>
          <a:p>
            <a:r>
              <a:rPr lang="en-GB" sz="8000" dirty="0" smtClean="0">
                <a:solidFill>
                  <a:srgbClr val="FF00FF"/>
                </a:solidFill>
              </a:rPr>
              <a:t>There is no need for a Cover Sheet anymore!!</a:t>
            </a:r>
            <a:r>
              <a:rPr lang="en-GB" sz="8000" dirty="0" smtClean="0"/>
              <a:t/>
            </a:r>
            <a:br>
              <a:rPr lang="en-GB" sz="8000" dirty="0" smtClean="0"/>
            </a:br>
            <a:endParaRPr lang="en-GB" sz="8000" dirty="0" smtClean="0"/>
          </a:p>
          <a:p>
            <a:r>
              <a:rPr lang="en-GB" sz="8000" dirty="0" smtClean="0"/>
              <a:t>There is no template for an Outline Proposal but they should: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8000" dirty="0" smtClean="0"/>
              <a:t>Have been approved internally within the partner and be signed by the Head of the partner institution.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8000" dirty="0" smtClean="0"/>
              <a:t>Have an internal Business Plan approved within the partner attached to them.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8000" dirty="0"/>
              <a:t>I</a:t>
            </a:r>
            <a:r>
              <a:rPr lang="en-GB" sz="8000" dirty="0" smtClean="0"/>
              <a:t>ndicate that the partner will be solely responsible for providing the resources &amp; facilities for the programme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8000" dirty="0" smtClean="0"/>
              <a:t>Partner Colleges should note whether the proposal is being put forward as a Validated, Validated Plus or Franchised arrangement.</a:t>
            </a:r>
          </a:p>
          <a:p>
            <a:pPr lvl="1"/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3263900" y="2184581"/>
            <a:ext cx="673608" cy="243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>
            <a:off x="2695842" y="2764013"/>
            <a:ext cx="723900" cy="230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713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762000" y="936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 smtClean="0"/>
              <a:t>The content of the Outline Proposal should also note </a:t>
            </a:r>
            <a:r>
              <a:rPr lang="en-GB" sz="3200" dirty="0"/>
              <a:t>the following:</a:t>
            </a:r>
          </a:p>
          <a:p>
            <a:pPr lvl="1"/>
            <a:r>
              <a:rPr lang="en-GB" dirty="0"/>
              <a:t>Evidence of need and demand for the programme as suggested by market research – including projected student </a:t>
            </a:r>
            <a:r>
              <a:rPr lang="en-GB" dirty="0" smtClean="0"/>
              <a:t>numbers</a:t>
            </a:r>
          </a:p>
          <a:p>
            <a:pPr lvl="1"/>
            <a:r>
              <a:rPr lang="en-GB" dirty="0"/>
              <a:t>H</a:t>
            </a:r>
            <a:r>
              <a:rPr lang="en-GB" dirty="0" smtClean="0"/>
              <a:t>ow it is proposed that the programme will be resourced.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ny special resources required e.g. staff, space, library, IT, learning technologies, training, timetable and the implications for the partner of putting them in place.</a:t>
            </a:r>
          </a:p>
          <a:p>
            <a:pPr lvl="1"/>
            <a:r>
              <a:rPr lang="en-GB" dirty="0" smtClean="0"/>
              <a:t>The cover available within the partner if key parts of the programme depend on an individual member of staff for their delivery.</a:t>
            </a:r>
          </a:p>
          <a:p>
            <a:pPr lvl="1"/>
            <a:r>
              <a:rPr lang="en-GB" dirty="0" smtClean="0"/>
              <a:t>A statement regarding which existing programmes, if any, will be withdrawn as a result of the new proposal.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41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School Stage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5424"/>
            <a:ext cx="10515600" cy="4651375"/>
          </a:xfrm>
        </p:spPr>
        <p:txBody>
          <a:bodyPr>
            <a:normAutofit fontScale="92500" lnSpcReduction="20000"/>
          </a:bodyPr>
          <a:lstStyle/>
          <a:p>
            <a:r>
              <a:rPr lang="en-GB" sz="3200" dirty="0" smtClean="0"/>
              <a:t>Following EG Approval – Programme and Module Specifications are developed (on the most recent Templates) by the partner and approved internally. </a:t>
            </a:r>
          </a:p>
          <a:p>
            <a:pPr marL="0" indent="0">
              <a:buNone/>
            </a:pPr>
            <a:r>
              <a:rPr lang="en-GB" sz="3200" dirty="0" smtClean="0"/>
              <a:t>University approval of Specifications</a:t>
            </a:r>
          </a:p>
          <a:p>
            <a:r>
              <a:rPr lang="en-GB" sz="3200" dirty="0" smtClean="0"/>
              <a:t>Validated Institution           QA Office           Academic School Liaison Officer (ASLO) for approval – ASLO informs the School Committee &amp; recommends approval to the Faculty (Proposals no longer have to go to the School Committee as well, the ASLO acts on behalf of the School Committee).</a:t>
            </a:r>
          </a:p>
          <a:p>
            <a:r>
              <a:rPr lang="en-GB" sz="3200" dirty="0" smtClean="0"/>
              <a:t>Partner College           ASLO who takes them to the </a:t>
            </a:r>
            <a:r>
              <a:rPr lang="en-GB" sz="3200" dirty="0"/>
              <a:t>School </a:t>
            </a:r>
            <a:r>
              <a:rPr lang="en-GB" sz="3200" dirty="0" smtClean="0"/>
              <a:t>Committee for approval &amp; the Committee recommends submission for approval to the Faculty Committee.</a:t>
            </a:r>
          </a:p>
          <a:p>
            <a:pPr marL="0" indent="0">
              <a:buNone/>
            </a:pPr>
            <a:endParaRPr lang="en-GB" sz="3200" dirty="0"/>
          </a:p>
        </p:txBody>
      </p:sp>
      <p:sp>
        <p:nvSpPr>
          <p:cNvPr id="4" name="Right Arrow 3"/>
          <p:cNvSpPr/>
          <p:nvPr/>
        </p:nvSpPr>
        <p:spPr>
          <a:xfrm>
            <a:off x="4390937" y="3018813"/>
            <a:ext cx="723900" cy="349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>
            <a:off x="6861679" y="3011612"/>
            <a:ext cx="723900" cy="349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3667037" y="4754324"/>
            <a:ext cx="723900" cy="349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325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Faculty Stage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Validated Institution – A Faculty Panel will be established to visit the Institution. (Proposals no longer have to go to the Faculty Committee prior to the Panel)</a:t>
            </a:r>
          </a:p>
          <a:p>
            <a:r>
              <a:rPr lang="en-GB" sz="3200" dirty="0" smtClean="0"/>
              <a:t>Partner Colleges – Faculty Committee have discretion to determine the need for a Faculty Panel. If not required the consideration will be by the Committee only.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66424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Faculty Panel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1124"/>
            <a:ext cx="10515600" cy="4968875"/>
          </a:xfrm>
        </p:spPr>
        <p:txBody>
          <a:bodyPr>
            <a:normAutofit fontScale="70000" lnSpcReduction="20000"/>
          </a:bodyPr>
          <a:lstStyle/>
          <a:p>
            <a:r>
              <a:rPr lang="en-GB" sz="3400" dirty="0" smtClean="0"/>
              <a:t>Largely unchanged</a:t>
            </a:r>
          </a:p>
          <a:p>
            <a:r>
              <a:rPr lang="en-GB" sz="3400" dirty="0" smtClean="0"/>
              <a:t>Faculty Panels take place at Partner premises.</a:t>
            </a:r>
          </a:p>
          <a:p>
            <a:r>
              <a:rPr lang="en-GB" sz="3400" dirty="0" smtClean="0"/>
              <a:t>Chance for University to discuss proposal in more detail with partner staff.</a:t>
            </a:r>
          </a:p>
          <a:p>
            <a:r>
              <a:rPr lang="en-GB" sz="3200" dirty="0" smtClean="0"/>
              <a:t>Documentation required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600" dirty="0" smtClean="0"/>
              <a:t>Proposed Programme for Visit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600" dirty="0" smtClean="0"/>
              <a:t>Rationale for Proposal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600" dirty="0" smtClean="0"/>
              <a:t>Programme &amp; Module Specifications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600" dirty="0" smtClean="0"/>
              <a:t>Module Mapping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600" dirty="0" smtClean="0"/>
              <a:t>Staff Management structure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600" dirty="0" smtClean="0"/>
              <a:t>Statement of available physical resources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600" dirty="0" smtClean="0"/>
              <a:t>Self-assessment of infrastructure to support student learning &amp; welfare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600" baseline="30000" dirty="0" smtClean="0">
                <a:solidFill>
                  <a:srgbClr val="FF0000"/>
                </a:solidFill>
              </a:rPr>
              <a:t>NEW</a:t>
            </a:r>
            <a:r>
              <a:rPr lang="en-GB" sz="2600" dirty="0" smtClean="0">
                <a:solidFill>
                  <a:srgbClr val="FF0000"/>
                </a:solidFill>
              </a:rPr>
              <a:t> </a:t>
            </a:r>
            <a:r>
              <a:rPr lang="en-GB" sz="2600" dirty="0" smtClean="0"/>
              <a:t>The Relevant extract of the Staff-Student Liaison Committee minutes that notes the student discussion of the proposed Programme Specification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600" dirty="0" smtClean="0"/>
              <a:t>Requirements of PRSBs (where applicable)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600" dirty="0" smtClean="0"/>
              <a:t>Reports from previous stages of approval process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18598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ent2013">
  <a:themeElements>
    <a:clrScheme name="bulletsandcolours 1">
      <a:dk1>
        <a:srgbClr val="000000"/>
      </a:dk1>
      <a:lt1>
        <a:srgbClr val="FFFFFF"/>
      </a:lt1>
      <a:dk2>
        <a:srgbClr val="003882"/>
      </a:dk2>
      <a:lt2>
        <a:srgbClr val="808080"/>
      </a:lt2>
      <a:accent1>
        <a:srgbClr val="008AC4"/>
      </a:accent1>
      <a:accent2>
        <a:srgbClr val="A8034F"/>
      </a:accent2>
      <a:accent3>
        <a:srgbClr val="FFFFFF"/>
      </a:accent3>
      <a:accent4>
        <a:srgbClr val="000000"/>
      </a:accent4>
      <a:accent5>
        <a:srgbClr val="AAC4DE"/>
      </a:accent5>
      <a:accent6>
        <a:srgbClr val="980247"/>
      </a:accent6>
      <a:hlink>
        <a:srgbClr val="007A5E"/>
      </a:hlink>
      <a:folHlink>
        <a:srgbClr val="DE5433"/>
      </a:folHlink>
    </a:clrScheme>
    <a:fontScheme name="bulletsandcolour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ulletsandcolours 1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A8034F"/>
        </a:accent2>
        <a:accent3>
          <a:srgbClr val="FFFFFF"/>
        </a:accent3>
        <a:accent4>
          <a:srgbClr val="000000"/>
        </a:accent4>
        <a:accent5>
          <a:srgbClr val="AAC4DE"/>
        </a:accent5>
        <a:accent6>
          <a:srgbClr val="980247"/>
        </a:accent6>
        <a:hlink>
          <a:srgbClr val="007A5E"/>
        </a:hlink>
        <a:folHlink>
          <a:srgbClr val="DE54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2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A8034F"/>
        </a:accent2>
        <a:accent3>
          <a:srgbClr val="FBFBF9"/>
        </a:accent3>
        <a:accent4>
          <a:srgbClr val="000000"/>
        </a:accent4>
        <a:accent5>
          <a:srgbClr val="AAC4DE"/>
        </a:accent5>
        <a:accent6>
          <a:srgbClr val="980247"/>
        </a:accent6>
        <a:hlink>
          <a:srgbClr val="007A5E"/>
        </a:hlink>
        <a:folHlink>
          <a:srgbClr val="DE54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3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B8CCDE"/>
        </a:accent2>
        <a:accent3>
          <a:srgbClr val="FFFFFF"/>
        </a:accent3>
        <a:accent4>
          <a:srgbClr val="000000"/>
        </a:accent4>
        <a:accent5>
          <a:srgbClr val="AAC4DE"/>
        </a:accent5>
        <a:accent6>
          <a:srgbClr val="A6B9C9"/>
        </a:accent6>
        <a:hlink>
          <a:srgbClr val="00789C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4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B8CCDE"/>
        </a:accent2>
        <a:accent3>
          <a:srgbClr val="FBFBF9"/>
        </a:accent3>
        <a:accent4>
          <a:srgbClr val="000000"/>
        </a:accent4>
        <a:accent5>
          <a:srgbClr val="AAC4DE"/>
        </a:accent5>
        <a:accent6>
          <a:srgbClr val="A6B9C9"/>
        </a:accent6>
        <a:hlink>
          <a:srgbClr val="00789C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5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B4035C"/>
        </a:accent1>
        <a:accent2>
          <a:srgbClr val="E29A74"/>
        </a:accent2>
        <a:accent3>
          <a:srgbClr val="FFFFFF"/>
        </a:accent3>
        <a:accent4>
          <a:srgbClr val="000000"/>
        </a:accent4>
        <a:accent5>
          <a:srgbClr val="D6AAB5"/>
        </a:accent5>
        <a:accent6>
          <a:srgbClr val="CD8B68"/>
        </a:accent6>
        <a:hlink>
          <a:srgbClr val="80293D"/>
        </a:hlink>
        <a:folHlink>
          <a:srgbClr val="D124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6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B4035C"/>
        </a:accent1>
        <a:accent2>
          <a:srgbClr val="E29A74"/>
        </a:accent2>
        <a:accent3>
          <a:srgbClr val="FBFBF9"/>
        </a:accent3>
        <a:accent4>
          <a:srgbClr val="000000"/>
        </a:accent4>
        <a:accent5>
          <a:srgbClr val="D6AAB5"/>
        </a:accent5>
        <a:accent6>
          <a:srgbClr val="CD8B68"/>
        </a:accent6>
        <a:hlink>
          <a:srgbClr val="80293D"/>
        </a:hlink>
        <a:folHlink>
          <a:srgbClr val="D124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7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664A78"/>
        </a:accent1>
        <a:accent2>
          <a:srgbClr val="A891B0"/>
        </a:accent2>
        <a:accent3>
          <a:srgbClr val="FFFFFF"/>
        </a:accent3>
        <a:accent4>
          <a:srgbClr val="000000"/>
        </a:accent4>
        <a:accent5>
          <a:srgbClr val="B8B1BE"/>
        </a:accent5>
        <a:accent6>
          <a:srgbClr val="98839F"/>
        </a:accent6>
        <a:hlink>
          <a:srgbClr val="C985A3"/>
        </a:hlink>
        <a:folHlink>
          <a:srgbClr val="DEAD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8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007A5E"/>
        </a:accent1>
        <a:accent2>
          <a:srgbClr val="A8B50A"/>
        </a:accent2>
        <a:accent3>
          <a:srgbClr val="FFFFFF"/>
        </a:accent3>
        <a:accent4>
          <a:srgbClr val="000000"/>
        </a:accent4>
        <a:accent5>
          <a:srgbClr val="AABEB6"/>
        </a:accent5>
        <a:accent6>
          <a:srgbClr val="98A408"/>
        </a:accent6>
        <a:hlink>
          <a:srgbClr val="75A38C"/>
        </a:hlink>
        <a:folHlink>
          <a:srgbClr val="D6D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9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DE5433"/>
        </a:accent1>
        <a:accent2>
          <a:srgbClr val="E87D0D"/>
        </a:accent2>
        <a:accent3>
          <a:srgbClr val="FFFFFF"/>
        </a:accent3>
        <a:accent4>
          <a:srgbClr val="000000"/>
        </a:accent4>
        <a:accent5>
          <a:srgbClr val="ECB3AD"/>
        </a:accent5>
        <a:accent6>
          <a:srgbClr val="D2710B"/>
        </a:accent6>
        <a:hlink>
          <a:srgbClr val="FA8A75"/>
        </a:hlink>
        <a:folHlink>
          <a:srgbClr val="EDBD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10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664A78"/>
        </a:accent1>
        <a:accent2>
          <a:srgbClr val="A891B0"/>
        </a:accent2>
        <a:accent3>
          <a:srgbClr val="FBFBF9"/>
        </a:accent3>
        <a:accent4>
          <a:srgbClr val="000000"/>
        </a:accent4>
        <a:accent5>
          <a:srgbClr val="B8B1BE"/>
        </a:accent5>
        <a:accent6>
          <a:srgbClr val="98839F"/>
        </a:accent6>
        <a:hlink>
          <a:srgbClr val="C985A3"/>
        </a:hlink>
        <a:folHlink>
          <a:srgbClr val="DEAD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11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007A5E"/>
        </a:accent1>
        <a:accent2>
          <a:srgbClr val="A8B50A"/>
        </a:accent2>
        <a:accent3>
          <a:srgbClr val="FBFBF9"/>
        </a:accent3>
        <a:accent4>
          <a:srgbClr val="000000"/>
        </a:accent4>
        <a:accent5>
          <a:srgbClr val="AABEB6"/>
        </a:accent5>
        <a:accent6>
          <a:srgbClr val="98A408"/>
        </a:accent6>
        <a:hlink>
          <a:srgbClr val="75A38C"/>
        </a:hlink>
        <a:folHlink>
          <a:srgbClr val="D6D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12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DE5433"/>
        </a:accent1>
        <a:accent2>
          <a:srgbClr val="E87D0D"/>
        </a:accent2>
        <a:accent3>
          <a:srgbClr val="FBFBF9"/>
        </a:accent3>
        <a:accent4>
          <a:srgbClr val="000000"/>
        </a:accent4>
        <a:accent5>
          <a:srgbClr val="ECB3AD"/>
        </a:accent5>
        <a:accent6>
          <a:srgbClr val="D2710B"/>
        </a:accent6>
        <a:hlink>
          <a:srgbClr val="FA8A75"/>
        </a:hlink>
        <a:folHlink>
          <a:srgbClr val="EDBD3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1091</Words>
  <Application>Microsoft Office PowerPoint</Application>
  <PresentationFormat>Widescreen</PresentationFormat>
  <Paragraphs>94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Century Schoolbook</vt:lpstr>
      <vt:lpstr>Wingdings</vt:lpstr>
      <vt:lpstr>Office Theme</vt:lpstr>
      <vt:lpstr>kent2013</vt:lpstr>
      <vt:lpstr>PowerPoint Presentation</vt:lpstr>
      <vt:lpstr>Background</vt:lpstr>
      <vt:lpstr>What does this mean for you?</vt:lpstr>
      <vt:lpstr>Initial Development of New Programme</vt:lpstr>
      <vt:lpstr>Executive Group (EG) Stage</vt:lpstr>
      <vt:lpstr>PowerPoint Presentation</vt:lpstr>
      <vt:lpstr>School Stage</vt:lpstr>
      <vt:lpstr>Faculty Stage</vt:lpstr>
      <vt:lpstr>Faculty Panel</vt:lpstr>
      <vt:lpstr>Outcomes of Faculty Panel</vt:lpstr>
      <vt:lpstr>PowerPoint Presentation</vt:lpstr>
      <vt:lpstr>New Module Approval</vt:lpstr>
      <vt:lpstr>Programme Amendment</vt:lpstr>
      <vt:lpstr>Module Amendment</vt:lpstr>
    </vt:vector>
  </TitlesOfParts>
  <Company>University of Kent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 Institution Survey 2016</dc:title>
  <dc:creator>Tina Hagger</dc:creator>
  <cp:lastModifiedBy>Julie Iliffe</cp:lastModifiedBy>
  <cp:revision>53</cp:revision>
  <cp:lastPrinted>2018-03-07T11:55:45Z</cp:lastPrinted>
  <dcterms:created xsi:type="dcterms:W3CDTF">2017-01-24T14:46:27Z</dcterms:created>
  <dcterms:modified xsi:type="dcterms:W3CDTF">2018-03-09T10:32:08Z</dcterms:modified>
</cp:coreProperties>
</file>