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5"/>
  </p:sldMasterIdLst>
  <p:notesMasterIdLst>
    <p:notesMasterId r:id="rId31"/>
  </p:notesMasterIdLst>
  <p:handoutMasterIdLst>
    <p:handoutMasterId r:id="rId32"/>
  </p:handoutMasterIdLst>
  <p:sldIdLst>
    <p:sldId id="346" r:id="rId6"/>
    <p:sldId id="428" r:id="rId7"/>
    <p:sldId id="418" r:id="rId8"/>
    <p:sldId id="420" r:id="rId9"/>
    <p:sldId id="421" r:id="rId10"/>
    <p:sldId id="425" r:id="rId11"/>
    <p:sldId id="409" r:id="rId12"/>
    <p:sldId id="405" r:id="rId13"/>
    <p:sldId id="427" r:id="rId14"/>
    <p:sldId id="417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298" r:id="rId29"/>
    <p:sldId id="259" r:id="rId30"/>
  </p:sldIdLst>
  <p:sldSz cx="9144000" cy="6858000" type="screen4x3"/>
  <p:notesSz cx="9928225" cy="6797675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A47D00"/>
    <a:srgbClr val="FFFFFF"/>
    <a:srgbClr val="A8034F"/>
    <a:srgbClr val="FCD852"/>
    <a:srgbClr val="FABE00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89651" autoAdjust="0"/>
  </p:normalViewPr>
  <p:slideViewPr>
    <p:cSldViewPr snapToGrid="0">
      <p:cViewPr varScale="1">
        <p:scale>
          <a:sx n="83" d="100"/>
          <a:sy n="83" d="100"/>
        </p:scale>
        <p:origin x="12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78"/>
      </p:cViewPr>
      <p:guideLst>
        <p:guide orient="horz" pos="214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B0A597-49D6-4C40-9B6C-5DFA7F454B40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B2592414-C69D-42A1-A55D-9DA4F7A04D9D}">
      <dgm:prSet phldrT="[Text]"/>
      <dgm:spPr>
        <a:solidFill>
          <a:schemeClr val="bg1"/>
        </a:solidFill>
        <a:ln>
          <a:solidFill>
            <a:srgbClr val="D6A300"/>
          </a:solidFill>
        </a:ln>
      </dgm:spPr>
      <dgm:t>
        <a:bodyPr/>
        <a:lstStyle/>
        <a:p>
          <a:r>
            <a:rPr lang="en-GB" dirty="0" smtClean="0">
              <a:latin typeface="Century Schoolbook" panose="02040604050505020304" pitchFamily="18" charset="0"/>
            </a:rPr>
            <a:t>We Prepare</a:t>
          </a:r>
          <a:endParaRPr lang="en-GB" dirty="0">
            <a:latin typeface="Century Schoolbook" panose="02040604050505020304" pitchFamily="18" charset="0"/>
          </a:endParaRPr>
        </a:p>
      </dgm:t>
    </dgm:pt>
    <dgm:pt modelId="{E1704A71-5E9E-4A85-B64C-7AA8579D249D}" type="parTrans" cxnId="{58788C38-7F29-4263-937D-26475A847B98}">
      <dgm:prSet/>
      <dgm:spPr/>
      <dgm:t>
        <a:bodyPr/>
        <a:lstStyle/>
        <a:p>
          <a:endParaRPr lang="en-GB"/>
        </a:p>
      </dgm:t>
    </dgm:pt>
    <dgm:pt modelId="{32807B8C-B45C-4502-A856-9D258B0B5627}" type="sibTrans" cxnId="{58788C38-7F29-4263-937D-26475A847B98}">
      <dgm:prSet/>
      <dgm:spPr/>
      <dgm:t>
        <a:bodyPr/>
        <a:lstStyle/>
        <a:p>
          <a:endParaRPr lang="en-GB"/>
        </a:p>
      </dgm:t>
    </dgm:pt>
    <dgm:pt modelId="{6B301BBC-5B7D-4AAB-BC09-04AA1FD033CE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D6A300"/>
          </a:solidFill>
        </a:ln>
      </dgm:spPr>
      <dgm:t>
        <a:bodyPr/>
        <a:lstStyle/>
        <a:p>
          <a:r>
            <a:rPr lang="en-GB" baseline="0" dirty="0" smtClean="0">
              <a:solidFill>
                <a:schemeClr val="tx1"/>
              </a:solidFill>
              <a:latin typeface="Century Schoolbook" panose="02040604050505020304" pitchFamily="18" charset="0"/>
            </a:rPr>
            <a:t>I Enquire</a:t>
          </a:r>
          <a:endParaRPr lang="en-GB" baseline="0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1AFB2DB4-201C-42BE-8362-2EB135FE5198}" type="parTrans" cxnId="{78BDFAD1-4107-4F78-89D4-DEAF72379969}">
      <dgm:prSet/>
      <dgm:spPr/>
      <dgm:t>
        <a:bodyPr/>
        <a:lstStyle/>
        <a:p>
          <a:endParaRPr lang="en-GB"/>
        </a:p>
      </dgm:t>
    </dgm:pt>
    <dgm:pt modelId="{1281DF8D-D119-4655-9AD9-9DACB3506CCB}" type="sibTrans" cxnId="{78BDFAD1-4107-4F78-89D4-DEAF72379969}">
      <dgm:prSet/>
      <dgm:spPr/>
      <dgm:t>
        <a:bodyPr/>
        <a:lstStyle/>
        <a:p>
          <a:endParaRPr lang="en-GB"/>
        </a:p>
      </dgm:t>
    </dgm:pt>
    <dgm:pt modelId="{EC6C1EB2-D07C-4ADF-8520-C72057205023}">
      <dgm:prSet phldrT="[Text]"/>
      <dgm:spPr>
        <a:solidFill>
          <a:schemeClr val="bg1"/>
        </a:solidFill>
        <a:ln>
          <a:solidFill>
            <a:srgbClr val="D6A300"/>
          </a:solidFill>
        </a:ln>
      </dgm:spPr>
      <dgm:t>
        <a:bodyPr/>
        <a:lstStyle/>
        <a:p>
          <a:r>
            <a:rPr lang="en-GB" dirty="0" smtClean="0"/>
            <a:t>I </a:t>
          </a:r>
          <a:r>
            <a:rPr lang="en-GB" dirty="0" smtClean="0">
              <a:latin typeface="Century Schoolbook" panose="02040604050505020304" pitchFamily="18" charset="0"/>
            </a:rPr>
            <a:t>Arrive</a:t>
          </a:r>
          <a:endParaRPr lang="en-GB" dirty="0">
            <a:latin typeface="Century Schoolbook" panose="02040604050505020304" pitchFamily="18" charset="0"/>
          </a:endParaRPr>
        </a:p>
      </dgm:t>
    </dgm:pt>
    <dgm:pt modelId="{CDB89CA7-7468-46C4-AA84-5A5CD403DEDD}" type="parTrans" cxnId="{4A7052FB-685F-42BA-B05E-2665C3616025}">
      <dgm:prSet/>
      <dgm:spPr/>
      <dgm:t>
        <a:bodyPr/>
        <a:lstStyle/>
        <a:p>
          <a:endParaRPr lang="en-GB"/>
        </a:p>
      </dgm:t>
    </dgm:pt>
    <dgm:pt modelId="{6FA6C912-B939-4C6E-A5B0-0B1B661FFB49}" type="sibTrans" cxnId="{4A7052FB-685F-42BA-B05E-2665C3616025}">
      <dgm:prSet/>
      <dgm:spPr/>
      <dgm:t>
        <a:bodyPr/>
        <a:lstStyle/>
        <a:p>
          <a:endParaRPr lang="en-GB"/>
        </a:p>
      </dgm:t>
    </dgm:pt>
    <dgm:pt modelId="{335009E0-E2CB-4583-871B-06E85B131C99}">
      <dgm:prSet phldrT="[Text]"/>
      <dgm:spPr>
        <a:solidFill>
          <a:schemeClr val="bg1"/>
        </a:solidFill>
        <a:ln>
          <a:solidFill>
            <a:srgbClr val="D6A300"/>
          </a:solidFill>
        </a:ln>
      </dgm:spPr>
      <dgm:t>
        <a:bodyPr/>
        <a:lstStyle/>
        <a:p>
          <a:r>
            <a:rPr lang="en-GB" dirty="0" smtClean="0"/>
            <a:t>I </a:t>
          </a:r>
          <a:r>
            <a:rPr lang="en-GB" dirty="0" smtClean="0">
              <a:latin typeface="Century Schoolbook" panose="02040604050505020304" pitchFamily="18" charset="0"/>
            </a:rPr>
            <a:t>Learn</a:t>
          </a:r>
          <a:endParaRPr lang="en-GB" dirty="0">
            <a:latin typeface="Century Schoolbook" panose="02040604050505020304" pitchFamily="18" charset="0"/>
          </a:endParaRPr>
        </a:p>
      </dgm:t>
    </dgm:pt>
    <dgm:pt modelId="{6E908783-F401-4E04-A25E-48418C042640}" type="parTrans" cxnId="{F5F7738B-86DB-4F15-9E17-4360B976B8AF}">
      <dgm:prSet/>
      <dgm:spPr/>
      <dgm:t>
        <a:bodyPr/>
        <a:lstStyle/>
        <a:p>
          <a:endParaRPr lang="en-GB"/>
        </a:p>
      </dgm:t>
    </dgm:pt>
    <dgm:pt modelId="{4113A6A4-7B1F-4FF4-B59F-8AE7020DB6F8}" type="sibTrans" cxnId="{F5F7738B-86DB-4F15-9E17-4360B976B8AF}">
      <dgm:prSet/>
      <dgm:spPr/>
      <dgm:t>
        <a:bodyPr/>
        <a:lstStyle/>
        <a:p>
          <a:endParaRPr lang="en-GB"/>
        </a:p>
      </dgm:t>
    </dgm:pt>
    <dgm:pt modelId="{6A0090A1-56DA-43E3-9FFF-D2F8D18CFBA3}">
      <dgm:prSet phldrT="[Text]"/>
      <dgm:spPr>
        <a:solidFill>
          <a:schemeClr val="bg1"/>
        </a:solidFill>
        <a:ln>
          <a:solidFill>
            <a:srgbClr val="D6A300"/>
          </a:solidFill>
        </a:ln>
      </dgm:spPr>
      <dgm:t>
        <a:bodyPr/>
        <a:lstStyle/>
        <a:p>
          <a:r>
            <a:rPr lang="en-GB" dirty="0" smtClean="0"/>
            <a:t>I </a:t>
          </a:r>
          <a:r>
            <a:rPr lang="en-GB" dirty="0" smtClean="0">
              <a:latin typeface="Century Schoolbook" panose="02040604050505020304" pitchFamily="18" charset="0"/>
            </a:rPr>
            <a:t>Complete</a:t>
          </a:r>
          <a:endParaRPr lang="en-GB" dirty="0">
            <a:latin typeface="Century Schoolbook" panose="02040604050505020304" pitchFamily="18" charset="0"/>
          </a:endParaRPr>
        </a:p>
      </dgm:t>
    </dgm:pt>
    <dgm:pt modelId="{E7741306-20D8-475C-B33F-D39C2EC0CA89}" type="parTrans" cxnId="{8D275208-C1C8-432E-A81C-C8048931B232}">
      <dgm:prSet/>
      <dgm:spPr/>
      <dgm:t>
        <a:bodyPr/>
        <a:lstStyle/>
        <a:p>
          <a:endParaRPr lang="en-GB"/>
        </a:p>
      </dgm:t>
    </dgm:pt>
    <dgm:pt modelId="{04752551-084F-4116-80C8-491AE1349DA0}" type="sibTrans" cxnId="{8D275208-C1C8-432E-A81C-C8048931B232}">
      <dgm:prSet/>
      <dgm:spPr/>
      <dgm:t>
        <a:bodyPr/>
        <a:lstStyle/>
        <a:p>
          <a:endParaRPr lang="en-GB"/>
        </a:p>
      </dgm:t>
    </dgm:pt>
    <dgm:pt modelId="{AEE0B486-F2A2-4315-B7B3-F3033B92D35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D6A300"/>
          </a:solidFill>
        </a:ln>
      </dgm:spPr>
      <dgm:t>
        <a:bodyPr/>
        <a:lstStyle/>
        <a:p>
          <a:r>
            <a:rPr lang="en-GB" baseline="0" dirty="0" smtClean="0">
              <a:solidFill>
                <a:schemeClr val="tx1"/>
              </a:solidFill>
              <a:latin typeface="Century Schoolbook" panose="02040604050505020304" pitchFamily="18" charset="0"/>
            </a:rPr>
            <a:t>I Apply</a:t>
          </a:r>
          <a:endParaRPr lang="en-GB" baseline="0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0CB40F92-4408-447B-8170-E1BABE1E19BE}" type="parTrans" cxnId="{1EABAA23-3F6C-43C2-BEF9-2FB37D5D76C0}">
      <dgm:prSet/>
      <dgm:spPr/>
      <dgm:t>
        <a:bodyPr/>
        <a:lstStyle/>
        <a:p>
          <a:endParaRPr lang="en-GB"/>
        </a:p>
      </dgm:t>
    </dgm:pt>
    <dgm:pt modelId="{C8486335-0FBB-45AB-82CC-D1446034C953}" type="sibTrans" cxnId="{1EABAA23-3F6C-43C2-BEF9-2FB37D5D76C0}">
      <dgm:prSet/>
      <dgm:spPr/>
      <dgm:t>
        <a:bodyPr/>
        <a:lstStyle/>
        <a:p>
          <a:endParaRPr lang="en-GB"/>
        </a:p>
      </dgm:t>
    </dgm:pt>
    <dgm:pt modelId="{C6C9FE42-6EE5-473E-AC38-A1B08527653D}" type="pres">
      <dgm:prSet presAssocID="{E0B0A597-49D6-4C40-9B6C-5DFA7F454B40}" presName="Name0" presStyleCnt="0">
        <dgm:presLayoutVars>
          <dgm:dir/>
          <dgm:resizeHandles val="exact"/>
        </dgm:presLayoutVars>
      </dgm:prSet>
      <dgm:spPr/>
    </dgm:pt>
    <dgm:pt modelId="{3E8D2FC4-FCA1-4B94-A996-C4B0BC20546C}" type="pres">
      <dgm:prSet presAssocID="{B2592414-C69D-42A1-A55D-9DA4F7A04D9D}" presName="composite" presStyleCnt="0"/>
      <dgm:spPr/>
    </dgm:pt>
    <dgm:pt modelId="{CB5437CB-FD30-4B92-BE00-878713035469}" type="pres">
      <dgm:prSet presAssocID="{B2592414-C69D-42A1-A55D-9DA4F7A04D9D}" presName="bgChev" presStyleLbl="node1" presStyleIdx="0" presStyleCnt="6" custLinFactNeighborX="-4766" custLinFactNeighborY="-3787"/>
      <dgm:spPr>
        <a:solidFill>
          <a:srgbClr val="002060"/>
        </a:solidFill>
      </dgm:spPr>
    </dgm:pt>
    <dgm:pt modelId="{3EFC5AF5-5481-43F1-9384-1ADA32D5E3A1}" type="pres">
      <dgm:prSet presAssocID="{B2592414-C69D-42A1-A55D-9DA4F7A04D9D}" presName="txNode" presStyleLbl="fgAcc1" presStyleIdx="0" presStyleCnt="6" custLinFactNeighborX="-694" custLinFactNeighborY="-2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CDF1BF-2FB3-452D-9816-2B148BAC9361}" type="pres">
      <dgm:prSet presAssocID="{32807B8C-B45C-4502-A856-9D258B0B5627}" presName="compositeSpace" presStyleCnt="0"/>
      <dgm:spPr/>
    </dgm:pt>
    <dgm:pt modelId="{C8403B10-E947-44A0-A5FE-755E203C8DD5}" type="pres">
      <dgm:prSet presAssocID="{6B301BBC-5B7D-4AAB-BC09-04AA1FD033CE}" presName="composite" presStyleCnt="0"/>
      <dgm:spPr/>
    </dgm:pt>
    <dgm:pt modelId="{03934CF1-D2E5-4B91-B42A-E8D4A2A33F25}" type="pres">
      <dgm:prSet presAssocID="{6B301BBC-5B7D-4AAB-BC09-04AA1FD033CE}" presName="bgChev" presStyleLbl="node1" presStyleIdx="1" presStyleCnt="6"/>
      <dgm:spPr>
        <a:solidFill>
          <a:schemeClr val="accent6"/>
        </a:solidFill>
      </dgm:spPr>
    </dgm:pt>
    <dgm:pt modelId="{3670A322-31E3-4264-A558-F9723A0F2972}" type="pres">
      <dgm:prSet presAssocID="{6B301BBC-5B7D-4AAB-BC09-04AA1FD033CE}" presName="txNode" presStyleLbl="fgAcc1" presStyleIdx="1" presStyleCnt="6" custLinFactNeighborX="1146" custLinFactNeighborY="-35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B3B9E8-806F-4E16-A086-C789A71CB60A}" type="pres">
      <dgm:prSet presAssocID="{1281DF8D-D119-4655-9AD9-9DACB3506CCB}" presName="compositeSpace" presStyleCnt="0"/>
      <dgm:spPr/>
    </dgm:pt>
    <dgm:pt modelId="{24FEFD71-B4C5-47CC-8DC5-BE2AA2BE3A02}" type="pres">
      <dgm:prSet presAssocID="{AEE0B486-F2A2-4315-B7B3-F3033B92D357}" presName="composite" presStyleCnt="0"/>
      <dgm:spPr/>
    </dgm:pt>
    <dgm:pt modelId="{D6E2EBCB-C30A-410A-BCA0-E2184E469C88}" type="pres">
      <dgm:prSet presAssocID="{AEE0B486-F2A2-4315-B7B3-F3033B92D357}" presName="bgChev" presStyleLbl="node1" presStyleIdx="2" presStyleCnt="6"/>
      <dgm:spPr>
        <a:solidFill>
          <a:schemeClr val="accent6"/>
        </a:solidFill>
        <a:ln>
          <a:solidFill>
            <a:schemeClr val="accent6"/>
          </a:solidFill>
        </a:ln>
      </dgm:spPr>
    </dgm:pt>
    <dgm:pt modelId="{3A65E103-C489-4ED7-BD42-FB4762319E6E}" type="pres">
      <dgm:prSet presAssocID="{AEE0B486-F2A2-4315-B7B3-F3033B92D357}" presName="txNode" presStyleLbl="fgAcc1" presStyleIdx="2" presStyleCnt="6" custLinFactNeighborX="-1617" custLinFactNeighborY="-46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6EAE72-D7C4-4CF9-BC5E-17F3EC0674C6}" type="pres">
      <dgm:prSet presAssocID="{C8486335-0FBB-45AB-82CC-D1446034C953}" presName="compositeSpace" presStyleCnt="0"/>
      <dgm:spPr/>
    </dgm:pt>
    <dgm:pt modelId="{0F5852D9-64E7-4F51-B5B2-DABF4EEA749F}" type="pres">
      <dgm:prSet presAssocID="{EC6C1EB2-D07C-4ADF-8520-C72057205023}" presName="composite" presStyleCnt="0"/>
      <dgm:spPr/>
    </dgm:pt>
    <dgm:pt modelId="{FA6A62DF-DC90-4238-AED3-46064DCDD5C8}" type="pres">
      <dgm:prSet presAssocID="{EC6C1EB2-D07C-4ADF-8520-C72057205023}" presName="bgChev" presStyleLbl="node1" presStyleIdx="3" presStyleCnt="6"/>
      <dgm:spPr>
        <a:solidFill>
          <a:srgbClr val="002060"/>
        </a:solidFill>
      </dgm:spPr>
    </dgm:pt>
    <dgm:pt modelId="{E3B5F04A-D2B7-4254-A2D0-13C132410D86}" type="pres">
      <dgm:prSet presAssocID="{EC6C1EB2-D07C-4ADF-8520-C72057205023}" presName="tx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E64686-93BB-4943-BE61-72FB3BBC4EFA}" type="pres">
      <dgm:prSet presAssocID="{6FA6C912-B939-4C6E-A5B0-0B1B661FFB49}" presName="compositeSpace" presStyleCnt="0"/>
      <dgm:spPr/>
    </dgm:pt>
    <dgm:pt modelId="{5EE15F81-6E0B-4CB8-9526-BE4E3DF9FE04}" type="pres">
      <dgm:prSet presAssocID="{335009E0-E2CB-4583-871B-06E85B131C99}" presName="composite" presStyleCnt="0"/>
      <dgm:spPr/>
    </dgm:pt>
    <dgm:pt modelId="{D08FEB2F-346B-4D72-9307-E30041FC7C58}" type="pres">
      <dgm:prSet presAssocID="{335009E0-E2CB-4583-871B-06E85B131C99}" presName="bgChev" presStyleLbl="node1" presStyleIdx="4" presStyleCnt="6"/>
      <dgm:spPr>
        <a:solidFill>
          <a:srgbClr val="002060"/>
        </a:solidFill>
      </dgm:spPr>
    </dgm:pt>
    <dgm:pt modelId="{92BE762E-12D4-4989-90CE-3118276AA7A0}" type="pres">
      <dgm:prSet presAssocID="{335009E0-E2CB-4583-871B-06E85B131C99}" presName="tx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501AA1-4EC7-475C-82AE-30EE90F2A994}" type="pres">
      <dgm:prSet presAssocID="{4113A6A4-7B1F-4FF4-B59F-8AE7020DB6F8}" presName="compositeSpace" presStyleCnt="0"/>
      <dgm:spPr/>
    </dgm:pt>
    <dgm:pt modelId="{6E8D2FE0-EC17-4C91-B7A0-7E3C4BC6CF51}" type="pres">
      <dgm:prSet presAssocID="{6A0090A1-56DA-43E3-9FFF-D2F8D18CFBA3}" presName="composite" presStyleCnt="0"/>
      <dgm:spPr/>
    </dgm:pt>
    <dgm:pt modelId="{C1EBAF3C-1168-4A7A-8706-EF0216BB3A63}" type="pres">
      <dgm:prSet presAssocID="{6A0090A1-56DA-43E3-9FFF-D2F8D18CFBA3}" presName="bgChev" presStyleLbl="node1" presStyleIdx="5" presStyleCnt="6"/>
      <dgm:spPr>
        <a:solidFill>
          <a:srgbClr val="002060"/>
        </a:solidFill>
      </dgm:spPr>
    </dgm:pt>
    <dgm:pt modelId="{22577951-C8B6-4D01-A8B9-9717C1F30DBE}" type="pres">
      <dgm:prSet presAssocID="{6A0090A1-56DA-43E3-9FFF-D2F8D18CFBA3}" presName="tx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757C7D5-8E67-4F0A-9316-91A59CFB0A75}" type="presOf" srcId="{335009E0-E2CB-4583-871B-06E85B131C99}" destId="{92BE762E-12D4-4989-90CE-3118276AA7A0}" srcOrd="0" destOrd="0" presId="urn:microsoft.com/office/officeart/2005/8/layout/chevronAccent+Icon"/>
    <dgm:cxn modelId="{6185FBC4-3BE5-4E0F-9566-AC8AC50529AB}" type="presOf" srcId="{AEE0B486-F2A2-4315-B7B3-F3033B92D357}" destId="{3A65E103-C489-4ED7-BD42-FB4762319E6E}" srcOrd="0" destOrd="0" presId="urn:microsoft.com/office/officeart/2005/8/layout/chevronAccent+Icon"/>
    <dgm:cxn modelId="{4A7052FB-685F-42BA-B05E-2665C3616025}" srcId="{E0B0A597-49D6-4C40-9B6C-5DFA7F454B40}" destId="{EC6C1EB2-D07C-4ADF-8520-C72057205023}" srcOrd="3" destOrd="0" parTransId="{CDB89CA7-7468-46C4-AA84-5A5CD403DEDD}" sibTransId="{6FA6C912-B939-4C6E-A5B0-0B1B661FFB49}"/>
    <dgm:cxn modelId="{58788C38-7F29-4263-937D-26475A847B98}" srcId="{E0B0A597-49D6-4C40-9B6C-5DFA7F454B40}" destId="{B2592414-C69D-42A1-A55D-9DA4F7A04D9D}" srcOrd="0" destOrd="0" parTransId="{E1704A71-5E9E-4A85-B64C-7AA8579D249D}" sibTransId="{32807B8C-B45C-4502-A856-9D258B0B5627}"/>
    <dgm:cxn modelId="{8D275208-C1C8-432E-A81C-C8048931B232}" srcId="{E0B0A597-49D6-4C40-9B6C-5DFA7F454B40}" destId="{6A0090A1-56DA-43E3-9FFF-D2F8D18CFBA3}" srcOrd="5" destOrd="0" parTransId="{E7741306-20D8-475C-B33F-D39C2EC0CA89}" sibTransId="{04752551-084F-4116-80C8-491AE1349DA0}"/>
    <dgm:cxn modelId="{1EABAA23-3F6C-43C2-BEF9-2FB37D5D76C0}" srcId="{E0B0A597-49D6-4C40-9B6C-5DFA7F454B40}" destId="{AEE0B486-F2A2-4315-B7B3-F3033B92D357}" srcOrd="2" destOrd="0" parTransId="{0CB40F92-4408-447B-8170-E1BABE1E19BE}" sibTransId="{C8486335-0FBB-45AB-82CC-D1446034C953}"/>
    <dgm:cxn modelId="{D0203695-46AA-41A8-B279-88DE381870EF}" type="presOf" srcId="{6A0090A1-56DA-43E3-9FFF-D2F8D18CFBA3}" destId="{22577951-C8B6-4D01-A8B9-9717C1F30DBE}" srcOrd="0" destOrd="0" presId="urn:microsoft.com/office/officeart/2005/8/layout/chevronAccent+Icon"/>
    <dgm:cxn modelId="{F5F7738B-86DB-4F15-9E17-4360B976B8AF}" srcId="{E0B0A597-49D6-4C40-9B6C-5DFA7F454B40}" destId="{335009E0-E2CB-4583-871B-06E85B131C99}" srcOrd="4" destOrd="0" parTransId="{6E908783-F401-4E04-A25E-48418C042640}" sibTransId="{4113A6A4-7B1F-4FF4-B59F-8AE7020DB6F8}"/>
    <dgm:cxn modelId="{806A378E-8F6B-461E-9CA1-9FE892B872D8}" type="presOf" srcId="{B2592414-C69D-42A1-A55D-9DA4F7A04D9D}" destId="{3EFC5AF5-5481-43F1-9384-1ADA32D5E3A1}" srcOrd="0" destOrd="0" presId="urn:microsoft.com/office/officeart/2005/8/layout/chevronAccent+Icon"/>
    <dgm:cxn modelId="{78BDFAD1-4107-4F78-89D4-DEAF72379969}" srcId="{E0B0A597-49D6-4C40-9B6C-5DFA7F454B40}" destId="{6B301BBC-5B7D-4AAB-BC09-04AA1FD033CE}" srcOrd="1" destOrd="0" parTransId="{1AFB2DB4-201C-42BE-8362-2EB135FE5198}" sibTransId="{1281DF8D-D119-4655-9AD9-9DACB3506CCB}"/>
    <dgm:cxn modelId="{6303AFF9-0377-4E69-A687-6052254E656D}" type="presOf" srcId="{EC6C1EB2-D07C-4ADF-8520-C72057205023}" destId="{E3B5F04A-D2B7-4254-A2D0-13C132410D86}" srcOrd="0" destOrd="0" presId="urn:microsoft.com/office/officeart/2005/8/layout/chevronAccent+Icon"/>
    <dgm:cxn modelId="{E3BFCC69-FC94-4414-A41C-56FAFFE308A1}" type="presOf" srcId="{6B301BBC-5B7D-4AAB-BC09-04AA1FD033CE}" destId="{3670A322-31E3-4264-A558-F9723A0F2972}" srcOrd="0" destOrd="0" presId="urn:microsoft.com/office/officeart/2005/8/layout/chevronAccent+Icon"/>
    <dgm:cxn modelId="{931EFEDF-ED1D-40A6-9018-EB36E2C2A69F}" type="presOf" srcId="{E0B0A597-49D6-4C40-9B6C-5DFA7F454B40}" destId="{C6C9FE42-6EE5-473E-AC38-A1B08527653D}" srcOrd="0" destOrd="0" presId="urn:microsoft.com/office/officeart/2005/8/layout/chevronAccent+Icon"/>
    <dgm:cxn modelId="{39A0826E-5E56-4A43-BE15-5A26F1B21BA8}" type="presParOf" srcId="{C6C9FE42-6EE5-473E-AC38-A1B08527653D}" destId="{3E8D2FC4-FCA1-4B94-A996-C4B0BC20546C}" srcOrd="0" destOrd="0" presId="urn:microsoft.com/office/officeart/2005/8/layout/chevronAccent+Icon"/>
    <dgm:cxn modelId="{92506147-96C5-4506-9118-C65AD253A1FC}" type="presParOf" srcId="{3E8D2FC4-FCA1-4B94-A996-C4B0BC20546C}" destId="{CB5437CB-FD30-4B92-BE00-878713035469}" srcOrd="0" destOrd="0" presId="urn:microsoft.com/office/officeart/2005/8/layout/chevronAccent+Icon"/>
    <dgm:cxn modelId="{6A13786C-1EE4-426C-B591-580810328AF5}" type="presParOf" srcId="{3E8D2FC4-FCA1-4B94-A996-C4B0BC20546C}" destId="{3EFC5AF5-5481-43F1-9384-1ADA32D5E3A1}" srcOrd="1" destOrd="0" presId="urn:microsoft.com/office/officeart/2005/8/layout/chevronAccent+Icon"/>
    <dgm:cxn modelId="{FE0FA109-E59C-4F0C-AD8E-71ADF3C42280}" type="presParOf" srcId="{C6C9FE42-6EE5-473E-AC38-A1B08527653D}" destId="{E6CDF1BF-2FB3-452D-9816-2B148BAC9361}" srcOrd="1" destOrd="0" presId="urn:microsoft.com/office/officeart/2005/8/layout/chevronAccent+Icon"/>
    <dgm:cxn modelId="{3F917EB2-0D58-4973-83CE-D0EB8C5C3745}" type="presParOf" srcId="{C6C9FE42-6EE5-473E-AC38-A1B08527653D}" destId="{C8403B10-E947-44A0-A5FE-755E203C8DD5}" srcOrd="2" destOrd="0" presId="urn:microsoft.com/office/officeart/2005/8/layout/chevronAccent+Icon"/>
    <dgm:cxn modelId="{10E01CCA-A972-4E7A-8E8E-23E538971FA3}" type="presParOf" srcId="{C8403B10-E947-44A0-A5FE-755E203C8DD5}" destId="{03934CF1-D2E5-4B91-B42A-E8D4A2A33F25}" srcOrd="0" destOrd="0" presId="urn:microsoft.com/office/officeart/2005/8/layout/chevronAccent+Icon"/>
    <dgm:cxn modelId="{80B0A687-7250-4889-A6D0-90C3401B7ABD}" type="presParOf" srcId="{C8403B10-E947-44A0-A5FE-755E203C8DD5}" destId="{3670A322-31E3-4264-A558-F9723A0F2972}" srcOrd="1" destOrd="0" presId="urn:microsoft.com/office/officeart/2005/8/layout/chevronAccent+Icon"/>
    <dgm:cxn modelId="{A71C37B5-94A3-4984-A26A-1221955C0ED2}" type="presParOf" srcId="{C6C9FE42-6EE5-473E-AC38-A1B08527653D}" destId="{2DB3B9E8-806F-4E16-A086-C789A71CB60A}" srcOrd="3" destOrd="0" presId="urn:microsoft.com/office/officeart/2005/8/layout/chevronAccent+Icon"/>
    <dgm:cxn modelId="{C4F751D8-ACF7-4B11-BB0D-72D502369184}" type="presParOf" srcId="{C6C9FE42-6EE5-473E-AC38-A1B08527653D}" destId="{24FEFD71-B4C5-47CC-8DC5-BE2AA2BE3A02}" srcOrd="4" destOrd="0" presId="urn:microsoft.com/office/officeart/2005/8/layout/chevronAccent+Icon"/>
    <dgm:cxn modelId="{CE4A1322-E96F-4474-8CA4-EBC740613632}" type="presParOf" srcId="{24FEFD71-B4C5-47CC-8DC5-BE2AA2BE3A02}" destId="{D6E2EBCB-C30A-410A-BCA0-E2184E469C88}" srcOrd="0" destOrd="0" presId="urn:microsoft.com/office/officeart/2005/8/layout/chevronAccent+Icon"/>
    <dgm:cxn modelId="{5D287CDC-C37C-45D0-8C8D-745A67A4149C}" type="presParOf" srcId="{24FEFD71-B4C5-47CC-8DC5-BE2AA2BE3A02}" destId="{3A65E103-C489-4ED7-BD42-FB4762319E6E}" srcOrd="1" destOrd="0" presId="urn:microsoft.com/office/officeart/2005/8/layout/chevronAccent+Icon"/>
    <dgm:cxn modelId="{96CC8F2A-5241-405B-B675-A637227C29F4}" type="presParOf" srcId="{C6C9FE42-6EE5-473E-AC38-A1B08527653D}" destId="{986EAE72-D7C4-4CF9-BC5E-17F3EC0674C6}" srcOrd="5" destOrd="0" presId="urn:microsoft.com/office/officeart/2005/8/layout/chevronAccent+Icon"/>
    <dgm:cxn modelId="{693DF55D-DEC3-4C9D-ADCB-65A7EB792741}" type="presParOf" srcId="{C6C9FE42-6EE5-473E-AC38-A1B08527653D}" destId="{0F5852D9-64E7-4F51-B5B2-DABF4EEA749F}" srcOrd="6" destOrd="0" presId="urn:microsoft.com/office/officeart/2005/8/layout/chevronAccent+Icon"/>
    <dgm:cxn modelId="{D3FAF469-4AB0-451B-961A-3955E5CE7731}" type="presParOf" srcId="{0F5852D9-64E7-4F51-B5B2-DABF4EEA749F}" destId="{FA6A62DF-DC90-4238-AED3-46064DCDD5C8}" srcOrd="0" destOrd="0" presId="urn:microsoft.com/office/officeart/2005/8/layout/chevronAccent+Icon"/>
    <dgm:cxn modelId="{37115032-B43F-4550-AA01-5E7B4440DD44}" type="presParOf" srcId="{0F5852D9-64E7-4F51-B5B2-DABF4EEA749F}" destId="{E3B5F04A-D2B7-4254-A2D0-13C132410D86}" srcOrd="1" destOrd="0" presId="urn:microsoft.com/office/officeart/2005/8/layout/chevronAccent+Icon"/>
    <dgm:cxn modelId="{59E53AD0-FD12-4AC2-89C7-26CED776834C}" type="presParOf" srcId="{C6C9FE42-6EE5-473E-AC38-A1B08527653D}" destId="{3AE64686-93BB-4943-BE61-72FB3BBC4EFA}" srcOrd="7" destOrd="0" presId="urn:microsoft.com/office/officeart/2005/8/layout/chevronAccent+Icon"/>
    <dgm:cxn modelId="{D43F3D40-F744-41BE-B433-7560AADF3C4C}" type="presParOf" srcId="{C6C9FE42-6EE5-473E-AC38-A1B08527653D}" destId="{5EE15F81-6E0B-4CB8-9526-BE4E3DF9FE04}" srcOrd="8" destOrd="0" presId="urn:microsoft.com/office/officeart/2005/8/layout/chevronAccent+Icon"/>
    <dgm:cxn modelId="{F10F52F8-700F-4BF6-A3BA-66D6B2D65947}" type="presParOf" srcId="{5EE15F81-6E0B-4CB8-9526-BE4E3DF9FE04}" destId="{D08FEB2F-346B-4D72-9307-E30041FC7C58}" srcOrd="0" destOrd="0" presId="urn:microsoft.com/office/officeart/2005/8/layout/chevronAccent+Icon"/>
    <dgm:cxn modelId="{C8A4952F-D8AD-4722-8F53-0DAD78282D4D}" type="presParOf" srcId="{5EE15F81-6E0B-4CB8-9526-BE4E3DF9FE04}" destId="{92BE762E-12D4-4989-90CE-3118276AA7A0}" srcOrd="1" destOrd="0" presId="urn:microsoft.com/office/officeart/2005/8/layout/chevronAccent+Icon"/>
    <dgm:cxn modelId="{CD096630-3B53-4070-A7A4-248C528E16C7}" type="presParOf" srcId="{C6C9FE42-6EE5-473E-AC38-A1B08527653D}" destId="{7C501AA1-4EC7-475C-82AE-30EE90F2A994}" srcOrd="9" destOrd="0" presId="urn:microsoft.com/office/officeart/2005/8/layout/chevronAccent+Icon"/>
    <dgm:cxn modelId="{5F71BBC9-6212-4294-ADDA-A686FD79A8CE}" type="presParOf" srcId="{C6C9FE42-6EE5-473E-AC38-A1B08527653D}" destId="{6E8D2FE0-EC17-4C91-B7A0-7E3C4BC6CF51}" srcOrd="10" destOrd="0" presId="urn:microsoft.com/office/officeart/2005/8/layout/chevronAccent+Icon"/>
    <dgm:cxn modelId="{E02A601B-FD52-4C45-8B2D-650FA7826109}" type="presParOf" srcId="{6E8D2FE0-EC17-4C91-B7A0-7E3C4BC6CF51}" destId="{C1EBAF3C-1168-4A7A-8706-EF0216BB3A63}" srcOrd="0" destOrd="0" presId="urn:microsoft.com/office/officeart/2005/8/layout/chevronAccent+Icon"/>
    <dgm:cxn modelId="{E13FC172-8203-4D86-8EFC-11A67820648A}" type="presParOf" srcId="{6E8D2FE0-EC17-4C91-B7A0-7E3C4BC6CF51}" destId="{22577951-C8B6-4D01-A8B9-9717C1F30DB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594" y="0"/>
            <a:ext cx="4303313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25"/>
            <a:ext cx="4303313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594" y="6456325"/>
            <a:ext cx="4303313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94" y="0"/>
            <a:ext cx="4303313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63" y="3228705"/>
            <a:ext cx="7943507" cy="305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25"/>
            <a:ext cx="4303313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94" y="6456325"/>
            <a:ext cx="4303313" cy="3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72825" y="3201628"/>
            <a:ext cx="7943507" cy="3059117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89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621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913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13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47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30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06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12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35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294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V1.0</a:t>
            </a:r>
          </a:p>
          <a:p>
            <a:endParaRPr lang="en-US" dirty="0" smtClean="0"/>
          </a:p>
          <a:p>
            <a:r>
              <a:rPr lang="en-US" dirty="0" smtClean="0"/>
              <a:t>T</a:t>
            </a:r>
            <a:r>
              <a:rPr lang="en-US" baseline="0" dirty="0" smtClean="0"/>
              <a:t>o change the footer on every slide:</a:t>
            </a:r>
          </a:p>
          <a:p>
            <a:r>
              <a:rPr lang="en-US" baseline="0" dirty="0" smtClean="0"/>
              <a:t>1. On the menu go to Insert &gt; Header and Footer…  </a:t>
            </a:r>
          </a:p>
          <a:p>
            <a:r>
              <a:rPr lang="en-US" baseline="0" dirty="0" smtClean="0"/>
              <a:t>2. Select the Footer checkbox and enter the footer text in the accompanying text box</a:t>
            </a:r>
          </a:p>
          <a:p>
            <a:r>
              <a:rPr lang="en-US" baseline="0" dirty="0" smtClean="0"/>
              <a:t>3. Click “Apply to All”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0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3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 smtClean="0">
                <a:solidFill>
                  <a:srgbClr val="002060"/>
                </a:solidFill>
              </a:rPr>
              <a:t>The UK’s European university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TYPE YOUR HEADING HERE 2014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 smtClean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smtClean="0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Caption</a:t>
            </a:r>
            <a:endParaRPr lang="en-GB" sz="160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5575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lang="en-US" smtClean="0"/>
              <a:t>KentVision Update to Partnership Forum, 8 March 2018</a:t>
            </a:r>
            <a:endParaRPr lang="en-GB" dirty="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0" b="15030"/>
          <a:stretch>
            <a:fillRect/>
          </a:stretch>
        </p:blipFill>
        <p:spPr>
          <a:xfrm>
            <a:off x="0" y="2321960"/>
            <a:ext cx="9144000" cy="453604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Alex Addison</a:t>
            </a:r>
            <a:r>
              <a:rPr lang="en-US" dirty="0"/>
              <a:t> </a:t>
            </a:r>
            <a:r>
              <a:rPr lang="en-US" dirty="0" smtClean="0"/>
              <a:t>and Lee Martin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 smtClean="0"/>
              <a:t>KENTVISION PROGRAMME/</a:t>
            </a:r>
          </a:p>
          <a:p>
            <a:r>
              <a:rPr lang="en-US" sz="2000" dirty="0" smtClean="0">
                <a:solidFill>
                  <a:srgbClr val="D6A300"/>
                </a:solidFill>
              </a:rPr>
              <a:t>UPDATE TO PARTNERSHIP FORUM</a:t>
            </a:r>
          </a:p>
        </p:txBody>
      </p:sp>
    </p:spTree>
    <p:extLst>
      <p:ext uri="{BB962C8B-B14F-4D97-AF65-F5344CB8AC3E}">
        <p14:creationId xmlns:p14="http://schemas.microsoft.com/office/powerpoint/2010/main" val="218593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13659"/>
            <a:ext cx="8291513" cy="841375"/>
          </a:xfrm>
        </p:spPr>
        <p:txBody>
          <a:bodyPr/>
          <a:lstStyle/>
          <a:p>
            <a:r>
              <a:rPr lang="en-GB" sz="3200" dirty="0" smtClean="0">
                <a:latin typeface="Century Schoolbook" panose="02040604050505020304" pitchFamily="18" charset="0"/>
              </a:rPr>
              <a:t>Moving Forward</a:t>
            </a:r>
            <a:endParaRPr lang="en-GB" sz="2400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25"/>
            <a:ext cx="7530296" cy="4479854"/>
          </a:xfrm>
        </p:spPr>
        <p:txBody>
          <a:bodyPr/>
          <a:lstStyle/>
          <a:p>
            <a:pPr>
              <a:buClrTx/>
            </a:pPr>
            <a:r>
              <a:rPr lang="en-GB" sz="1800" dirty="0" smtClean="0">
                <a:latin typeface="Century Schoolbook" panose="02040604050505020304" pitchFamily="18" charset="0"/>
              </a:rPr>
              <a:t>Not necessarily a great deal of change in what has to be done</a:t>
            </a:r>
          </a:p>
          <a:p>
            <a:pPr>
              <a:buClrTx/>
            </a:pPr>
            <a:r>
              <a:rPr lang="en-GB" sz="1800" dirty="0" smtClean="0">
                <a:latin typeface="Century Schoolbook" panose="02040604050505020304" pitchFamily="18" charset="0"/>
              </a:rPr>
              <a:t>Everyone will be able to do what they need, and with marked improvement in HOW its done</a:t>
            </a:r>
          </a:p>
          <a:p>
            <a:pPr>
              <a:buClrTx/>
            </a:pPr>
            <a:r>
              <a:rPr lang="en-GB" sz="1800" dirty="0" smtClean="0">
                <a:latin typeface="Century Schoolbook" panose="02040604050505020304" pitchFamily="18" charset="0"/>
              </a:rPr>
              <a:t>Example: Assessment and handling of marks</a:t>
            </a:r>
          </a:p>
          <a:p>
            <a:pPr>
              <a:buClrTx/>
            </a:pPr>
            <a:r>
              <a:rPr lang="en-GB" sz="1800" dirty="0" smtClean="0">
                <a:latin typeface="Century Schoolbook" panose="02040604050505020304" pitchFamily="18" charset="0"/>
              </a:rPr>
              <a:t>Likewise, there won’t be anything asked of your students that is completely foreign</a:t>
            </a:r>
          </a:p>
          <a:p>
            <a:pPr>
              <a:buClrTx/>
            </a:pPr>
            <a:r>
              <a:rPr lang="en-GB" sz="1800" dirty="0" smtClean="0">
                <a:latin typeface="Century Schoolbook" panose="02040604050505020304" pitchFamily="18" charset="0"/>
              </a:rPr>
              <a:t>And what is provided will again be a marked improvement in the student experience</a:t>
            </a:r>
          </a:p>
          <a:p>
            <a:pPr>
              <a:buClrTx/>
            </a:pPr>
            <a:r>
              <a:rPr lang="en-GB" sz="1800" dirty="0" smtClean="0">
                <a:latin typeface="Century Schoolbook" panose="02040604050505020304" pitchFamily="18" charset="0"/>
              </a:rPr>
              <a:t>Example: </a:t>
            </a:r>
            <a:r>
              <a:rPr lang="en-GB" sz="1800" dirty="0" err="1" smtClean="0">
                <a:latin typeface="Century Schoolbook" panose="02040604050505020304" pitchFamily="18" charset="0"/>
              </a:rPr>
              <a:t>KentVision</a:t>
            </a:r>
            <a:r>
              <a:rPr lang="en-GB" sz="1800" dirty="0" smtClean="0">
                <a:latin typeface="Century Schoolbook" panose="02040604050505020304" pitchFamily="18" charset="0"/>
              </a:rPr>
              <a:t> student enrolment</a:t>
            </a:r>
          </a:p>
          <a:p>
            <a:pPr marL="0" indent="0">
              <a:buClrTx/>
              <a:buNone/>
            </a:pPr>
            <a:endParaRPr lang="en-GB" sz="1800" dirty="0" smtClean="0">
              <a:latin typeface="Century Schoolbook" panose="02040604050505020304" pitchFamily="18" charset="0"/>
            </a:endParaRPr>
          </a:p>
          <a:p>
            <a:pPr lvl="1">
              <a:buClrTx/>
            </a:pPr>
            <a:endParaRPr lang="en-GB" sz="2200" dirty="0" smtClean="0">
              <a:latin typeface="Century Schoolbook" panose="02040604050505020304" pitchFamily="18" charset="0"/>
            </a:endParaRPr>
          </a:p>
          <a:p>
            <a:pPr>
              <a:buClrTx/>
            </a:pPr>
            <a:endParaRPr lang="en-GB" sz="1800" dirty="0">
              <a:latin typeface="Century Schoolbook" panose="020406040505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KentVision</a:t>
            </a:r>
            <a:r>
              <a:rPr lang="en-US" dirty="0" smtClean="0">
                <a:latin typeface="Century Schoolbook" panose="02040604050505020304" pitchFamily="18" charset="0"/>
              </a:rPr>
              <a:t> Update to Partnership Forum, 8 March 2018</a:t>
            </a:r>
            <a:endParaRPr lang="en-GB" dirty="0">
              <a:latin typeface="Century Schoolbook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TC_IMG_3000_T_Baldwin_retouched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b="20847"/>
          <a:stretch/>
        </p:blipFill>
        <p:spPr>
          <a:xfrm>
            <a:off x="0" y="2609023"/>
            <a:ext cx="9144000" cy="426591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KENTVISION PROGRAMME/</a:t>
            </a:r>
          </a:p>
          <a:p>
            <a:r>
              <a:rPr lang="en-US" dirty="0" smtClean="0">
                <a:solidFill>
                  <a:srgbClr val="D6A300"/>
                </a:solidFill>
              </a:rPr>
              <a:t>TRAINING</a:t>
            </a:r>
            <a:endParaRPr lang="en-US" dirty="0">
              <a:solidFill>
                <a:srgbClr val="D6A3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Lee Martin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KentVision</a:t>
            </a:r>
            <a:r>
              <a:rPr lang="en-GB" dirty="0"/>
              <a:t> Training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9" y="1317357"/>
            <a:ext cx="7123544" cy="5188218"/>
          </a:xfrm>
        </p:spPr>
        <p:txBody>
          <a:bodyPr/>
          <a:lstStyle/>
          <a:p>
            <a:r>
              <a:rPr lang="en-GB" dirty="0"/>
              <a:t>Approach and Method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Communications Delivery and Attendance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Materials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Assessment, Review and Support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Example: </a:t>
            </a:r>
            <a:r>
              <a:rPr lang="en-GB" dirty="0" smtClean="0"/>
              <a:t>Student </a:t>
            </a:r>
            <a:r>
              <a:rPr lang="en-GB" dirty="0"/>
              <a:t>Registration demo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Enrolment and Registration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914525"/>
            <a:ext cx="6985000" cy="4148345"/>
          </a:xfrm>
        </p:spPr>
        <p:txBody>
          <a:bodyPr/>
          <a:lstStyle/>
          <a:p>
            <a:r>
              <a:rPr lang="en-GB" dirty="0"/>
              <a:t>Students enrol themselves online. Continuing </a:t>
            </a:r>
            <a:r>
              <a:rPr lang="en-GB" dirty="0" smtClean="0"/>
              <a:t>students complete </a:t>
            </a:r>
            <a:r>
              <a:rPr lang="en-GB" dirty="0"/>
              <a:t>verification of id and Registers online also.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UKVI – Overseas’ students can be registered after Passport/ VISA pre-checks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KentVision</a:t>
            </a:r>
            <a:r>
              <a:rPr lang="en-GB" dirty="0" smtClean="0"/>
              <a:t> Registration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538" y="1543123"/>
            <a:ext cx="6985000" cy="346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27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Assessment Components – Key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217" y="1857375"/>
            <a:ext cx="6985000" cy="4406900"/>
          </a:xfrm>
        </p:spPr>
        <p:txBody>
          <a:bodyPr/>
          <a:lstStyle/>
          <a:p>
            <a:r>
              <a:rPr lang="en-GB" sz="1800" dirty="0" smtClean="0"/>
              <a:t>SDS assessment </a:t>
            </a:r>
            <a:r>
              <a:rPr lang="en-GB" sz="1800" dirty="0"/>
              <a:t>pattern code e.g. CE1 replaced by </a:t>
            </a:r>
            <a:r>
              <a:rPr lang="en-GB" sz="1800" dirty="0" smtClean="0"/>
              <a:t>code reporting academic year, module code and sequence/version number e.g. 18/ACCT5020/01</a:t>
            </a:r>
          </a:p>
          <a:p>
            <a:r>
              <a:rPr lang="en-GB" sz="1800" dirty="0" smtClean="0"/>
              <a:t>Reassessment </a:t>
            </a:r>
            <a:r>
              <a:rPr lang="en-GB" sz="1800" dirty="0"/>
              <a:t>part of the module assessment pattern.  Recorded at start of academic year in two forms – like for like or reassessment instrument e.g. 100% </a:t>
            </a:r>
            <a:r>
              <a:rPr lang="en-GB" sz="1800" dirty="0" smtClean="0"/>
              <a:t>examination; allows for automatic reassessment processing/tagging</a:t>
            </a:r>
          </a:p>
          <a:p>
            <a:r>
              <a:rPr lang="en-GB" sz="1800" dirty="0" smtClean="0"/>
              <a:t>Kent </a:t>
            </a:r>
            <a:r>
              <a:rPr lang="en-GB" sz="1800" dirty="0"/>
              <a:t>Vision enables user to view assessment data and report issues but not </a:t>
            </a:r>
            <a:r>
              <a:rPr lang="en-GB" sz="1800" dirty="0" smtClean="0"/>
              <a:t>update directly</a:t>
            </a:r>
          </a:p>
          <a:p>
            <a:r>
              <a:rPr lang="en-GB" sz="1800" dirty="0" smtClean="0"/>
              <a:t>Deadline data held as part of assessment component and can be rolled forward each year</a:t>
            </a:r>
            <a:endParaRPr lang="en-GB" sz="18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Pattern – Compare &amp; Contrast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95725"/>
            <a:ext cx="4876800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775"/>
            <a:ext cx="9144000" cy="1524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Mark Entry – Kent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600200"/>
            <a:ext cx="6985000" cy="4781550"/>
          </a:xfrm>
        </p:spPr>
        <p:txBody>
          <a:bodyPr/>
          <a:lstStyle/>
          <a:p>
            <a:r>
              <a:rPr lang="en-GB" sz="2000" dirty="0"/>
              <a:t>Marks recorded online (Kent Vision) for </a:t>
            </a:r>
            <a:r>
              <a:rPr lang="en-GB" sz="2000" b="1" dirty="0"/>
              <a:t>all</a:t>
            </a:r>
            <a:r>
              <a:rPr lang="en-GB" sz="2000" dirty="0"/>
              <a:t> components (coursework, project and examination) and </a:t>
            </a:r>
            <a:r>
              <a:rPr lang="en-GB" sz="2000" dirty="0" smtClean="0"/>
              <a:t>reassessment</a:t>
            </a:r>
          </a:p>
          <a:p>
            <a:r>
              <a:rPr lang="en-US" sz="2000" dirty="0"/>
              <a:t>Mark entry and calculation controlled by mark schemes at the assessment and module level</a:t>
            </a:r>
          </a:p>
          <a:p>
            <a:r>
              <a:rPr lang="en-US" sz="2000" dirty="0"/>
              <a:t>Requires the entry of both a mark and a </a:t>
            </a:r>
            <a:r>
              <a:rPr lang="en-US" sz="2000" b="1" dirty="0"/>
              <a:t>grade</a:t>
            </a:r>
            <a:r>
              <a:rPr lang="en-US" sz="2000" dirty="0"/>
              <a:t> e.g. </a:t>
            </a:r>
            <a:r>
              <a:rPr lang="en-US" sz="2000" dirty="0" smtClean="0"/>
              <a:t>50/P  Users will be given clear guidance as to the mark and grade combinations allowed and these are validated</a:t>
            </a:r>
          </a:p>
          <a:p>
            <a:r>
              <a:rPr lang="en-GB" sz="2000" dirty="0" smtClean="0"/>
              <a:t>No </a:t>
            </a:r>
            <a:r>
              <a:rPr lang="en-GB" sz="2000" dirty="0"/>
              <a:t>verification of </a:t>
            </a:r>
            <a:r>
              <a:rPr lang="en-GB" sz="2000" dirty="0" smtClean="0"/>
              <a:t>marks (standard practice in institutions using SITS)</a:t>
            </a:r>
          </a:p>
          <a:p>
            <a:r>
              <a:rPr lang="en-US" sz="2000" dirty="0" smtClean="0"/>
              <a:t>Ability </a:t>
            </a:r>
            <a:r>
              <a:rPr lang="en-US" sz="2000" dirty="0"/>
              <a:t>to export and import module </a:t>
            </a:r>
            <a:r>
              <a:rPr lang="en-US" sz="2000" dirty="0" smtClean="0"/>
              <a:t>marks by sub-group e.g. seminar group</a:t>
            </a:r>
            <a:endParaRPr lang="en-US" sz="2000" dirty="0"/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31913" y="6407150"/>
            <a:ext cx="6057900" cy="269875"/>
          </a:xfrm>
        </p:spPr>
        <p:txBody>
          <a:bodyPr/>
          <a:lstStyle/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000" dirty="0" smtClean="0"/>
              <a:t>Mark Entry – selection of assessment component(s)</a:t>
            </a:r>
            <a:endParaRPr lang="en-GB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97031"/>
            <a:ext cx="8438322" cy="38029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Mark Entry – entry of mark and grade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287" y="2080186"/>
            <a:ext cx="7344948" cy="22333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Schoolbook" panose="02040604050505020304" pitchFamily="18" charset="0"/>
              </a:rPr>
              <a:t>Agenda</a:t>
            </a:r>
            <a:endParaRPr lang="en-US" sz="3200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951" y="1839073"/>
            <a:ext cx="6756252" cy="3790201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 smtClean="0">
                <a:latin typeface="Century Schoolbook" panose="02040604050505020304" pitchFamily="18" charset="0"/>
              </a:rPr>
              <a:t>What is </a:t>
            </a:r>
            <a:r>
              <a:rPr lang="en-GB" sz="2200" b="1" dirty="0" err="1" smtClean="0">
                <a:latin typeface="Century Schoolbook" panose="02040604050505020304" pitchFamily="18" charset="0"/>
              </a:rPr>
              <a:t>KentVision</a:t>
            </a:r>
            <a:r>
              <a:rPr lang="en-GB" sz="2200" b="1" dirty="0" smtClean="0">
                <a:latin typeface="Century Schoolbook" panose="02040604050505020304" pitchFamily="18" charset="0"/>
              </a:rPr>
              <a:t>?</a:t>
            </a:r>
            <a:endParaRPr lang="en-GB" sz="22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GB" sz="2200" dirty="0">
                <a:latin typeface="Century Schoolbook" panose="02040604050505020304" pitchFamily="18" charset="0"/>
              </a:rPr>
              <a:t>	</a:t>
            </a:r>
            <a:r>
              <a:rPr lang="en-GB" sz="2200" dirty="0" smtClean="0">
                <a:latin typeface="Century Schoolbook" panose="02040604050505020304" pitchFamily="18" charset="0"/>
              </a:rPr>
              <a:t>		</a:t>
            </a:r>
            <a:endParaRPr lang="en-GB" sz="1800" i="1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GB" sz="2200" b="1" dirty="0" smtClean="0">
                <a:latin typeface="Century Schoolbook" panose="02040604050505020304" pitchFamily="18" charset="0"/>
              </a:rPr>
              <a:t>Current Status &amp; Moving Forward</a:t>
            </a:r>
          </a:p>
          <a:p>
            <a:pPr marL="0" indent="0">
              <a:buNone/>
            </a:pPr>
            <a:endParaRPr lang="en-GB" sz="2200" b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GB" sz="2200" b="1" dirty="0" smtClean="0">
                <a:latin typeface="Century Schoolbook" panose="02040604050505020304" pitchFamily="18" charset="0"/>
              </a:rPr>
              <a:t>Training: Enrolment &amp; Assessment</a:t>
            </a:r>
          </a:p>
          <a:p>
            <a:pPr marL="0" indent="0">
              <a:buNone/>
            </a:pPr>
            <a:r>
              <a:rPr lang="en-GB" sz="2200" b="1" dirty="0">
                <a:latin typeface="Century Schoolbook" panose="02040604050505020304" pitchFamily="18" charset="0"/>
              </a:rPr>
              <a:t>	</a:t>
            </a:r>
            <a:endParaRPr lang="en-GB" sz="22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GB" sz="2200" b="1" dirty="0" smtClean="0">
                <a:latin typeface="Century Schoolbook" panose="02040604050505020304" pitchFamily="18" charset="0"/>
              </a:rPr>
              <a:t>Close &amp; Questions</a:t>
            </a:r>
            <a:r>
              <a:rPr lang="en-GB" sz="2200" dirty="0" smtClean="0">
                <a:latin typeface="Century Schoolbook" panose="02040604050505020304" pitchFamily="18" charset="0"/>
              </a:rPr>
              <a:t>	</a:t>
            </a:r>
            <a:r>
              <a:rPr lang="en-GB" sz="2200" dirty="0">
                <a:latin typeface="Century Schoolbook" panose="02040604050505020304" pitchFamily="18" charset="0"/>
              </a:rPr>
              <a:t>	</a:t>
            </a:r>
            <a:r>
              <a:rPr lang="en-GB" sz="2200" dirty="0" smtClean="0">
                <a:latin typeface="Century Schoolbook" panose="02040604050505020304" pitchFamily="18" charset="0"/>
              </a:rPr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entury Schoolbook" panose="02040604050505020304" pitchFamily="18" charset="0"/>
              </a:rPr>
              <a:t>KentVision Update to Partnership Forum, 8 March 2018</a:t>
            </a:r>
            <a:endParaRPr lang="en-GB" dirty="0">
              <a:latin typeface="Century Schoolbook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939800" cy="279400"/>
          </a:xfrm>
        </p:spPr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Export 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974" y="1295470"/>
            <a:ext cx="6985000" cy="4996000"/>
          </a:xfrm>
        </p:spPr>
        <p:txBody>
          <a:bodyPr/>
          <a:lstStyle/>
          <a:p>
            <a:r>
              <a:rPr lang="en-US" sz="2000" dirty="0"/>
              <a:t>Marks of each assessment may be exported as individual files. You </a:t>
            </a:r>
            <a:r>
              <a:rPr lang="en-US" sz="2000" dirty="0" smtClean="0"/>
              <a:t>can also </a:t>
            </a:r>
            <a:r>
              <a:rPr lang="en-US" sz="2000" dirty="0"/>
              <a:t>export all of the marks for a module to a pdf or excel document for reference, circulation or update for import back into the system.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GB" sz="2000" dirty="0" smtClean="0"/>
              <a:t>Within </a:t>
            </a:r>
            <a:r>
              <a:rPr lang="en-GB" sz="2000" dirty="0"/>
              <a:t>the </a:t>
            </a:r>
            <a:r>
              <a:rPr lang="en-GB" sz="2000" i="1" dirty="0" smtClean="0"/>
              <a:t>Export</a:t>
            </a:r>
            <a:r>
              <a:rPr lang="en-GB" sz="2000" dirty="0" smtClean="0"/>
              <a:t> </a:t>
            </a:r>
            <a:r>
              <a:rPr lang="en-GB" sz="2000" dirty="0"/>
              <a:t>area in the </a:t>
            </a:r>
            <a:r>
              <a:rPr lang="en-GB" sz="2000" b="1" dirty="0"/>
              <a:t>Files to Generate</a:t>
            </a:r>
            <a:r>
              <a:rPr lang="en-GB" sz="2000" dirty="0"/>
              <a:t> box, select whether to generate an Export file of marks for </a:t>
            </a:r>
            <a:r>
              <a:rPr lang="en-GB" sz="2000" b="1" dirty="0"/>
              <a:t>Assessments</a:t>
            </a:r>
            <a:r>
              <a:rPr lang="en-GB" sz="2000" dirty="0"/>
              <a:t>, </a:t>
            </a:r>
            <a:r>
              <a:rPr lang="en-GB" sz="2000" b="1" dirty="0"/>
              <a:t>Re-assessments</a:t>
            </a:r>
            <a:r>
              <a:rPr lang="en-GB" sz="2000" dirty="0"/>
              <a:t> or </a:t>
            </a:r>
            <a:r>
              <a:rPr lang="en-GB" sz="2000" b="1" dirty="0"/>
              <a:t>Both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Select the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View File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 link in the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Status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 column </a:t>
            </a: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in browser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to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Open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 or 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Save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 your file as a *.csv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94249" y="3979793"/>
            <a:ext cx="5789916" cy="12183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 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9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exporting marks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then import </a:t>
            </a: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updated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marks back into the </a:t>
            </a: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system.</a:t>
            </a:r>
          </a:p>
          <a:p>
            <a:pPr algn="just">
              <a:spcAft>
                <a:spcPts val="900"/>
              </a:spcAft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endParaRPr lang="en-GB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endParaRPr lang="en-GB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900"/>
              </a:spcAft>
              <a:buNone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900"/>
              </a:spcAft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Save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 as a *.csv.</a:t>
            </a:r>
            <a:endParaRPr lang="en-GB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900"/>
              </a:spcAft>
              <a:buNone/>
            </a:pPr>
            <a:endParaRPr lang="en-GB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900"/>
              </a:spcAft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82692" y="2490821"/>
            <a:ext cx="5221867" cy="159129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Marksheet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202635"/>
            <a:ext cx="6985000" cy="5179116"/>
          </a:xfrm>
        </p:spPr>
        <p:txBody>
          <a:bodyPr/>
          <a:lstStyle/>
          <a:p>
            <a:r>
              <a:rPr lang="en-GB" sz="2000" dirty="0"/>
              <a:t>The </a:t>
            </a:r>
            <a:r>
              <a:rPr lang="en-GB" sz="2000" b="1" dirty="0"/>
              <a:t>Module Mark-sheet</a:t>
            </a:r>
            <a:r>
              <a:rPr lang="en-GB" sz="2000" dirty="0"/>
              <a:t> is used to </a:t>
            </a:r>
            <a:r>
              <a:rPr lang="en-GB" sz="2000" b="1" dirty="0"/>
              <a:t>print</a:t>
            </a:r>
            <a:r>
              <a:rPr lang="en-GB" sz="2000" dirty="0"/>
              <a:t> Mark-sheets for mark entry of assessments of students on selected modules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pic>
        <p:nvPicPr>
          <p:cNvPr id="5" name="Picture 4" descr="C:\Users\lm658\AppData\Local\Temp\SNAGHTML1743bd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45" y="2226364"/>
            <a:ext cx="3806633" cy="41553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Board of Examiner Processing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KentVision Update to Partnership Forum, 8 March 2018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293" y="1539969"/>
            <a:ext cx="7797957" cy="35886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BB9ACB3B-81A4-6247-87B5-FC3E0A04C89B}" type="slidenum">
              <a:rPr lang="en-US" smtClean="0"/>
              <a:pPr algn="l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1"/>
          <a:stretch/>
        </p:blipFill>
        <p:spPr>
          <a:xfrm>
            <a:off x="0" y="2192373"/>
            <a:ext cx="9144000" cy="5067837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7544" y="1203303"/>
            <a:ext cx="4176464" cy="1512168"/>
          </a:xfrm>
        </p:spPr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7545" y="2192373"/>
            <a:ext cx="4176464" cy="818246"/>
          </a:xfrm>
        </p:spPr>
        <p:txBody>
          <a:bodyPr/>
          <a:lstStyle/>
          <a:p>
            <a:r>
              <a:rPr lang="en-GB" dirty="0" smtClean="0"/>
              <a:t>Over to you…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1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3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841375"/>
          </a:xfrm>
        </p:spPr>
        <p:txBody>
          <a:bodyPr/>
          <a:lstStyle/>
          <a:p>
            <a:r>
              <a:rPr lang="en-GB" sz="3200" dirty="0" smtClean="0">
                <a:latin typeface="Century Schoolbook" panose="02040604050505020304" pitchFamily="18" charset="0"/>
              </a:rPr>
              <a:t>What is </a:t>
            </a:r>
            <a:r>
              <a:rPr lang="en-GB" sz="3200" dirty="0" err="1" smtClean="0">
                <a:latin typeface="Century Schoolbook" panose="02040604050505020304" pitchFamily="18" charset="0"/>
              </a:rPr>
              <a:t>KentVision</a:t>
            </a:r>
            <a:r>
              <a:rPr lang="en-GB" sz="3200" dirty="0" smtClean="0">
                <a:latin typeface="Century Schoolbook" panose="02040604050505020304" pitchFamily="18" charset="0"/>
              </a:rPr>
              <a:t>?</a:t>
            </a:r>
            <a:endParaRPr lang="en-GB" sz="2400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225"/>
            <a:ext cx="7287228" cy="421957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latin typeface="Century Schoolbook" panose="02040604050505020304" pitchFamily="18" charset="0"/>
              </a:rPr>
              <a:t>The KentVision Programme is a Business Change Programme that involves …</a:t>
            </a:r>
          </a:p>
          <a:p>
            <a:pPr marL="0" indent="0">
              <a:buNone/>
            </a:pPr>
            <a:endParaRPr lang="en-GB" sz="1800" dirty="0" smtClean="0">
              <a:latin typeface="Century Schoolbook" panose="02040604050505020304" pitchFamily="18" charset="0"/>
            </a:endParaRPr>
          </a:p>
          <a:p>
            <a:pPr marL="447675" indent="-285750">
              <a:spcAft>
                <a:spcPts val="600"/>
              </a:spcAft>
              <a:buClrTx/>
            </a:pPr>
            <a:r>
              <a:rPr lang="en-US" sz="1800" i="1" dirty="0" smtClean="0">
                <a:latin typeface="Century Schoolbook" panose="02040604050505020304" pitchFamily="18" charset="0"/>
              </a:rPr>
              <a:t>Refining </a:t>
            </a:r>
            <a:r>
              <a:rPr lang="en-US" sz="1800" i="1" dirty="0">
                <a:latin typeface="Century Schoolbook" panose="02040604050505020304" pitchFamily="18" charset="0"/>
              </a:rPr>
              <a:t>our business processes across enrolment to congregations</a:t>
            </a:r>
          </a:p>
          <a:p>
            <a:pPr marL="447675" indent="-285750">
              <a:spcAft>
                <a:spcPts val="600"/>
              </a:spcAft>
              <a:buClrTx/>
            </a:pPr>
            <a:r>
              <a:rPr lang="en-US" sz="1800" i="1" dirty="0">
                <a:latin typeface="Century Schoolbook" panose="02040604050505020304" pitchFamily="18" charset="0"/>
              </a:rPr>
              <a:t>Implementation of the Tribal SITS product across enrolment to congregations</a:t>
            </a:r>
          </a:p>
          <a:p>
            <a:pPr marL="447675" indent="-285750">
              <a:spcAft>
                <a:spcPts val="600"/>
              </a:spcAft>
              <a:buClrTx/>
            </a:pPr>
            <a:r>
              <a:rPr lang="en-US" sz="1800" i="1" dirty="0">
                <a:latin typeface="Century Schoolbook" panose="02040604050505020304" pitchFamily="18" charset="0"/>
              </a:rPr>
              <a:t>Integration of admissions with enrolment to congregations</a:t>
            </a:r>
          </a:p>
          <a:p>
            <a:pPr marL="447675" indent="-285750">
              <a:spcAft>
                <a:spcPts val="600"/>
              </a:spcAft>
              <a:buClrTx/>
            </a:pPr>
            <a:r>
              <a:rPr lang="en-US" sz="1800" i="1" dirty="0">
                <a:latin typeface="Century Schoolbook" panose="02040604050505020304" pitchFamily="18" charset="0"/>
              </a:rPr>
              <a:t>Decommissioning of the Student Data System (SDS)</a:t>
            </a:r>
          </a:p>
          <a:p>
            <a:endParaRPr lang="en-GB" sz="1800" dirty="0" smtClean="0">
              <a:latin typeface="Century Schoolbook" panose="020406040505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entury Schoolbook" panose="02040604050505020304" pitchFamily="18" charset="0"/>
              </a:rPr>
              <a:t>KentVision Update to Partnership Forum, 8 March 2018</a:t>
            </a:r>
            <a:endParaRPr lang="en-GB" dirty="0">
              <a:latin typeface="Century Schoolbook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718808"/>
          </a:xfrm>
        </p:spPr>
        <p:txBody>
          <a:bodyPr/>
          <a:lstStyle/>
          <a:p>
            <a:r>
              <a:rPr lang="en-GB" sz="3200" dirty="0" smtClean="0">
                <a:latin typeface="Century Schoolbook" panose="02040604050505020304" pitchFamily="18" charset="0"/>
              </a:rPr>
              <a:t>Scope</a:t>
            </a:r>
            <a:endParaRPr lang="en-GB" sz="2400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581150"/>
            <a:ext cx="7368186" cy="4238625"/>
          </a:xfrm>
        </p:spPr>
        <p:txBody>
          <a:bodyPr/>
          <a:lstStyle/>
          <a:p>
            <a:pPr marL="85725" indent="0">
              <a:spcAft>
                <a:spcPts val="600"/>
              </a:spcAft>
              <a:buClrTx/>
              <a:buNone/>
            </a:pPr>
            <a:r>
              <a:rPr lang="en-US" sz="1800" dirty="0" smtClean="0">
                <a:latin typeface="Century Schoolbook" panose="02040604050505020304" pitchFamily="18" charset="0"/>
              </a:rPr>
              <a:t>Our scope includes …</a:t>
            </a:r>
          </a:p>
          <a:p>
            <a:pPr marL="85725" indent="0">
              <a:spcAft>
                <a:spcPts val="600"/>
              </a:spcAft>
              <a:buClrTx/>
              <a:buNone/>
            </a:pPr>
            <a:endParaRPr lang="en-US" sz="1800" dirty="0" smtClean="0">
              <a:latin typeface="Century Schoolbook" panose="02040604050505020304" pitchFamily="18" charset="0"/>
            </a:endParaRPr>
          </a:p>
          <a:p>
            <a:pPr marL="85725" indent="0">
              <a:spcAft>
                <a:spcPts val="600"/>
              </a:spcAft>
              <a:buClrTx/>
              <a:buNone/>
            </a:pPr>
            <a:endParaRPr lang="en-US" sz="1800" dirty="0">
              <a:latin typeface="Century Schoolbook" panose="02040604050505020304" pitchFamily="18" charset="0"/>
            </a:endParaRPr>
          </a:p>
          <a:p>
            <a:pPr marL="85725" indent="0">
              <a:spcAft>
                <a:spcPts val="600"/>
              </a:spcAft>
              <a:buClrTx/>
              <a:buNone/>
            </a:pPr>
            <a:endParaRPr lang="en-US" sz="1800" dirty="0" smtClean="0">
              <a:latin typeface="Century Schoolbook" panose="02040604050505020304" pitchFamily="18" charset="0"/>
            </a:endParaRPr>
          </a:p>
          <a:p>
            <a:pPr marL="644525" indent="-285750">
              <a:spcAft>
                <a:spcPts val="600"/>
              </a:spcAft>
              <a:buClrTx/>
            </a:pPr>
            <a:r>
              <a:rPr lang="en-GB" sz="1400" i="1" dirty="0" smtClean="0">
                <a:latin typeface="Century Schoolbook" panose="02040604050505020304" pitchFamily="18" charset="0"/>
              </a:rPr>
              <a:t>All UG, PGT &amp; PGR programmes that are delivered across the student lifecycle</a:t>
            </a:r>
          </a:p>
          <a:p>
            <a:pPr marL="644525" indent="-285750">
              <a:spcAft>
                <a:spcPts val="600"/>
              </a:spcAft>
              <a:buClrTx/>
            </a:pPr>
            <a:r>
              <a:rPr lang="en-GB" sz="1400" i="1" dirty="0" smtClean="0">
                <a:latin typeface="Century Schoolbook" panose="02040604050505020304" pitchFamily="18" charset="0"/>
              </a:rPr>
              <a:t>All required integration &amp; interfaces with other institutional systems</a:t>
            </a:r>
          </a:p>
          <a:p>
            <a:pPr marL="644525" indent="-285750">
              <a:spcAft>
                <a:spcPts val="600"/>
              </a:spcAft>
              <a:buClrTx/>
            </a:pPr>
            <a:r>
              <a:rPr lang="en-GB" sz="1400" i="1" dirty="0" smtClean="0">
                <a:latin typeface="Century Schoolbook" panose="02040604050505020304" pitchFamily="18" charset="0"/>
              </a:rPr>
              <a:t>All statutory, management and operational reporting</a:t>
            </a:r>
          </a:p>
          <a:p>
            <a:pPr marL="644525" indent="-285750">
              <a:spcAft>
                <a:spcPts val="600"/>
              </a:spcAft>
              <a:buClrTx/>
            </a:pPr>
            <a:r>
              <a:rPr lang="en-GB" sz="1400" i="1" dirty="0" smtClean="0">
                <a:latin typeface="Century Schoolbook" panose="02040604050505020304" pitchFamily="18" charset="0"/>
              </a:rPr>
              <a:t>Migration of ‘current students’ to the new system</a:t>
            </a:r>
          </a:p>
          <a:p>
            <a:pPr marL="644525" indent="-285750">
              <a:spcAft>
                <a:spcPts val="600"/>
              </a:spcAft>
              <a:buClrTx/>
            </a:pPr>
            <a:endParaRPr lang="en-GB" sz="1600" dirty="0">
              <a:latin typeface="Century Schoolbook" panose="020406040505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entury Schoolbook" panose="02040604050505020304" pitchFamily="18" charset="0"/>
              </a:rPr>
              <a:t>KentVision Update to Partnership Forum, 8 March 2018</a:t>
            </a:r>
            <a:endParaRPr lang="en-GB" dirty="0">
              <a:latin typeface="Century Schoolbook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118766"/>
              </p:ext>
            </p:extLst>
          </p:nvPr>
        </p:nvGraphicFramePr>
        <p:xfrm>
          <a:off x="595553" y="1938008"/>
          <a:ext cx="8153160" cy="132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46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718808"/>
          </a:xfrm>
        </p:spPr>
        <p:txBody>
          <a:bodyPr/>
          <a:lstStyle/>
          <a:p>
            <a:r>
              <a:rPr lang="en-GB" sz="3200" dirty="0" smtClean="0">
                <a:latin typeface="Century Schoolbook" panose="02040604050505020304" pitchFamily="18" charset="0"/>
              </a:rPr>
              <a:t>Objectives</a:t>
            </a:r>
            <a:endParaRPr lang="en-GB" sz="2400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752600"/>
            <a:ext cx="7368186" cy="4508241"/>
          </a:xfrm>
        </p:spPr>
        <p:txBody>
          <a:bodyPr/>
          <a:lstStyle/>
          <a:p>
            <a:pPr marL="714375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Providing an administrative journey that is clear, informative and seamless to all applicants and students</a:t>
            </a:r>
          </a:p>
          <a:p>
            <a:pPr marL="714375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entury Schoolbook" panose="02040604050505020304" pitchFamily="18" charset="0"/>
              </a:rPr>
              <a:t>Creating a united academic administration across central services, faculties, schools and colleges; operating common lean business processes and a single source of high quality authoritative data</a:t>
            </a:r>
          </a:p>
          <a:p>
            <a:pPr marL="714375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entury Schoolbook" panose="02040604050505020304" pitchFamily="18" charset="0"/>
              </a:rPr>
              <a:t>Improving business processes and delivering IT enablement that fulfils the University’s strategy for effective and efficient operation, using standard SITS capability to maximum advantage</a:t>
            </a:r>
          </a:p>
          <a:p>
            <a:pPr marL="714375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entury Schoolbook" panose="02040604050505020304" pitchFamily="18" charset="0"/>
              </a:rPr>
              <a:t>Establishing a digital campus with a fully integrated suite of mobile enabled services for students and staff</a:t>
            </a:r>
          </a:p>
          <a:p>
            <a:pPr marL="714375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entury Schoolbook" panose="02040604050505020304" pitchFamily="18" charset="0"/>
              </a:rPr>
              <a:t>Refining student administration, reducing administrative effort to create time for staff to address other goals and provide a robust and agile foundation for the future</a:t>
            </a:r>
            <a:endParaRPr lang="en-GB" sz="1600" dirty="0">
              <a:latin typeface="Century Schoolbook" panose="020406040505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entury Schoolbook" panose="02040604050505020304" pitchFamily="18" charset="0"/>
              </a:rPr>
              <a:t>KentVision Update to Partnership Forum, 8 March 2018</a:t>
            </a:r>
            <a:endParaRPr lang="en-GB" dirty="0">
              <a:latin typeface="Century Schoolbook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718808"/>
          </a:xfrm>
        </p:spPr>
        <p:txBody>
          <a:bodyPr/>
          <a:lstStyle/>
          <a:p>
            <a:r>
              <a:rPr lang="en-GB" sz="3200" dirty="0" smtClean="0">
                <a:latin typeface="Century Schoolbook" panose="02040604050505020304" pitchFamily="18" charset="0"/>
              </a:rPr>
              <a:t>What does that mean we are achieving?</a:t>
            </a:r>
            <a:endParaRPr lang="en-GB" sz="2400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499" y="2019300"/>
            <a:ext cx="7180861" cy="3762375"/>
          </a:xfrm>
        </p:spPr>
        <p:txBody>
          <a:bodyPr/>
          <a:lstStyle/>
          <a:p>
            <a:pPr marL="714375"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Unified and value-added business processes, planned and controlled by your business rules</a:t>
            </a:r>
            <a:endParaRPr lang="en-GB" sz="1600" dirty="0">
              <a:latin typeface="Century Schoolbook" panose="02040604050505020304" pitchFamily="18" charset="0"/>
            </a:endParaRPr>
          </a:p>
          <a:p>
            <a:pPr marL="714375"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Century Schoolbook" panose="02040604050505020304" pitchFamily="18" charset="0"/>
              </a:rPr>
              <a:t>A system with our business rules embedded in the functionality, better to support our processes and easier to maintain</a:t>
            </a:r>
          </a:p>
          <a:p>
            <a:pPr marL="714375"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Century Schoolbook" panose="02040604050505020304" pitchFamily="18" charset="0"/>
              </a:rPr>
              <a:t>Efficiencies enabled by KentVision as an administrative ‘management’ system</a:t>
            </a:r>
          </a:p>
          <a:p>
            <a:pPr marL="714375"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Century Schoolbook" panose="02040604050505020304" pitchFamily="18" charset="0"/>
              </a:rPr>
              <a:t>Security of reliable, quality data</a:t>
            </a:r>
          </a:p>
          <a:p>
            <a:pPr marL="714375"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Century Schoolbook" panose="02040604050505020304" pitchFamily="18" charset="0"/>
              </a:rPr>
              <a:t>Unified Programme structures</a:t>
            </a:r>
          </a:p>
          <a:p>
            <a:pPr marL="714375"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Century Schoolbook" panose="02040604050505020304" pitchFamily="18" charset="0"/>
              </a:rPr>
              <a:t> A robust foundation for the future – simplified, lean and agile</a:t>
            </a:r>
          </a:p>
          <a:p>
            <a:pPr marL="714375"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endParaRPr lang="en-GB" sz="1600" dirty="0">
              <a:latin typeface="Century Schoolbook" panose="020406040505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entury Schoolbook" panose="02040604050505020304" pitchFamily="18" charset="0"/>
              </a:rPr>
              <a:t>KentVision Update to Partnership Forum, 8 March 2018</a:t>
            </a:r>
            <a:endParaRPr lang="en-GB" dirty="0">
              <a:latin typeface="Century Schoolbook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91513" cy="841375"/>
          </a:xfrm>
        </p:spPr>
        <p:txBody>
          <a:bodyPr/>
          <a:lstStyle/>
          <a:p>
            <a:r>
              <a:rPr lang="en-GB" sz="3200" dirty="0" smtClean="0">
                <a:latin typeface="Century Schoolbook" panose="02040604050505020304" pitchFamily="18" charset="0"/>
              </a:rPr>
              <a:t>Why is it imperative KentVision launches for September 2018?</a:t>
            </a:r>
            <a:endParaRPr lang="en-GB" sz="2400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1699"/>
            <a:ext cx="7287228" cy="4010025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entury Schoolbook" panose="02040604050505020304" pitchFamily="18" charset="0"/>
              </a:rPr>
              <a:t>To realise major University investment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entury Schoolbook" panose="02040604050505020304" pitchFamily="18" charset="0"/>
              </a:rPr>
              <a:t>To deliver immediate improvements to student experience and student administration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entury Schoolbook" panose="02040604050505020304" pitchFamily="18" charset="0"/>
              </a:rPr>
              <a:t>To prepare for external changes that we need to respond to, including CMA, GDPR and Data Futures</a:t>
            </a:r>
          </a:p>
          <a:p>
            <a:pPr marL="533400" indent="-171450">
              <a:buClrTx/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entury Schoolbook" panose="02040604050505020304" pitchFamily="18" charset="0"/>
              </a:rPr>
              <a:t>(Competition &amp; Markets Authority, General Data Protection Regulation, Data Futures – HESA’s Transformation Programme)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GB" sz="1800" dirty="0" smtClean="0">
              <a:latin typeface="Century Schoolbook" panose="020406040505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entury Schoolbook" panose="02040604050505020304" pitchFamily="18" charset="0"/>
              </a:rPr>
              <a:t>For these reasons and many more, stakeholders and the team are committed to a successful launch in September of this year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entury Schoolbook" panose="02040604050505020304" pitchFamily="18" charset="0"/>
              </a:rPr>
              <a:t>KentVision Update to Partnership Forum, 8 March 2018</a:t>
            </a:r>
            <a:endParaRPr lang="en-GB" dirty="0">
              <a:latin typeface="Century Schoolbook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454" y="361950"/>
            <a:ext cx="8291513" cy="841375"/>
          </a:xfrm>
        </p:spPr>
        <p:txBody>
          <a:bodyPr/>
          <a:lstStyle/>
          <a:p>
            <a:r>
              <a:rPr lang="en-GB" sz="3200" dirty="0" smtClean="0">
                <a:latin typeface="Century Schoolbook" panose="02040604050505020304" pitchFamily="18" charset="0"/>
              </a:rPr>
              <a:t>Current Status -</a:t>
            </a:r>
            <a:br>
              <a:rPr lang="en-GB" sz="3200" dirty="0" smtClean="0">
                <a:latin typeface="Century Schoolbook" panose="02040604050505020304" pitchFamily="18" charset="0"/>
              </a:rPr>
            </a:br>
            <a:r>
              <a:rPr lang="en-GB" sz="3200" dirty="0">
                <a:latin typeface="Century Schoolbook" panose="02040604050505020304" pitchFamily="18" charset="0"/>
              </a:rPr>
              <a:t>	</a:t>
            </a:r>
            <a:r>
              <a:rPr lang="en-GB" sz="3200" dirty="0" smtClean="0">
                <a:latin typeface="Century Schoolbook" panose="02040604050505020304" pitchFamily="18" charset="0"/>
              </a:rPr>
              <a:t>	</a:t>
            </a:r>
            <a:r>
              <a:rPr lang="en-GB" sz="2400" dirty="0" smtClean="0">
                <a:latin typeface="Century Schoolbook" panose="02040604050505020304" pitchFamily="18" charset="0"/>
              </a:rPr>
              <a:t>What we’ve been doing</a:t>
            </a:r>
            <a:endParaRPr lang="en-GB" sz="2400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524000"/>
            <a:ext cx="6962774" cy="4324350"/>
          </a:xfrm>
        </p:spPr>
        <p:txBody>
          <a:bodyPr/>
          <a:lstStyle/>
          <a:p>
            <a:pPr lvl="1">
              <a:buClrTx/>
            </a:pPr>
            <a:endParaRPr lang="en-GB" sz="1400" dirty="0" smtClean="0">
              <a:latin typeface="Century Schoolbook" panose="02040604050505020304" pitchFamily="18" charset="0"/>
            </a:endParaRPr>
          </a:p>
          <a:p>
            <a:pPr marL="371475" lvl="1" indent="-285750"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Century Schoolbook" panose="02040604050505020304" pitchFamily="18" charset="0"/>
              </a:rPr>
              <a:t>We’re working </a:t>
            </a:r>
            <a:r>
              <a:rPr lang="en-GB" sz="1600" dirty="0">
                <a:latin typeface="Century Schoolbook" panose="02040604050505020304" pitchFamily="18" charset="0"/>
              </a:rPr>
              <a:t>to the original scope</a:t>
            </a:r>
          </a:p>
          <a:p>
            <a:pPr marL="371475" lvl="1" indent="-285750"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Century Schoolbook" panose="02040604050505020304" pitchFamily="18" charset="0"/>
              </a:rPr>
              <a:t>The portfolio of programme structures has been unified &amp; reduced from over 650 to 41 models</a:t>
            </a:r>
          </a:p>
          <a:p>
            <a:pPr marL="371475" lvl="1" indent="-285750"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GB" sz="1600" dirty="0">
                <a:latin typeface="Century Schoolbook" panose="02040604050505020304" pitchFamily="18" charset="0"/>
              </a:rPr>
              <a:t>B</a:t>
            </a:r>
            <a:r>
              <a:rPr lang="en-GB" sz="1600" dirty="0" smtClean="0">
                <a:latin typeface="Century Schoolbook" panose="02040604050505020304" pitchFamily="18" charset="0"/>
              </a:rPr>
              <a:t>usiness processes have undergone significant analysis to leave us with unified, value-added processes</a:t>
            </a:r>
          </a:p>
          <a:p>
            <a:pPr marL="371475" lvl="1" indent="-285750"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GB" sz="1600" dirty="0" smtClean="0">
                <a:latin typeface="Century Schoolbook" panose="02040604050505020304" pitchFamily="18" charset="0"/>
              </a:rPr>
              <a:t>Processes are supported by the new system, particularly where the agreed business rules have been embedded in system functionality</a:t>
            </a:r>
          </a:p>
          <a:p>
            <a:pPr marL="371475" lvl="1" indent="-285750"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Century Schoolbook" panose="02040604050505020304" pitchFamily="18" charset="0"/>
              </a:rPr>
              <a:t>Our test team is currently testing both at a functional level and preparing for system testing and UAT, starting with taught prior to PGR as we trace the Student Lifecycle</a:t>
            </a:r>
          </a:p>
          <a:p>
            <a:pPr marL="371475" lvl="1" indent="-285750"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Century Schoolbook" panose="02040604050505020304" pitchFamily="18" charset="0"/>
              </a:rPr>
              <a:t>Testing has </a:t>
            </a:r>
            <a:r>
              <a:rPr lang="en-US" sz="1600" dirty="0">
                <a:latin typeface="Century Schoolbook" panose="02040604050505020304" pitchFamily="18" charset="0"/>
              </a:rPr>
              <a:t>seen us process </a:t>
            </a:r>
            <a:r>
              <a:rPr lang="en-US" sz="1600" dirty="0" smtClean="0">
                <a:latin typeface="Century Schoolbook" panose="02040604050505020304" pitchFamily="18" charset="0"/>
              </a:rPr>
              <a:t>many </a:t>
            </a:r>
            <a:r>
              <a:rPr lang="en-US" sz="1600" dirty="0">
                <a:latin typeface="Century Schoolbook" panose="02040604050505020304" pitchFamily="18" charset="0"/>
              </a:rPr>
              <a:t>students through </a:t>
            </a:r>
            <a:r>
              <a:rPr lang="en-US" sz="1600" dirty="0" smtClean="0">
                <a:latin typeface="Century Schoolbook" panose="02040604050505020304" pitchFamily="18" charset="0"/>
              </a:rPr>
              <a:t>various </a:t>
            </a:r>
            <a:r>
              <a:rPr lang="en-US" sz="1600" dirty="0">
                <a:latin typeface="Century Schoolbook" panose="02040604050505020304" pitchFamily="18" charset="0"/>
              </a:rPr>
              <a:t>programmes </a:t>
            </a:r>
            <a:r>
              <a:rPr lang="en-US" sz="1600" dirty="0" smtClean="0">
                <a:latin typeface="Century Schoolbook" panose="02040604050505020304" pitchFamily="18" charset="0"/>
              </a:rPr>
              <a:t>right from </a:t>
            </a:r>
            <a:r>
              <a:rPr lang="en-US" sz="1600" dirty="0">
                <a:latin typeface="Century Schoolbook" panose="02040604050505020304" pitchFamily="18" charset="0"/>
              </a:rPr>
              <a:t>enrolment to awards</a:t>
            </a:r>
          </a:p>
          <a:p>
            <a:pPr marL="371475" lvl="1" indent="-285750">
              <a:buClrTx/>
              <a:buFont typeface="Wingdings" panose="05000000000000000000" pitchFamily="2" charset="2"/>
              <a:buChar char="ü"/>
            </a:pPr>
            <a:endParaRPr lang="en-GB" sz="1600" dirty="0" smtClean="0">
              <a:latin typeface="Century Schoolbook" panose="02040604050505020304" pitchFamily="18" charset="0"/>
            </a:endParaRPr>
          </a:p>
          <a:p>
            <a:pPr marL="371475" lvl="1" indent="-285750">
              <a:buClrTx/>
            </a:pPr>
            <a:endParaRPr lang="en-GB" sz="1600" dirty="0" smtClean="0">
              <a:latin typeface="Century Schoolbook" panose="020406040505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entury Schoolbook" panose="02040604050505020304" pitchFamily="18" charset="0"/>
              </a:rPr>
              <a:t>KentVision Update to Partnership Forum, 8 March 2018</a:t>
            </a:r>
            <a:endParaRPr lang="en-GB" dirty="0">
              <a:latin typeface="Century Schoolbook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454" y="329596"/>
            <a:ext cx="8291513" cy="841375"/>
          </a:xfrm>
        </p:spPr>
        <p:txBody>
          <a:bodyPr/>
          <a:lstStyle/>
          <a:p>
            <a:r>
              <a:rPr lang="en-GB" sz="3200" dirty="0" smtClean="0">
                <a:latin typeface="Century Schoolbook" panose="02040604050505020304" pitchFamily="18" charset="0"/>
              </a:rPr>
              <a:t>Current Status – </a:t>
            </a:r>
            <a:br>
              <a:rPr lang="en-GB" sz="3200" dirty="0" smtClean="0">
                <a:latin typeface="Century Schoolbook" panose="02040604050505020304" pitchFamily="18" charset="0"/>
              </a:rPr>
            </a:br>
            <a:r>
              <a:rPr lang="en-GB" sz="3200" dirty="0">
                <a:latin typeface="Century Schoolbook" panose="02040604050505020304" pitchFamily="18" charset="0"/>
              </a:rPr>
              <a:t>	</a:t>
            </a:r>
            <a:r>
              <a:rPr lang="en-GB" sz="3200" dirty="0" smtClean="0">
                <a:latin typeface="Century Schoolbook" panose="02040604050505020304" pitchFamily="18" charset="0"/>
              </a:rPr>
              <a:t>		</a:t>
            </a:r>
            <a:r>
              <a:rPr lang="en-GB" sz="2400" dirty="0" smtClean="0">
                <a:latin typeface="Century Schoolbook" panose="02040604050505020304" pitchFamily="18" charset="0"/>
              </a:rPr>
              <a:t>Ongoing work</a:t>
            </a:r>
            <a:endParaRPr lang="en-GB" sz="2400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466850"/>
            <a:ext cx="6962774" cy="4381500"/>
          </a:xfrm>
        </p:spPr>
        <p:txBody>
          <a:bodyPr/>
          <a:lstStyle/>
          <a:p>
            <a:pPr lvl="1">
              <a:buClrTx/>
            </a:pPr>
            <a:endParaRPr lang="en-GB" sz="1400" dirty="0" smtClean="0">
              <a:latin typeface="Century Schoolbook" panose="02040604050505020304" pitchFamily="18" charset="0"/>
            </a:endParaRPr>
          </a:p>
          <a:p>
            <a:pPr marL="371475" indent="-285750">
              <a:buClrTx/>
            </a:pPr>
            <a:r>
              <a:rPr lang="en-GB" sz="1600" dirty="0" smtClean="0">
                <a:latin typeface="Century Schoolbook" panose="02040604050505020304" pitchFamily="18" charset="0"/>
              </a:rPr>
              <a:t>All continuing work is organised for delivery down the student lifecycle for UG, PGT and PGR phases</a:t>
            </a:r>
          </a:p>
          <a:p>
            <a:pPr marL="371475" indent="-285750">
              <a:buClrTx/>
            </a:pPr>
            <a:r>
              <a:rPr lang="en-GB" sz="1600" dirty="0" smtClean="0">
                <a:latin typeface="Century Schoolbook" panose="02040604050505020304" pitchFamily="18" charset="0"/>
              </a:rPr>
              <a:t>Most business areas are analysed, designed, built and in functional testing, but there are two exceptions; PGR is in analysis &amp; Congregations is on hold</a:t>
            </a:r>
          </a:p>
          <a:p>
            <a:pPr marL="371475" indent="-285750">
              <a:buClrTx/>
            </a:pPr>
            <a:r>
              <a:rPr lang="en-GB" sz="1600" dirty="0" smtClean="0">
                <a:latin typeface="Century Schoolbook" panose="02040604050505020304" pitchFamily="18" charset="0"/>
              </a:rPr>
              <a:t>Re-work following the programme structures unification is on-going</a:t>
            </a:r>
          </a:p>
          <a:p>
            <a:pPr marL="371475" indent="-285750">
              <a:buClrTx/>
            </a:pPr>
            <a:r>
              <a:rPr lang="en-GB" sz="1600" dirty="0" smtClean="0">
                <a:latin typeface="Century Schoolbook" panose="02040604050505020304" pitchFamily="18" charset="0"/>
              </a:rPr>
              <a:t>The University’s infrastructure is being readied for system changes</a:t>
            </a:r>
          </a:p>
          <a:p>
            <a:pPr marL="371475" indent="-285750">
              <a:buClrTx/>
            </a:pPr>
            <a:r>
              <a:rPr lang="en-GB" sz="1600" dirty="0" smtClean="0">
                <a:latin typeface="Century Schoolbook" panose="02040604050505020304" pitchFamily="18" charset="0"/>
              </a:rPr>
              <a:t>Further specifics of the detailed implementation strategy are under scrutiny to ensure we are all synchronised in the implementation effort - Internal rehearsals of ‘Go Live’ planned</a:t>
            </a:r>
          </a:p>
          <a:p>
            <a:pPr marL="371475" indent="-285750">
              <a:buClrTx/>
            </a:pPr>
            <a:r>
              <a:rPr lang="en-US" sz="1600" dirty="0" smtClean="0">
                <a:latin typeface="Century Schoolbook" panose="02040604050505020304" pitchFamily="18" charset="0"/>
              </a:rPr>
              <a:t>Taught </a:t>
            </a:r>
            <a:r>
              <a:rPr lang="en-US" sz="1600" dirty="0">
                <a:latin typeface="Century Schoolbook" panose="02040604050505020304" pitchFamily="18" charset="0"/>
              </a:rPr>
              <a:t>packages will be released </a:t>
            </a:r>
            <a:r>
              <a:rPr lang="en-US" sz="1600" dirty="0" smtClean="0">
                <a:latin typeface="Century Schoolbook" panose="02040604050505020304" pitchFamily="18" charset="0"/>
              </a:rPr>
              <a:t>into UAT </a:t>
            </a:r>
            <a:r>
              <a:rPr lang="en-US" sz="1600" dirty="0">
                <a:latin typeface="Century Schoolbook" panose="02040604050505020304" pitchFamily="18" charset="0"/>
              </a:rPr>
              <a:t>from APRIL </a:t>
            </a:r>
            <a:r>
              <a:rPr lang="en-US" sz="1600" dirty="0" smtClean="0">
                <a:latin typeface="Century Schoolbook" panose="02040604050505020304" pitchFamily="18" charset="0"/>
              </a:rPr>
              <a:t>- same </a:t>
            </a:r>
            <a:r>
              <a:rPr lang="en-US" sz="1600" dirty="0">
                <a:latin typeface="Century Schoolbook" panose="02040604050505020304" pitchFamily="18" charset="0"/>
              </a:rPr>
              <a:t>process as completed by the test team, but actioned by stakeholders with our </a:t>
            </a:r>
            <a:r>
              <a:rPr lang="en-US" sz="1600" dirty="0" smtClean="0">
                <a:latin typeface="Century Schoolbook" panose="02040604050505020304" pitchFamily="18" charset="0"/>
              </a:rPr>
              <a:t>support</a:t>
            </a:r>
            <a:endParaRPr lang="en-GB" sz="1600" dirty="0">
              <a:latin typeface="Century Schoolbook" panose="02040604050505020304" pitchFamily="18" charset="0"/>
            </a:endParaRPr>
          </a:p>
          <a:p>
            <a:pPr marL="371475" indent="-285750">
              <a:buClrTx/>
            </a:pPr>
            <a:r>
              <a:rPr lang="en-US" sz="1600" dirty="0" err="1">
                <a:latin typeface="Century Schoolbook" panose="02040604050505020304" pitchFamily="18" charset="0"/>
              </a:rPr>
              <a:t>MoSCoW</a:t>
            </a:r>
            <a:r>
              <a:rPr lang="en-US" sz="1600" dirty="0">
                <a:latin typeface="Century Schoolbook" panose="02040604050505020304" pitchFamily="18" charset="0"/>
              </a:rPr>
              <a:t> </a:t>
            </a:r>
            <a:r>
              <a:rPr lang="en-US" sz="1600" dirty="0" err="1">
                <a:latin typeface="Century Schoolbook" panose="02040604050505020304" pitchFamily="18" charset="0"/>
              </a:rPr>
              <a:t>prioritisation</a:t>
            </a:r>
            <a:r>
              <a:rPr lang="en-US" sz="1600" dirty="0">
                <a:latin typeface="Century Schoolbook" panose="02040604050505020304" pitchFamily="18" charset="0"/>
              </a:rPr>
              <a:t> and BAU </a:t>
            </a:r>
            <a:r>
              <a:rPr lang="en-US" sz="1600" dirty="0" smtClean="0">
                <a:latin typeface="Century Schoolbook" panose="02040604050505020304" pitchFamily="18" charset="0"/>
              </a:rPr>
              <a:t>backlog</a:t>
            </a:r>
          </a:p>
          <a:p>
            <a:pPr marL="371475" indent="-285750">
              <a:buClrTx/>
            </a:pPr>
            <a:endParaRPr lang="en-US" sz="1600" dirty="0">
              <a:latin typeface="Century Schoolbook" panose="02040604050505020304" pitchFamily="18" charset="0"/>
            </a:endParaRPr>
          </a:p>
          <a:p>
            <a:pPr marL="371475" indent="-285750">
              <a:buClrTx/>
            </a:pPr>
            <a:endParaRPr lang="en-GB" sz="1600" dirty="0" smtClean="0">
              <a:latin typeface="Century Schoolbook" panose="02040604050505020304" pitchFamily="18" charset="0"/>
            </a:endParaRPr>
          </a:p>
          <a:p>
            <a:pPr>
              <a:buClrTx/>
            </a:pPr>
            <a:endParaRPr lang="en-GB" sz="1800" dirty="0" smtClean="0">
              <a:latin typeface="Century Schoolbook" panose="02040604050505020304" pitchFamily="18" charset="0"/>
            </a:endParaRPr>
          </a:p>
          <a:p>
            <a:pPr marL="0" indent="0">
              <a:buClrTx/>
              <a:buNone/>
            </a:pPr>
            <a:endParaRPr lang="en-GB" sz="1600" dirty="0" smtClean="0">
              <a:latin typeface="Century Schoolbook" panose="020406040505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latin typeface="Century Schoolbook" panose="02040604050505020304" pitchFamily="18" charset="0"/>
              </a:rPr>
              <a:t>KentVision Update to Partnership Forum, 8 March 2018</a:t>
            </a:r>
            <a:endParaRPr lang="en-GB" dirty="0">
              <a:latin typeface="Century Schoolbook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36755B3393E479B8FF759E8D4A67A" ma:contentTypeVersion="2" ma:contentTypeDescription="Create a new document." ma:contentTypeScope="" ma:versionID="9831aa6e2a770b082f6e8309753e9188">
  <xsd:schema xmlns:xsd="http://www.w3.org/2001/XMLSchema" xmlns:xs="http://www.w3.org/2001/XMLSchema" xmlns:p="http://schemas.microsoft.com/office/2006/metadata/properties" xmlns:ns2="ef2b9e05-657a-4dc1-8c6c-679bdea18f38" xmlns:ns3="acba0fca-2141-4133-a748-1c631c7800df" targetNamespace="http://schemas.microsoft.com/office/2006/metadata/properties" ma:root="true" ma:fieldsID="fd153df1854cbbaa753ccdc620f08e60" ns2:_="" ns3:_="">
    <xsd:import namespace="ef2b9e05-657a-4dc1-8c6c-679bdea18f38"/>
    <xsd:import namespace="acba0fca-2141-4133-a748-1c631c7800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on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2b9e05-657a-4dc1-8c6c-679bdea18f3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a0fca-2141-4133-a748-1c631c7800df" elementFormDefault="qualified">
    <xsd:import namespace="http://schemas.microsoft.com/office/2006/documentManagement/types"/>
    <xsd:import namespace="http://schemas.microsoft.com/office/infopath/2007/PartnerControls"/>
    <xsd:element name="Month" ma:index="11" nillable="true" ma:displayName="Month" ma:default="January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nth xmlns="acba0fca-2141-4133-a748-1c631c7800df">January</Month>
    <_dlc_DocId xmlns="ef2b9e05-657a-4dc1-8c6c-679bdea18f38">3AMX4D3CU3N3-886111181-4532</_dlc_DocId>
    <_dlc_DocIdUrl xmlns="ef2b9e05-657a-4dc1-8c6c-679bdea18f38">
      <Url>https://sharepoint.kent.ac.uk/is/Projects/p1233/_layouts/15/DocIdRedir.aspx?ID=3AMX4D3CU3N3-886111181-4532</Url>
      <Description>3AMX4D3CU3N3-886111181-4532</Description>
    </_dlc_DocIdUrl>
  </documentManagement>
</p:properties>
</file>

<file path=customXml/itemProps1.xml><?xml version="1.0" encoding="utf-8"?>
<ds:datastoreItem xmlns:ds="http://schemas.openxmlformats.org/officeDocument/2006/customXml" ds:itemID="{B9FA26DC-774F-40DF-95BB-8902F5416A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79159B-7C9D-4D99-B111-6B699C395EE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86FF088-4CF4-4642-A5F4-E11C3020AF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2b9e05-657a-4dc1-8c6c-679bdea18f38"/>
    <ds:schemaRef ds:uri="acba0fca-2141-4133-a748-1c631c7800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C2E91FB-6224-49F3-AFE9-3F5E7AA4BEF4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acba0fca-2141-4133-a748-1c631c7800df"/>
    <ds:schemaRef ds:uri="ef2b9e05-657a-4dc1-8c6c-679bdea18f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1404</Words>
  <Application>Microsoft Office PowerPoint</Application>
  <PresentationFormat>On-screen Show (4:3)</PresentationFormat>
  <Paragraphs>192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Schoolbook</vt:lpstr>
      <vt:lpstr>Times New Roman</vt:lpstr>
      <vt:lpstr>Wingdings</vt:lpstr>
      <vt:lpstr>kent2013</vt:lpstr>
      <vt:lpstr>PowerPoint Presentation</vt:lpstr>
      <vt:lpstr>Agenda</vt:lpstr>
      <vt:lpstr>What is KentVision?</vt:lpstr>
      <vt:lpstr>Scope</vt:lpstr>
      <vt:lpstr>Objectives</vt:lpstr>
      <vt:lpstr>What does that mean we are achieving?</vt:lpstr>
      <vt:lpstr>Why is it imperative KentVision launches for September 2018?</vt:lpstr>
      <vt:lpstr>Current Status -   What we’ve been doing</vt:lpstr>
      <vt:lpstr>Current Status –     Ongoing work</vt:lpstr>
      <vt:lpstr>Moving Forward</vt:lpstr>
      <vt:lpstr>PowerPoint Presentation</vt:lpstr>
      <vt:lpstr>KentVision Training 2018</vt:lpstr>
      <vt:lpstr>Enrolment and Registration</vt:lpstr>
      <vt:lpstr>KentVision Registration</vt:lpstr>
      <vt:lpstr>Assessment Components – Key Changes</vt:lpstr>
      <vt:lpstr>Assessment Pattern – Compare &amp; Contrast</vt:lpstr>
      <vt:lpstr>Mark Entry – Kent Vision</vt:lpstr>
      <vt:lpstr>Mark Entry – selection of assessment component(s)</vt:lpstr>
      <vt:lpstr>Mark Entry – entry of mark and grade</vt:lpstr>
      <vt:lpstr>Export Marks</vt:lpstr>
      <vt:lpstr>Import Marks</vt:lpstr>
      <vt:lpstr>Marksheet</vt:lpstr>
      <vt:lpstr>Board of Examiner Processing</vt:lpstr>
      <vt:lpstr>PowerPoint Presentation</vt:lpstr>
      <vt:lpstr>PowerPoint Presentation</vt:lpstr>
    </vt:vector>
  </TitlesOfParts>
  <Manager/>
  <Company>University of Kent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Plan Relaunch Presentation</dc:title>
  <dc:subject/>
  <dc:creator>Miles Banbery</dc:creator>
  <cp:keywords/>
  <dc:description/>
  <cp:lastModifiedBy>Julie Iliffe</cp:lastModifiedBy>
  <cp:revision>330</cp:revision>
  <cp:lastPrinted>2018-03-07T16:17:39Z</cp:lastPrinted>
  <dcterms:created xsi:type="dcterms:W3CDTF">2013-06-07T14:52:08Z</dcterms:created>
  <dcterms:modified xsi:type="dcterms:W3CDTF">2018-03-09T10:30:15Z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0x010100FF736755B3393E479B8FF759E8D4A67A</vt:lpwstr>
  </property>
  <property fmtid="{D5CDD505-2E9C-101B-9397-08002B2CF9AE}" pid="3" name="_dlc_DocIdItemGuid">
    <vt:lpwstr>897ff341-a813-46b7-8484-4cb208d94716</vt:lpwstr>
  </property>
</Properties>
</file>