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2" r:id="rId3"/>
    <p:sldId id="308" r:id="rId4"/>
    <p:sldId id="296" r:id="rId5"/>
    <p:sldId id="310" r:id="rId6"/>
    <p:sldId id="306" r:id="rId7"/>
    <p:sldId id="309" r:id="rId8"/>
    <p:sldId id="312" r:id="rId9"/>
    <p:sldId id="311" r:id="rId10"/>
    <p:sldId id="313" r:id="rId11"/>
    <p:sldId id="297" r:id="rId12"/>
    <p:sldId id="259" r:id="rId13"/>
  </p:sldIdLst>
  <p:sldSz cx="9144000" cy="6858000" type="screen4x3"/>
  <p:notesSz cx="6797675" cy="9926638"/>
  <p:defaultTextStyle>
    <a:defPPr>
      <a:defRPr lang="en-GB"/>
    </a:defPPr>
    <a:lvl1pPr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82"/>
    <a:srgbClr val="A47D00"/>
    <a:srgbClr val="D6A300"/>
    <a:srgbClr val="FCD852"/>
    <a:srgbClr val="FABE00"/>
    <a:srgbClr val="A8034F"/>
    <a:srgbClr val="FFFFFF"/>
    <a:srgbClr val="A8B50A"/>
    <a:srgbClr val="007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 autoAdjust="0"/>
    <p:restoredTop sz="94444" autoAdjust="0"/>
  </p:normalViewPr>
  <p:slideViewPr>
    <p:cSldViewPr snapToGrid="0">
      <p:cViewPr varScale="1">
        <p:scale>
          <a:sx n="87" d="100"/>
          <a:sy n="87" d="100"/>
        </p:scale>
        <p:origin x="14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66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44AF512D-E224-4E93-B1D1-FE2471EDF0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8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164B663F-FE7E-487F-B07F-3A770B0BE1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063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V1.0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baseline="0" dirty="0"/>
              <a:t>o change the footer on every slide:</a:t>
            </a:r>
          </a:p>
          <a:p>
            <a:r>
              <a:rPr lang="en-US" baseline="0" dirty="0"/>
              <a:t>1. On the menu go to Insert &gt; Header and Footer…  </a:t>
            </a:r>
          </a:p>
          <a:p>
            <a:r>
              <a:rPr lang="en-US" baseline="0" dirty="0"/>
              <a:t>2. Select the Footer checkbox and enter the footer text in the accompanying text box</a:t>
            </a:r>
          </a:p>
          <a:p>
            <a:r>
              <a:rPr lang="en-US" baseline="0" dirty="0"/>
              <a:t>3. Click “Apply to All”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22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390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048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This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35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075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926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189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069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45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896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685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37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tiff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592090"/>
            <a:ext cx="9144000" cy="426591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37" name="Picture 17" descr="Uok_Logo_PMS294_P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32" y="299722"/>
            <a:ext cx="1007492" cy="54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467544" y="299723"/>
            <a:ext cx="2808312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n-GB" sz="1200" dirty="0">
                <a:solidFill>
                  <a:srgbClr val="002060"/>
                </a:solidFill>
              </a:rPr>
              <a:t>The UK’s European university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9117"/>
            <a:ext cx="4176464" cy="1512168"/>
          </a:xfrm>
          <a:solidFill>
            <a:schemeClr val="tx2">
              <a:lumMod val="75000"/>
            </a:schemeClr>
          </a:solidFill>
        </p:spPr>
        <p:txBody>
          <a:bodyPr lIns="252000" tIns="273600" rIns="252000"/>
          <a:lstStyle>
            <a:lvl1pPr marL="0" indent="0">
              <a:lnSpc>
                <a:spcPts val="2500"/>
              </a:lnSpc>
              <a:buNone/>
              <a:defRPr sz="2400" spc="-100" baseline="0">
                <a:solidFill>
                  <a:schemeClr val="bg1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/>
              <a:t>TYPE YOUR HEADING HERE 2014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5" y="2488937"/>
            <a:ext cx="4176464" cy="664498"/>
          </a:xfrm>
          <a:solidFill>
            <a:schemeClr val="tx2">
              <a:lumMod val="75000"/>
            </a:schemeClr>
          </a:solidFill>
        </p:spPr>
        <p:txBody>
          <a:bodyPr lIns="252000" tIns="0" rIns="252000" bIns="154800" anchor="ctr" anchorCtr="0"/>
          <a:lstStyle>
            <a:lvl1pPr marL="0" indent="0">
              <a:lnSpc>
                <a:spcPts val="1380"/>
              </a:lnSpc>
              <a:spcBef>
                <a:spcPts val="0"/>
              </a:spcBef>
              <a:buNone/>
              <a:defRPr sz="1400" i="1" spc="-50">
                <a:solidFill>
                  <a:srgbClr val="D6A300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273800" y="14478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9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Footer text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01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Footer text</a:t>
            </a:r>
            <a:endParaRPr lang="en-GB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13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Footer text</a:t>
            </a:r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5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860" y="0"/>
            <a:ext cx="9143999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971600" y="1268760"/>
            <a:ext cx="432048" cy="1800200"/>
          </a:xfrm>
          <a:prstGeom prst="line">
            <a:avLst/>
          </a:prstGeom>
          <a:noFill/>
          <a:ln w="25400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 userDrawn="1"/>
        </p:nvSpPr>
        <p:spPr>
          <a:xfrm>
            <a:off x="1547664" y="1196752"/>
            <a:ext cx="4392488" cy="2403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ts val="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00" dirty="0">
                <a:solidFill>
                  <a:srgbClr val="A47D00"/>
                </a:solidFill>
                <a:latin typeface="Century Schoolbook"/>
                <a:cs typeface="Century Schoolbook"/>
              </a:rPr>
              <a:t>THE UK’S EUROPEAN UNIVERSITY</a:t>
            </a:r>
          </a:p>
          <a:p>
            <a:endParaRPr lang="en-US" dirty="0"/>
          </a:p>
        </p:txBody>
      </p:sp>
      <p:pic>
        <p:nvPicPr>
          <p:cNvPr id="15" name="Picture 14" descr="Uok_Logo_whit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56684"/>
            <a:ext cx="1387978" cy="75263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547664" y="5949280"/>
            <a:ext cx="2736304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2000" kern="1400" spc="-100" dirty="0" err="1">
                <a:solidFill>
                  <a:schemeClr val="bg1"/>
                </a:solidFill>
                <a:latin typeface="Century Schoolbook"/>
                <a:cs typeface="Century Schoolbook"/>
              </a:rPr>
              <a:t>www.kent.ac.uk</a:t>
            </a:r>
            <a:endParaRPr lang="en-US" sz="2000" kern="1400" spc="-100" dirty="0">
              <a:solidFill>
                <a:schemeClr val="bg1"/>
              </a:solidFill>
              <a:latin typeface="Century Schoolbook"/>
              <a:cs typeface="Century Schoolbook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549959" y="5585850"/>
            <a:ext cx="1356664" cy="284120"/>
            <a:chOff x="1547664" y="5589240"/>
            <a:chExt cx="1523655" cy="319092"/>
          </a:xfrm>
        </p:grpSpPr>
        <p:pic>
          <p:nvPicPr>
            <p:cNvPr id="2" name="Picture 1" descr="Facebook__very_small.eps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5589240"/>
              <a:ext cx="324260" cy="312595"/>
            </a:xfrm>
            <a:prstGeom prst="rect">
              <a:avLst/>
            </a:prstGeom>
          </p:spPr>
        </p:pic>
        <p:pic>
          <p:nvPicPr>
            <p:cNvPr id="3" name="Picture 2" descr="twitter-bird-white-on-blue_small.eps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9042"/>
            <a:stretch/>
          </p:blipFill>
          <p:spPr>
            <a:xfrm>
              <a:off x="1941392" y="5589240"/>
              <a:ext cx="330409" cy="312115"/>
            </a:xfrm>
            <a:prstGeom prst="rect">
              <a:avLst/>
            </a:prstGeom>
          </p:spPr>
        </p:pic>
        <p:pic>
          <p:nvPicPr>
            <p:cNvPr id="7" name="Picture 6" descr="LI_brand.jpg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2" t="6533" r="3179" b="3587"/>
            <a:stretch/>
          </p:blipFill>
          <p:spPr>
            <a:xfrm>
              <a:off x="2755635" y="5589240"/>
              <a:ext cx="315684" cy="319092"/>
            </a:xfrm>
            <a:prstGeom prst="rect">
              <a:avLst/>
            </a:prstGeom>
          </p:spPr>
        </p:pic>
        <p:pic>
          <p:nvPicPr>
            <p:cNvPr id="8" name="Picture 7" descr="youtube.tif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4" t="7968" r="10058" b="11869"/>
            <a:stretch/>
          </p:blipFill>
          <p:spPr>
            <a:xfrm>
              <a:off x="2346244" y="5589240"/>
              <a:ext cx="330650" cy="312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697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Footer text</a:t>
            </a:r>
            <a:endParaRPr lang="en-GB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3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section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Footer text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99992" y="764704"/>
            <a:ext cx="4176464" cy="1584176"/>
          </a:xfrm>
          <a:solidFill>
            <a:schemeClr val="tx2">
              <a:lumMod val="75000"/>
            </a:schemeClr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A47D00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99993" y="2276872"/>
            <a:ext cx="4176464" cy="935658"/>
          </a:xfrm>
          <a:solidFill>
            <a:srgbClr val="002A62"/>
          </a:solidFill>
          <a:ln>
            <a:noFill/>
          </a:ln>
        </p:spPr>
        <p:txBody>
          <a:bodyPr lIns="720000" rIns="360000" bIns="108000"/>
          <a:lstStyle>
            <a:lvl1pPr marL="0" indent="0">
              <a:lnSpc>
                <a:spcPts val="1480"/>
              </a:lnSpc>
              <a:spcBef>
                <a:spcPts val="0"/>
              </a:spcBef>
              <a:buNone/>
              <a:defRPr sz="1400" b="0" i="1" spc="-50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 flipH="1">
            <a:off x="4860032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section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Footer text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764704"/>
            <a:ext cx="4176464" cy="1584176"/>
          </a:xfrm>
          <a:solidFill>
            <a:schemeClr val="tx2">
              <a:lumMod val="75000"/>
            </a:schemeClr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A47D00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7545" y="2348880"/>
            <a:ext cx="4176464" cy="720080"/>
          </a:xfrm>
          <a:solidFill>
            <a:schemeClr val="tx2">
              <a:lumMod val="75000"/>
            </a:schemeClr>
          </a:solidFill>
        </p:spPr>
        <p:txBody>
          <a:bodyPr lIns="720000" rIns="360000" bIns="108000"/>
          <a:lstStyle>
            <a:lvl1pPr marL="0" indent="0">
              <a:buNone/>
              <a:defRPr sz="1200" b="0" i="1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827584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3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Footer text</a:t>
            </a:r>
            <a:endParaRPr lang="en-GB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419872" y="1494509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72200" y="1484784"/>
            <a:ext cx="2376264" cy="172819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67544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372200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3433157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419872" y="322975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Caption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67544" y="1484784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468313" y="3228975"/>
            <a:ext cx="2374900" cy="33933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8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6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Footer text</a:t>
            </a:r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6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Footer text</a:t>
            </a:r>
            <a:endParaRPr lang="en-GB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4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Footer text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0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91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484313"/>
            <a:ext cx="698500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05575"/>
            <a:ext cx="60579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r>
              <a:rPr lang="en-GB" dirty="0"/>
              <a:t>Footer text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-1588"/>
            <a:ext cx="9144000" cy="2873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4105" name="Picture 9" descr="Uok_horiz_PMS29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553200"/>
            <a:ext cx="1368425" cy="201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51" r:id="rId3"/>
    <p:sldLayoutId id="2147483660" r:id="rId4"/>
    <p:sldLayoutId id="2147483661" r:id="rId5"/>
    <p:sldLayoutId id="2147483659" r:id="rId6"/>
    <p:sldLayoutId id="2147483653" r:id="rId7"/>
    <p:sldLayoutId id="2147483654" r:id="rId8"/>
    <p:sldLayoutId id="2147483655" r:id="rId9"/>
    <p:sldLayoutId id="2147483656" r:id="rId10"/>
    <p:sldLayoutId id="2147483662" r:id="rId11"/>
    <p:sldLayoutId id="2147483657" r:id="rId12"/>
    <p:sldLayoutId id="2147483658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5600" indent="-355600" algn="l" rtl="0" eaLnBrk="1" fontAlgn="ctr" hangingPunct="1">
        <a:spcBef>
          <a:spcPct val="35000"/>
        </a:spcBef>
        <a:spcAft>
          <a:spcPct val="0"/>
        </a:spcAft>
        <a:buClr>
          <a:schemeClr val="tx2"/>
        </a:buClr>
        <a:buSzPct val="175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277813" algn="l" rtl="0" eaLnBrk="1" fontAlgn="ctr" hangingPunct="1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684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+mn-lt"/>
          <a:cs typeface="+mn-cs"/>
        </a:defRPr>
      </a:lvl3pPr>
      <a:lvl4pPr marL="15240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8796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3368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7940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2512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7084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XLXyBIg0a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4" b="15154"/>
          <a:stretch>
            <a:fillRect/>
          </a:stretch>
        </p:blipFill>
        <p:spPr>
          <a:xfrm>
            <a:off x="0" y="2998421"/>
            <a:ext cx="9144000" cy="4265910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80796" y="2475681"/>
            <a:ext cx="5214987" cy="664498"/>
          </a:xfrm>
          <a:ln>
            <a:noFill/>
          </a:ln>
        </p:spPr>
        <p:txBody>
          <a:bodyPr/>
          <a:lstStyle/>
          <a:p>
            <a:pPr>
              <a:lnSpc>
                <a:spcPts val="1880"/>
              </a:lnSpc>
            </a:pPr>
            <a:r>
              <a:rPr lang="en-US" dirty="0" err="1"/>
              <a:t>Dr</a:t>
            </a:r>
            <a:r>
              <a:rPr lang="en-US" dirty="0"/>
              <a:t> Scott S. P. Wildman PhD</a:t>
            </a:r>
          </a:p>
          <a:p>
            <a:pPr>
              <a:lnSpc>
                <a:spcPts val="1880"/>
              </a:lnSpc>
            </a:pPr>
            <a:r>
              <a:rPr lang="en-US" dirty="0" err="1"/>
              <a:t>s.s.wildman@kent.ac.uk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80795" y="975865"/>
            <a:ext cx="5214988" cy="1512168"/>
          </a:xfrm>
          <a:ln>
            <a:noFill/>
          </a:ln>
        </p:spPr>
        <p:txBody>
          <a:bodyPr/>
          <a:lstStyle/>
          <a:p>
            <a:r>
              <a:rPr lang="en-US" dirty="0"/>
              <a:t>Partnership Forum briefing:</a:t>
            </a:r>
          </a:p>
          <a:p>
            <a:r>
              <a:rPr lang="en-US" dirty="0">
                <a:solidFill>
                  <a:srgbClr val="D6A300"/>
                </a:solidFill>
              </a:rPr>
              <a:t>Centre for Higher and Degree Apprenticeships (CHDA)</a:t>
            </a:r>
          </a:p>
        </p:txBody>
      </p:sp>
    </p:spTree>
    <p:extLst>
      <p:ext uri="{BB962C8B-B14F-4D97-AF65-F5344CB8AC3E}">
        <p14:creationId xmlns:p14="http://schemas.microsoft.com/office/powerpoint/2010/main" val="1066105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Vision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988691-4531-474D-B458-4A3B4041374D}"/>
              </a:ext>
            </a:extLst>
          </p:cNvPr>
          <p:cNvSpPr/>
          <p:nvPr/>
        </p:nvSpPr>
        <p:spPr>
          <a:xfrm>
            <a:off x="335756" y="1264318"/>
            <a:ext cx="8562110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882"/>
                </a:solidFill>
                <a:cs typeface="+mn-cs"/>
              </a:rPr>
              <a:t> Collaborative provision of HDAs with FE and HE partners – pooled resources.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882"/>
                </a:solidFill>
                <a:cs typeface="+mn-cs"/>
              </a:rPr>
              <a:t> Preferred partners.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882"/>
                </a:solidFill>
                <a:cs typeface="+mn-cs"/>
              </a:rPr>
              <a:t> Seamless progression pathways for learners.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882"/>
                </a:solidFill>
                <a:cs typeface="+mn-cs"/>
              </a:rPr>
              <a:t> Employer friendly approach to provision (a one-stop-shop model).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882"/>
                </a:solidFill>
                <a:cs typeface="+mn-cs"/>
              </a:rPr>
              <a:t> Efficiencies in marketing with preferred partners.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882"/>
                </a:solidFill>
                <a:cs typeface="+mn-cs"/>
              </a:rPr>
              <a:t> Subcontracting arrangements.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882"/>
                </a:solidFill>
                <a:cs typeface="+mn-cs"/>
              </a:rPr>
              <a:t> End point assessor.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882"/>
                </a:solidFill>
                <a:cs typeface="+mn-cs"/>
              </a:rPr>
              <a:t> Apprenticeship Training Agency.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rgbClr val="003882"/>
              </a:solidFill>
              <a:latin typeface="SymbolMT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rgbClr val="003882"/>
              </a:solidFill>
              <a:latin typeface="SymbolM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365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 Kent apprentices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107" y="1430338"/>
            <a:ext cx="4802187" cy="489743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3882"/>
                </a:solidFill>
                <a:hlinkClick r:id="rId3"/>
              </a:rPr>
              <a:t>https://youtu.be/GXLXyBIg0ao</a:t>
            </a:r>
            <a:endParaRPr lang="en-US" dirty="0">
              <a:solidFill>
                <a:srgbClr val="003882"/>
              </a:solidFill>
            </a:endParaRPr>
          </a:p>
          <a:p>
            <a:endParaRPr lang="en-US" dirty="0">
              <a:solidFill>
                <a:srgbClr val="00388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1F1C6A-4AED-CC43-917F-9C6804BF31B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13631" y="2281410"/>
            <a:ext cx="6978650" cy="3741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604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4077" y="3479518"/>
            <a:ext cx="3453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 Schoolbook" charset="0"/>
                <a:ea typeface="Century Schoolbook" charset="0"/>
                <a:cs typeface="Century Schoolbook" charset="0"/>
              </a:rPr>
              <a:t>Questions please</a:t>
            </a:r>
            <a:r>
              <a:rPr lang="is-IS" sz="2800" dirty="0">
                <a:solidFill>
                  <a:schemeClr val="bg1"/>
                </a:solidFill>
                <a:latin typeface="Century Schoolbook" charset="0"/>
                <a:ea typeface="Century Schoolbook" charset="0"/>
                <a:cs typeface="Century Schoolbook" charset="0"/>
              </a:rPr>
              <a:t>….</a:t>
            </a:r>
            <a:endParaRPr lang="en-US" sz="2800" dirty="0">
              <a:solidFill>
                <a:schemeClr val="bg1"/>
              </a:solidFill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sp>
        <p:nvSpPr>
          <p:cNvPr id="3" name="Text Placeholder 9"/>
          <p:cNvSpPr txBox="1">
            <a:spLocks/>
          </p:cNvSpPr>
          <p:nvPr/>
        </p:nvSpPr>
        <p:spPr>
          <a:xfrm>
            <a:off x="3379554" y="4039659"/>
            <a:ext cx="5201736" cy="664498"/>
          </a:xfrm>
          <a:prstGeom prst="rect">
            <a:avLst/>
          </a:prstGeom>
        </p:spPr>
        <p:txBody>
          <a:bodyPr/>
          <a:lstStyle>
            <a:lvl1pPr marL="355600" indent="-355600" algn="l" rtl="0" eaLnBrk="1" fontAlgn="ctr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17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00" indent="-277813" algn="l" rtl="0" eaLnBrk="1" fontAlgn="ctr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68400" indent="-176213" algn="l" rtl="0" eaLnBrk="1" fontAlgn="ctr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524000" indent="-176213" algn="l" rtl="0" eaLnBrk="1" fontAlgn="ctr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796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3368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940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2512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7084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 kern="0" dirty="0" err="1">
                <a:solidFill>
                  <a:srgbClr val="A47D00"/>
                </a:solidFill>
                <a:latin typeface="Century Schoolbook" charset="0"/>
                <a:ea typeface="Century Schoolbook" charset="0"/>
                <a:cs typeface="Century Schoolbook" charset="0"/>
              </a:rPr>
              <a:t>Dr</a:t>
            </a:r>
            <a:r>
              <a:rPr lang="en-US" sz="1400" i="1" kern="0" dirty="0">
                <a:solidFill>
                  <a:srgbClr val="A47D00"/>
                </a:solidFill>
                <a:latin typeface="Century Schoolbook" charset="0"/>
                <a:ea typeface="Century Schoolbook" charset="0"/>
                <a:cs typeface="Century Schoolbook" charset="0"/>
              </a:rPr>
              <a:t> Scott S. P. Wildman PhD</a:t>
            </a:r>
          </a:p>
          <a:p>
            <a:pPr marL="0" indent="0">
              <a:buNone/>
            </a:pPr>
            <a:r>
              <a:rPr lang="en-US" sz="1400" i="1" kern="0" dirty="0" err="1">
                <a:solidFill>
                  <a:srgbClr val="A47D00"/>
                </a:solidFill>
                <a:latin typeface="Century Schoolbook" charset="0"/>
                <a:ea typeface="Century Schoolbook" charset="0"/>
                <a:cs typeface="Century Schoolbook" charset="0"/>
              </a:rPr>
              <a:t>s.s.wildman@kent.ac.uk</a:t>
            </a:r>
            <a:endParaRPr lang="en-US" sz="1400" i="1" kern="0" dirty="0">
              <a:solidFill>
                <a:srgbClr val="A47D00"/>
              </a:solidFill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386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13" y="1331908"/>
            <a:ext cx="6985000" cy="4897437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3882"/>
                </a:solidFill>
              </a:rPr>
              <a:t>In response to:</a:t>
            </a:r>
          </a:p>
          <a:p>
            <a:r>
              <a:rPr lang="en-GB" dirty="0">
                <a:solidFill>
                  <a:srgbClr val="003882"/>
                </a:solidFill>
              </a:rPr>
              <a:t>The government actively promoting </a:t>
            </a:r>
            <a:r>
              <a:rPr lang="en-GB" b="1" dirty="0">
                <a:solidFill>
                  <a:srgbClr val="003882"/>
                </a:solidFill>
              </a:rPr>
              <a:t>higher</a:t>
            </a:r>
            <a:r>
              <a:rPr lang="en-GB" dirty="0">
                <a:solidFill>
                  <a:srgbClr val="003882"/>
                </a:solidFill>
              </a:rPr>
              <a:t> and </a:t>
            </a:r>
            <a:r>
              <a:rPr lang="en-GB" b="1" dirty="0">
                <a:solidFill>
                  <a:srgbClr val="003882"/>
                </a:solidFill>
              </a:rPr>
              <a:t>degree</a:t>
            </a:r>
            <a:r>
              <a:rPr lang="en-GB" dirty="0">
                <a:solidFill>
                  <a:srgbClr val="003882"/>
                </a:solidFill>
              </a:rPr>
              <a:t> </a:t>
            </a:r>
            <a:r>
              <a:rPr lang="en-GB" b="1" dirty="0">
                <a:solidFill>
                  <a:srgbClr val="003882"/>
                </a:solidFill>
              </a:rPr>
              <a:t>apprenticeships</a:t>
            </a:r>
            <a:r>
              <a:rPr lang="en-GB" dirty="0">
                <a:solidFill>
                  <a:srgbClr val="003882"/>
                </a:solidFill>
              </a:rPr>
              <a:t> (HDAs) as an alternative to traditional university study.</a:t>
            </a:r>
          </a:p>
          <a:p>
            <a:r>
              <a:rPr lang="en-GB" dirty="0">
                <a:solidFill>
                  <a:srgbClr val="003882"/>
                </a:solidFill>
              </a:rPr>
              <a:t>The Conservative party manifesto pledging to create 3 million new apprenticeships in England by 2020.</a:t>
            </a:r>
          </a:p>
          <a:p>
            <a:r>
              <a:rPr lang="en-GB" dirty="0">
                <a:solidFill>
                  <a:srgbClr val="003882"/>
                </a:solidFill>
              </a:rPr>
              <a:t>The launch of the </a:t>
            </a:r>
            <a:r>
              <a:rPr lang="en-GB" b="1" dirty="0">
                <a:solidFill>
                  <a:srgbClr val="003882"/>
                </a:solidFill>
              </a:rPr>
              <a:t>apprenticeship levy</a:t>
            </a:r>
            <a:r>
              <a:rPr lang="en-GB" dirty="0">
                <a:solidFill>
                  <a:srgbClr val="003882"/>
                </a:solidFill>
              </a:rPr>
              <a:t>.</a:t>
            </a:r>
            <a:r>
              <a:rPr lang="en-US" dirty="0">
                <a:solidFill>
                  <a:srgbClr val="003882"/>
                </a:solidFill>
              </a:rPr>
              <a:t> </a:t>
            </a:r>
          </a:p>
          <a:p>
            <a:endParaRPr lang="en-GB" dirty="0">
              <a:solidFill>
                <a:srgbClr val="003882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C64C434-9C1F-C747-A75B-B89471DECE15}"/>
              </a:ext>
            </a:extLst>
          </p:cNvPr>
          <p:cNvSpPr txBox="1">
            <a:spLocks/>
          </p:cNvSpPr>
          <p:nvPr/>
        </p:nvSpPr>
        <p:spPr bwMode="auto">
          <a:xfrm>
            <a:off x="1331913" y="5041314"/>
            <a:ext cx="7622278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indent="-355600" algn="l" rtl="0" eaLnBrk="1" fontAlgn="ctr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17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00" indent="-277813" algn="l" rtl="0" eaLnBrk="1" fontAlgn="ctr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68400" indent="-176213" algn="l" rtl="0" eaLnBrk="1" fontAlgn="ctr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524000" indent="-176213" algn="l" rtl="0" eaLnBrk="1" fontAlgn="ctr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796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3368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940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2512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7084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>
                <a:solidFill>
                  <a:srgbClr val="003882"/>
                </a:solidFill>
              </a:rPr>
              <a:t>….the University of Kent launched the </a:t>
            </a:r>
          </a:p>
          <a:p>
            <a:pPr marL="0" indent="0">
              <a:buFontTx/>
              <a:buNone/>
            </a:pPr>
            <a:r>
              <a:rPr lang="en-US" b="1" kern="0" dirty="0">
                <a:solidFill>
                  <a:srgbClr val="003882"/>
                </a:solidFill>
              </a:rPr>
              <a:t>Centre for Higher and Degree Apprenticeships</a:t>
            </a:r>
          </a:p>
          <a:p>
            <a:pPr marL="0" indent="0">
              <a:buFontTx/>
              <a:buNone/>
            </a:pPr>
            <a:r>
              <a:rPr lang="en-US" kern="0" dirty="0">
                <a:solidFill>
                  <a:srgbClr val="003882"/>
                </a:solidFill>
              </a:rPr>
              <a:t>in September 2016.</a:t>
            </a:r>
          </a:p>
          <a:p>
            <a:pPr marL="0" indent="0">
              <a:buFontTx/>
              <a:buNone/>
            </a:pPr>
            <a:r>
              <a:rPr lang="en-US" kern="0" dirty="0">
                <a:solidFill>
                  <a:srgbClr val="003882"/>
                </a:solidFill>
              </a:rPr>
              <a:t> </a:t>
            </a:r>
          </a:p>
          <a:p>
            <a:pPr marL="0" indent="0">
              <a:buFontTx/>
              <a:buNone/>
            </a:pPr>
            <a:endParaRPr lang="en-US" sz="1000" kern="0" dirty="0">
              <a:solidFill>
                <a:srgbClr val="003882"/>
              </a:solidFill>
            </a:endParaRPr>
          </a:p>
          <a:p>
            <a:endParaRPr lang="en-US" kern="0" dirty="0">
              <a:solidFill>
                <a:srgbClr val="003882"/>
              </a:solidFill>
            </a:endParaRPr>
          </a:p>
          <a:p>
            <a:endParaRPr lang="en-US" kern="0" dirty="0">
              <a:solidFill>
                <a:srgbClr val="003882"/>
              </a:solidFill>
            </a:endParaRPr>
          </a:p>
          <a:p>
            <a:endParaRPr lang="en-US" kern="0" dirty="0">
              <a:solidFill>
                <a:srgbClr val="0038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0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Apprenticeship levy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13" y="1410713"/>
            <a:ext cx="6985000" cy="4897437"/>
          </a:xfrm>
        </p:spPr>
        <p:txBody>
          <a:bodyPr/>
          <a:lstStyle/>
          <a:p>
            <a:r>
              <a:rPr lang="en-GB" dirty="0">
                <a:solidFill>
                  <a:srgbClr val="003882"/>
                </a:solidFill>
              </a:rPr>
              <a:t>Any employer in England with an annual </a:t>
            </a:r>
            <a:r>
              <a:rPr lang="en-GB" dirty="0" err="1">
                <a:solidFill>
                  <a:srgbClr val="003882"/>
                </a:solidFill>
              </a:rPr>
              <a:t>paybill</a:t>
            </a:r>
            <a:r>
              <a:rPr lang="en-GB" dirty="0">
                <a:solidFill>
                  <a:srgbClr val="003882"/>
                </a:solidFill>
              </a:rPr>
              <a:t> &gt;£3 million pays 0.5% of their </a:t>
            </a:r>
            <a:r>
              <a:rPr lang="en-GB" dirty="0" err="1">
                <a:solidFill>
                  <a:srgbClr val="003882"/>
                </a:solidFill>
              </a:rPr>
              <a:t>paybill</a:t>
            </a:r>
            <a:r>
              <a:rPr lang="en-GB" dirty="0">
                <a:solidFill>
                  <a:srgbClr val="003882"/>
                </a:solidFill>
              </a:rPr>
              <a:t> into a ‘levy pot’ (started April 2017).</a:t>
            </a:r>
          </a:p>
          <a:p>
            <a:pPr lvl="1"/>
            <a:r>
              <a:rPr lang="en-GB" dirty="0">
                <a:solidFill>
                  <a:srgbClr val="003882"/>
                </a:solidFill>
              </a:rPr>
              <a:t>20,000 employers</a:t>
            </a:r>
          </a:p>
          <a:p>
            <a:pPr lvl="1"/>
            <a:r>
              <a:rPr lang="en-GB" dirty="0">
                <a:solidFill>
                  <a:srgbClr val="003882"/>
                </a:solidFill>
              </a:rPr>
              <a:t>£2.3bn annually </a:t>
            </a:r>
          </a:p>
          <a:p>
            <a:r>
              <a:rPr lang="en-GB" dirty="0">
                <a:solidFill>
                  <a:srgbClr val="003882"/>
                </a:solidFill>
              </a:rPr>
              <a:t>Any employer in England with annual </a:t>
            </a:r>
            <a:r>
              <a:rPr lang="en-GB" dirty="0" err="1">
                <a:solidFill>
                  <a:srgbClr val="003882"/>
                </a:solidFill>
              </a:rPr>
              <a:t>paybill</a:t>
            </a:r>
            <a:r>
              <a:rPr lang="en-GB" dirty="0">
                <a:solidFill>
                  <a:srgbClr val="003882"/>
                </a:solidFill>
              </a:rPr>
              <a:t> &lt;£3 million is eligible for generous government incentives (100% cost).</a:t>
            </a:r>
          </a:p>
          <a:p>
            <a:pPr lvl="1"/>
            <a:r>
              <a:rPr lang="en-GB" dirty="0">
                <a:solidFill>
                  <a:srgbClr val="003882"/>
                </a:solidFill>
              </a:rPr>
              <a:t>98% employers</a:t>
            </a:r>
          </a:p>
          <a:p>
            <a:pPr lvl="1"/>
            <a:r>
              <a:rPr lang="en-GB" dirty="0">
                <a:solidFill>
                  <a:srgbClr val="003882"/>
                </a:solidFill>
              </a:rPr>
              <a:t>£450m commitment up to July 2018</a:t>
            </a:r>
          </a:p>
          <a:p>
            <a:r>
              <a:rPr lang="en-GB" dirty="0">
                <a:solidFill>
                  <a:srgbClr val="003882"/>
                </a:solidFill>
              </a:rPr>
              <a:t>The levy pot is then to be used to </a:t>
            </a:r>
            <a:r>
              <a:rPr lang="en-GB" b="1" dirty="0">
                <a:solidFill>
                  <a:srgbClr val="003882"/>
                </a:solidFill>
              </a:rPr>
              <a:t>train apprentices </a:t>
            </a:r>
            <a:r>
              <a:rPr lang="en-GB" dirty="0">
                <a:solidFill>
                  <a:srgbClr val="003882"/>
                </a:solidFill>
              </a:rPr>
              <a:t>(including higher and degree apprentices). </a:t>
            </a:r>
          </a:p>
          <a:p>
            <a:endParaRPr lang="en-US" dirty="0">
              <a:solidFill>
                <a:srgbClr val="0038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7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What does CHDA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4528"/>
            <a:ext cx="8506691" cy="4897437"/>
          </a:xfrm>
        </p:spPr>
        <p:txBody>
          <a:bodyPr/>
          <a:lstStyle/>
          <a:p>
            <a:pPr marL="0" indent="0">
              <a:buNone/>
            </a:pPr>
            <a:endParaRPr lang="en-US" sz="1000" dirty="0">
              <a:solidFill>
                <a:srgbClr val="003882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3882"/>
                </a:solidFill>
              </a:rPr>
              <a:t>Internally, we: </a:t>
            </a:r>
          </a:p>
          <a:p>
            <a:r>
              <a:rPr lang="en-US" sz="1800" dirty="0">
                <a:solidFill>
                  <a:srgbClr val="003882"/>
                </a:solidFill>
              </a:rPr>
              <a:t>Advise on apprenticeships standards (current / future).  </a:t>
            </a:r>
          </a:p>
          <a:p>
            <a:r>
              <a:rPr lang="en-US" sz="1800" dirty="0">
                <a:solidFill>
                  <a:srgbClr val="003882"/>
                </a:solidFill>
              </a:rPr>
              <a:t>Advise on market demands and provide centralized marketing.</a:t>
            </a:r>
          </a:p>
          <a:p>
            <a:r>
              <a:rPr lang="en-US" sz="1800" dirty="0">
                <a:solidFill>
                  <a:srgbClr val="003882"/>
                </a:solidFill>
              </a:rPr>
              <a:t>Lead on bids to tender.</a:t>
            </a:r>
          </a:p>
          <a:p>
            <a:r>
              <a:rPr lang="en-US" sz="1800" dirty="0">
                <a:solidFill>
                  <a:srgbClr val="003882"/>
                </a:solidFill>
              </a:rPr>
              <a:t>Manage the contractual aspects, and financials.</a:t>
            </a:r>
          </a:p>
          <a:p>
            <a:r>
              <a:rPr lang="en-US" sz="1800" dirty="0">
                <a:solidFill>
                  <a:srgbClr val="003882"/>
                </a:solidFill>
              </a:rPr>
              <a:t>Manage learner data and admissions for apprenticeships.</a:t>
            </a:r>
          </a:p>
          <a:p>
            <a:r>
              <a:rPr lang="en-US" sz="1800" dirty="0">
                <a:solidFill>
                  <a:srgbClr val="003882"/>
                </a:solidFill>
              </a:rPr>
              <a:t>Provide workplace progress visits and manage EPA.</a:t>
            </a:r>
          </a:p>
          <a:p>
            <a:r>
              <a:rPr lang="en-US" sz="1800" dirty="0">
                <a:solidFill>
                  <a:srgbClr val="003882"/>
                </a:solidFill>
              </a:rPr>
              <a:t>Manage Provide oversight of QA and reporting for HDAs.</a:t>
            </a:r>
          </a:p>
          <a:p>
            <a:r>
              <a:rPr lang="en-US" sz="1800" dirty="0">
                <a:solidFill>
                  <a:srgbClr val="003882"/>
                </a:solidFill>
              </a:rPr>
              <a:t>Support academic Programme and Module approval.</a:t>
            </a:r>
          </a:p>
          <a:p>
            <a:r>
              <a:rPr lang="en-US" sz="1800" dirty="0">
                <a:solidFill>
                  <a:srgbClr val="003882"/>
                </a:solidFill>
              </a:rPr>
              <a:t>Manage the University’s internal </a:t>
            </a:r>
            <a:r>
              <a:rPr lang="en-US" sz="1800" i="1" dirty="0">
                <a:solidFill>
                  <a:srgbClr val="003882"/>
                </a:solidFill>
              </a:rPr>
              <a:t>DA Development Fund</a:t>
            </a:r>
            <a:r>
              <a:rPr lang="en-US" sz="1800" dirty="0">
                <a:solidFill>
                  <a:srgbClr val="003882"/>
                </a:solidFill>
              </a:rPr>
              <a:t>.</a:t>
            </a:r>
          </a:p>
          <a:p>
            <a:r>
              <a:rPr lang="en-US" sz="1800" dirty="0">
                <a:solidFill>
                  <a:srgbClr val="003882"/>
                </a:solidFill>
              </a:rPr>
              <a:t>‘Own’ and manages academic programmes (</a:t>
            </a:r>
            <a:r>
              <a:rPr lang="en-US" sz="1800" u="sng" dirty="0">
                <a:solidFill>
                  <a:srgbClr val="003882"/>
                </a:solidFill>
              </a:rPr>
              <a:t>not</a:t>
            </a:r>
            <a:r>
              <a:rPr lang="en-US" sz="1800" dirty="0">
                <a:solidFill>
                  <a:srgbClr val="003882"/>
                </a:solidFill>
              </a:rPr>
              <a:t> modules) aligned to HDAs.</a:t>
            </a:r>
          </a:p>
          <a:p>
            <a:r>
              <a:rPr lang="en-US" sz="1800" dirty="0">
                <a:solidFill>
                  <a:srgbClr val="003882"/>
                </a:solidFill>
              </a:rPr>
              <a:t>Validate academic programmes (aligned to apprenticeships) for Partners.</a:t>
            </a:r>
          </a:p>
          <a:p>
            <a:r>
              <a:rPr lang="en-US" sz="1800" dirty="0">
                <a:solidFill>
                  <a:srgbClr val="003882"/>
                </a:solidFill>
              </a:rPr>
              <a:t>Ensures consistency across all HDA products.</a:t>
            </a:r>
          </a:p>
          <a:p>
            <a:pPr marL="0" indent="0">
              <a:buNone/>
            </a:pPr>
            <a:endParaRPr lang="en-US" sz="1000" b="1" dirty="0">
              <a:solidFill>
                <a:srgbClr val="003882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3882"/>
                </a:solidFill>
              </a:rPr>
              <a:t>A centralized CHDA mitigates significant risk.</a:t>
            </a:r>
            <a:endParaRPr lang="en-US" sz="1800" dirty="0">
              <a:solidFill>
                <a:srgbClr val="003882"/>
              </a:solidFill>
            </a:endParaRPr>
          </a:p>
          <a:p>
            <a:endParaRPr lang="en-US" dirty="0">
              <a:solidFill>
                <a:srgbClr val="003882"/>
              </a:solidFill>
            </a:endParaRPr>
          </a:p>
          <a:p>
            <a:endParaRPr lang="en-US" dirty="0">
              <a:solidFill>
                <a:srgbClr val="0038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57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What does CHDA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814528"/>
            <a:ext cx="8151813" cy="4897437"/>
          </a:xfrm>
        </p:spPr>
        <p:txBody>
          <a:bodyPr/>
          <a:lstStyle/>
          <a:p>
            <a:pPr marL="0" indent="0">
              <a:buNone/>
            </a:pPr>
            <a:endParaRPr lang="en-US" sz="2000" dirty="0">
              <a:solidFill>
                <a:srgbClr val="003882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3882"/>
                </a:solidFill>
              </a:rPr>
              <a:t>Externally, we: </a:t>
            </a:r>
          </a:p>
          <a:p>
            <a:r>
              <a:rPr lang="en-US" sz="1800" dirty="0">
                <a:solidFill>
                  <a:srgbClr val="003882"/>
                </a:solidFill>
              </a:rPr>
              <a:t>Advise on apprenticeships standards (current / future). </a:t>
            </a:r>
          </a:p>
          <a:p>
            <a:r>
              <a:rPr lang="en-US" sz="1800" dirty="0">
                <a:solidFill>
                  <a:srgbClr val="003882"/>
                </a:solidFill>
              </a:rPr>
              <a:t>Advise on funding. </a:t>
            </a:r>
          </a:p>
          <a:p>
            <a:r>
              <a:rPr lang="en-US" sz="1800" dirty="0">
                <a:solidFill>
                  <a:srgbClr val="003882"/>
                </a:solidFill>
              </a:rPr>
              <a:t>Support the contractual aspects, and financials.</a:t>
            </a:r>
          </a:p>
          <a:p>
            <a:r>
              <a:rPr lang="en-US" sz="1800" dirty="0">
                <a:solidFill>
                  <a:srgbClr val="003882"/>
                </a:solidFill>
              </a:rPr>
              <a:t>Offer recruitment service (e.g. screening and advertising).</a:t>
            </a:r>
          </a:p>
          <a:p>
            <a:r>
              <a:rPr lang="en-US" sz="1800" dirty="0">
                <a:solidFill>
                  <a:srgbClr val="003882"/>
                </a:solidFill>
              </a:rPr>
              <a:t>Provide workplace progress visits and manage EPA.</a:t>
            </a:r>
          </a:p>
          <a:p>
            <a:r>
              <a:rPr lang="en-US" sz="1800" dirty="0">
                <a:solidFill>
                  <a:srgbClr val="003882"/>
                </a:solidFill>
              </a:rPr>
              <a:t>Support Trailblazer groups: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3882"/>
                </a:solidFill>
              </a:rPr>
              <a:t>Social Worker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3882"/>
                </a:solidFill>
              </a:rPr>
              <a:t>Clinical Trials Specialist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3882"/>
                </a:solidFill>
              </a:rPr>
              <a:t>Substance Misuse Professional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3882"/>
                </a:solidFill>
              </a:rPr>
              <a:t>Cultural Leader Professional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3882"/>
                </a:solidFill>
              </a:rPr>
              <a:t>Life Sciences &amp; Industrial Science Group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3882"/>
                </a:solidFill>
              </a:rPr>
              <a:t>Advanced Manufacturing &amp; Therapeutics Products Group</a:t>
            </a:r>
          </a:p>
          <a:p>
            <a:r>
              <a:rPr lang="en-GB" sz="1800" dirty="0">
                <a:solidFill>
                  <a:srgbClr val="003882"/>
                </a:solidFill>
              </a:rPr>
              <a:t>Facilitate collaborative research opportunities.</a:t>
            </a:r>
          </a:p>
          <a:p>
            <a:endParaRPr lang="en-US" sz="2000" dirty="0">
              <a:solidFill>
                <a:srgbClr val="003882"/>
              </a:solidFill>
            </a:endParaRPr>
          </a:p>
          <a:p>
            <a:endParaRPr lang="en-US" sz="2000" dirty="0">
              <a:solidFill>
                <a:srgbClr val="003882"/>
              </a:solidFill>
            </a:endParaRPr>
          </a:p>
          <a:p>
            <a:endParaRPr lang="en-US" sz="2000" dirty="0">
              <a:solidFill>
                <a:srgbClr val="003882"/>
              </a:solidFill>
            </a:endParaRPr>
          </a:p>
          <a:p>
            <a:endParaRPr lang="en-US" sz="2000" dirty="0">
              <a:solidFill>
                <a:srgbClr val="0038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52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USP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814528"/>
            <a:ext cx="8151813" cy="4897437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rgbClr val="003882"/>
              </a:solidFill>
            </a:endParaRPr>
          </a:p>
          <a:p>
            <a:pPr marL="0" indent="0" algn="just">
              <a:buNone/>
            </a:pPr>
            <a:r>
              <a:rPr lang="en-GB" dirty="0">
                <a:solidFill>
                  <a:srgbClr val="003882"/>
                </a:solidFill>
              </a:rPr>
              <a:t>Quality degree apprenticeship provision, managed by a dedicated central service department, offering a full range of support* to employers of every size.  </a:t>
            </a:r>
          </a:p>
          <a:p>
            <a:pPr marL="0" indent="0" algn="just">
              <a:buNone/>
            </a:pPr>
            <a:r>
              <a:rPr lang="en-GB" dirty="0">
                <a:solidFill>
                  <a:srgbClr val="003882"/>
                </a:solidFill>
              </a:rPr>
              <a:t>University of Kent offers multiple start dates throughout the year, with a focus on a blended learning** approach permitting flexibility for the employer and learner.  As well as research-led teaching by subject experts, and award winning learner support services, each apprentice will study for a university-awarded qualification***.</a:t>
            </a:r>
          </a:p>
          <a:p>
            <a:pPr marL="0" indent="0" algn="just">
              <a:buNone/>
            </a:pPr>
            <a:r>
              <a:rPr lang="en-GB" sz="1200" dirty="0">
                <a:solidFill>
                  <a:srgbClr val="003882"/>
                </a:solidFill>
              </a:rPr>
              <a:t>*services include: advice on funding, advertising, screening and recruitment, workplace competency monitoring, and collaborative research opportunities.</a:t>
            </a:r>
          </a:p>
          <a:p>
            <a:pPr marL="0" indent="0" algn="just">
              <a:buNone/>
            </a:pPr>
            <a:r>
              <a:rPr lang="en-GB" sz="1200" dirty="0">
                <a:solidFill>
                  <a:srgbClr val="003882"/>
                </a:solidFill>
              </a:rPr>
              <a:t>**blended learning uses web-based online learning to replace much of the traditional face-to-face teaching associated with a university qualification, and permits a flexible approach to study (i.e. removes the necessity of set study days away from the workplace).  Face-to-face teaching is provided via blocks of teaching (e.g. Summer Schools) or visits to the workplace.  Blended learning incorporates a variety of ways in which a learner can interact with their university academics. </a:t>
            </a:r>
          </a:p>
          <a:p>
            <a:pPr marL="0" indent="0" algn="just">
              <a:buNone/>
            </a:pPr>
            <a:r>
              <a:rPr lang="en-GB" sz="1200" dirty="0">
                <a:solidFill>
                  <a:srgbClr val="003882"/>
                </a:solidFill>
              </a:rPr>
              <a:t>***graduating at either Canterbury or Rochester Cathedral.</a:t>
            </a:r>
          </a:p>
          <a:p>
            <a:pPr marL="0" indent="0">
              <a:buNone/>
            </a:pPr>
            <a:endParaRPr lang="en-US" sz="1000" b="1" dirty="0">
              <a:solidFill>
                <a:srgbClr val="003882"/>
              </a:solidFill>
            </a:endParaRPr>
          </a:p>
          <a:p>
            <a:endParaRPr lang="en-US" dirty="0">
              <a:solidFill>
                <a:srgbClr val="003882"/>
              </a:solidFill>
            </a:endParaRPr>
          </a:p>
          <a:p>
            <a:endParaRPr lang="en-US" dirty="0">
              <a:solidFill>
                <a:srgbClr val="003882"/>
              </a:solidFill>
            </a:endParaRPr>
          </a:p>
          <a:p>
            <a:endParaRPr lang="en-US" dirty="0">
              <a:solidFill>
                <a:srgbClr val="0038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07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Key successes to date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5DB9C4EB-FC0A-0946-A070-38E83B3E6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60" y="1022350"/>
            <a:ext cx="8447449" cy="4897437"/>
          </a:xfrm>
        </p:spPr>
        <p:txBody>
          <a:bodyPr/>
          <a:lstStyle/>
          <a:p>
            <a:pPr marL="0" indent="0">
              <a:buNone/>
            </a:pPr>
            <a:endParaRPr lang="en-US" sz="1000" dirty="0">
              <a:solidFill>
                <a:srgbClr val="003882"/>
              </a:solidFill>
            </a:endParaRPr>
          </a:p>
          <a:p>
            <a:r>
              <a:rPr lang="en-US" dirty="0">
                <a:solidFill>
                  <a:srgbClr val="003882"/>
                </a:solidFill>
              </a:rPr>
              <a:t>Inclusions on </a:t>
            </a:r>
            <a:r>
              <a:rPr lang="en-US" dirty="0" err="1">
                <a:solidFill>
                  <a:srgbClr val="003882"/>
                </a:solidFill>
              </a:rPr>
              <a:t>RoATP</a:t>
            </a:r>
            <a:r>
              <a:rPr lang="en-US" dirty="0">
                <a:solidFill>
                  <a:srgbClr val="003882"/>
                </a:solidFill>
              </a:rPr>
              <a:t> and non-levy paying employers. </a:t>
            </a:r>
          </a:p>
          <a:p>
            <a:r>
              <a:rPr lang="en-US" dirty="0">
                <a:solidFill>
                  <a:srgbClr val="003882"/>
                </a:solidFill>
              </a:rPr>
              <a:t>Doubled starts year on year for 3 years.</a:t>
            </a:r>
          </a:p>
          <a:p>
            <a:r>
              <a:rPr lang="en-GB" dirty="0">
                <a:solidFill>
                  <a:srgbClr val="003882"/>
                </a:solidFill>
              </a:rPr>
              <a:t>Kent apprentices have represented England in Ice Hockey and Polocrosse. </a:t>
            </a:r>
          </a:p>
          <a:p>
            <a:r>
              <a:rPr lang="en-US" dirty="0">
                <a:solidFill>
                  <a:srgbClr val="003882"/>
                </a:solidFill>
              </a:rPr>
              <a:t>Kent apprentices have won: </a:t>
            </a:r>
          </a:p>
          <a:p>
            <a:pPr marL="0" indent="0">
              <a:buNone/>
            </a:pPr>
            <a:r>
              <a:rPr lang="en-GB" i="1" dirty="0">
                <a:solidFill>
                  <a:srgbClr val="003882"/>
                </a:solidFill>
              </a:rPr>
              <a:t>Higher or Degree Apprentice of the Year 2017</a:t>
            </a:r>
          </a:p>
          <a:p>
            <a:pPr marL="0" indent="0">
              <a:buNone/>
            </a:pPr>
            <a:r>
              <a:rPr lang="en-GB" i="1" dirty="0">
                <a:solidFill>
                  <a:srgbClr val="003882"/>
                </a:solidFill>
              </a:rPr>
              <a:t>East of England Apprentice of the Year 2017</a:t>
            </a:r>
          </a:p>
          <a:p>
            <a:pPr marL="0" indent="0">
              <a:buNone/>
            </a:pPr>
            <a:r>
              <a:rPr lang="en-GB" dirty="0">
                <a:solidFill>
                  <a:srgbClr val="003882"/>
                </a:solidFill>
              </a:rPr>
              <a:t>runner-up </a:t>
            </a:r>
            <a:r>
              <a:rPr lang="en-GB" i="1" dirty="0">
                <a:solidFill>
                  <a:srgbClr val="003882"/>
                </a:solidFill>
              </a:rPr>
              <a:t>Best School Leaver Apprentice 2017 </a:t>
            </a:r>
          </a:p>
          <a:p>
            <a:r>
              <a:rPr lang="en-GB" dirty="0">
                <a:solidFill>
                  <a:srgbClr val="003882"/>
                </a:solidFill>
              </a:rPr>
              <a:t>Successful application to HEFCE’s Degree Apprenticeship Development Fund. </a:t>
            </a:r>
          </a:p>
          <a:p>
            <a:endParaRPr lang="en-GB" dirty="0">
              <a:solidFill>
                <a:srgbClr val="003882"/>
              </a:solidFill>
            </a:endParaRPr>
          </a:p>
          <a:p>
            <a:endParaRPr lang="en-US" dirty="0">
              <a:solidFill>
                <a:srgbClr val="003882"/>
              </a:solidFill>
            </a:endParaRPr>
          </a:p>
          <a:p>
            <a:endParaRPr lang="en-US" dirty="0">
              <a:solidFill>
                <a:srgbClr val="003882"/>
              </a:solidFill>
            </a:endParaRPr>
          </a:p>
          <a:p>
            <a:endParaRPr lang="en-US" dirty="0">
              <a:solidFill>
                <a:srgbClr val="003882"/>
              </a:solidFill>
            </a:endParaRPr>
          </a:p>
          <a:p>
            <a:endParaRPr lang="en-US" dirty="0">
              <a:solidFill>
                <a:srgbClr val="0038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17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Current offerings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A6C0227-A4D4-2E42-93DD-3B0D939406C6}"/>
              </a:ext>
            </a:extLst>
          </p:cNvPr>
          <p:cNvSpPr/>
          <p:nvPr/>
        </p:nvSpPr>
        <p:spPr>
          <a:xfrm>
            <a:off x="595745" y="1457637"/>
            <a:ext cx="79248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3882"/>
                </a:solidFill>
                <a:latin typeface="+mn-lt"/>
                <a:cs typeface="+mn-cs"/>
              </a:rPr>
              <a:t> Technician Scientist </a:t>
            </a:r>
            <a:r>
              <a:rPr lang="en-GB" sz="2000" dirty="0">
                <a:solidFill>
                  <a:srgbClr val="003882"/>
                </a:solidFill>
                <a:latin typeface="+mn-lt"/>
                <a:cs typeface="+mn-cs"/>
              </a:rPr>
              <a:t>Level 4-5 </a:t>
            </a:r>
          </a:p>
          <a:p>
            <a:r>
              <a:rPr lang="en-GB" sz="2000" dirty="0">
                <a:solidFill>
                  <a:srgbClr val="003882"/>
                </a:solidFill>
                <a:latin typeface="+mn-lt"/>
                <a:cs typeface="+mn-cs"/>
              </a:rPr>
              <a:t>(p/t FdSc in Applied Bioscience or FdSc in Applied Chemical Sciences).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3882"/>
              </a:solidFill>
              <a:latin typeface="+mn-lt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3882"/>
                </a:solidFill>
                <a:latin typeface="+mn-lt"/>
                <a:cs typeface="+mn-cs"/>
              </a:rPr>
              <a:t> Laboratory Scientist </a:t>
            </a:r>
            <a:r>
              <a:rPr lang="en-GB" sz="2000" dirty="0">
                <a:solidFill>
                  <a:srgbClr val="003882"/>
                </a:solidFill>
                <a:latin typeface="+mn-lt"/>
                <a:cs typeface="+mn-cs"/>
              </a:rPr>
              <a:t>Level 4-6 </a:t>
            </a:r>
          </a:p>
          <a:p>
            <a:r>
              <a:rPr lang="en-GB" sz="2000" dirty="0">
                <a:solidFill>
                  <a:srgbClr val="003882"/>
                </a:solidFill>
                <a:latin typeface="+mn-lt"/>
                <a:cs typeface="+mn-cs"/>
              </a:rPr>
              <a:t>(p/t BSc [Hons] in Applied Bioscience or BSc [Hons] in Applied Chemical Sciences).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3882"/>
              </a:solidFill>
              <a:latin typeface="+mn-lt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3882"/>
                </a:solidFill>
                <a:latin typeface="+mn-lt"/>
                <a:cs typeface="+mn-cs"/>
              </a:rPr>
              <a:t> Chartered Manager </a:t>
            </a:r>
            <a:r>
              <a:rPr lang="en-GB" sz="2000" dirty="0">
                <a:solidFill>
                  <a:srgbClr val="003882"/>
                </a:solidFill>
                <a:latin typeface="+mn-lt"/>
                <a:cs typeface="+mn-cs"/>
              </a:rPr>
              <a:t>Level 4-6 </a:t>
            </a:r>
          </a:p>
          <a:p>
            <a:r>
              <a:rPr lang="en-GB" sz="2000" dirty="0">
                <a:solidFill>
                  <a:srgbClr val="003882"/>
                </a:solidFill>
                <a:latin typeface="+mn-lt"/>
                <a:cs typeface="+mn-cs"/>
              </a:rPr>
              <a:t>(p/t BSc [Hons] in Management).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3882"/>
              </a:solidFill>
              <a:latin typeface="+mn-lt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882"/>
                </a:solidFill>
                <a:latin typeface="+mn-lt"/>
                <a:cs typeface="+mn-cs"/>
              </a:rPr>
              <a:t> </a:t>
            </a:r>
            <a:r>
              <a:rPr lang="en-GB" sz="2000" b="1" dirty="0">
                <a:solidFill>
                  <a:srgbClr val="003882"/>
                </a:solidFill>
                <a:latin typeface="+mn-lt"/>
                <a:cs typeface="+mn-cs"/>
              </a:rPr>
              <a:t>Senior Leader </a:t>
            </a:r>
            <a:r>
              <a:rPr lang="en-GB" sz="2000" dirty="0">
                <a:solidFill>
                  <a:srgbClr val="003882"/>
                </a:solidFill>
                <a:latin typeface="+mn-lt"/>
                <a:cs typeface="+mn-cs"/>
              </a:rPr>
              <a:t>Level 7 </a:t>
            </a:r>
          </a:p>
          <a:p>
            <a:r>
              <a:rPr lang="en-GB" sz="2000" dirty="0">
                <a:solidFill>
                  <a:srgbClr val="003882"/>
                </a:solidFill>
                <a:latin typeface="+mn-lt"/>
                <a:cs typeface="+mn-cs"/>
              </a:rPr>
              <a:t>(p/t Master of Business Administration).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3882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15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Future offerings (18/19)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8BCE468-FC82-B444-BB68-F86F19E90E64}"/>
              </a:ext>
            </a:extLst>
          </p:cNvPr>
          <p:cNvSpPr/>
          <p:nvPr/>
        </p:nvSpPr>
        <p:spPr>
          <a:xfrm>
            <a:off x="321901" y="1347448"/>
            <a:ext cx="85621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882"/>
                </a:solidFill>
                <a:latin typeface="+mn-lt"/>
                <a:cs typeface="+mn-cs"/>
              </a:rPr>
              <a:t> Social Worker Level 4-6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882"/>
                </a:solidFill>
                <a:latin typeface="+mn-lt"/>
                <a:cs typeface="+mn-cs"/>
              </a:rPr>
              <a:t> Professional Economist Level 4-6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882"/>
                </a:solidFill>
                <a:latin typeface="+mn-lt"/>
                <a:cs typeface="+mn-cs"/>
              </a:rPr>
              <a:t> Clinical Trials Specialist Level 4-6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882"/>
                </a:solidFill>
                <a:latin typeface="+mn-lt"/>
                <a:cs typeface="+mn-cs"/>
              </a:rPr>
              <a:t> Advanced Clinical Practitioner Level 7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882"/>
                </a:solidFill>
                <a:latin typeface="+mn-lt"/>
                <a:cs typeface="+mn-cs"/>
              </a:rPr>
              <a:t> Architect Level 7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882"/>
                </a:solidFill>
                <a:latin typeface="+mn-lt"/>
                <a:cs typeface="+mn-cs"/>
              </a:rPr>
              <a:t> Architects Assistant Level 4-6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882"/>
                </a:solidFill>
                <a:latin typeface="+mn-lt"/>
                <a:cs typeface="+mn-cs"/>
              </a:rPr>
              <a:t> Quantity Surveyor Level 4-6*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882"/>
                </a:solidFill>
                <a:latin typeface="+mn-lt"/>
                <a:cs typeface="+mn-cs"/>
              </a:rPr>
              <a:t> Academic Professional Level 7</a:t>
            </a:r>
          </a:p>
          <a:p>
            <a:endParaRPr lang="en-GB" dirty="0">
              <a:solidFill>
                <a:srgbClr val="003882"/>
              </a:solidFill>
              <a:latin typeface="+mn-lt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rgbClr val="003882"/>
              </a:solidFill>
              <a:latin typeface="+mn-lt"/>
              <a:cs typeface="+mn-cs"/>
            </a:endParaRPr>
          </a:p>
          <a:p>
            <a:r>
              <a:rPr lang="en-GB" dirty="0">
                <a:solidFill>
                  <a:srgbClr val="003882"/>
                </a:solidFill>
                <a:latin typeface="+mn-lt"/>
                <a:cs typeface="+mn-cs"/>
              </a:rPr>
              <a:t>*in collaboration with EKCG</a:t>
            </a:r>
          </a:p>
        </p:txBody>
      </p:sp>
    </p:spTree>
    <p:extLst>
      <p:ext uri="{BB962C8B-B14F-4D97-AF65-F5344CB8AC3E}">
        <p14:creationId xmlns:p14="http://schemas.microsoft.com/office/powerpoint/2010/main" val="220033928"/>
      </p:ext>
    </p:extLst>
  </p:cSld>
  <p:clrMapOvr>
    <a:masterClrMapping/>
  </p:clrMapOvr>
</p:sld>
</file>

<file path=ppt/theme/theme1.xml><?xml version="1.0" encoding="utf-8"?>
<a:theme xmlns:a="http://schemas.openxmlformats.org/drawingml/2006/main" name="kent2013">
  <a:themeElements>
    <a:clrScheme name="bulletsandcolours 1">
      <a:dk1>
        <a:srgbClr val="000000"/>
      </a:dk1>
      <a:lt1>
        <a:srgbClr val="FFFFFF"/>
      </a:lt1>
      <a:dk2>
        <a:srgbClr val="003882"/>
      </a:dk2>
      <a:lt2>
        <a:srgbClr val="808080"/>
      </a:lt2>
      <a:accent1>
        <a:srgbClr val="008AC4"/>
      </a:accent1>
      <a:accent2>
        <a:srgbClr val="A8034F"/>
      </a:accent2>
      <a:accent3>
        <a:srgbClr val="FFFFFF"/>
      </a:accent3>
      <a:accent4>
        <a:srgbClr val="000000"/>
      </a:accent4>
      <a:accent5>
        <a:srgbClr val="AAC4DE"/>
      </a:accent5>
      <a:accent6>
        <a:srgbClr val="980247"/>
      </a:accent6>
      <a:hlink>
        <a:srgbClr val="007A5E"/>
      </a:hlink>
      <a:folHlink>
        <a:srgbClr val="DE5433"/>
      </a:folHlink>
    </a:clrScheme>
    <a:fontScheme name="bulletsandcolour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ulletsandcolours 1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3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4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5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FFFFF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6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BFBF9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7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FFFFF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8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FFFFF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9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FFFFF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0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BFBF9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1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BFBF9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BFBF9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5491</TotalTime>
  <Words>911</Words>
  <Application>Microsoft Office PowerPoint</Application>
  <PresentationFormat>On-screen Show (4:3)</PresentationFormat>
  <Paragraphs>137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Schoolbook</vt:lpstr>
      <vt:lpstr>SymbolMT</vt:lpstr>
      <vt:lpstr>kent2013</vt:lpstr>
      <vt:lpstr>PowerPoint Presentation</vt:lpstr>
      <vt:lpstr>1. Background</vt:lpstr>
      <vt:lpstr>2. Apprenticeship levy</vt:lpstr>
      <vt:lpstr>3. What does CHDA do?</vt:lpstr>
      <vt:lpstr>3. What does CHDA do?</vt:lpstr>
      <vt:lpstr>4. USP</vt:lpstr>
      <vt:lpstr>5. Key successes to date</vt:lpstr>
      <vt:lpstr>5. Current offerings</vt:lpstr>
      <vt:lpstr>6. Future offerings (18/19)</vt:lpstr>
      <vt:lpstr>6. Vision</vt:lpstr>
      <vt:lpstr>12. Kent apprentices</vt:lpstr>
      <vt:lpstr>PowerPoint Presentation</vt:lpstr>
    </vt:vector>
  </TitlesOfParts>
  <Manager/>
  <Company>University of Kent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Kent - Generic Powerpoint template</dc:title>
  <dc:subject/>
  <dc:creator>Miles Banbery</dc:creator>
  <cp:keywords/>
  <dc:description/>
  <cp:lastModifiedBy>Julie Iliffe</cp:lastModifiedBy>
  <cp:revision>214</cp:revision>
  <dcterms:created xsi:type="dcterms:W3CDTF">2013-06-07T14:52:08Z</dcterms:created>
  <dcterms:modified xsi:type="dcterms:W3CDTF">2018-03-09T10:32:54Z</dcterms:modified>
  <cp:category/>
</cp:coreProperties>
</file>