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60" r:id="rId2"/>
    <p:sldId id="257" r:id="rId3"/>
    <p:sldId id="285" r:id="rId4"/>
    <p:sldId id="288" r:id="rId5"/>
    <p:sldId id="262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6" r:id="rId16"/>
    <p:sldId id="270" r:id="rId17"/>
    <p:sldId id="265" r:id="rId18"/>
    <p:sldId id="266" r:id="rId19"/>
    <p:sldId id="268" r:id="rId20"/>
    <p:sldId id="267" r:id="rId21"/>
    <p:sldId id="259" r:id="rId22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FCD852"/>
    <a:srgbClr val="FABE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41" autoAdjust="0"/>
    <p:restoredTop sz="94025" autoAdjust="0"/>
  </p:normalViewPr>
  <p:slideViewPr>
    <p:cSldViewPr snapToGrid="0">
      <p:cViewPr varScale="1">
        <p:scale>
          <a:sx n="92" d="100"/>
          <a:sy n="92" d="100"/>
        </p:scale>
        <p:origin x="18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6008" y="2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3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94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2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64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4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78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7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>
                <a:solidFill>
                  <a:srgbClr val="002060"/>
                </a:solidFill>
              </a:rPr>
              <a:t>The UK’s European university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r>
              <a:rPr lang="en-US" dirty="0"/>
              <a:t>TYPE YOUR HEADING HERE / </a:t>
            </a:r>
            <a:r>
              <a:rPr lang="en-US" dirty="0">
                <a:solidFill>
                  <a:srgbClr val="D6A300"/>
                </a:solidFill>
              </a:rPr>
              <a:t>LOREM IPSUM DOLOR SIT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www.kent.ac.uk/elearning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www.kent.ac.uk/elearning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www.kent.ac.uk/elearning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www.kent.ac.uk/elearning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www.kent.ac.uk/elearning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www.kent.ac.uk/elearning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Caption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www.kent.ac.uk/elearning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www.kent.ac.uk/elearning</a:t>
            </a:r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www.kent.ac.uk/elearning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GB" smtClean="0"/>
              <a:t>www.kent.ac.uk/elearning</a:t>
            </a:r>
            <a:endParaRPr lang="en-GB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nt.ac.uk/elearning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futurelearn.com/partners/the-university-of-kent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3" b="1501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7544" y="857956"/>
            <a:ext cx="4176466" cy="1643329"/>
          </a:xfrm>
        </p:spPr>
        <p:txBody>
          <a:bodyPr/>
          <a:lstStyle/>
          <a:p>
            <a:r>
              <a:rPr lang="en-US" cap="all" dirty="0"/>
              <a:t>University of Kent’s approach to eLearning: </a:t>
            </a:r>
            <a:r>
              <a:rPr lang="en-US" dirty="0"/>
              <a:t>Current Developments and Practice</a:t>
            </a:r>
          </a:p>
          <a:p>
            <a:endParaRPr lang="en-US" cap="all" dirty="0">
              <a:solidFill>
                <a:srgbClr val="D6A3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5" y="2488936"/>
            <a:ext cx="4176464" cy="717107"/>
          </a:xfrm>
        </p:spPr>
        <p:txBody>
          <a:bodyPr/>
          <a:lstStyle/>
          <a:p>
            <a:r>
              <a:rPr lang="en-US" dirty="0"/>
              <a:t>Jane Carne and Daniel Clark (UELT)</a:t>
            </a:r>
          </a:p>
          <a:p>
            <a:r>
              <a:rPr lang="en-US" dirty="0"/>
              <a:t>Partnership Forum 2018</a:t>
            </a:r>
          </a:p>
        </p:txBody>
      </p:sp>
    </p:spTree>
    <p:extLst>
      <p:ext uri="{BB962C8B-B14F-4D97-AF65-F5344CB8AC3E}">
        <p14:creationId xmlns:p14="http://schemas.microsoft.com/office/powerpoint/2010/main" val="13616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Turnitin</a:t>
            </a:r>
            <a:r>
              <a:rPr lang="en-US" dirty="0"/>
              <a:t> (similarity)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www.kent.ac.uk/elearning</a:t>
            </a:r>
            <a:endParaRPr lang="en-GB" dirty="0"/>
          </a:p>
        </p:txBody>
      </p:sp>
      <p:pic>
        <p:nvPicPr>
          <p:cNvPr id="1028" name="Picture 4" descr="Image result for turniti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80" y="515211"/>
            <a:ext cx="2221590" cy="6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35" y="1315399"/>
            <a:ext cx="8344035" cy="49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Turnitin</a:t>
            </a:r>
            <a:r>
              <a:rPr lang="en-US" dirty="0"/>
              <a:t> (marking &amp; feedback)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www.kent.ac.uk/elearning</a:t>
            </a:r>
            <a:endParaRPr lang="en-GB" dirty="0"/>
          </a:p>
        </p:txBody>
      </p:sp>
      <p:pic>
        <p:nvPicPr>
          <p:cNvPr id="1028" name="Picture 4" descr="Image result for turniti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80" y="515211"/>
            <a:ext cx="2221590" cy="6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urnitin feedback stu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8" y="1349172"/>
            <a:ext cx="8405762" cy="47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KentPlayer (making recordings)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www.kent.ac.uk/elearning</a:t>
            </a:r>
            <a:endParaRPr lang="en-GB" dirty="0"/>
          </a:p>
        </p:txBody>
      </p:sp>
      <p:pic>
        <p:nvPicPr>
          <p:cNvPr id="7" name="Picture 6" descr="Image result for panopt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69" y="549275"/>
            <a:ext cx="2395654" cy="5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64" y="1238995"/>
            <a:ext cx="6652384" cy="52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KentPlayer (playback)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www.kent.ac.uk/elearning</a:t>
            </a:r>
            <a:endParaRPr lang="en-GB" dirty="0"/>
          </a:p>
        </p:txBody>
      </p:sp>
      <p:pic>
        <p:nvPicPr>
          <p:cNvPr id="7" name="Picture 6" descr="Image result for panopt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69" y="549275"/>
            <a:ext cx="2395654" cy="5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60271"/>
            <a:ext cx="8834429" cy="39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2" y="4316460"/>
            <a:ext cx="2083812" cy="2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Non-core technologies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  <p:pic>
        <p:nvPicPr>
          <p:cNvPr id="1028" name="Picture 4" descr="Image result for soc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0" y="710183"/>
            <a:ext cx="33337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olleveryw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16" y="2506494"/>
            <a:ext cx="2406698" cy="5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1" y="3339925"/>
            <a:ext cx="3788252" cy="27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turningpoint hands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076">
            <a:off x="152400" y="1427773"/>
            <a:ext cx="2430022" cy="221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educreation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2477" r="3228" b="2822"/>
          <a:stretch/>
        </p:blipFill>
        <p:spPr bwMode="auto">
          <a:xfrm>
            <a:off x="6611007" y="3489434"/>
            <a:ext cx="2112579" cy="15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google hangouts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6" y="5101104"/>
            <a:ext cx="2724292" cy="13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google sketchu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30" y="4884649"/>
            <a:ext cx="2158245" cy="14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ebe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79" y="2692928"/>
            <a:ext cx="3615066" cy="15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ahoot!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99" y="1949718"/>
            <a:ext cx="2808342" cy="9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2" y="905578"/>
            <a:ext cx="8842773" cy="75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engage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484313"/>
            <a:ext cx="6985000" cy="4261731"/>
          </a:xfrm>
        </p:spPr>
        <p:txBody>
          <a:bodyPr/>
          <a:lstStyle/>
          <a:p>
            <a:r>
              <a:rPr lang="en-GB" dirty="0" smtClean="0"/>
              <a:t>Sitting </a:t>
            </a:r>
            <a:r>
              <a:rPr lang="en-GB" dirty="0"/>
              <a:t>within a disciplinary context</a:t>
            </a:r>
          </a:p>
          <a:p>
            <a:r>
              <a:rPr lang="en-GB" dirty="0"/>
              <a:t>Identifying School champions</a:t>
            </a:r>
          </a:p>
          <a:p>
            <a:r>
              <a:rPr lang="en-GB" dirty="0"/>
              <a:t>Identifying and promoting discipline-specific technologies</a:t>
            </a:r>
          </a:p>
          <a:p>
            <a:r>
              <a:rPr lang="en-GB" dirty="0"/>
              <a:t>Working closely with School </a:t>
            </a:r>
            <a:r>
              <a:rPr lang="en-GB" dirty="0" err="1"/>
              <a:t>DoEs</a:t>
            </a:r>
            <a:endParaRPr lang="en-GB" dirty="0"/>
          </a:p>
          <a:p>
            <a:r>
              <a:rPr lang="en-GB" dirty="0"/>
              <a:t>Discipline-specific</a:t>
            </a:r>
          </a:p>
          <a:p>
            <a:pPr lvl="1"/>
            <a:r>
              <a:rPr lang="en-GB" dirty="0"/>
              <a:t>Priorities</a:t>
            </a:r>
          </a:p>
          <a:p>
            <a:pPr lvl="1"/>
            <a:r>
              <a:rPr lang="en-GB" dirty="0"/>
              <a:t>Focus</a:t>
            </a:r>
          </a:p>
          <a:p>
            <a:pPr lvl="1"/>
            <a:r>
              <a:rPr lang="en-GB" dirty="0"/>
              <a:t>Concerns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5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work in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156" y="1365957"/>
            <a:ext cx="7484533" cy="5015794"/>
          </a:xfrm>
        </p:spPr>
        <p:txBody>
          <a:bodyPr>
            <a:normAutofit fontScale="92500"/>
          </a:bodyPr>
          <a:lstStyle/>
          <a:p>
            <a:r>
              <a:rPr lang="en-GB" sz="2200" b="1" dirty="0"/>
              <a:t>W</a:t>
            </a:r>
            <a:r>
              <a:rPr lang="en-GB" sz="2200" b="1" dirty="0" smtClean="0"/>
              <a:t>ork </a:t>
            </a:r>
            <a:r>
              <a:rPr lang="en-GB" sz="2200" b="1" dirty="0"/>
              <a:t>closely with academics </a:t>
            </a:r>
            <a:r>
              <a:rPr lang="en-GB" sz="2200" dirty="0"/>
              <a:t>&amp;</a:t>
            </a:r>
            <a:r>
              <a:rPr lang="en-GB" sz="2200" dirty="0" smtClean="0"/>
              <a:t> </a:t>
            </a:r>
            <a:r>
              <a:rPr lang="en-GB" sz="2200" dirty="0"/>
              <a:t>professional services </a:t>
            </a:r>
            <a:r>
              <a:rPr lang="en-GB" sz="2200" dirty="0" smtClean="0"/>
              <a:t>staff</a:t>
            </a:r>
          </a:p>
          <a:p>
            <a:pPr lvl="1"/>
            <a:r>
              <a:rPr lang="en-GB" dirty="0"/>
              <a:t>E-Learning </a:t>
            </a:r>
            <a:r>
              <a:rPr lang="en-GB" dirty="0" smtClean="0"/>
              <a:t>Forums - Co-delivered </a:t>
            </a:r>
            <a:r>
              <a:rPr lang="en-GB" dirty="0"/>
              <a:t>with academic </a:t>
            </a:r>
            <a:r>
              <a:rPr lang="en-GB" dirty="0" smtClean="0"/>
              <a:t>staff</a:t>
            </a:r>
          </a:p>
          <a:p>
            <a:pPr lvl="1"/>
            <a:r>
              <a:rPr lang="en-GB" dirty="0"/>
              <a:t>School drop-in </a:t>
            </a:r>
            <a:r>
              <a:rPr lang="en-GB" dirty="0" smtClean="0"/>
              <a:t>sessions</a:t>
            </a:r>
          </a:p>
          <a:p>
            <a:pPr marL="992187" lvl="2" indent="0">
              <a:buNone/>
            </a:pPr>
            <a:endParaRPr lang="en-GB" sz="2200" dirty="0" smtClean="0"/>
          </a:p>
          <a:p>
            <a:r>
              <a:rPr lang="en-GB" sz="2200" dirty="0" smtClean="0"/>
              <a:t>Provide </a:t>
            </a:r>
            <a:r>
              <a:rPr lang="en-GB" sz="2200" b="1" dirty="0" smtClean="0"/>
              <a:t>support </a:t>
            </a:r>
            <a:r>
              <a:rPr lang="en-GB" sz="2200" b="1" dirty="0"/>
              <a:t>and training </a:t>
            </a:r>
            <a:r>
              <a:rPr lang="en-GB" sz="2200" dirty="0"/>
              <a:t>for core learning </a:t>
            </a:r>
            <a:r>
              <a:rPr lang="en-GB" sz="2200" dirty="0" smtClean="0"/>
              <a:t>technologies</a:t>
            </a:r>
          </a:p>
          <a:p>
            <a:pPr lvl="1"/>
            <a:r>
              <a:rPr lang="en-GB" sz="1800" dirty="0"/>
              <a:t>University-level </a:t>
            </a:r>
            <a:r>
              <a:rPr lang="en-GB" sz="1800" u="sng" dirty="0"/>
              <a:t>and</a:t>
            </a:r>
            <a:r>
              <a:rPr lang="en-GB" sz="1800" dirty="0"/>
              <a:t> School-based </a:t>
            </a:r>
            <a:r>
              <a:rPr lang="en-GB" sz="1800" dirty="0" smtClean="0"/>
              <a:t>training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Advise </a:t>
            </a:r>
            <a:r>
              <a:rPr lang="en-GB" sz="2200" dirty="0"/>
              <a:t>on </a:t>
            </a:r>
            <a:r>
              <a:rPr lang="en-GB" sz="2200" b="1" dirty="0"/>
              <a:t>use</a:t>
            </a:r>
            <a:r>
              <a:rPr lang="en-GB" sz="2200" dirty="0"/>
              <a:t> of learning technologies in the </a:t>
            </a:r>
            <a:r>
              <a:rPr lang="en-GB" sz="2200" b="1" dirty="0" smtClean="0"/>
              <a:t>curriculum</a:t>
            </a:r>
          </a:p>
          <a:p>
            <a:pPr lvl="1"/>
            <a:r>
              <a:rPr lang="en-GB" sz="1800" dirty="0"/>
              <a:t>School and Faculty-level </a:t>
            </a:r>
            <a:r>
              <a:rPr lang="en-GB" sz="1800" dirty="0" smtClean="0"/>
              <a:t>committees</a:t>
            </a:r>
            <a:endParaRPr lang="en-GB" sz="1800" b="1" dirty="0" smtClean="0"/>
          </a:p>
          <a:p>
            <a:endParaRPr lang="en-GB" sz="2200" b="1" dirty="0"/>
          </a:p>
          <a:p>
            <a:r>
              <a:rPr lang="en-GB" sz="2200" b="1" dirty="0"/>
              <a:t>Investigate</a:t>
            </a:r>
            <a:r>
              <a:rPr lang="en-GB" sz="2200" dirty="0"/>
              <a:t> emerging </a:t>
            </a:r>
            <a:r>
              <a:rPr lang="en-GB" sz="2200" dirty="0" smtClean="0"/>
              <a:t>technologies</a:t>
            </a:r>
          </a:p>
          <a:p>
            <a:pPr lvl="1"/>
            <a:r>
              <a:rPr lang="en-GB" sz="1800" dirty="0"/>
              <a:t>Case studies &amp; examples of good practice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 smtClean="0"/>
              <a:t>E-learning </a:t>
            </a:r>
            <a:r>
              <a:rPr lang="en-GB" sz="2200" dirty="0"/>
              <a:t>website: </a:t>
            </a:r>
            <a:r>
              <a:rPr lang="en-GB" sz="2200" dirty="0">
                <a:hlinkClick r:id="rId2"/>
              </a:rPr>
              <a:t>www.kent.ac.uk/elearning</a:t>
            </a: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3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Other Projects 2017/18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275645"/>
            <a:ext cx="6985000" cy="510610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Future Learn MOOCs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www.futurelearn.com/partners/the-university-of-kent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Online </a:t>
            </a:r>
            <a:r>
              <a:rPr lang="en-GB" dirty="0"/>
              <a:t>Degree </a:t>
            </a:r>
            <a:r>
              <a:rPr lang="en-GB" dirty="0" smtClean="0"/>
              <a:t>Apprenticeships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4" y="3105856"/>
            <a:ext cx="4683478" cy="15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  <p:pic>
        <p:nvPicPr>
          <p:cNvPr id="6" name="Content Placeholder 5" descr="C:\Users\jc215\Documents\Future Learning Spaces 2017-18\IS Comms\digital classroom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22" y="3695067"/>
            <a:ext cx="3982156" cy="18151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58989" y="954810"/>
            <a:ext cx="713316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Digital Classroom / Future Learning Spaces</a:t>
            </a:r>
          </a:p>
          <a:p>
            <a:pPr marL="0" indent="0">
              <a:buNone/>
            </a:pPr>
            <a:r>
              <a:rPr lang="en-GB" dirty="0"/>
              <a:t>	- Space, pedagogy and technology</a:t>
            </a:r>
          </a:p>
        </p:txBody>
      </p:sp>
      <p:pic>
        <p:nvPicPr>
          <p:cNvPr id="8" name="Picture 7" descr="301 Moved Permanentl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1" y="1514018"/>
            <a:ext cx="2449689" cy="1377950"/>
          </a:xfrm>
          <a:prstGeom prst="rect">
            <a:avLst/>
          </a:prstGeom>
        </p:spPr>
      </p:pic>
      <p:pic>
        <p:nvPicPr>
          <p:cNvPr id="9" name="Picture 8" descr="Samsung ATIV Q Convertible &lt;strong&gt;Tablet&lt;/strong&gt; Announced | Gadgetsi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55" y="2068141"/>
            <a:ext cx="2293056" cy="1425516"/>
          </a:xfrm>
          <a:prstGeom prst="rect">
            <a:avLst/>
          </a:prstGeom>
        </p:spPr>
      </p:pic>
      <p:pic>
        <p:nvPicPr>
          <p:cNvPr id="10" name="Picture 9" descr="&lt;strong&gt;laptop&lt;/strong&gt; dock |Gadgetsi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3" y="4351218"/>
            <a:ext cx="2686756" cy="1612054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033" y="2227582"/>
            <a:ext cx="2370843" cy="158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47675"/>
            <a:ext cx="8291513" cy="576263"/>
          </a:xfrm>
        </p:spPr>
        <p:txBody>
          <a:bodyPr/>
          <a:lstStyle/>
          <a:p>
            <a:r>
              <a:rPr lang="en-US" dirty="0"/>
              <a:t>Aims and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693"/>
            <a:ext cx="7478713" cy="5042125"/>
          </a:xfrm>
        </p:spPr>
        <p:txBody>
          <a:bodyPr/>
          <a:lstStyle/>
          <a:p>
            <a:pPr marL="0" indent="0" algn="ctr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dirty="0" smtClean="0"/>
              <a:t>For </a:t>
            </a:r>
            <a:r>
              <a:rPr lang="en-GB" dirty="0"/>
              <a:t>technology to be used </a:t>
            </a:r>
            <a:r>
              <a:rPr lang="en-GB" b="1" dirty="0"/>
              <a:t>effectively, creatively and confidently</a:t>
            </a:r>
            <a:r>
              <a:rPr lang="en-GB" dirty="0"/>
              <a:t> for the enhancement of the student learning experience. (2007)</a:t>
            </a:r>
            <a:br>
              <a:rPr lang="en-GB" dirty="0"/>
            </a:b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Education </a:t>
            </a:r>
            <a:r>
              <a:rPr lang="en-GB" b="1" dirty="0"/>
              <a:t>and Student Experience Strategy </a:t>
            </a:r>
          </a:p>
          <a:p>
            <a:pPr marL="0" indent="0" algn="ctr">
              <a:buNone/>
            </a:pPr>
            <a:r>
              <a:rPr lang="en-GB" dirty="0"/>
              <a:t>(2016-2020</a:t>
            </a:r>
            <a:r>
              <a:rPr lang="en-GB" dirty="0" smtClean="0"/>
              <a:t>)</a:t>
            </a:r>
            <a:endParaRPr lang="en-US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82BBEA-F4CF-2D4A-B665-713B6FC20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56" y="4204827"/>
            <a:ext cx="4027144" cy="17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/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 smtClean="0"/>
              <a:t>Time for questions and sharing </a:t>
            </a:r>
            <a:r>
              <a:rPr lang="en-GB" sz="3600" dirty="0"/>
              <a:t>your </a:t>
            </a:r>
            <a:r>
              <a:rPr lang="en-GB" sz="3600" dirty="0" smtClean="0"/>
              <a:t>experience, knowledge and queries with the group.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1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and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90" y="1484313"/>
            <a:ext cx="7594424" cy="4897437"/>
          </a:xfrm>
        </p:spPr>
        <p:txBody>
          <a:bodyPr/>
          <a:lstStyle/>
          <a:p>
            <a:pPr lvl="1"/>
            <a:r>
              <a:rPr lang="en-GB" sz="2400" dirty="0"/>
              <a:t>Support </a:t>
            </a:r>
            <a:r>
              <a:rPr lang="en-GB" sz="2400" b="1" dirty="0" smtClean="0"/>
              <a:t>institutional, school &amp; individual learning </a:t>
            </a:r>
            <a:r>
              <a:rPr lang="en-GB" sz="2400" b="1" dirty="0"/>
              <a:t>and teaching objectives   </a:t>
            </a:r>
          </a:p>
          <a:p>
            <a:pPr lvl="1"/>
            <a:endParaRPr lang="en-GB" sz="2400" b="1" dirty="0"/>
          </a:p>
          <a:p>
            <a:pPr lvl="1"/>
            <a:r>
              <a:rPr lang="en-GB" sz="2400" b="1" dirty="0"/>
              <a:t>Annual TEL focus </a:t>
            </a:r>
          </a:p>
          <a:p>
            <a:pPr lvl="1"/>
            <a:endParaRPr lang="en-US" sz="2400" b="1" dirty="0"/>
          </a:p>
          <a:p>
            <a:pPr lvl="1"/>
            <a:r>
              <a:rPr lang="en-US" sz="2400" dirty="0"/>
              <a:t>Enhance</a:t>
            </a:r>
            <a:r>
              <a:rPr lang="en-US" sz="2400" b="1" dirty="0"/>
              <a:t> Learning Teaching &amp; Assessment practices </a:t>
            </a:r>
            <a:r>
              <a:rPr lang="en-US" sz="2400" dirty="0"/>
              <a:t>with technology</a:t>
            </a:r>
          </a:p>
          <a:p>
            <a:pPr lvl="1"/>
            <a:endParaRPr lang="en-US" sz="2400" dirty="0"/>
          </a:p>
          <a:p>
            <a:pPr lvl="1"/>
            <a:r>
              <a:rPr lang="en-GB" sz="2400" b="1" dirty="0"/>
              <a:t>Develop the curriculum </a:t>
            </a:r>
            <a:r>
              <a:rPr lang="en-GB" sz="2400" dirty="0"/>
              <a:t>e.g. flexible provision, international </a:t>
            </a:r>
            <a:r>
              <a:rPr lang="en-GB" sz="2400" dirty="0" smtClean="0"/>
              <a:t>reach</a:t>
            </a:r>
            <a:endParaRPr lang="en-GB" sz="2400" dirty="0"/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Talented</a:t>
            </a:r>
            <a:r>
              <a:rPr lang="en-GB" sz="2400" b="1" dirty="0" smtClean="0"/>
              <a:t> E-learning team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2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elements to consider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3778" y="2957689"/>
            <a:ext cx="314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Technology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415368" y="1790720"/>
            <a:ext cx="450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Pedagogy / Purpose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77733" y="4667880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People</a:t>
            </a:r>
            <a:endParaRPr lang="en-GB" sz="3600" dirty="0"/>
          </a:p>
        </p:txBody>
      </p:sp>
      <p:pic>
        <p:nvPicPr>
          <p:cNvPr id="10" name="Picture 9" descr="Targus VuScape &lt;strong&gt;iPad&lt;/strong&gt; 2 Case with Stand | Gadgetsi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8" y="3581993"/>
            <a:ext cx="2172627" cy="1790720"/>
          </a:xfrm>
          <a:prstGeom prst="rect">
            <a:avLst/>
          </a:prstGeom>
        </p:spPr>
      </p:pic>
      <p:pic>
        <p:nvPicPr>
          <p:cNvPr id="12" name="Picture 11" descr="malvernictcluster - PLG Meeting Monday 9 Augu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2563946"/>
            <a:ext cx="1457678" cy="1433911"/>
          </a:xfrm>
          <a:prstGeom prst="rect">
            <a:avLst/>
          </a:prstGeom>
        </p:spPr>
      </p:pic>
      <p:pic>
        <p:nvPicPr>
          <p:cNvPr id="13" name="Picture 12" descr="At The Feet Of The Shepherd: Happy &lt;strong&gt;people&lt;/strong&gt; need Jesus to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87" y="4602611"/>
            <a:ext cx="2124569" cy="13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technologies – what, why, uptake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456267"/>
            <a:ext cx="6985000" cy="4639733"/>
          </a:xfrm>
        </p:spPr>
        <p:txBody>
          <a:bodyPr/>
          <a:lstStyle/>
          <a:p>
            <a:r>
              <a:rPr lang="en-GB" dirty="0"/>
              <a:t>VLE – Moodle</a:t>
            </a:r>
          </a:p>
          <a:p>
            <a:endParaRPr lang="en-GB" dirty="0"/>
          </a:p>
          <a:p>
            <a:r>
              <a:rPr lang="en-GB" dirty="0"/>
              <a:t>E-submission, Online marking and Feedback -	</a:t>
            </a:r>
            <a:r>
              <a:rPr lang="en-GB" sz="2000" dirty="0" err="1"/>
              <a:t>Turnitin</a:t>
            </a:r>
            <a:r>
              <a:rPr lang="en-GB" sz="2000" dirty="0"/>
              <a:t> Feedback </a:t>
            </a:r>
            <a:r>
              <a:rPr lang="en-GB" sz="2000" dirty="0" smtClean="0"/>
              <a:t>Studio, </a:t>
            </a:r>
          </a:p>
          <a:p>
            <a:pPr marL="534987" lvl="1" indent="0">
              <a:buNone/>
            </a:pPr>
            <a:r>
              <a:rPr lang="en-GB" dirty="0" smtClean="0"/>
              <a:t>	Moodle 	assignments</a:t>
            </a:r>
          </a:p>
          <a:p>
            <a:pPr marL="534987" lvl="1" indent="0">
              <a:buNone/>
            </a:pPr>
            <a:r>
              <a:rPr lang="en-GB" dirty="0"/>
              <a:t>	</a:t>
            </a:r>
          </a:p>
          <a:p>
            <a:r>
              <a:rPr lang="en-GB" dirty="0"/>
              <a:t>Lecture recording – KentPlayer (</a:t>
            </a:r>
            <a:r>
              <a:rPr lang="en-GB" dirty="0" err="1"/>
              <a:t>Panopto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E-portfolio – MyFolio (</a:t>
            </a:r>
            <a:r>
              <a:rPr lang="en-GB" dirty="0" err="1"/>
              <a:t>Mahara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Audience response </a:t>
            </a:r>
            <a:r>
              <a:rPr lang="en-GB" dirty="0" smtClean="0"/>
              <a:t>systems (clickers</a:t>
            </a:r>
            <a:r>
              <a:rPr lang="en-GB" dirty="0"/>
              <a:t>)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www.kent.ac.uk/elearning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2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Moodle (resources)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www.kent.ac.uk/elearning</a:t>
            </a:r>
            <a:endParaRPr lang="en-GB" dirty="0"/>
          </a:p>
        </p:txBody>
      </p:sp>
      <p:pic>
        <p:nvPicPr>
          <p:cNvPr id="1026" name="Picture 2" descr="Image result for moodl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19" y="404470"/>
            <a:ext cx="2826476" cy="7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56308"/>
            <a:ext cx="7950820" cy="51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Moodle (quizzes)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www.kent.ac.uk/elearning</a:t>
            </a:r>
            <a:endParaRPr lang="en-GB" dirty="0"/>
          </a:p>
        </p:txBody>
      </p:sp>
      <p:pic>
        <p:nvPicPr>
          <p:cNvPr id="1026" name="Picture 2" descr="Image result for moodl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19" y="404470"/>
            <a:ext cx="2826476" cy="7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/>
          <a:stretch/>
        </p:blipFill>
        <p:spPr bwMode="auto">
          <a:xfrm>
            <a:off x="460943" y="1802511"/>
            <a:ext cx="8287770" cy="331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6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Moodle (discussion forums)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www.kent.ac.uk/elearning</a:t>
            </a:r>
            <a:endParaRPr lang="en-GB" dirty="0"/>
          </a:p>
        </p:txBody>
      </p:sp>
      <p:pic>
        <p:nvPicPr>
          <p:cNvPr id="1026" name="Picture 2" descr="Image result for moodl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19" y="404470"/>
            <a:ext cx="2826476" cy="7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0030"/>
            <a:ext cx="8297171" cy="43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Moodle (wikis)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www.kent.ac.uk/elearning</a:t>
            </a:r>
            <a:endParaRPr lang="en-GB" dirty="0"/>
          </a:p>
        </p:txBody>
      </p:sp>
      <p:pic>
        <p:nvPicPr>
          <p:cNvPr id="1026" name="Picture 2" descr="Image result for moodl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19" y="404470"/>
            <a:ext cx="2826476" cy="7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 bwMode="auto">
          <a:xfrm>
            <a:off x="457200" y="1270343"/>
            <a:ext cx="7805854" cy="49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301</Words>
  <Application>Microsoft Office PowerPoint</Application>
  <PresentationFormat>On-screen Show (4:3)</PresentationFormat>
  <Paragraphs>115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Schoolbook</vt:lpstr>
      <vt:lpstr>kent2013</vt:lpstr>
      <vt:lpstr>PowerPoint Presentation</vt:lpstr>
      <vt:lpstr>Aims and Approach</vt:lpstr>
      <vt:lpstr>Aims and Approach</vt:lpstr>
      <vt:lpstr>3 elements to consider</vt:lpstr>
      <vt:lpstr>Core technologies – what, why, uptake</vt:lpstr>
      <vt:lpstr>Moodle (resources)</vt:lpstr>
      <vt:lpstr>Moodle (quizzes)</vt:lpstr>
      <vt:lpstr>Moodle (discussion forums)</vt:lpstr>
      <vt:lpstr>Moodle (wikis)</vt:lpstr>
      <vt:lpstr>Turnitin (similarity)</vt:lpstr>
      <vt:lpstr>Turnitin (marking &amp; feedback)</vt:lpstr>
      <vt:lpstr>KentPlayer (making recordings)</vt:lpstr>
      <vt:lpstr>KentPlayer (playback)</vt:lpstr>
      <vt:lpstr>Non-core technologies</vt:lpstr>
      <vt:lpstr>PowerPoint Presentation</vt:lpstr>
      <vt:lpstr>How we engage people</vt:lpstr>
      <vt:lpstr>How we work in practice</vt:lpstr>
      <vt:lpstr> Other Projects 2017/18 </vt:lpstr>
      <vt:lpstr>PowerPoint Presentation</vt:lpstr>
      <vt:lpstr>Discussion / Questions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Julie Iliffe</cp:lastModifiedBy>
  <cp:revision>154</cp:revision>
  <cp:lastPrinted>2018-03-08T10:48:15Z</cp:lastPrinted>
  <dcterms:created xsi:type="dcterms:W3CDTF">2013-06-07T14:52:08Z</dcterms:created>
  <dcterms:modified xsi:type="dcterms:W3CDTF">2018-03-09T10:31:09Z</dcterms:modified>
  <cp:category/>
</cp:coreProperties>
</file>