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48" r:id="rId1"/>
    <p:sldMasterId id="2147483749" r:id="rId2"/>
    <p:sldMasterId id="2147483750" r:id="rId3"/>
    <p:sldMasterId id="2147483751" r:id="rId4"/>
    <p:sldMasterId id="2147483752" r:id="rId5"/>
    <p:sldMasterId id="2147483753" r:id="rId6"/>
    <p:sldMasterId id="2147483754" r:id="rId7"/>
    <p:sldMasterId id="2147483755" r:id="rId8"/>
    <p:sldMasterId id="2147483756" r:id="rId9"/>
    <p:sldMasterId id="2147483757" r:id="rId10"/>
    <p:sldMasterId id="2147483758" r:id="rId11"/>
    <p:sldMasterId id="2147483759" r:id="rId12"/>
    <p:sldMasterId id="2147483760" r:id="rId13"/>
    <p:sldMasterId id="2147483761" r:id="rId14"/>
  </p:sldMasterIdLst>
  <p:notesMasterIdLst>
    <p:notesMasterId r:id="rId4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</p:sldIdLst>
  <p:sldSz cx="9144000" cy="6858000" type="screen4x3"/>
  <p:notesSz cx="6858000" cy="9144000"/>
  <p:embeddedFontLs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pen Sans" panose="020B060402020202020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Roboto Medium" panose="020B0604020202020204" charset="0"/>
      <p:regular r:id="rId61"/>
      <p:bold r:id="rId62"/>
      <p:italic r:id="rId63"/>
      <p:boldItalic r:id="rId64"/>
    </p:embeddedFont>
    <p:embeddedFont>
      <p:font typeface="Roboto Thin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BF5CAE-1BE0-466F-92EC-7B9B542F28AA}">
  <a:tblStyle styleId="{3DBF5CAE-1BE0-466F-92EC-7B9B542F28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287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Shape 684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Shape 685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358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Shape 7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884612" y="868521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799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Shape 805"/>
          <p:cNvSpPr txBox="1">
            <a:spLocks noGrp="1"/>
          </p:cNvSpPr>
          <p:nvPr>
            <p:ph type="sldNum" idx="12"/>
          </p:nvPr>
        </p:nvSpPr>
        <p:spPr>
          <a:xfrm>
            <a:off x="3884612" y="868521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304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1124086" y="4342944"/>
            <a:ext cx="46098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50" tIns="88050" rIns="88050" bIns="88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Shape 8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9053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Shape 819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Shape 820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426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Shape 830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791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Shape 843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Shape 844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242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Shape 852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Shape 853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906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1124086" y="4342944"/>
            <a:ext cx="46098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50" tIns="88050" rIns="88050" bIns="88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Shape 8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5047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Shape 867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68" name="Shape 868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459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Shape 877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8" name="Shape 878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32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931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Shape 891"/>
          <p:cNvSpPr txBox="1">
            <a:spLocks noGrp="1"/>
          </p:cNvSpPr>
          <p:nvPr>
            <p:ph type="body" idx="1"/>
          </p:nvPr>
        </p:nvSpPr>
        <p:spPr>
          <a:xfrm>
            <a:off x="1124744" y="4343400"/>
            <a:ext cx="46086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/>
          </a:p>
        </p:txBody>
      </p:sp>
      <p:sp>
        <p:nvSpPr>
          <p:cNvPr id="892" name="Shape 892"/>
          <p:cNvSpPr txBox="1">
            <a:spLocks noGrp="1"/>
          </p:cNvSpPr>
          <p:nvPr>
            <p:ph type="sldNum" idx="12"/>
          </p:nvPr>
        </p:nvSpPr>
        <p:spPr>
          <a:xfrm>
            <a:off x="6022876" y="8686800"/>
            <a:ext cx="8352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1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Shape 9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800" b="0" i="0" u="none" strike="noStrike" cap="none"/>
          </a:p>
        </p:txBody>
      </p:sp>
      <p:sp>
        <p:nvSpPr>
          <p:cNvPr id="901" name="Shape 9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711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800" b="0" i="0" u="none" strike="noStrike" cap="none"/>
          </a:p>
        </p:txBody>
      </p:sp>
      <p:sp>
        <p:nvSpPr>
          <p:cNvPr id="908" name="Shape 9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4578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1124086" y="4342944"/>
            <a:ext cx="46098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050" tIns="88050" rIns="88050" bIns="88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Shape 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5360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800" b="0" i="0" u="none" strike="noStrike" cap="none"/>
          </a:p>
        </p:txBody>
      </p:sp>
      <p:sp>
        <p:nvSpPr>
          <p:cNvPr id="917" name="Shape 9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9159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800" b="0" i="0" u="none" strike="noStrike" cap="none"/>
          </a:p>
        </p:txBody>
      </p:sp>
      <p:sp>
        <p:nvSpPr>
          <p:cNvPr id="924" name="Shape 9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6832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Shape 9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Shape 932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26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470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Shape 9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Shape 939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27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552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Shape 9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Shape 946"/>
          <p:cNvSpPr txBox="1">
            <a:spLocks noGrp="1"/>
          </p:cNvSpPr>
          <p:nvPr>
            <p:ph type="sldNum" idx="12"/>
          </p:nvPr>
        </p:nvSpPr>
        <p:spPr>
          <a:xfrm>
            <a:off x="3884612" y="868521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28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094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800" b="0" i="0" u="none" strike="noStrike" cap="none"/>
          </a:p>
        </p:txBody>
      </p:sp>
      <p:sp>
        <p:nvSpPr>
          <p:cNvPr id="952" name="Shape 9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393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800" b="0" i="0" u="none" strike="noStrike" cap="none"/>
          </a:p>
        </p:txBody>
      </p:sp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2114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7432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b="0" i="0" u="none" strike="noStrike" cap="none"/>
          </a:p>
        </p:txBody>
      </p:sp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1412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41414"/>
              </a:solidFill>
              <a:highlight>
                <a:srgbClr val="FFFFFF"/>
              </a:highlight>
            </a:endParaRPr>
          </a:p>
        </p:txBody>
      </p:sp>
      <p:sp>
        <p:nvSpPr>
          <p:cNvPr id="729" name="Shape 729"/>
          <p:cNvSpPr txBox="1">
            <a:spLocks noGrp="1"/>
          </p:cNvSpPr>
          <p:nvPr>
            <p:ph type="sldNum" idx="12"/>
          </p:nvPr>
        </p:nvSpPr>
        <p:spPr>
          <a:xfrm>
            <a:off x="3884612" y="868521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56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66722" y="4642920"/>
            <a:ext cx="5335500" cy="4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750" tIns="86750" rIns="86750" bIns="867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880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66722" y="4642920"/>
            <a:ext cx="5335500" cy="4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750" tIns="86750" rIns="86750" bIns="867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49" name="Shape 7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6427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633413"/>
            <a:ext cx="4240213" cy="31797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9" name="Shape 759"/>
          <p:cNvSpPr txBox="1">
            <a:spLocks noGrp="1"/>
          </p:cNvSpPr>
          <p:nvPr>
            <p:ph type="body" idx="1"/>
          </p:nvPr>
        </p:nvSpPr>
        <p:spPr>
          <a:xfrm>
            <a:off x="698247" y="4026896"/>
            <a:ext cx="5586000" cy="3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Shape 760"/>
          <p:cNvSpPr txBox="1"/>
          <p:nvPr/>
        </p:nvSpPr>
        <p:spPr>
          <a:xfrm>
            <a:off x="3953500" y="8049376"/>
            <a:ext cx="3027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25" tIns="44200" rIns="88425" bIns="44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397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ion1">
  <p:cSld name="Title Slide Option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447675" y="1680064"/>
            <a:ext cx="3682999" cy="224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libri"/>
              <a:buNone/>
              <a:defRPr sz="36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447675" y="4057650"/>
            <a:ext cx="3397250" cy="146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33333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47675" y="6265862"/>
            <a:ext cx="3962399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22222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pic" idx="3"/>
          </p:nvPr>
        </p:nvSpPr>
        <p:spPr>
          <a:xfrm>
            <a:off x="4581523" y="0"/>
            <a:ext cx="4562475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152400" algn="ctr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 Option1">
  <p:cSld name="Statement and Image  Option1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3681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2">
  <p:cSld name="Statement and Image Option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4470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80" name="Shape 680"/>
          <p:cNvSpPr txBox="1">
            <a:spLocks noGrp="1"/>
          </p:cNvSpPr>
          <p:nvPr>
            <p:ph type="body" idx="1"/>
          </p:nvPr>
        </p:nvSpPr>
        <p:spPr>
          <a:xfrm>
            <a:off x="540000" y="1695449"/>
            <a:ext cx="4511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1" name="Shape 681"/>
          <p:cNvSpPr>
            <a:spLocks noGrp="1"/>
          </p:cNvSpPr>
          <p:nvPr>
            <p:ph type="pic" idx="2"/>
          </p:nvPr>
        </p:nvSpPr>
        <p:spPr>
          <a:xfrm>
            <a:off x="5876925" y="0"/>
            <a:ext cx="32670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222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285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Option 1">
  <p:cSld name="Statement Option 1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 rotWithShape="1">
          <a:blip r:embed="rId2">
            <a:alphaModFix/>
          </a:blip>
          <a:srcRect t="5770" b="5308"/>
          <a:stretch/>
        </p:blipFill>
        <p:spPr>
          <a:xfrm>
            <a:off x="888486" y="1"/>
            <a:ext cx="755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1522575" y="2759845"/>
            <a:ext cx="6296400" cy="13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0" y="6375599"/>
            <a:ext cx="928500" cy="2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Option 4">
  <p:cSld name="Statement Option 4">
    <p:bg>
      <p:bgPr>
        <a:solidFill>
          <a:srgbClr val="D2DB0E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2">
            <a:alphaModFix/>
          </a:blip>
          <a:srcRect t="5770" b="5308"/>
          <a:stretch/>
        </p:blipFill>
        <p:spPr>
          <a:xfrm>
            <a:off x="888486" y="1"/>
            <a:ext cx="755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1494000" y="2389031"/>
            <a:ext cx="6296400" cy="16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1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616075" y="4179105"/>
            <a:ext cx="6015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duction">
  <p:cSld name="Introduction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3587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552450" y="2085974"/>
            <a:ext cx="3533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00" y="6375599"/>
            <a:ext cx="928500" cy="2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FFFF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541338" y="417599"/>
            <a:ext cx="50817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542926" y="1704975"/>
            <a:ext cx="60594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541336" y="417600"/>
            <a:ext cx="76884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Option1" type="blank">
  <p:cSld name="BLANK"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00930" y="3558921"/>
            <a:ext cx="33801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Option3">
  <p:cSld name="Title Slide Option3">
    <p:bg>
      <p:bgPr>
        <a:solidFill>
          <a:srgbClr val="595959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375" y="409958"/>
            <a:ext cx="1144800" cy="8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447675" y="1681200"/>
            <a:ext cx="3733800" cy="1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sz="36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446400" y="4057200"/>
            <a:ext cx="34440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8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444522" y="6265863"/>
            <a:ext cx="3965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pic" idx="3"/>
          </p:nvPr>
        </p:nvSpPr>
        <p:spPr>
          <a:xfrm>
            <a:off x="4581526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Option 5">
  <p:cSld name="Divider Option 5">
    <p:bg>
      <p:bgPr>
        <a:blipFill rotWithShape="1">
          <a:blip r:embed="rId2">
            <a:alphaModFix/>
          </a:blip>
          <a:stretch>
            <a:fillRect l="-32998" r="-32998"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971675" y="784223"/>
            <a:ext cx="5210100" cy="5422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779" y="73492"/>
                </a:moveTo>
                <a:cubicBezTo>
                  <a:pt x="119504" y="63571"/>
                  <a:pt x="120000" y="53492"/>
                  <a:pt x="118017" y="44285"/>
                </a:cubicBezTo>
                <a:cubicBezTo>
                  <a:pt x="117357" y="41190"/>
                  <a:pt x="116366" y="38095"/>
                  <a:pt x="115127" y="35238"/>
                </a:cubicBezTo>
                <a:cubicBezTo>
                  <a:pt x="108107" y="19285"/>
                  <a:pt x="92085" y="7380"/>
                  <a:pt x="72181" y="3333"/>
                </a:cubicBezTo>
                <a:cubicBezTo>
                  <a:pt x="55746" y="0"/>
                  <a:pt x="38981" y="2698"/>
                  <a:pt x="25189" y="10952"/>
                </a:cubicBezTo>
                <a:cubicBezTo>
                  <a:pt x="16434" y="16190"/>
                  <a:pt x="9745" y="22936"/>
                  <a:pt x="5863" y="30396"/>
                </a:cubicBezTo>
                <a:cubicBezTo>
                  <a:pt x="1486" y="38809"/>
                  <a:pt x="0" y="49523"/>
                  <a:pt x="1486" y="61507"/>
                </a:cubicBezTo>
                <a:cubicBezTo>
                  <a:pt x="2477" y="68333"/>
                  <a:pt x="4294" y="75079"/>
                  <a:pt x="7102" y="81349"/>
                </a:cubicBezTo>
                <a:cubicBezTo>
                  <a:pt x="7102" y="81428"/>
                  <a:pt x="7102" y="81428"/>
                  <a:pt x="7102" y="81428"/>
                </a:cubicBezTo>
                <a:cubicBezTo>
                  <a:pt x="13131" y="95158"/>
                  <a:pt x="22876" y="105793"/>
                  <a:pt x="35182" y="112063"/>
                </a:cubicBezTo>
                <a:cubicBezTo>
                  <a:pt x="49635" y="119444"/>
                  <a:pt x="65822" y="120000"/>
                  <a:pt x="80770" y="113730"/>
                </a:cubicBezTo>
                <a:cubicBezTo>
                  <a:pt x="98279" y="106507"/>
                  <a:pt x="111741" y="91428"/>
                  <a:pt x="116779" y="734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2430000" y="2973600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Option2">
  <p:cSld name="Statement and Image Option2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4470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540000" y="1695449"/>
            <a:ext cx="4511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2"/>
          </p:nvPr>
        </p:nvSpPr>
        <p:spPr>
          <a:xfrm>
            <a:off x="5876925" y="0"/>
            <a:ext cx="32670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541337" y="417599"/>
            <a:ext cx="5987700" cy="109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542925" y="1704975"/>
            <a:ext cx="6059399" cy="317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386" cy="12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Option3">
  <p:cSld name="Statement and Image Option3">
    <p:bg>
      <p:bgPr>
        <a:solidFill>
          <a:srgbClr val="FFFF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539999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3681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3"/>
          </p:nvPr>
        </p:nvSpPr>
        <p:spPr>
          <a:xfrm>
            <a:off x="542925" y="5838825"/>
            <a:ext cx="367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Option4">
  <p:cSld name="Statement and Image Option4">
    <p:bg>
      <p:bgPr>
        <a:solidFill>
          <a:srgbClr val="FFFFFF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539999" y="418050"/>
            <a:ext cx="4517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451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5867400" y="0"/>
            <a:ext cx="32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542925" y="5838825"/>
            <a:ext cx="358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Option5">
  <p:cSld name="Statement and Image Option5"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698875" y="418050"/>
            <a:ext cx="35205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698875" y="1695449"/>
            <a:ext cx="4986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0" y="0"/>
            <a:ext cx="32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49" name="Shape 149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Option6">
  <p:cSld name="Statement and Image Option6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539998" y="418050"/>
            <a:ext cx="62418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539999" y="1400174"/>
            <a:ext cx="50529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pic" idx="2"/>
          </p:nvPr>
        </p:nvSpPr>
        <p:spPr>
          <a:xfrm>
            <a:off x="6048375" y="1447799"/>
            <a:ext cx="2562300" cy="45243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55" name="Shape 155"/>
          <p:cNvCxnSpPr/>
          <p:nvPr/>
        </p:nvCxnSpPr>
        <p:spPr>
          <a:xfrm>
            <a:off x="533400" y="6124575"/>
            <a:ext cx="8086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Shape 156"/>
          <p:cNvSpPr txBox="1">
            <a:spLocks noGrp="1"/>
          </p:cNvSpPr>
          <p:nvPr>
            <p:ph type="body" idx="3"/>
          </p:nvPr>
        </p:nvSpPr>
        <p:spPr>
          <a:xfrm>
            <a:off x="5267325" y="6172200"/>
            <a:ext cx="3343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57" name="Shape 157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Page">
  <p:cSld name="Product Page"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540000" y="417600"/>
            <a:ext cx="59562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542925" y="1752601"/>
            <a:ext cx="4857900" cy="446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90575" y="1943100"/>
            <a:ext cx="4257600" cy="3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Char char="‒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5524500" y="3324225"/>
            <a:ext cx="3096600" cy="289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>
            <a:spLocks noGrp="1"/>
          </p:cNvSpPr>
          <p:nvPr>
            <p:ph type="pic" idx="2"/>
          </p:nvPr>
        </p:nvSpPr>
        <p:spPr>
          <a:xfrm>
            <a:off x="5524500" y="1752601"/>
            <a:ext cx="3096000" cy="15717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3"/>
          </p:nvPr>
        </p:nvSpPr>
        <p:spPr>
          <a:xfrm>
            <a:off x="5663790" y="3457574"/>
            <a:ext cx="2756400" cy="23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22222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Char char="‒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4"/>
          </p:nvPr>
        </p:nvSpPr>
        <p:spPr>
          <a:xfrm>
            <a:off x="542925" y="1076325"/>
            <a:ext cx="43815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pic" idx="5"/>
          </p:nvPr>
        </p:nvSpPr>
        <p:spPr>
          <a:xfrm>
            <a:off x="6743701" y="561975"/>
            <a:ext cx="1857300" cy="4668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Option1">
  <p:cSld name="Case study Option1"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3286125" y="1409700"/>
            <a:ext cx="5324400" cy="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3286125" y="1872629"/>
            <a:ext cx="5324400" cy="40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540000" y="417600"/>
            <a:ext cx="60702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3474384" y="1437715"/>
            <a:ext cx="4983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‒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8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2"/>
          </p:nvPr>
        </p:nvSpPr>
        <p:spPr>
          <a:xfrm>
            <a:off x="3495113" y="2019300"/>
            <a:ext cx="4867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Char char="-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pic" idx="3"/>
          </p:nvPr>
        </p:nvSpPr>
        <p:spPr>
          <a:xfrm>
            <a:off x="542925" y="1409700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pic" idx="4"/>
          </p:nvPr>
        </p:nvSpPr>
        <p:spPr>
          <a:xfrm>
            <a:off x="542925" y="3762375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idx="5"/>
          </p:nvPr>
        </p:nvSpPr>
        <p:spPr>
          <a:xfrm>
            <a:off x="6743701" y="561975"/>
            <a:ext cx="1857300" cy="4668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Option2">
  <p:cSld name="Case study Option2"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3286125" y="1409700"/>
            <a:ext cx="53244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3286125" y="1872629"/>
            <a:ext cx="5324400" cy="40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540000" y="417600"/>
            <a:ext cx="60798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3474384" y="1447240"/>
            <a:ext cx="4983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‒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8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2"/>
          </p:nvPr>
        </p:nvSpPr>
        <p:spPr>
          <a:xfrm>
            <a:off x="3495113" y="2019300"/>
            <a:ext cx="4867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Char char="-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pic" idx="3"/>
          </p:nvPr>
        </p:nvSpPr>
        <p:spPr>
          <a:xfrm>
            <a:off x="542925" y="1409700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pic" idx="4"/>
          </p:nvPr>
        </p:nvSpPr>
        <p:spPr>
          <a:xfrm>
            <a:off x="542925" y="3762375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pic" idx="5"/>
          </p:nvPr>
        </p:nvSpPr>
        <p:spPr>
          <a:xfrm>
            <a:off x="6743701" y="561975"/>
            <a:ext cx="1857300" cy="4668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ple Boxed Text x3">
  <p:cSld name="Sample Boxed Text x3">
    <p:bg>
      <p:bgPr>
        <a:solidFill>
          <a:srgbClr val="FFFFFF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539109" y="2669156"/>
            <a:ext cx="2602800" cy="468000"/>
          </a:xfrm>
          <a:prstGeom prst="rect">
            <a:avLst/>
          </a:prstGeom>
          <a:solidFill>
            <a:srgbClr val="0387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539109" y="3129775"/>
            <a:ext cx="2602800" cy="2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540000" y="417600"/>
            <a:ext cx="63594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724618" y="2687950"/>
            <a:ext cx="21912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‒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8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737419" y="3226998"/>
            <a:ext cx="22461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-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3290737" y="2669156"/>
            <a:ext cx="2602800" cy="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3290737" y="3129775"/>
            <a:ext cx="2602800" cy="2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body" idx="3"/>
          </p:nvPr>
        </p:nvSpPr>
        <p:spPr>
          <a:xfrm>
            <a:off x="3476246" y="2687950"/>
            <a:ext cx="21912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‒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8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4"/>
          </p:nvPr>
        </p:nvSpPr>
        <p:spPr>
          <a:xfrm>
            <a:off x="3489047" y="3226998"/>
            <a:ext cx="22461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-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6023270" y="2669156"/>
            <a:ext cx="2602800" cy="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6023270" y="3129775"/>
            <a:ext cx="2602800" cy="2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>
            <a:spLocks noGrp="1"/>
          </p:cNvSpPr>
          <p:nvPr>
            <p:ph type="body" idx="5"/>
          </p:nvPr>
        </p:nvSpPr>
        <p:spPr>
          <a:xfrm>
            <a:off x="6208779" y="2687950"/>
            <a:ext cx="21912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‒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8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6"/>
          </p:nvPr>
        </p:nvSpPr>
        <p:spPr>
          <a:xfrm>
            <a:off x="6221580" y="3226998"/>
            <a:ext cx="22461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-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7"/>
          </p:nvPr>
        </p:nvSpPr>
        <p:spPr>
          <a:xfrm>
            <a:off x="552450" y="1685925"/>
            <a:ext cx="4495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ple Boxed Text with Image x3">
  <p:cSld name="Sample Boxed Text with Image x3"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pic" idx="2"/>
          </p:nvPr>
        </p:nvSpPr>
        <p:spPr>
          <a:xfrm>
            <a:off x="539109" y="4067175"/>
            <a:ext cx="2584800" cy="17526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539109" y="2377300"/>
            <a:ext cx="2584800" cy="17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76275" y="2549525"/>
            <a:ext cx="23622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73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3282309" y="2377300"/>
            <a:ext cx="2584800" cy="17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6025509" y="2377300"/>
            <a:ext cx="2584800" cy="17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540000" y="417600"/>
            <a:ext cx="63594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3"/>
          </p:nvPr>
        </p:nvSpPr>
        <p:spPr>
          <a:xfrm>
            <a:off x="676275" y="3503223"/>
            <a:ext cx="23622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-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4"/>
          </p:nvPr>
        </p:nvSpPr>
        <p:spPr>
          <a:xfrm>
            <a:off x="552450" y="1685925"/>
            <a:ext cx="4495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5"/>
          </p:nvPr>
        </p:nvSpPr>
        <p:spPr>
          <a:xfrm>
            <a:off x="3419475" y="3503223"/>
            <a:ext cx="23622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-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pic" idx="6"/>
          </p:nvPr>
        </p:nvSpPr>
        <p:spPr>
          <a:xfrm>
            <a:off x="3282309" y="4067175"/>
            <a:ext cx="2584800" cy="17526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7"/>
          </p:nvPr>
        </p:nvSpPr>
        <p:spPr>
          <a:xfrm>
            <a:off x="6162675" y="3503223"/>
            <a:ext cx="23622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-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pic" idx="8"/>
          </p:nvPr>
        </p:nvSpPr>
        <p:spPr>
          <a:xfrm>
            <a:off x="6025509" y="4067175"/>
            <a:ext cx="2584800" cy="17526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9"/>
          </p:nvPr>
        </p:nvSpPr>
        <p:spPr>
          <a:xfrm>
            <a:off x="3419475" y="2550085"/>
            <a:ext cx="23622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873A"/>
              </a:buClr>
              <a:buSzPts val="1400"/>
              <a:buFont typeface="Arial"/>
              <a:buNone/>
              <a:defRPr sz="7300" b="1" i="0" u="none" strike="noStrike" cap="none">
                <a:solidFill>
                  <a:srgbClr val="0387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3"/>
          </p:nvPr>
        </p:nvSpPr>
        <p:spPr>
          <a:xfrm>
            <a:off x="6162675" y="2549525"/>
            <a:ext cx="23622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73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">
  <p:cSld name="Numbered"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541338" y="417599"/>
            <a:ext cx="50817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542925" y="1809750"/>
            <a:ext cx="6495900" cy="3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lnSpc>
                <a:spcPct val="118750"/>
              </a:lnSpc>
              <a:spcBef>
                <a:spcPts val="1134"/>
              </a:spcBef>
              <a:spcAft>
                <a:spcPts val="0"/>
              </a:spcAft>
              <a:buClr>
                <a:schemeClr val="dk2"/>
              </a:buClr>
              <a:buSzPts val="1600"/>
              <a:buFont typeface="Times New Roman"/>
              <a:buAutoNum type="arabicPeriod"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graphy">
  <p:cSld name="Photograph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541337" y="464991"/>
            <a:ext cx="59877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542925" y="1385486"/>
            <a:ext cx="2597100" cy="47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imes New Roman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2222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22222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pic" idx="2"/>
          </p:nvPr>
        </p:nvSpPr>
        <p:spPr>
          <a:xfrm>
            <a:off x="3279775" y="1432675"/>
            <a:ext cx="1710899" cy="1205698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3"/>
          </p:nvPr>
        </p:nvSpPr>
        <p:spPr>
          <a:xfrm>
            <a:off x="3279775" y="2715582"/>
            <a:ext cx="1711198" cy="88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142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pic" idx="4"/>
          </p:nvPr>
        </p:nvSpPr>
        <p:spPr>
          <a:xfrm>
            <a:off x="5080655" y="1432675"/>
            <a:ext cx="1710899" cy="1205698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5"/>
          </p:nvPr>
        </p:nvSpPr>
        <p:spPr>
          <a:xfrm>
            <a:off x="5080655" y="2715582"/>
            <a:ext cx="1711198" cy="88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142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6"/>
          </p:nvPr>
        </p:nvSpPr>
        <p:spPr>
          <a:xfrm>
            <a:off x="6867525" y="1432675"/>
            <a:ext cx="1710899" cy="1205698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7"/>
          </p:nvPr>
        </p:nvSpPr>
        <p:spPr>
          <a:xfrm>
            <a:off x="6867525" y="2715582"/>
            <a:ext cx="1711198" cy="88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142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pic" idx="8"/>
          </p:nvPr>
        </p:nvSpPr>
        <p:spPr>
          <a:xfrm>
            <a:off x="3279775" y="3659344"/>
            <a:ext cx="1710899" cy="1205698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9"/>
          </p:nvPr>
        </p:nvSpPr>
        <p:spPr>
          <a:xfrm>
            <a:off x="3279775" y="4942250"/>
            <a:ext cx="1711198" cy="88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142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pic" idx="13"/>
          </p:nvPr>
        </p:nvSpPr>
        <p:spPr>
          <a:xfrm>
            <a:off x="5080655" y="3659344"/>
            <a:ext cx="1710899" cy="1205698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4"/>
          </p:nvPr>
        </p:nvSpPr>
        <p:spPr>
          <a:xfrm>
            <a:off x="5080655" y="4942250"/>
            <a:ext cx="1711198" cy="88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142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pic" idx="15"/>
          </p:nvPr>
        </p:nvSpPr>
        <p:spPr>
          <a:xfrm>
            <a:off x="6867525" y="3659344"/>
            <a:ext cx="1710899" cy="1205698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6"/>
          </p:nvPr>
        </p:nvSpPr>
        <p:spPr>
          <a:xfrm>
            <a:off x="6867525" y="4942250"/>
            <a:ext cx="1711198" cy="88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142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386" cy="12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graphic x3">
  <p:cSld name="Infographic x3">
    <p:bg>
      <p:bgPr>
        <a:solidFill>
          <a:srgbClr val="FF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541337" y="417600"/>
            <a:ext cx="7726500" cy="10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pic" idx="2"/>
          </p:nvPr>
        </p:nvSpPr>
        <p:spPr>
          <a:xfrm>
            <a:off x="836613" y="2514600"/>
            <a:ext cx="1984500" cy="13191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830263" y="4425950"/>
            <a:ext cx="19908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3"/>
          </p:nvPr>
        </p:nvSpPr>
        <p:spPr>
          <a:xfrm>
            <a:off x="836613" y="3924926"/>
            <a:ext cx="19845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body" idx="4"/>
          </p:nvPr>
        </p:nvSpPr>
        <p:spPr>
          <a:xfrm>
            <a:off x="3563888" y="3924926"/>
            <a:ext cx="19845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5"/>
          </p:nvPr>
        </p:nvSpPr>
        <p:spPr>
          <a:xfrm>
            <a:off x="6300192" y="3924926"/>
            <a:ext cx="19845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03873A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0387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body" idx="6"/>
          </p:nvPr>
        </p:nvSpPr>
        <p:spPr>
          <a:xfrm>
            <a:off x="3582988" y="4425950"/>
            <a:ext cx="19908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7"/>
          </p:nvPr>
        </p:nvSpPr>
        <p:spPr>
          <a:xfrm>
            <a:off x="6307138" y="4425950"/>
            <a:ext cx="19908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03873A"/>
              </a:buClr>
              <a:buSzPts val="1400"/>
              <a:buFont typeface="Arial"/>
              <a:buNone/>
              <a:defRPr sz="1500" b="1" i="0" u="none" strike="noStrike" cap="none">
                <a:solidFill>
                  <a:srgbClr val="0387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35" name="Shape 235"/>
          <p:cNvCxnSpPr/>
          <p:nvPr/>
        </p:nvCxnSpPr>
        <p:spPr>
          <a:xfrm>
            <a:off x="533400" y="6124575"/>
            <a:ext cx="8086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6" name="Shape 236"/>
          <p:cNvSpPr txBox="1">
            <a:spLocks noGrp="1"/>
          </p:cNvSpPr>
          <p:nvPr>
            <p:ph type="body" idx="8"/>
          </p:nvPr>
        </p:nvSpPr>
        <p:spPr>
          <a:xfrm>
            <a:off x="5267325" y="6172200"/>
            <a:ext cx="3343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pic" idx="9"/>
          </p:nvPr>
        </p:nvSpPr>
        <p:spPr>
          <a:xfrm>
            <a:off x="3537610" y="2514600"/>
            <a:ext cx="1984500" cy="13191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pic" idx="13"/>
          </p:nvPr>
        </p:nvSpPr>
        <p:spPr>
          <a:xfrm>
            <a:off x="6280810" y="2514600"/>
            <a:ext cx="1984500" cy="13191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heading">
  <p:cSld name="Title and Subheading">
    <p:bg>
      <p:bgPr>
        <a:solidFill>
          <a:srgbClr val="FFFFFF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541336" y="417600"/>
            <a:ext cx="76884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552450" y="1685925"/>
            <a:ext cx="44958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ore to Learn">
  <p:cSld name="More to Learn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2">
            <a:alphaModFix/>
          </a:blip>
          <a:srcRect t="5770" b="5308"/>
          <a:stretch/>
        </p:blipFill>
        <p:spPr>
          <a:xfrm>
            <a:off x="888486" y="1"/>
            <a:ext cx="755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>
            <a:spLocks noGrp="1"/>
          </p:cNvSpPr>
          <p:nvPr>
            <p:ph type="ctrTitle"/>
          </p:nvPr>
        </p:nvSpPr>
        <p:spPr>
          <a:xfrm>
            <a:off x="2333624" y="2728867"/>
            <a:ext cx="46566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2343150" y="3829050"/>
            <a:ext cx="47436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Option2">
  <p:cSld name="Final Slide Option2"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00930" y="3558921"/>
            <a:ext cx="33801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 Option3">
  <p:cSld name="Final Slide Option3">
    <p:bg>
      <p:bgPr>
        <a:solidFill>
          <a:srgbClr val="595959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00930" y="3558921"/>
            <a:ext cx="33801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Option1">
  <p:cSld name="Title Slide Option1">
    <p:bg>
      <p:bgPr>
        <a:solidFill>
          <a:schemeClr val="lt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375" y="409958"/>
            <a:ext cx="1144800" cy="8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>
            <a:spLocks noGrp="1"/>
          </p:cNvSpPr>
          <p:nvPr>
            <p:ph type="ctrTitle"/>
          </p:nvPr>
        </p:nvSpPr>
        <p:spPr>
          <a:xfrm>
            <a:off x="447675" y="1680064"/>
            <a:ext cx="3683100" cy="2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3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subTitle" idx="1"/>
          </p:nvPr>
        </p:nvSpPr>
        <p:spPr>
          <a:xfrm>
            <a:off x="447675" y="4057650"/>
            <a:ext cx="3397200" cy="1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8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body" idx="2"/>
          </p:nvPr>
        </p:nvSpPr>
        <p:spPr>
          <a:xfrm>
            <a:off x="447675" y="6265863"/>
            <a:ext cx="39624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pic" idx="3"/>
          </p:nvPr>
        </p:nvSpPr>
        <p:spPr>
          <a:xfrm>
            <a:off x="4581524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FFF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485824" y="1332225"/>
            <a:ext cx="4334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2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4508500" y="2000250"/>
            <a:ext cx="4102200" cy="3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25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pic" idx="2"/>
          </p:nvPr>
        </p:nvSpPr>
        <p:spPr>
          <a:xfrm>
            <a:off x="1" y="0"/>
            <a:ext cx="38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64" name="Shape 264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ion1">
  <p:cSld name="Title Slide Option1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375" y="409958"/>
            <a:ext cx="1144800" cy="8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>
            <a:spLocks noGrp="1"/>
          </p:cNvSpPr>
          <p:nvPr>
            <p:ph type="ctrTitle"/>
          </p:nvPr>
        </p:nvSpPr>
        <p:spPr>
          <a:xfrm>
            <a:off x="447675" y="1680064"/>
            <a:ext cx="3683100" cy="2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3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ubTitle" idx="1"/>
          </p:nvPr>
        </p:nvSpPr>
        <p:spPr>
          <a:xfrm>
            <a:off x="447675" y="4057650"/>
            <a:ext cx="3397200" cy="1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2"/>
          </p:nvPr>
        </p:nvSpPr>
        <p:spPr>
          <a:xfrm>
            <a:off x="447675" y="6265862"/>
            <a:ext cx="39624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pic" idx="3"/>
          </p:nvPr>
        </p:nvSpPr>
        <p:spPr>
          <a:xfrm>
            <a:off x="4581523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 Option1">
  <p:cSld name="Statement and Image  Option1"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3681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">
  <p:cSld name="Colum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541337" y="325337"/>
            <a:ext cx="5987700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42925" y="1385486"/>
            <a:ext cx="2597100" cy="47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imes New Roman"/>
              <a:buAutoNum type="arabicPeriod"/>
              <a:defRPr sz="1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2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‒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542925" y="795547"/>
            <a:ext cx="4326599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386" cy="12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Option 3">
  <p:cSld name="Divider Option 3">
    <p:bg>
      <p:bgPr>
        <a:blipFill rotWithShape="1">
          <a:blip r:embed="rId2">
            <a:alphaModFix/>
          </a:blip>
          <a:stretch>
            <a:fillRect l="-67985" r="-67985"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1971675" y="784222"/>
            <a:ext cx="5210100" cy="5422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779" y="73492"/>
                </a:moveTo>
                <a:cubicBezTo>
                  <a:pt x="119504" y="63571"/>
                  <a:pt x="120000" y="53492"/>
                  <a:pt x="118017" y="44285"/>
                </a:cubicBezTo>
                <a:cubicBezTo>
                  <a:pt x="117357" y="41190"/>
                  <a:pt x="116366" y="38095"/>
                  <a:pt x="115127" y="35238"/>
                </a:cubicBezTo>
                <a:cubicBezTo>
                  <a:pt x="108107" y="19285"/>
                  <a:pt x="92085" y="7380"/>
                  <a:pt x="72181" y="3333"/>
                </a:cubicBezTo>
                <a:cubicBezTo>
                  <a:pt x="55746" y="0"/>
                  <a:pt x="38981" y="2698"/>
                  <a:pt x="25189" y="10952"/>
                </a:cubicBezTo>
                <a:cubicBezTo>
                  <a:pt x="16434" y="16190"/>
                  <a:pt x="9745" y="22936"/>
                  <a:pt x="5863" y="30396"/>
                </a:cubicBezTo>
                <a:cubicBezTo>
                  <a:pt x="1486" y="38809"/>
                  <a:pt x="0" y="49523"/>
                  <a:pt x="1486" y="61507"/>
                </a:cubicBezTo>
                <a:cubicBezTo>
                  <a:pt x="2477" y="68333"/>
                  <a:pt x="4294" y="75079"/>
                  <a:pt x="7102" y="81349"/>
                </a:cubicBezTo>
                <a:cubicBezTo>
                  <a:pt x="7102" y="81428"/>
                  <a:pt x="7102" y="81428"/>
                  <a:pt x="7102" y="81428"/>
                </a:cubicBezTo>
                <a:cubicBezTo>
                  <a:pt x="13131" y="95158"/>
                  <a:pt x="22876" y="105793"/>
                  <a:pt x="35182" y="112063"/>
                </a:cubicBezTo>
                <a:cubicBezTo>
                  <a:pt x="49635" y="119444"/>
                  <a:pt x="65822" y="120000"/>
                  <a:pt x="80770" y="113730"/>
                </a:cubicBezTo>
                <a:cubicBezTo>
                  <a:pt x="98279" y="106507"/>
                  <a:pt x="111741" y="91428"/>
                  <a:pt x="116779" y="734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ctrTitle"/>
          </p:nvPr>
        </p:nvSpPr>
        <p:spPr>
          <a:xfrm>
            <a:off x="2430000" y="2973600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bg>
      <p:bgPr>
        <a:solidFill>
          <a:schemeClr val="l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3587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552450" y="2085974"/>
            <a:ext cx="3533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90" name="Shape 2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00" y="6375598"/>
            <a:ext cx="928500" cy="2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2">
  <p:cSld name="Statement and Image Option2"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4470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540000" y="1695449"/>
            <a:ext cx="4511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pic" idx="2"/>
          </p:nvPr>
        </p:nvSpPr>
        <p:spPr>
          <a:xfrm>
            <a:off x="5876925" y="0"/>
            <a:ext cx="32670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3">
  <p:cSld name="Statement and Image Option3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539999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3681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body" idx="3"/>
          </p:nvPr>
        </p:nvSpPr>
        <p:spPr>
          <a:xfrm>
            <a:off x="542925" y="5838825"/>
            <a:ext cx="367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4">
  <p:cSld name="Statement and Image Option4">
    <p:bg>
      <p:bgPr>
        <a:solidFill>
          <a:srgbClr val="FFFFFF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539999" y="418050"/>
            <a:ext cx="4517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4517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pic" idx="2"/>
          </p:nvPr>
        </p:nvSpPr>
        <p:spPr>
          <a:xfrm>
            <a:off x="5867400" y="0"/>
            <a:ext cx="32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body" idx="3"/>
          </p:nvPr>
        </p:nvSpPr>
        <p:spPr>
          <a:xfrm>
            <a:off x="542925" y="5838825"/>
            <a:ext cx="358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7" name="Shape 3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5">
  <p:cSld name="Statement and Image Option5">
    <p:bg>
      <p:bgPr>
        <a:solidFill>
          <a:srgbClr val="FFFFFF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3698875" y="418050"/>
            <a:ext cx="35205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3698875" y="1695449"/>
            <a:ext cx="4986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pic" idx="2"/>
          </p:nvPr>
        </p:nvSpPr>
        <p:spPr>
          <a:xfrm>
            <a:off x="0" y="0"/>
            <a:ext cx="32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12" name="Shape 312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8497764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Page">
  <p:cSld name="Product Page">
    <p:bg>
      <p:bgPr>
        <a:solidFill>
          <a:srgbClr val="FFFFFF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540000" y="417600"/>
            <a:ext cx="59562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542925" y="1752600"/>
            <a:ext cx="4857900" cy="446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790575" y="1943100"/>
            <a:ext cx="4257600" cy="3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Char char="‒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5524500" y="3324225"/>
            <a:ext cx="3096600" cy="289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>
            <a:spLocks noGrp="1"/>
          </p:cNvSpPr>
          <p:nvPr>
            <p:ph type="pic" idx="2"/>
          </p:nvPr>
        </p:nvSpPr>
        <p:spPr>
          <a:xfrm>
            <a:off x="5524500" y="1752600"/>
            <a:ext cx="3096000" cy="15717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body" idx="3"/>
          </p:nvPr>
        </p:nvSpPr>
        <p:spPr>
          <a:xfrm>
            <a:off x="5663789" y="3457573"/>
            <a:ext cx="2756400" cy="23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22222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Arial"/>
              <a:buChar char="‒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30000"/>
              </a:lnSpc>
              <a:spcBef>
                <a:spcPts val="567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body" idx="4"/>
          </p:nvPr>
        </p:nvSpPr>
        <p:spPr>
          <a:xfrm>
            <a:off x="542925" y="1076325"/>
            <a:ext cx="43815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pic" idx="5"/>
          </p:nvPr>
        </p:nvSpPr>
        <p:spPr>
          <a:xfrm>
            <a:off x="6743700" y="561975"/>
            <a:ext cx="1857300" cy="4668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2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793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730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8497764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e to Learn">
  <p:cSld name="More to Learn">
    <p:bg>
      <p:bgPr>
        <a:solidFill>
          <a:schemeClr val="lt2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 rotWithShape="1">
          <a:blip r:embed="rId2">
            <a:alphaModFix/>
          </a:blip>
          <a:srcRect t="5770" b="5308"/>
          <a:stretch/>
        </p:blipFill>
        <p:spPr>
          <a:xfrm>
            <a:off x="888486" y="0"/>
            <a:ext cx="755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>
            <a:spLocks noGrp="1"/>
          </p:cNvSpPr>
          <p:nvPr>
            <p:ph type="ctrTitle"/>
          </p:nvPr>
        </p:nvSpPr>
        <p:spPr>
          <a:xfrm>
            <a:off x="2333624" y="2728866"/>
            <a:ext cx="46566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2343150" y="3829050"/>
            <a:ext cx="47436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 Option1" type="blank">
  <p:cSld name="BLANK">
    <p:bg>
      <p:bgPr>
        <a:solidFill>
          <a:schemeClr val="lt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00930" y="3558921"/>
            <a:ext cx="33801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xfrm>
            <a:off x="541335" y="417600"/>
            <a:ext cx="76884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2">
  <p:cSld name="Statement and Image Option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4470149" cy="114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540000" y="1695449"/>
            <a:ext cx="4511674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2"/>
          </p:nvPr>
        </p:nvSpPr>
        <p:spPr>
          <a:xfrm>
            <a:off x="5876925" y="0"/>
            <a:ext cx="3267075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541337" y="417599"/>
            <a:ext cx="50817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542925" y="1704975"/>
            <a:ext cx="60594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Option2">
  <p:cSld name="Statement and Image Option2">
    <p:bg>
      <p:bgPr>
        <a:solidFill>
          <a:srgbClr val="D4EAE4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062" y="6376987"/>
            <a:ext cx="914959" cy="27831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4470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540000" y="1695449"/>
            <a:ext cx="45117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5" name="Shape 355"/>
          <p:cNvSpPr>
            <a:spLocks noGrp="1"/>
          </p:cNvSpPr>
          <p:nvPr>
            <p:ph type="pic" idx="2"/>
          </p:nvPr>
        </p:nvSpPr>
        <p:spPr>
          <a:xfrm>
            <a:off x="5876925" y="0"/>
            <a:ext cx="32670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03200" marR="0" lvl="1" indent="-222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0" marR="0" lvl="2" indent="-285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97200" marR="0" lvl="6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54400" marR="0" lvl="7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11600" marR="0" lvl="8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and Image Option5">
  <p:cSld name="Statement and Image Option5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7" name="Shape 357"/>
          <p:cNvCxnSpPr/>
          <p:nvPr/>
        </p:nvCxnSpPr>
        <p:spPr>
          <a:xfrm>
            <a:off x="8464550" y="6503987"/>
            <a:ext cx="0" cy="8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3698875" y="418050"/>
            <a:ext cx="35205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3698875" y="1695449"/>
            <a:ext cx="4986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pic" idx="2"/>
          </p:nvPr>
        </p:nvSpPr>
        <p:spPr>
          <a:xfrm>
            <a:off x="0" y="0"/>
            <a:ext cx="32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03200" marR="0" lvl="1" indent="-222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0" marR="0" lvl="2" indent="-285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97200" marR="0" lvl="6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54400" marR="0" lvl="7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11600" marR="0" lvl="8" indent="-25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8497888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Option 1">
  <p:cSld name="Divider Option 1">
    <p:bg>
      <p:bgPr>
        <a:blipFill rotWithShape="1">
          <a:blip r:embed="rId2">
            <a:alphaModFix/>
          </a:blip>
          <a:stretch>
            <a:fillRect l="-39998" r="-39987"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1971677" y="784226"/>
            <a:ext cx="5210100" cy="5422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779" y="73492"/>
                </a:moveTo>
                <a:cubicBezTo>
                  <a:pt x="119504" y="63571"/>
                  <a:pt x="120000" y="53492"/>
                  <a:pt x="118017" y="44285"/>
                </a:cubicBezTo>
                <a:cubicBezTo>
                  <a:pt x="117357" y="41190"/>
                  <a:pt x="116366" y="38095"/>
                  <a:pt x="115127" y="35238"/>
                </a:cubicBezTo>
                <a:cubicBezTo>
                  <a:pt x="108107" y="19285"/>
                  <a:pt x="92085" y="7380"/>
                  <a:pt x="72181" y="3333"/>
                </a:cubicBezTo>
                <a:cubicBezTo>
                  <a:pt x="55746" y="0"/>
                  <a:pt x="38981" y="2698"/>
                  <a:pt x="25189" y="10952"/>
                </a:cubicBezTo>
                <a:cubicBezTo>
                  <a:pt x="16434" y="16190"/>
                  <a:pt x="9745" y="22936"/>
                  <a:pt x="5863" y="30396"/>
                </a:cubicBezTo>
                <a:cubicBezTo>
                  <a:pt x="1486" y="38809"/>
                  <a:pt x="0" y="49523"/>
                  <a:pt x="1486" y="61507"/>
                </a:cubicBezTo>
                <a:cubicBezTo>
                  <a:pt x="2477" y="68333"/>
                  <a:pt x="4294" y="75079"/>
                  <a:pt x="7102" y="81349"/>
                </a:cubicBezTo>
                <a:cubicBezTo>
                  <a:pt x="7102" y="81428"/>
                  <a:pt x="7102" y="81428"/>
                  <a:pt x="7102" y="81428"/>
                </a:cubicBezTo>
                <a:cubicBezTo>
                  <a:pt x="13131" y="95158"/>
                  <a:pt x="22876" y="105793"/>
                  <a:pt x="35182" y="112063"/>
                </a:cubicBezTo>
                <a:cubicBezTo>
                  <a:pt x="49635" y="119444"/>
                  <a:pt x="65822" y="120000"/>
                  <a:pt x="80770" y="113730"/>
                </a:cubicBezTo>
                <a:cubicBezTo>
                  <a:pt x="98279" y="106507"/>
                  <a:pt x="111741" y="91428"/>
                  <a:pt x="116779" y="734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>
            <a:spLocks noGrp="1"/>
          </p:cNvSpPr>
          <p:nvPr>
            <p:ph type="ctrTitle"/>
          </p:nvPr>
        </p:nvSpPr>
        <p:spPr>
          <a:xfrm>
            <a:off x="2430000" y="2973600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8497767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Option 3">
  <p:cSld name="Divider Option 3">
    <p:bg>
      <p:bgPr>
        <a:blipFill rotWithShape="1">
          <a:blip r:embed="rId2">
            <a:alphaModFix/>
          </a:blip>
          <a:stretch>
            <a:fillRect l="-67974" r="-67974"/>
          </a:stretch>
        </a:blip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1971675" y="784223"/>
            <a:ext cx="5210100" cy="5422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779" y="73492"/>
                </a:moveTo>
                <a:cubicBezTo>
                  <a:pt x="119504" y="63571"/>
                  <a:pt x="120000" y="53492"/>
                  <a:pt x="118017" y="44285"/>
                </a:cubicBezTo>
                <a:cubicBezTo>
                  <a:pt x="117357" y="41190"/>
                  <a:pt x="116366" y="38095"/>
                  <a:pt x="115127" y="35238"/>
                </a:cubicBezTo>
                <a:cubicBezTo>
                  <a:pt x="108107" y="19285"/>
                  <a:pt x="92085" y="7380"/>
                  <a:pt x="72181" y="3333"/>
                </a:cubicBezTo>
                <a:cubicBezTo>
                  <a:pt x="55746" y="0"/>
                  <a:pt x="38981" y="2698"/>
                  <a:pt x="25189" y="10952"/>
                </a:cubicBezTo>
                <a:cubicBezTo>
                  <a:pt x="16434" y="16190"/>
                  <a:pt x="9745" y="22936"/>
                  <a:pt x="5863" y="30396"/>
                </a:cubicBezTo>
                <a:cubicBezTo>
                  <a:pt x="1486" y="38809"/>
                  <a:pt x="0" y="49523"/>
                  <a:pt x="1486" y="61507"/>
                </a:cubicBezTo>
                <a:cubicBezTo>
                  <a:pt x="2477" y="68333"/>
                  <a:pt x="4294" y="75079"/>
                  <a:pt x="7102" y="81349"/>
                </a:cubicBezTo>
                <a:cubicBezTo>
                  <a:pt x="7102" y="81428"/>
                  <a:pt x="7102" y="81428"/>
                  <a:pt x="7102" y="81428"/>
                </a:cubicBezTo>
                <a:cubicBezTo>
                  <a:pt x="13131" y="95158"/>
                  <a:pt x="22876" y="105793"/>
                  <a:pt x="35182" y="112063"/>
                </a:cubicBezTo>
                <a:cubicBezTo>
                  <a:pt x="49635" y="119444"/>
                  <a:pt x="65822" y="120000"/>
                  <a:pt x="80770" y="113730"/>
                </a:cubicBezTo>
                <a:cubicBezTo>
                  <a:pt x="98279" y="106507"/>
                  <a:pt x="111741" y="91428"/>
                  <a:pt x="116779" y="734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 txBox="1">
            <a:spLocks noGrp="1"/>
          </p:cNvSpPr>
          <p:nvPr>
            <p:ph type="ctrTitle"/>
          </p:nvPr>
        </p:nvSpPr>
        <p:spPr>
          <a:xfrm>
            <a:off x="2430000" y="2973600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subTitle" idx="1"/>
          </p:nvPr>
        </p:nvSpPr>
        <p:spPr>
          <a:xfrm>
            <a:off x="473040" y="1695600"/>
            <a:ext cx="45111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45111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22014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" name="Shape 379"/>
          <p:cNvSpPr txBox="1">
            <a:spLocks noGrp="1"/>
          </p:cNvSpPr>
          <p:nvPr>
            <p:ph type="body" idx="2"/>
          </p:nvPr>
        </p:nvSpPr>
        <p:spPr>
          <a:xfrm>
            <a:off x="2784960" y="1695600"/>
            <a:ext cx="22014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 Option1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subTitle" idx="1"/>
          </p:nvPr>
        </p:nvSpPr>
        <p:spPr>
          <a:xfrm>
            <a:off x="473040" y="417960"/>
            <a:ext cx="4469700" cy="53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Shape 387"/>
          <p:cNvSpPr txBox="1">
            <a:spLocks noGrp="1"/>
          </p:cNvSpPr>
          <p:nvPr>
            <p:ph type="body" idx="2"/>
          </p:nvPr>
        </p:nvSpPr>
        <p:spPr>
          <a:xfrm>
            <a:off x="473040" y="332712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Shape 388"/>
          <p:cNvSpPr txBox="1">
            <a:spLocks noGrp="1"/>
          </p:cNvSpPr>
          <p:nvPr>
            <p:ph type="body" idx="3"/>
          </p:nvPr>
        </p:nvSpPr>
        <p:spPr>
          <a:xfrm>
            <a:off x="2784960" y="1695600"/>
            <a:ext cx="22014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22014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2" name="Shape 392"/>
          <p:cNvSpPr txBox="1">
            <a:spLocks noGrp="1"/>
          </p:cNvSpPr>
          <p:nvPr>
            <p:ph type="body" idx="2"/>
          </p:nvPr>
        </p:nvSpPr>
        <p:spPr>
          <a:xfrm>
            <a:off x="2784960" y="169560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Shape 393"/>
          <p:cNvSpPr txBox="1">
            <a:spLocks noGrp="1"/>
          </p:cNvSpPr>
          <p:nvPr>
            <p:ph type="body" idx="3"/>
          </p:nvPr>
        </p:nvSpPr>
        <p:spPr>
          <a:xfrm>
            <a:off x="2784960" y="332712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body" idx="2"/>
          </p:nvPr>
        </p:nvSpPr>
        <p:spPr>
          <a:xfrm>
            <a:off x="2784960" y="169560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" name="Shape 398"/>
          <p:cNvSpPr txBox="1">
            <a:spLocks noGrp="1"/>
          </p:cNvSpPr>
          <p:nvPr>
            <p:ph type="body" idx="3"/>
          </p:nvPr>
        </p:nvSpPr>
        <p:spPr>
          <a:xfrm>
            <a:off x="473040" y="3327120"/>
            <a:ext cx="45111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45111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2" name="Shape 402"/>
          <p:cNvSpPr txBox="1">
            <a:spLocks noGrp="1"/>
          </p:cNvSpPr>
          <p:nvPr>
            <p:ph type="body" idx="2"/>
          </p:nvPr>
        </p:nvSpPr>
        <p:spPr>
          <a:xfrm>
            <a:off x="473040" y="3327120"/>
            <a:ext cx="45111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Shape 406"/>
          <p:cNvSpPr txBox="1">
            <a:spLocks noGrp="1"/>
          </p:cNvSpPr>
          <p:nvPr>
            <p:ph type="body" idx="2"/>
          </p:nvPr>
        </p:nvSpPr>
        <p:spPr>
          <a:xfrm>
            <a:off x="2784960" y="169560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body" idx="3"/>
          </p:nvPr>
        </p:nvSpPr>
        <p:spPr>
          <a:xfrm>
            <a:off x="2784960" y="332712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Shape 408"/>
          <p:cNvSpPr txBox="1">
            <a:spLocks noGrp="1"/>
          </p:cNvSpPr>
          <p:nvPr>
            <p:ph type="body" idx="4"/>
          </p:nvPr>
        </p:nvSpPr>
        <p:spPr>
          <a:xfrm>
            <a:off x="473040" y="3327120"/>
            <a:ext cx="22014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473040" y="417960"/>
            <a:ext cx="4469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473040" y="1695600"/>
            <a:ext cx="45111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2" name="Shape 412"/>
          <p:cNvSpPr txBox="1">
            <a:spLocks noGrp="1"/>
          </p:cNvSpPr>
          <p:nvPr>
            <p:ph type="body" idx="2"/>
          </p:nvPr>
        </p:nvSpPr>
        <p:spPr>
          <a:xfrm>
            <a:off x="473040" y="1695600"/>
            <a:ext cx="45111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0760" y="1695240"/>
            <a:ext cx="3914087" cy="312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0760" y="1695240"/>
            <a:ext cx="3914087" cy="3123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Option 5">
  <p:cSld name="Divider Option 5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ctrTitle"/>
          </p:nvPr>
        </p:nvSpPr>
        <p:spPr>
          <a:xfrm>
            <a:off x="2430000" y="2973600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ion1">
  <p:cSld name="Title Slide Option1"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hape 4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375" y="409958"/>
            <a:ext cx="860400" cy="8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>
            <a:spLocks noGrp="1"/>
          </p:cNvSpPr>
          <p:nvPr>
            <p:ph type="ctrTitle"/>
          </p:nvPr>
        </p:nvSpPr>
        <p:spPr>
          <a:xfrm>
            <a:off x="472764" y="1680064"/>
            <a:ext cx="3683100" cy="2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None/>
              <a:defRPr sz="29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31" name="Shape 431"/>
          <p:cNvSpPr txBox="1">
            <a:spLocks noGrp="1"/>
          </p:cNvSpPr>
          <p:nvPr>
            <p:ph type="subTitle" idx="1"/>
          </p:nvPr>
        </p:nvSpPr>
        <p:spPr>
          <a:xfrm>
            <a:off x="472764" y="4057650"/>
            <a:ext cx="3397200" cy="1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2" name="Shape 432"/>
          <p:cNvSpPr txBox="1">
            <a:spLocks noGrp="1"/>
          </p:cNvSpPr>
          <p:nvPr>
            <p:ph type="body" idx="2"/>
          </p:nvPr>
        </p:nvSpPr>
        <p:spPr>
          <a:xfrm>
            <a:off x="472764" y="6265862"/>
            <a:ext cx="39624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Shape 433"/>
          <p:cNvSpPr>
            <a:spLocks noGrp="1"/>
          </p:cNvSpPr>
          <p:nvPr>
            <p:ph type="pic" idx="3"/>
          </p:nvPr>
        </p:nvSpPr>
        <p:spPr>
          <a:xfrm>
            <a:off x="4581524" y="0"/>
            <a:ext cx="45627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5" name="Shape 435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6" name="Shape 436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541335" y="417600"/>
            <a:ext cx="76884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FFFF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4485825" y="1332225"/>
            <a:ext cx="4190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4482791" y="2000250"/>
            <a:ext cx="4193400" cy="3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25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0" name="Shape 440"/>
          <p:cNvSpPr>
            <a:spLocks noGrp="1"/>
          </p:cNvSpPr>
          <p:nvPr>
            <p:ph type="pic" idx="2"/>
          </p:nvPr>
        </p:nvSpPr>
        <p:spPr>
          <a:xfrm>
            <a:off x="0" y="0"/>
            <a:ext cx="38769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2" name="Shape 442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bg>
      <p:bgPr>
        <a:solidFill>
          <a:schemeClr val="lt2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xfrm>
            <a:off x="473095" y="418050"/>
            <a:ext cx="3588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468817" y="2085975"/>
            <a:ext cx="35340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33333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•"/>
              <a:defRPr sz="9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pic" idx="2"/>
          </p:nvPr>
        </p:nvSpPr>
        <p:spPr>
          <a:xfrm>
            <a:off x="4581526" y="0"/>
            <a:ext cx="45627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915" y="6375598"/>
            <a:ext cx="696000" cy="2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9" name="Shape 449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Shape 450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Option 5">
  <p:cSld name="Divider Option 5">
    <p:bg>
      <p:bgPr>
        <a:blipFill rotWithShape="1">
          <a:blip r:embed="rId2">
            <a:alphaModFix/>
          </a:blip>
          <a:stretch>
            <a:fillRect l="-11999" r="-11989"/>
          </a:stretch>
        </a:blip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2619600" y="784570"/>
            <a:ext cx="3906900" cy="542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779" y="73492"/>
                </a:moveTo>
                <a:cubicBezTo>
                  <a:pt x="119504" y="63571"/>
                  <a:pt x="120000" y="53492"/>
                  <a:pt x="118017" y="44285"/>
                </a:cubicBezTo>
                <a:cubicBezTo>
                  <a:pt x="117357" y="41190"/>
                  <a:pt x="116366" y="38095"/>
                  <a:pt x="115127" y="35238"/>
                </a:cubicBezTo>
                <a:cubicBezTo>
                  <a:pt x="108107" y="19285"/>
                  <a:pt x="92085" y="7380"/>
                  <a:pt x="72181" y="3333"/>
                </a:cubicBezTo>
                <a:cubicBezTo>
                  <a:pt x="55746" y="0"/>
                  <a:pt x="38981" y="2698"/>
                  <a:pt x="25189" y="10952"/>
                </a:cubicBezTo>
                <a:cubicBezTo>
                  <a:pt x="16434" y="16190"/>
                  <a:pt x="9745" y="22936"/>
                  <a:pt x="5863" y="30396"/>
                </a:cubicBezTo>
                <a:cubicBezTo>
                  <a:pt x="1486" y="38809"/>
                  <a:pt x="0" y="49523"/>
                  <a:pt x="1486" y="61507"/>
                </a:cubicBezTo>
                <a:cubicBezTo>
                  <a:pt x="2477" y="68333"/>
                  <a:pt x="4294" y="75079"/>
                  <a:pt x="7102" y="81349"/>
                </a:cubicBezTo>
                <a:cubicBezTo>
                  <a:pt x="7102" y="81428"/>
                  <a:pt x="7102" y="81428"/>
                  <a:pt x="7102" y="81428"/>
                </a:cubicBezTo>
                <a:cubicBezTo>
                  <a:pt x="13131" y="95158"/>
                  <a:pt x="22876" y="105793"/>
                  <a:pt x="35182" y="112063"/>
                </a:cubicBezTo>
                <a:cubicBezTo>
                  <a:pt x="49635" y="119444"/>
                  <a:pt x="65822" y="120000"/>
                  <a:pt x="80770" y="113730"/>
                </a:cubicBezTo>
                <a:cubicBezTo>
                  <a:pt x="98279" y="106507"/>
                  <a:pt x="111741" y="91428"/>
                  <a:pt x="116779" y="734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 txBox="1">
            <a:spLocks noGrp="1"/>
          </p:cNvSpPr>
          <p:nvPr>
            <p:ph type="ctrTitle"/>
          </p:nvPr>
        </p:nvSpPr>
        <p:spPr>
          <a:xfrm>
            <a:off x="2753436" y="2973675"/>
            <a:ext cx="36234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6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 Option1">
  <p:cSld name="Statement and Image  Option1">
    <p:bg>
      <p:bgPr>
        <a:solidFill>
          <a:schemeClr val="l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473095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473093" y="1695450"/>
            <a:ext cx="36813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pic" idx="2"/>
          </p:nvPr>
        </p:nvSpPr>
        <p:spPr>
          <a:xfrm>
            <a:off x="4581526" y="0"/>
            <a:ext cx="45627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915" y="6376789"/>
            <a:ext cx="694800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0" name="Shape 460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1" name="Shape 461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2">
  <p:cSld name="Statement and Image Option2"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>
            <a:off x="473093" y="418050"/>
            <a:ext cx="4470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473093" y="1695450"/>
            <a:ext cx="45117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Shape 465"/>
          <p:cNvSpPr>
            <a:spLocks noGrp="1"/>
          </p:cNvSpPr>
          <p:nvPr>
            <p:ph type="pic" idx="2"/>
          </p:nvPr>
        </p:nvSpPr>
        <p:spPr>
          <a:xfrm>
            <a:off x="5876925" y="0"/>
            <a:ext cx="32670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6" y="6376789"/>
            <a:ext cx="694800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8" name="Shape 468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9" name="Shape 469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3">
  <p:cSld name="Statement and Image Option3">
    <p:bg>
      <p:bgPr>
        <a:solidFill>
          <a:srgbClr val="FFFFFF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73093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473093" y="1695450"/>
            <a:ext cx="36813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Shape 473"/>
          <p:cNvSpPr>
            <a:spLocks noGrp="1"/>
          </p:cNvSpPr>
          <p:nvPr>
            <p:ph type="pic" idx="2"/>
          </p:nvPr>
        </p:nvSpPr>
        <p:spPr>
          <a:xfrm>
            <a:off x="4581526" y="0"/>
            <a:ext cx="45627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Shape 474"/>
          <p:cNvSpPr txBox="1">
            <a:spLocks noGrp="1"/>
          </p:cNvSpPr>
          <p:nvPr>
            <p:ph type="body" idx="3"/>
          </p:nvPr>
        </p:nvSpPr>
        <p:spPr>
          <a:xfrm>
            <a:off x="476018" y="5838825"/>
            <a:ext cx="367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75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6" y="6376789"/>
            <a:ext cx="694800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Shape 476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7" name="Shape 477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8" name="Shape 478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4">
  <p:cSld name="Statement and Image Option4">
    <p:bg>
      <p:bgPr>
        <a:solidFill>
          <a:srgbClr val="FFFFFF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473093" y="418050"/>
            <a:ext cx="4517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473093" y="1695450"/>
            <a:ext cx="45177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" name="Shape 482"/>
          <p:cNvSpPr>
            <a:spLocks noGrp="1"/>
          </p:cNvSpPr>
          <p:nvPr>
            <p:ph type="pic" idx="2"/>
          </p:nvPr>
        </p:nvSpPr>
        <p:spPr>
          <a:xfrm>
            <a:off x="5867400" y="0"/>
            <a:ext cx="32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" name="Shape 483"/>
          <p:cNvSpPr txBox="1">
            <a:spLocks noGrp="1"/>
          </p:cNvSpPr>
          <p:nvPr>
            <p:ph type="body" idx="3"/>
          </p:nvPr>
        </p:nvSpPr>
        <p:spPr>
          <a:xfrm>
            <a:off x="476018" y="5838825"/>
            <a:ext cx="358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84" name="Shape 4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6" y="6376789"/>
            <a:ext cx="694800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6" name="Shape 486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7" name="Shape 487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5">
  <p:cSld name="Statement and Image Option5">
    <p:bg>
      <p:bgPr>
        <a:solidFill>
          <a:srgbClr val="FFFFFF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/>
          </p:nvPr>
        </p:nvSpPr>
        <p:spPr>
          <a:xfrm>
            <a:off x="3698874" y="418050"/>
            <a:ext cx="49656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3698875" y="1695450"/>
            <a:ext cx="49773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Shape 491"/>
          <p:cNvSpPr>
            <a:spLocks noGrp="1"/>
          </p:cNvSpPr>
          <p:nvPr>
            <p:ph type="pic" idx="2"/>
          </p:nvPr>
        </p:nvSpPr>
        <p:spPr>
          <a:xfrm>
            <a:off x="0" y="0"/>
            <a:ext cx="32766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Shape 492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3" name="Shape 493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Shape 494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Option6">
  <p:cSld name="Statement and Image Option6">
    <p:bg>
      <p:bgPr>
        <a:solidFill>
          <a:srgbClr val="FFFFFF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467915" y="418050"/>
            <a:ext cx="82065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467915" y="1433512"/>
            <a:ext cx="51249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pic" idx="2"/>
          </p:nvPr>
        </p:nvSpPr>
        <p:spPr>
          <a:xfrm>
            <a:off x="6102097" y="1433512"/>
            <a:ext cx="2562300" cy="45243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99" name="Shape 499"/>
          <p:cNvCxnSpPr/>
          <p:nvPr/>
        </p:nvCxnSpPr>
        <p:spPr>
          <a:xfrm>
            <a:off x="466495" y="6124575"/>
            <a:ext cx="8208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Shape 500"/>
          <p:cNvSpPr txBox="1">
            <a:spLocks noGrp="1"/>
          </p:cNvSpPr>
          <p:nvPr>
            <p:ph type="body" idx="3"/>
          </p:nvPr>
        </p:nvSpPr>
        <p:spPr>
          <a:xfrm>
            <a:off x="5267325" y="6172201"/>
            <a:ext cx="3396900" cy="2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1" name="Shape 5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495" y="6374687"/>
            <a:ext cx="694800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3" name="Shape 503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4" name="Shape 504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Option 1">
  <p:cSld name="Statement Option 1">
    <p:bg>
      <p:bgPr>
        <a:solidFill>
          <a:schemeClr val="lt2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hape 506"/>
          <p:cNvPicPr preferRelativeResize="0"/>
          <p:nvPr/>
        </p:nvPicPr>
        <p:blipFill rotWithShape="1">
          <a:blip r:embed="rId2">
            <a:alphaModFix/>
          </a:blip>
          <a:srcRect t="5770" b="5308"/>
          <a:stretch/>
        </p:blipFill>
        <p:spPr>
          <a:xfrm>
            <a:off x="1839825" y="0"/>
            <a:ext cx="5661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Shape 507"/>
          <p:cNvSpPr txBox="1">
            <a:spLocks noGrp="1"/>
          </p:cNvSpPr>
          <p:nvPr>
            <p:ph type="ctrTitle"/>
          </p:nvPr>
        </p:nvSpPr>
        <p:spPr>
          <a:xfrm>
            <a:off x="2016456" y="2759846"/>
            <a:ext cx="5332800" cy="13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pic>
        <p:nvPicPr>
          <p:cNvPr id="508" name="Shape 5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915" y="6375598"/>
            <a:ext cx="696000" cy="2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0" name="Shape 510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1" name="Shape 511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541337" y="417599"/>
            <a:ext cx="50817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542925" y="1704975"/>
            <a:ext cx="60594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Option 4">
  <p:cSld name="Statement Option 4">
    <p:bg>
      <p:bgPr>
        <a:solidFill>
          <a:schemeClr val="accen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Shape 513"/>
          <p:cNvPicPr preferRelativeResize="0"/>
          <p:nvPr/>
        </p:nvPicPr>
        <p:blipFill rotWithShape="1">
          <a:blip r:embed="rId2">
            <a:alphaModFix/>
          </a:blip>
          <a:srcRect t="5770" b="5308"/>
          <a:stretch/>
        </p:blipFill>
        <p:spPr>
          <a:xfrm>
            <a:off x="1792643" y="0"/>
            <a:ext cx="5661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 txBox="1">
            <a:spLocks noGrp="1"/>
          </p:cNvSpPr>
          <p:nvPr>
            <p:ph type="ctrTitle"/>
          </p:nvPr>
        </p:nvSpPr>
        <p:spPr>
          <a:xfrm>
            <a:off x="1934569" y="2389032"/>
            <a:ext cx="54045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1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2036927" y="4179105"/>
            <a:ext cx="51996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16" name="Shape 5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956" y="6376789"/>
            <a:ext cx="694800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8" name="Shape 518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9" name="Shape 519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Page">
  <p:cSld name="Product Page">
    <p:bg>
      <p:bgPr>
        <a:solidFill>
          <a:srgbClr val="FFFFFF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467915" y="417600"/>
            <a:ext cx="60282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467915" y="1752600"/>
            <a:ext cx="4932600" cy="446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761071" y="1943100"/>
            <a:ext cx="4287000" cy="3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‒"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4" name="Shape 524"/>
          <p:cNvSpPr/>
          <p:nvPr/>
        </p:nvSpPr>
        <p:spPr>
          <a:xfrm>
            <a:off x="5574680" y="3324225"/>
            <a:ext cx="3096600" cy="289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Shape 525"/>
          <p:cNvSpPr>
            <a:spLocks noGrp="1"/>
          </p:cNvSpPr>
          <p:nvPr>
            <p:ph type="pic" idx="2"/>
          </p:nvPr>
        </p:nvSpPr>
        <p:spPr>
          <a:xfrm>
            <a:off x="5574680" y="1752600"/>
            <a:ext cx="3096000" cy="15717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6" name="Shape 526"/>
          <p:cNvSpPr txBox="1">
            <a:spLocks noGrp="1"/>
          </p:cNvSpPr>
          <p:nvPr>
            <p:ph type="body" idx="3"/>
          </p:nvPr>
        </p:nvSpPr>
        <p:spPr>
          <a:xfrm>
            <a:off x="5713969" y="3457575"/>
            <a:ext cx="2756400" cy="23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3050" algn="l" rtl="0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‒"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7" name="Shape 527"/>
          <p:cNvSpPr txBox="1">
            <a:spLocks noGrp="1"/>
          </p:cNvSpPr>
          <p:nvPr>
            <p:ph type="body" idx="4"/>
          </p:nvPr>
        </p:nvSpPr>
        <p:spPr>
          <a:xfrm>
            <a:off x="470876" y="1076325"/>
            <a:ext cx="60252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8" name="Shape 528"/>
          <p:cNvSpPr>
            <a:spLocks noGrp="1"/>
          </p:cNvSpPr>
          <p:nvPr>
            <p:ph type="pic" idx="5"/>
          </p:nvPr>
        </p:nvSpPr>
        <p:spPr>
          <a:xfrm>
            <a:off x="6810607" y="561975"/>
            <a:ext cx="1857300" cy="4668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Shape 529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0" name="Shape 530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Option1">
  <p:cSld name="Case study Option1">
    <p:bg>
      <p:bgPr>
        <a:solidFill>
          <a:srgbClr val="FFFFFF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3344668" y="1409700"/>
            <a:ext cx="5324400" cy="46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3344668" y="1872628"/>
            <a:ext cx="5324400" cy="40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Shape 534"/>
          <p:cNvSpPr txBox="1">
            <a:spLocks noGrp="1"/>
          </p:cNvSpPr>
          <p:nvPr>
            <p:ph type="title"/>
          </p:nvPr>
        </p:nvSpPr>
        <p:spPr>
          <a:xfrm>
            <a:off x="476279" y="417600"/>
            <a:ext cx="61425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3532927" y="1437716"/>
            <a:ext cx="49836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Char char="‒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Shape 536"/>
          <p:cNvSpPr txBox="1">
            <a:spLocks noGrp="1"/>
          </p:cNvSpPr>
          <p:nvPr>
            <p:ph type="body" idx="2"/>
          </p:nvPr>
        </p:nvSpPr>
        <p:spPr>
          <a:xfrm>
            <a:off x="3553655" y="2019300"/>
            <a:ext cx="4867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-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Shape 537"/>
          <p:cNvSpPr>
            <a:spLocks noGrp="1"/>
          </p:cNvSpPr>
          <p:nvPr>
            <p:ph type="pic" idx="3"/>
          </p:nvPr>
        </p:nvSpPr>
        <p:spPr>
          <a:xfrm>
            <a:off x="476020" y="1409700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8" name="Shape 538"/>
          <p:cNvSpPr>
            <a:spLocks noGrp="1"/>
          </p:cNvSpPr>
          <p:nvPr>
            <p:ph type="pic" idx="4"/>
          </p:nvPr>
        </p:nvSpPr>
        <p:spPr>
          <a:xfrm>
            <a:off x="476020" y="3762375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Shape 539"/>
          <p:cNvSpPr>
            <a:spLocks noGrp="1"/>
          </p:cNvSpPr>
          <p:nvPr>
            <p:ph type="pic" idx="5"/>
          </p:nvPr>
        </p:nvSpPr>
        <p:spPr>
          <a:xfrm>
            <a:off x="6818970" y="561975"/>
            <a:ext cx="1857300" cy="4668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0" name="Shape 540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1" name="Shape 541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Option2">
  <p:cSld name="Case study Option2">
    <p:bg>
      <p:bgPr>
        <a:solidFill>
          <a:srgbClr val="FFFFFF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/>
        </p:nvSpPr>
        <p:spPr>
          <a:xfrm>
            <a:off x="3344668" y="1409700"/>
            <a:ext cx="53244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3344668" y="1872628"/>
            <a:ext cx="5324400" cy="409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 txBox="1">
            <a:spLocks noGrp="1"/>
          </p:cNvSpPr>
          <p:nvPr>
            <p:ph type="title"/>
          </p:nvPr>
        </p:nvSpPr>
        <p:spPr>
          <a:xfrm>
            <a:off x="473095" y="417600"/>
            <a:ext cx="60801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3532927" y="1447241"/>
            <a:ext cx="49836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Char char="‒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7" name="Shape 547"/>
          <p:cNvSpPr txBox="1">
            <a:spLocks noGrp="1"/>
          </p:cNvSpPr>
          <p:nvPr>
            <p:ph type="body" idx="2"/>
          </p:nvPr>
        </p:nvSpPr>
        <p:spPr>
          <a:xfrm>
            <a:off x="3553655" y="2019300"/>
            <a:ext cx="48678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Arial"/>
              <a:buChar char="-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Shape 548"/>
          <p:cNvSpPr>
            <a:spLocks noGrp="1"/>
          </p:cNvSpPr>
          <p:nvPr>
            <p:ph type="pic" idx="3"/>
          </p:nvPr>
        </p:nvSpPr>
        <p:spPr>
          <a:xfrm>
            <a:off x="476020" y="1409700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pic" idx="4"/>
          </p:nvPr>
        </p:nvSpPr>
        <p:spPr>
          <a:xfrm>
            <a:off x="476020" y="3762375"/>
            <a:ext cx="2562300" cy="2190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0" name="Shape 550"/>
          <p:cNvSpPr>
            <a:spLocks noGrp="1"/>
          </p:cNvSpPr>
          <p:nvPr>
            <p:ph type="pic" idx="5"/>
          </p:nvPr>
        </p:nvSpPr>
        <p:spPr>
          <a:xfrm>
            <a:off x="6810607" y="561975"/>
            <a:ext cx="1857300" cy="4668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" name="Shape 551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2" name="Shape 552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FFFFFF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title"/>
          </p:nvPr>
        </p:nvSpPr>
        <p:spPr>
          <a:xfrm>
            <a:off x="467915" y="417600"/>
            <a:ext cx="82083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467917" y="1704975"/>
            <a:ext cx="6666000" cy="3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" name="Shape 556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7" name="Shape 557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">
  <p:cSld name="Numbered">
    <p:bg>
      <p:bgPr>
        <a:solidFill>
          <a:srgbClr val="FFFFFF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title"/>
          </p:nvPr>
        </p:nvSpPr>
        <p:spPr>
          <a:xfrm>
            <a:off x="467915" y="417600"/>
            <a:ext cx="82083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467915" y="1809750"/>
            <a:ext cx="6682800" cy="3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1750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AutoNum type="arabicPeriod"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1" name="Shape 561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2" name="Shape 562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graphic x3">
  <p:cSld name="Infographic x3">
    <p:bg>
      <p:bgPr>
        <a:solidFill>
          <a:srgbClr val="FFFFFF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467915" y="417600"/>
            <a:ext cx="82083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65" name="Shape 565"/>
          <p:cNvSpPr>
            <a:spLocks noGrp="1"/>
          </p:cNvSpPr>
          <p:nvPr>
            <p:ph type="pic" idx="2"/>
          </p:nvPr>
        </p:nvSpPr>
        <p:spPr>
          <a:xfrm>
            <a:off x="836613" y="2514600"/>
            <a:ext cx="1984200" cy="13191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830263" y="4425950"/>
            <a:ext cx="19908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7" name="Shape 567"/>
          <p:cNvSpPr txBox="1">
            <a:spLocks noGrp="1"/>
          </p:cNvSpPr>
          <p:nvPr>
            <p:ph type="body" idx="3"/>
          </p:nvPr>
        </p:nvSpPr>
        <p:spPr>
          <a:xfrm>
            <a:off x="836613" y="3924926"/>
            <a:ext cx="19842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2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8" name="Shape 568"/>
          <p:cNvSpPr txBox="1">
            <a:spLocks noGrp="1"/>
          </p:cNvSpPr>
          <p:nvPr>
            <p:ph type="body" idx="4"/>
          </p:nvPr>
        </p:nvSpPr>
        <p:spPr>
          <a:xfrm>
            <a:off x="3538799" y="3924926"/>
            <a:ext cx="19842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9" name="Shape 569"/>
          <p:cNvSpPr txBox="1">
            <a:spLocks noGrp="1"/>
          </p:cNvSpPr>
          <p:nvPr>
            <p:ph type="body" idx="5"/>
          </p:nvPr>
        </p:nvSpPr>
        <p:spPr>
          <a:xfrm>
            <a:off x="6275102" y="3924926"/>
            <a:ext cx="19842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03873A"/>
              </a:buClr>
              <a:buSzPts val="1100"/>
              <a:buFont typeface="Arial"/>
              <a:buNone/>
              <a:defRPr sz="2600" b="1" i="0" u="none" strike="noStrike" cap="none">
                <a:solidFill>
                  <a:srgbClr val="0387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0" name="Shape 570"/>
          <p:cNvSpPr txBox="1">
            <a:spLocks noGrp="1"/>
          </p:cNvSpPr>
          <p:nvPr>
            <p:ph type="body" idx="6"/>
          </p:nvPr>
        </p:nvSpPr>
        <p:spPr>
          <a:xfrm>
            <a:off x="3541172" y="4425950"/>
            <a:ext cx="19908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1" name="Shape 571"/>
          <p:cNvSpPr txBox="1">
            <a:spLocks noGrp="1"/>
          </p:cNvSpPr>
          <p:nvPr>
            <p:ph type="body" idx="7"/>
          </p:nvPr>
        </p:nvSpPr>
        <p:spPr>
          <a:xfrm>
            <a:off x="6282048" y="4425950"/>
            <a:ext cx="19908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03873A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0387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2" name="Shape 572"/>
          <p:cNvSpPr txBox="1">
            <a:spLocks noGrp="1"/>
          </p:cNvSpPr>
          <p:nvPr>
            <p:ph type="body" idx="8"/>
          </p:nvPr>
        </p:nvSpPr>
        <p:spPr>
          <a:xfrm>
            <a:off x="5267325" y="6172201"/>
            <a:ext cx="33969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3" name="Shape 573"/>
          <p:cNvSpPr>
            <a:spLocks noGrp="1"/>
          </p:cNvSpPr>
          <p:nvPr>
            <p:ph type="pic" idx="9"/>
          </p:nvPr>
        </p:nvSpPr>
        <p:spPr>
          <a:xfrm>
            <a:off x="3537611" y="2514600"/>
            <a:ext cx="1984200" cy="13191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" name="Shape 574"/>
          <p:cNvSpPr>
            <a:spLocks noGrp="1"/>
          </p:cNvSpPr>
          <p:nvPr>
            <p:ph type="pic" idx="13"/>
          </p:nvPr>
        </p:nvSpPr>
        <p:spPr>
          <a:xfrm>
            <a:off x="6280811" y="2514600"/>
            <a:ext cx="1984200" cy="13191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75" name="Shape 575"/>
          <p:cNvCxnSpPr/>
          <p:nvPr/>
        </p:nvCxnSpPr>
        <p:spPr>
          <a:xfrm>
            <a:off x="466495" y="6124575"/>
            <a:ext cx="8208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6" name="Shape 576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7" name="Shape 577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FFFFFF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title"/>
          </p:nvPr>
        </p:nvSpPr>
        <p:spPr>
          <a:xfrm>
            <a:off x="467915" y="417600"/>
            <a:ext cx="82083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80" name="Shape 580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1" name="Shape 581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ple Boxed Text x3">
  <p:cSld name="Sample Boxed Text x3">
    <p:bg>
      <p:bgPr>
        <a:solidFill>
          <a:srgbClr val="FFFFFF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/>
        </p:nvSpPr>
        <p:spPr>
          <a:xfrm>
            <a:off x="472203" y="2669156"/>
            <a:ext cx="2602800" cy="468000"/>
          </a:xfrm>
          <a:prstGeom prst="rect">
            <a:avLst/>
          </a:prstGeom>
          <a:solidFill>
            <a:srgbClr val="03873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472203" y="3129775"/>
            <a:ext cx="2602800" cy="214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xfrm>
            <a:off x="472203" y="417600"/>
            <a:ext cx="82038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57713" y="2687950"/>
            <a:ext cx="21912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Char char="‒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7" name="Shape 587"/>
          <p:cNvSpPr txBox="1">
            <a:spLocks noGrp="1"/>
          </p:cNvSpPr>
          <p:nvPr>
            <p:ph type="body" idx="2"/>
          </p:nvPr>
        </p:nvSpPr>
        <p:spPr>
          <a:xfrm>
            <a:off x="670513" y="3226998"/>
            <a:ext cx="22461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-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8" name="Shape 588"/>
          <p:cNvSpPr/>
          <p:nvPr/>
        </p:nvSpPr>
        <p:spPr>
          <a:xfrm>
            <a:off x="3290736" y="2669156"/>
            <a:ext cx="2602800" cy="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3290736" y="3129775"/>
            <a:ext cx="2602800" cy="214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Shape 590"/>
          <p:cNvSpPr txBox="1">
            <a:spLocks noGrp="1"/>
          </p:cNvSpPr>
          <p:nvPr>
            <p:ph type="body" idx="3"/>
          </p:nvPr>
        </p:nvSpPr>
        <p:spPr>
          <a:xfrm>
            <a:off x="3476246" y="2687950"/>
            <a:ext cx="21912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Char char="‒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1" name="Shape 591"/>
          <p:cNvSpPr txBox="1">
            <a:spLocks noGrp="1"/>
          </p:cNvSpPr>
          <p:nvPr>
            <p:ph type="body" idx="4"/>
          </p:nvPr>
        </p:nvSpPr>
        <p:spPr>
          <a:xfrm>
            <a:off x="3489047" y="3226998"/>
            <a:ext cx="22461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-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6073449" y="2669156"/>
            <a:ext cx="2602800" cy="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6073449" y="3129775"/>
            <a:ext cx="2602800" cy="214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Shape 594"/>
          <p:cNvSpPr txBox="1">
            <a:spLocks noGrp="1"/>
          </p:cNvSpPr>
          <p:nvPr>
            <p:ph type="body" idx="5"/>
          </p:nvPr>
        </p:nvSpPr>
        <p:spPr>
          <a:xfrm>
            <a:off x="6258959" y="2687950"/>
            <a:ext cx="21912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Char char="‒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5" name="Shape 595"/>
          <p:cNvSpPr txBox="1">
            <a:spLocks noGrp="1"/>
          </p:cNvSpPr>
          <p:nvPr>
            <p:ph type="body" idx="6"/>
          </p:nvPr>
        </p:nvSpPr>
        <p:spPr>
          <a:xfrm>
            <a:off x="6271760" y="3226998"/>
            <a:ext cx="22461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-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6" name="Shape 596"/>
          <p:cNvSpPr txBox="1">
            <a:spLocks noGrp="1"/>
          </p:cNvSpPr>
          <p:nvPr>
            <p:ph type="body" idx="7"/>
          </p:nvPr>
        </p:nvSpPr>
        <p:spPr>
          <a:xfrm>
            <a:off x="476279" y="1685925"/>
            <a:ext cx="81999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8" name="Shape 598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ple Boxed Text with Image x3">
  <p:cSld name="Sample Boxed Text with Image x3">
    <p:bg>
      <p:bgPr>
        <a:solidFill>
          <a:srgbClr val="FFFFFF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/>
        </p:nvSpPr>
        <p:spPr>
          <a:xfrm>
            <a:off x="3282309" y="2477658"/>
            <a:ext cx="2584800" cy="17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6084051" y="2477658"/>
            <a:ext cx="2584800" cy="17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480566" y="2477658"/>
            <a:ext cx="2584800" cy="17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Shape 603"/>
          <p:cNvSpPr txBox="1">
            <a:spLocks noGrp="1"/>
          </p:cNvSpPr>
          <p:nvPr>
            <p:ph type="title"/>
          </p:nvPr>
        </p:nvSpPr>
        <p:spPr>
          <a:xfrm>
            <a:off x="468351" y="417600"/>
            <a:ext cx="82005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617731" y="3603582"/>
            <a:ext cx="23622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-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5" name="Shape 605"/>
          <p:cNvSpPr txBox="1">
            <a:spLocks noGrp="1"/>
          </p:cNvSpPr>
          <p:nvPr>
            <p:ph type="body" idx="2"/>
          </p:nvPr>
        </p:nvSpPr>
        <p:spPr>
          <a:xfrm>
            <a:off x="476279" y="1685925"/>
            <a:ext cx="81924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6" name="Shape 606"/>
          <p:cNvSpPr>
            <a:spLocks noGrp="1"/>
          </p:cNvSpPr>
          <p:nvPr>
            <p:ph type="pic" idx="3"/>
          </p:nvPr>
        </p:nvSpPr>
        <p:spPr>
          <a:xfrm>
            <a:off x="480566" y="4167533"/>
            <a:ext cx="2584800" cy="1752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7" name="Shape 607"/>
          <p:cNvSpPr txBox="1">
            <a:spLocks noGrp="1"/>
          </p:cNvSpPr>
          <p:nvPr>
            <p:ph type="body" idx="4"/>
          </p:nvPr>
        </p:nvSpPr>
        <p:spPr>
          <a:xfrm>
            <a:off x="3419475" y="3603582"/>
            <a:ext cx="23622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-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pic" idx="5"/>
          </p:nvPr>
        </p:nvSpPr>
        <p:spPr>
          <a:xfrm>
            <a:off x="3282309" y="4167533"/>
            <a:ext cx="2584800" cy="1752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9" name="Shape 609"/>
          <p:cNvSpPr txBox="1">
            <a:spLocks noGrp="1"/>
          </p:cNvSpPr>
          <p:nvPr>
            <p:ph type="body" idx="6"/>
          </p:nvPr>
        </p:nvSpPr>
        <p:spPr>
          <a:xfrm>
            <a:off x="6221218" y="3603582"/>
            <a:ext cx="23622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457200" marR="0" lvl="0" indent="-228600" algn="ctr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Char char="-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0" name="Shape 610"/>
          <p:cNvSpPr>
            <a:spLocks noGrp="1"/>
          </p:cNvSpPr>
          <p:nvPr>
            <p:ph type="pic" idx="7"/>
          </p:nvPr>
        </p:nvSpPr>
        <p:spPr>
          <a:xfrm>
            <a:off x="6084051" y="4167533"/>
            <a:ext cx="2584800" cy="17529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1" name="Shape 611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2" name="Shape 612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3" name="Shape 613"/>
          <p:cNvSpPr txBox="1">
            <a:spLocks noGrp="1"/>
          </p:cNvSpPr>
          <p:nvPr>
            <p:ph type="body" idx="8"/>
          </p:nvPr>
        </p:nvSpPr>
        <p:spPr>
          <a:xfrm>
            <a:off x="617731" y="2554852"/>
            <a:ext cx="23622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5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Shape 614"/>
          <p:cNvSpPr txBox="1">
            <a:spLocks noGrp="1"/>
          </p:cNvSpPr>
          <p:nvPr>
            <p:ph type="body" idx="9"/>
          </p:nvPr>
        </p:nvSpPr>
        <p:spPr>
          <a:xfrm>
            <a:off x="3419475" y="2555413"/>
            <a:ext cx="23622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873A"/>
              </a:buClr>
              <a:buSzPts val="1100"/>
              <a:buFont typeface="Arial"/>
              <a:buNone/>
              <a:defRPr sz="5500" b="1" i="0" u="none" strike="noStrike" cap="none">
                <a:solidFill>
                  <a:srgbClr val="03873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5" name="Shape 615"/>
          <p:cNvSpPr txBox="1">
            <a:spLocks noGrp="1"/>
          </p:cNvSpPr>
          <p:nvPr>
            <p:ph type="body" idx="13"/>
          </p:nvPr>
        </p:nvSpPr>
        <p:spPr>
          <a:xfrm>
            <a:off x="6211582" y="2554852"/>
            <a:ext cx="23622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Option2">
  <p:cSld name="Title Slide Option2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447675" y="1681200"/>
            <a:ext cx="3733800" cy="20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imes New Roman"/>
              <a:buNone/>
              <a:defRPr sz="36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446400" y="4057200"/>
            <a:ext cx="34440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8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44522" y="6265863"/>
            <a:ext cx="3965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pic" idx="3"/>
          </p:nvPr>
        </p:nvSpPr>
        <p:spPr>
          <a:xfrm>
            <a:off x="4581524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-1809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-1746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375" y="409107"/>
            <a:ext cx="1144800" cy="8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heading">
  <p:cSld name="Title and Subheading">
    <p:bg>
      <p:bgPr>
        <a:solidFill>
          <a:srgbClr val="FFFFFF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>
            <a:spLocks noGrp="1"/>
          </p:cNvSpPr>
          <p:nvPr>
            <p:ph type="title"/>
          </p:nvPr>
        </p:nvSpPr>
        <p:spPr>
          <a:xfrm>
            <a:off x="467915" y="417600"/>
            <a:ext cx="82083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467917" y="1685925"/>
            <a:ext cx="4767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9" name="Shape 619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0" name="Shape 620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3" name="Shape 623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e to Learn">
  <p:cSld name="More to Learn">
    <p:bg>
      <p:bgPr>
        <a:solidFill>
          <a:schemeClr val="lt2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Shape 625"/>
          <p:cNvPicPr preferRelativeResize="0"/>
          <p:nvPr/>
        </p:nvPicPr>
        <p:blipFill rotWithShape="1">
          <a:blip r:embed="rId2">
            <a:alphaModFix/>
          </a:blip>
          <a:srcRect t="5770" b="5308"/>
          <a:stretch/>
        </p:blipFill>
        <p:spPr>
          <a:xfrm>
            <a:off x="1831012" y="0"/>
            <a:ext cx="5661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Shape 626"/>
          <p:cNvSpPr txBox="1">
            <a:spLocks noGrp="1"/>
          </p:cNvSpPr>
          <p:nvPr>
            <p:ph type="ctrTitle"/>
          </p:nvPr>
        </p:nvSpPr>
        <p:spPr>
          <a:xfrm>
            <a:off x="2333624" y="2728866"/>
            <a:ext cx="46566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27" name="Shape 627"/>
          <p:cNvSpPr txBox="1">
            <a:spLocks noGrp="1"/>
          </p:cNvSpPr>
          <p:nvPr>
            <p:ph type="body" idx="1"/>
          </p:nvPr>
        </p:nvSpPr>
        <p:spPr>
          <a:xfrm>
            <a:off x="2343150" y="3829050"/>
            <a:ext cx="47436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 Option1" type="blank">
  <p:cSld name="BLANK">
    <p:bg>
      <p:bgPr>
        <a:solidFill>
          <a:schemeClr val="lt2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Shape 6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4884" y="3558921"/>
            <a:ext cx="25350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 Option2">
  <p:cSld name="Final Slide Option2">
    <p:bg>
      <p:bgPr>
        <a:solidFill>
          <a:schemeClr val="lt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Shape 6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4882" y="3558921"/>
            <a:ext cx="25350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 Option3">
  <p:cSld name="Final Slide Option3">
    <p:bg>
      <p:bgPr>
        <a:solidFill>
          <a:srgbClr val="595959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Shape 6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4884" y="3558921"/>
            <a:ext cx="2535000" cy="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ion2">
  <p:cSld name="Title Slide Option2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>
            <a:spLocks noGrp="1"/>
          </p:cNvSpPr>
          <p:nvPr>
            <p:ph type="ctrTitle"/>
          </p:nvPr>
        </p:nvSpPr>
        <p:spPr>
          <a:xfrm>
            <a:off x="472764" y="1681200"/>
            <a:ext cx="3733800" cy="20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imes New Roman"/>
              <a:buNone/>
              <a:defRPr sz="2900" b="1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36" name="Shape 636"/>
          <p:cNvSpPr txBox="1">
            <a:spLocks noGrp="1"/>
          </p:cNvSpPr>
          <p:nvPr>
            <p:ph type="subTitle" idx="1"/>
          </p:nvPr>
        </p:nvSpPr>
        <p:spPr>
          <a:xfrm>
            <a:off x="471491" y="4057201"/>
            <a:ext cx="34440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7" name="Shape 637"/>
          <p:cNvSpPr txBox="1">
            <a:spLocks noGrp="1"/>
          </p:cNvSpPr>
          <p:nvPr>
            <p:ph type="body" idx="2"/>
          </p:nvPr>
        </p:nvSpPr>
        <p:spPr>
          <a:xfrm>
            <a:off x="469613" y="6265862"/>
            <a:ext cx="3965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8" name="Shape 638"/>
          <p:cNvSpPr>
            <a:spLocks noGrp="1"/>
          </p:cNvSpPr>
          <p:nvPr>
            <p:ph type="pic" idx="3"/>
          </p:nvPr>
        </p:nvSpPr>
        <p:spPr>
          <a:xfrm>
            <a:off x="4581524" y="0"/>
            <a:ext cx="45627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39" name="Shape 6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375" y="409107"/>
            <a:ext cx="8613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Shape 640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1" name="Shape 641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2" name="Shape 642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ption3">
  <p:cSld name="Title Slide Option3">
    <p:bg>
      <p:bgPr>
        <a:solidFill>
          <a:srgbClr val="595959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hape 6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375" y="409958"/>
            <a:ext cx="860400" cy="8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Shape 645"/>
          <p:cNvSpPr txBox="1">
            <a:spLocks noGrp="1"/>
          </p:cNvSpPr>
          <p:nvPr>
            <p:ph type="ctrTitle"/>
          </p:nvPr>
        </p:nvSpPr>
        <p:spPr>
          <a:xfrm>
            <a:off x="472764" y="1681200"/>
            <a:ext cx="3733800" cy="1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imes New Roman"/>
              <a:buNone/>
              <a:defRPr sz="29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46" name="Shape 646"/>
          <p:cNvSpPr txBox="1">
            <a:spLocks noGrp="1"/>
          </p:cNvSpPr>
          <p:nvPr>
            <p:ph type="subTitle" idx="1"/>
          </p:nvPr>
        </p:nvSpPr>
        <p:spPr>
          <a:xfrm>
            <a:off x="471491" y="4057201"/>
            <a:ext cx="344400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7" name="Shape 647"/>
          <p:cNvSpPr txBox="1">
            <a:spLocks noGrp="1"/>
          </p:cNvSpPr>
          <p:nvPr>
            <p:ph type="body" idx="2"/>
          </p:nvPr>
        </p:nvSpPr>
        <p:spPr>
          <a:xfrm>
            <a:off x="469613" y="6265862"/>
            <a:ext cx="3965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8" name="Shape 648"/>
          <p:cNvSpPr>
            <a:spLocks noGrp="1"/>
          </p:cNvSpPr>
          <p:nvPr>
            <p:ph type="pic" idx="3"/>
          </p:nvPr>
        </p:nvSpPr>
        <p:spPr>
          <a:xfrm>
            <a:off x="4581526" y="0"/>
            <a:ext cx="45627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9700" marR="0" lvl="1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66700" marR="0" lvl="2" indent="-508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84200" marR="0" lvl="3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2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9" name="Shape 649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50" name="Shape 650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1" name="Shape 651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 Option1">
  <p:cSld name="Statement and Image  Option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3681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1" name="Shape 661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1238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1301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and Image  Option1">
  <p:cSld name="Statement and Image  Option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36813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539999" y="1695449"/>
            <a:ext cx="36813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3333"/>
              </a:lnSpc>
              <a:spcBef>
                <a:spcPts val="1701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1" name="Shape 671"/>
          <p:cNvSpPr>
            <a:spLocks noGrp="1"/>
          </p:cNvSpPr>
          <p:nvPr>
            <p:ph type="pic" idx="2"/>
          </p:nvPr>
        </p:nvSpPr>
        <p:spPr>
          <a:xfrm>
            <a:off x="4581525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0975" marR="0" lvl="1" indent="2222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52425" marR="0" lvl="2" indent="28575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81050" marR="0" lvl="3" indent="-6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375" y="409575"/>
            <a:ext cx="1144587" cy="8096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1971675" y="784225"/>
            <a:ext cx="5210100" cy="542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6779" y="73492"/>
                </a:moveTo>
                <a:cubicBezTo>
                  <a:pt x="119504" y="63571"/>
                  <a:pt x="120000" y="53492"/>
                  <a:pt x="118017" y="44285"/>
                </a:cubicBezTo>
                <a:cubicBezTo>
                  <a:pt x="117357" y="41190"/>
                  <a:pt x="116366" y="38095"/>
                  <a:pt x="115127" y="35238"/>
                </a:cubicBezTo>
                <a:cubicBezTo>
                  <a:pt x="108107" y="19285"/>
                  <a:pt x="92085" y="7380"/>
                  <a:pt x="72181" y="3333"/>
                </a:cubicBezTo>
                <a:cubicBezTo>
                  <a:pt x="55746" y="0"/>
                  <a:pt x="38981" y="2698"/>
                  <a:pt x="25189" y="10952"/>
                </a:cubicBezTo>
                <a:cubicBezTo>
                  <a:pt x="16434" y="16190"/>
                  <a:pt x="9745" y="22936"/>
                  <a:pt x="5863" y="30396"/>
                </a:cubicBezTo>
                <a:cubicBezTo>
                  <a:pt x="1486" y="38809"/>
                  <a:pt x="0" y="49523"/>
                  <a:pt x="1486" y="61507"/>
                </a:cubicBezTo>
                <a:cubicBezTo>
                  <a:pt x="2477" y="68333"/>
                  <a:pt x="4294" y="75079"/>
                  <a:pt x="7102" y="81349"/>
                </a:cubicBezTo>
                <a:cubicBezTo>
                  <a:pt x="7102" y="81428"/>
                  <a:pt x="7102" y="81428"/>
                  <a:pt x="7102" y="81428"/>
                </a:cubicBezTo>
                <a:cubicBezTo>
                  <a:pt x="13131" y="95158"/>
                  <a:pt x="22876" y="105793"/>
                  <a:pt x="35182" y="112063"/>
                </a:cubicBezTo>
                <a:cubicBezTo>
                  <a:pt x="49635" y="119444"/>
                  <a:pt x="65822" y="120000"/>
                  <a:pt x="80770" y="113730"/>
                </a:cubicBezTo>
                <a:cubicBezTo>
                  <a:pt x="98279" y="106507"/>
                  <a:pt x="111741" y="91428"/>
                  <a:pt x="116779" y="734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lvl="5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lvl="6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lvl="7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lvl="8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9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505759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67915" y="417600"/>
            <a:ext cx="82083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mes New Roman"/>
              <a:buNone/>
              <a:defRPr sz="27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467915" y="1704975"/>
            <a:ext cx="8208300" cy="4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424" name="Shape 424"/>
          <p:cNvCxnSpPr/>
          <p:nvPr/>
        </p:nvCxnSpPr>
        <p:spPr>
          <a:xfrm>
            <a:off x="8506859" y="6520019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5" name="Shape 425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6" name="Shape 42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66956" y="6376789"/>
            <a:ext cx="694800" cy="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>
            <a:spLocks noGrp="1"/>
          </p:cNvSpPr>
          <p:nvPr>
            <p:ph type="ftr" idx="11"/>
          </p:nvPr>
        </p:nvSpPr>
        <p:spPr>
          <a:xfrm>
            <a:off x="6686316" y="6515930"/>
            <a:ext cx="1793100" cy="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3" name="Shape 653"/>
          <p:cNvCxnSpPr/>
          <p:nvPr/>
        </p:nvCxnSpPr>
        <p:spPr>
          <a:xfrm>
            <a:off x="8464550" y="6503987"/>
            <a:ext cx="0" cy="8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54" name="Shape 6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9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3" name="Shape 663"/>
          <p:cNvCxnSpPr/>
          <p:nvPr/>
        </p:nvCxnSpPr>
        <p:spPr>
          <a:xfrm>
            <a:off x="8464550" y="6503987"/>
            <a:ext cx="0" cy="8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64" name="Shape 6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Shape 6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Shape 666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9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3" name="Shape 673"/>
          <p:cNvCxnSpPr/>
          <p:nvPr/>
        </p:nvCxnSpPr>
        <p:spPr>
          <a:xfrm>
            <a:off x="8464550" y="6503987"/>
            <a:ext cx="0" cy="8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74" name="Shape 6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Shape 6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Shape 676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7" name="Shape 677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9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85" cy="68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534987" y="1431925"/>
            <a:ext cx="600075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1" name="Shape 21"/>
          <p:cNvCxnSpPr/>
          <p:nvPr/>
        </p:nvCxnSpPr>
        <p:spPr>
          <a:xfrm>
            <a:off x="8464550" y="6503987"/>
            <a:ext cx="0" cy="8731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386" cy="12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</a:endParaRPr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062" y="6376987"/>
            <a:ext cx="917575" cy="2793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hape 50"/>
          <p:cNvCxnSpPr/>
          <p:nvPr/>
        </p:nvCxnSpPr>
        <p:spPr>
          <a:xfrm>
            <a:off x="8464550" y="6503987"/>
            <a:ext cx="0" cy="8731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575" cy="27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575" cy="2793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85" cy="90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750" cy="428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hape 60"/>
          <p:cNvCxnSpPr/>
          <p:nvPr/>
        </p:nvCxnSpPr>
        <p:spPr>
          <a:xfrm>
            <a:off x="8464550" y="6503987"/>
            <a:ext cx="0" cy="8731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6376987"/>
            <a:ext cx="917575" cy="27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0360" y="3559175"/>
            <a:ext cx="3381375" cy="2158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85" cy="90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750" cy="428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9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" name="Shape 69"/>
          <p:cNvCxnSpPr/>
          <p:nvPr/>
        </p:nvCxnSpPr>
        <p:spPr>
          <a:xfrm>
            <a:off x="8464550" y="6503987"/>
            <a:ext cx="0" cy="8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</a:endParaRP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541337" y="417599"/>
            <a:ext cx="59832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534899" y="1704975"/>
            <a:ext cx="6001200" cy="4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2" name="Shape 82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Shape 84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541337" y="417599"/>
            <a:ext cx="59832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3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534899" y="1704975"/>
            <a:ext cx="6001200" cy="4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69" name="Shape 269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497764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0410" y="6376789"/>
            <a:ext cx="918000" cy="279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541337" y="417512"/>
            <a:ext cx="59832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534987" y="1704975"/>
            <a:ext cx="60009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33" name="Shape 333"/>
          <p:cNvCxnSpPr/>
          <p:nvPr/>
        </p:nvCxnSpPr>
        <p:spPr>
          <a:xfrm>
            <a:off x="8464550" y="6503987"/>
            <a:ext cx="0" cy="8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  <a:defRPr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62" y="6376987"/>
            <a:ext cx="917700" cy="2793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Shape 344"/>
          <p:cNvCxnSpPr/>
          <p:nvPr/>
        </p:nvCxnSpPr>
        <p:spPr>
          <a:xfrm>
            <a:off x="8465040" y="6504480"/>
            <a:ext cx="0" cy="86400"/>
          </a:xfrm>
          <a:prstGeom prst="straightConnector1">
            <a:avLst/>
          </a:prstGeom>
          <a:noFill/>
          <a:ln w="9525" cap="flat" cmpd="sng">
            <a:solidFill>
              <a:srgbClr val="00305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5" name="Shape 34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00400" y="6376680"/>
            <a:ext cx="914016" cy="27921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540000" y="417960"/>
            <a:ext cx="36807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540000" y="1695600"/>
            <a:ext cx="3680700" cy="3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body" idx="2"/>
          </p:nvPr>
        </p:nvSpPr>
        <p:spPr>
          <a:xfrm>
            <a:off x="4581360" y="0"/>
            <a:ext cx="4562400" cy="6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9" name="Shape 34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00400" y="6376680"/>
            <a:ext cx="914016" cy="27921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nglobal.highernationals.com/higher-nationals-annual-programme-monitoring-report-apmr-overview-20151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highernationals@pearson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hnqa@pearson.com" TargetMode="External"/><Relationship Id="rId4" Type="http://schemas.openxmlformats.org/officeDocument/2006/relationships/hyperlink" Target="mailto:support@highernationals.co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licensehn@pearson.co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4" Type="http://schemas.openxmlformats.org/officeDocument/2006/relationships/hyperlink" Target="https://qualifications.pearson.com/en/qualifications/btec-higher-nationals/about/pearson-licence-agreement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>
            <a:spLocks noGrp="1"/>
          </p:cNvSpPr>
          <p:nvPr>
            <p:ph type="ctrTitle"/>
          </p:nvPr>
        </p:nvSpPr>
        <p:spPr>
          <a:xfrm>
            <a:off x="216575" y="1971249"/>
            <a:ext cx="3914100" cy="1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rPr lang="en-US" sz="3200"/>
              <a:t>Higher  Nationals </a:t>
            </a:r>
            <a:endParaRPr sz="3200"/>
          </a:p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endParaRPr sz="3200"/>
          </a:p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rPr lang="en-US" sz="3200"/>
              <a:t>Pearson  Update</a:t>
            </a:r>
            <a:endParaRPr sz="32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8" name="Shape 688"/>
          <p:cNvSpPr txBox="1">
            <a:spLocks noGrp="1"/>
          </p:cNvSpPr>
          <p:nvPr>
            <p:ph type="subTitle" idx="1"/>
          </p:nvPr>
        </p:nvSpPr>
        <p:spPr>
          <a:xfrm>
            <a:off x="216575" y="4361650"/>
            <a:ext cx="3976500" cy="1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1400"/>
              <a:t>Rebecca Mameli </a:t>
            </a:r>
            <a:endParaRPr sz="1400"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1400"/>
              <a:t>Head of Higher Education Research and Qualifications  </a:t>
            </a:r>
            <a:endParaRPr sz="1400"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1400"/>
              <a:t>Higher Education Qualifications </a:t>
            </a:r>
            <a:endParaRPr sz="1400"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400"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 sz="1400"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1400"/>
              <a:t>March 2018</a:t>
            </a:r>
            <a:endParaRPr sz="1400"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Shape 689"/>
          <p:cNvSpPr>
            <a:spLocks noGrp="1"/>
          </p:cNvSpPr>
          <p:nvPr>
            <p:ph type="pic" idx="3"/>
          </p:nvPr>
        </p:nvSpPr>
        <p:spPr>
          <a:xfrm>
            <a:off x="4581523" y="0"/>
            <a:ext cx="4562400" cy="685800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placeholder</a:t>
            </a:r>
            <a:endParaRPr/>
          </a:p>
          <a:p>
            <a: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7272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0" name="Shape 690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1" name="Shape 691"/>
          <p:cNvSpPr txBox="1"/>
          <p:nvPr/>
        </p:nvSpPr>
        <p:spPr>
          <a:xfrm>
            <a:off x="8497764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8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Shape 692"/>
          <p:cNvSpPr txBox="1"/>
          <p:nvPr/>
        </p:nvSpPr>
        <p:spPr>
          <a:xfrm>
            <a:off x="6293644" y="6494369"/>
            <a:ext cx="2136000" cy="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-US" sz="7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Presentation Title Arial Bold 7 pt</a:t>
            </a:r>
            <a:endParaRPr/>
          </a:p>
        </p:txBody>
      </p:sp>
      <p:sp>
        <p:nvSpPr>
          <p:cNvPr id="693" name="Shape 693"/>
          <p:cNvSpPr txBox="1"/>
          <p:nvPr/>
        </p:nvSpPr>
        <p:spPr>
          <a:xfrm>
            <a:off x="6679578" y="161925"/>
            <a:ext cx="2249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by Photographer’s Name (Credit in black type) or </a:t>
            </a:r>
            <a:endParaRPr/>
          </a:p>
          <a:p>
            <a:pPr marL="0" marR="0" lvl="0" indent="0" algn="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 by Photographer’s Name (Credit in white type)</a:t>
            </a:r>
            <a:endParaRPr/>
          </a:p>
        </p:txBody>
      </p:sp>
      <p:pic>
        <p:nvPicPr>
          <p:cNvPr id="694" name="Shape 694" descr="iStock-498385461.jpg"/>
          <p:cNvPicPr preferRelativeResize="0"/>
          <p:nvPr/>
        </p:nvPicPr>
        <p:blipFill rotWithShape="1">
          <a:blip r:embed="rId3">
            <a:alphaModFix/>
          </a:blip>
          <a:srcRect r="52396"/>
          <a:stretch/>
        </p:blipFill>
        <p:spPr>
          <a:xfrm>
            <a:off x="4581525" y="0"/>
            <a:ext cx="489295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656729" y="173025"/>
            <a:ext cx="6446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HN Quality Assurance Update </a:t>
            </a:r>
            <a:endParaRPr>
              <a:solidFill>
                <a:srgbClr val="007FA3"/>
              </a:solidFill>
            </a:endParaRPr>
          </a:p>
        </p:txBody>
      </p:sp>
      <p:grpSp>
        <p:nvGrpSpPr>
          <p:cNvPr id="773" name="Shape 773"/>
          <p:cNvGrpSpPr/>
          <p:nvPr/>
        </p:nvGrpSpPr>
        <p:grpSpPr>
          <a:xfrm>
            <a:off x="779375" y="1469575"/>
            <a:ext cx="7585268" cy="4541467"/>
            <a:chOff x="779375" y="1469575"/>
            <a:chExt cx="7585268" cy="4541467"/>
          </a:xfrm>
        </p:grpSpPr>
        <p:grpSp>
          <p:nvGrpSpPr>
            <p:cNvPr id="774" name="Shape 774"/>
            <p:cNvGrpSpPr/>
            <p:nvPr/>
          </p:nvGrpSpPr>
          <p:grpSpPr>
            <a:xfrm>
              <a:off x="779375" y="1469575"/>
              <a:ext cx="1870243" cy="4541467"/>
              <a:chOff x="1118231" y="283725"/>
              <a:chExt cx="2090825" cy="4988431"/>
            </a:xfrm>
          </p:grpSpPr>
          <p:sp>
            <p:nvSpPr>
              <p:cNvPr id="775" name="Shape 775"/>
              <p:cNvSpPr/>
              <p:nvPr/>
            </p:nvSpPr>
            <p:spPr>
              <a:xfrm>
                <a:off x="1178656" y="283725"/>
                <a:ext cx="2030400" cy="4988400"/>
              </a:xfrm>
              <a:prstGeom prst="rect">
                <a:avLst/>
              </a:prstGeom>
              <a:solidFill>
                <a:srgbClr val="003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Shape 776"/>
              <p:cNvSpPr/>
              <p:nvPr/>
            </p:nvSpPr>
            <p:spPr>
              <a:xfrm>
                <a:off x="1118231" y="341749"/>
                <a:ext cx="2030400" cy="24906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Shape 777"/>
              <p:cNvSpPr/>
              <p:nvPr/>
            </p:nvSpPr>
            <p:spPr>
              <a:xfrm>
                <a:off x="1233923" y="1225061"/>
                <a:ext cx="1815000" cy="60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200" b="1">
                    <a:solidFill>
                      <a:srgbClr val="003057"/>
                    </a:solidFill>
                  </a:rPr>
                  <a:t>Phase III</a:t>
                </a:r>
                <a:endParaRPr sz="1200" b="1">
                  <a:solidFill>
                    <a:srgbClr val="003057"/>
                  </a:solidFill>
                </a:endParaRPr>
              </a:p>
              <a:p>
                <a:pPr marL="0" lvl="0" indent="0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200" b="1">
                    <a:solidFill>
                      <a:srgbClr val="003057"/>
                    </a:solidFill>
                  </a:rPr>
                  <a:t>Commenced October 2017</a:t>
                </a:r>
                <a:endParaRPr sz="1200" b="1">
                  <a:solidFill>
                    <a:srgbClr val="003057"/>
                  </a:solidFill>
                </a:endParaRPr>
              </a:p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3057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78" name="Shape 778"/>
              <p:cNvSpPr/>
              <p:nvPr/>
            </p:nvSpPr>
            <p:spPr>
              <a:xfrm>
                <a:off x="1233850" y="470600"/>
                <a:ext cx="1815000" cy="67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3057"/>
                    </a:solidFill>
                    <a:latin typeface="Roboto"/>
                    <a:ea typeface="Roboto"/>
                    <a:cs typeface="Roboto"/>
                    <a:sym typeface="Roboto"/>
                  </a:rPr>
                  <a:t>Re-approvals </a:t>
                </a:r>
                <a:endParaRPr sz="1900">
                  <a:solidFill>
                    <a:srgbClr val="003057"/>
                  </a:solidFill>
                  <a:latin typeface="Roboto Thin"/>
                  <a:ea typeface="Roboto Thin"/>
                  <a:cs typeface="Roboto Thin"/>
                  <a:sym typeface="Roboto Thin"/>
                </a:endParaRPr>
              </a:p>
            </p:txBody>
          </p:sp>
          <p:sp>
            <p:nvSpPr>
              <p:cNvPr id="779" name="Shape 779"/>
              <p:cNvSpPr/>
              <p:nvPr/>
            </p:nvSpPr>
            <p:spPr>
              <a:xfrm rot="5400000">
                <a:off x="1938871" y="2785391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Shape 780"/>
              <p:cNvSpPr/>
              <p:nvPr/>
            </p:nvSpPr>
            <p:spPr>
              <a:xfrm>
                <a:off x="1118287" y="3172456"/>
                <a:ext cx="2030400" cy="209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lnSpc>
                    <a:spcPct val="11818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All centres need re-approval to move onto the RQF: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304800" rtl="0">
                  <a:lnSpc>
                    <a:spcPct val="118181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Roboto"/>
                  <a:buChar char="●"/>
                </a:pP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Phase III for  nine subjects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304800" rtl="0">
                  <a:lnSpc>
                    <a:spcPct val="11818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Roboto"/>
                  <a:buChar char="●"/>
                </a:pP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Comms to Centres Oct ‘17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0" lvl="0" indent="0" rtl="0">
                  <a:lnSpc>
                    <a:spcPct val="118181"/>
                  </a:lnSpc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781" name="Shape 781"/>
            <p:cNvGrpSpPr/>
            <p:nvPr/>
          </p:nvGrpSpPr>
          <p:grpSpPr>
            <a:xfrm>
              <a:off x="2684386" y="1469575"/>
              <a:ext cx="1870232" cy="4541467"/>
              <a:chOff x="1118231" y="283725"/>
              <a:chExt cx="2090813" cy="4988430"/>
            </a:xfrm>
          </p:grpSpPr>
          <p:sp>
            <p:nvSpPr>
              <p:cNvPr id="782" name="Shape 782"/>
              <p:cNvSpPr/>
              <p:nvPr/>
            </p:nvSpPr>
            <p:spPr>
              <a:xfrm>
                <a:off x="1178644" y="283725"/>
                <a:ext cx="2030400" cy="4988400"/>
              </a:xfrm>
              <a:prstGeom prst="rect">
                <a:avLst/>
              </a:prstGeom>
              <a:solidFill>
                <a:srgbClr val="003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Shape 783"/>
              <p:cNvSpPr/>
              <p:nvPr/>
            </p:nvSpPr>
            <p:spPr>
              <a:xfrm>
                <a:off x="1118231" y="341749"/>
                <a:ext cx="2030400" cy="24906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Shape 784"/>
              <p:cNvSpPr/>
              <p:nvPr/>
            </p:nvSpPr>
            <p:spPr>
              <a:xfrm>
                <a:off x="1233923" y="1225061"/>
                <a:ext cx="1815000" cy="60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003057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Launched March 2017</a:t>
                </a:r>
                <a:endParaRPr sz="1200">
                  <a:solidFill>
                    <a:srgbClr val="003057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1233850" y="470600"/>
                <a:ext cx="1815000" cy="67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3057"/>
                    </a:solidFill>
                    <a:latin typeface="Roboto"/>
                    <a:ea typeface="Roboto"/>
                    <a:cs typeface="Roboto"/>
                    <a:sym typeface="Roboto"/>
                  </a:rPr>
                  <a:t>Student Survey</a:t>
                </a:r>
                <a:r>
                  <a:rPr lang="en-US" sz="1900" b="1">
                    <a:solidFill>
                      <a:srgbClr val="1D7E74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endParaRPr sz="1900">
                  <a:solidFill>
                    <a:srgbClr val="1D7E74"/>
                  </a:solidFill>
                  <a:latin typeface="Roboto Thin"/>
                  <a:ea typeface="Roboto Thin"/>
                  <a:cs typeface="Roboto Thin"/>
                  <a:sym typeface="Roboto Thin"/>
                </a:endParaRPr>
              </a:p>
            </p:txBody>
          </p:sp>
          <p:sp>
            <p:nvSpPr>
              <p:cNvPr id="786" name="Shape 786"/>
              <p:cNvSpPr/>
              <p:nvPr/>
            </p:nvSpPr>
            <p:spPr>
              <a:xfrm rot="5400000">
                <a:off x="1938871" y="2785391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Shape 787"/>
              <p:cNvSpPr/>
              <p:nvPr/>
            </p:nvSpPr>
            <p:spPr>
              <a:xfrm>
                <a:off x="1118303" y="3172455"/>
                <a:ext cx="2030400" cy="209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lnSpc>
                    <a:spcPct val="11818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Launched in March 2017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304800" rtl="0">
                  <a:lnSpc>
                    <a:spcPct val="118181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Roboto"/>
                  <a:buChar char="●"/>
                </a:pPr>
                <a:r>
                  <a:rPr lang="en-US" sz="1200">
                    <a:solidFill>
                      <a:schemeClr val="lt1"/>
                    </a:solidFill>
                  </a:rPr>
                  <a:t>R</a:t>
                </a: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eport ready for publication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304800" rtl="0">
                  <a:lnSpc>
                    <a:spcPct val="11818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Roboto"/>
                  <a:buChar char="●"/>
                </a:pP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Details coming soon for 2017/18 launch date </a:t>
                </a:r>
                <a:endParaRPr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788" name="Shape 788"/>
            <p:cNvGrpSpPr/>
            <p:nvPr/>
          </p:nvGrpSpPr>
          <p:grpSpPr>
            <a:xfrm>
              <a:off x="4589397" y="1469575"/>
              <a:ext cx="1870246" cy="4541467"/>
              <a:chOff x="1118231" y="283725"/>
              <a:chExt cx="2090828" cy="4988431"/>
            </a:xfrm>
          </p:grpSpPr>
          <p:sp>
            <p:nvSpPr>
              <p:cNvPr id="789" name="Shape 789"/>
              <p:cNvSpPr/>
              <p:nvPr/>
            </p:nvSpPr>
            <p:spPr>
              <a:xfrm>
                <a:off x="1178660" y="283725"/>
                <a:ext cx="2030400" cy="4988400"/>
              </a:xfrm>
              <a:prstGeom prst="rect">
                <a:avLst/>
              </a:prstGeom>
              <a:solidFill>
                <a:srgbClr val="003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1118231" y="341749"/>
                <a:ext cx="2030400" cy="24906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1233914" y="1225073"/>
                <a:ext cx="1815000" cy="84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003057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Invoicing commenced November 2017 </a:t>
                </a:r>
                <a:endParaRPr sz="1200">
                  <a:solidFill>
                    <a:srgbClr val="003057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92" name="Shape 792"/>
              <p:cNvSpPr/>
              <p:nvPr/>
            </p:nvSpPr>
            <p:spPr>
              <a:xfrm>
                <a:off x="1233850" y="470600"/>
                <a:ext cx="1815000" cy="67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3057"/>
                    </a:solidFill>
                    <a:latin typeface="Roboto"/>
                    <a:ea typeface="Roboto"/>
                    <a:cs typeface="Roboto"/>
                    <a:sym typeface="Roboto"/>
                  </a:rPr>
                  <a:t>Annual Student Fee</a:t>
                </a:r>
                <a:endParaRPr sz="1900">
                  <a:solidFill>
                    <a:srgbClr val="003057"/>
                  </a:solidFill>
                  <a:latin typeface="Roboto Thin"/>
                  <a:ea typeface="Roboto Thin"/>
                  <a:cs typeface="Roboto Thin"/>
                  <a:sym typeface="Roboto Thin"/>
                </a:endParaRPr>
              </a:p>
            </p:txBody>
          </p:sp>
          <p:sp>
            <p:nvSpPr>
              <p:cNvPr id="793" name="Shape 793"/>
              <p:cNvSpPr/>
              <p:nvPr/>
            </p:nvSpPr>
            <p:spPr>
              <a:xfrm rot="5400000">
                <a:off x="1938871" y="2785391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Shape 794"/>
              <p:cNvSpPr/>
              <p:nvPr/>
            </p:nvSpPr>
            <p:spPr>
              <a:xfrm>
                <a:off x="1118291" y="3172456"/>
                <a:ext cx="2030400" cy="209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Launched from September 2016</a:t>
                </a:r>
                <a:endParaRPr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3048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Open Sans"/>
                  <a:buChar char="●"/>
                </a:pPr>
                <a:r>
                  <a:rPr lang="en-US" sz="12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Fee payable by centres for all students in second or subsequent year of study</a:t>
                </a:r>
                <a:endParaRPr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795" name="Shape 795"/>
            <p:cNvGrpSpPr/>
            <p:nvPr/>
          </p:nvGrpSpPr>
          <p:grpSpPr>
            <a:xfrm>
              <a:off x="6494397" y="1469575"/>
              <a:ext cx="1870246" cy="4541467"/>
              <a:chOff x="1118231" y="283725"/>
              <a:chExt cx="2090828" cy="4988431"/>
            </a:xfrm>
          </p:grpSpPr>
          <p:sp>
            <p:nvSpPr>
              <p:cNvPr id="796" name="Shape 796"/>
              <p:cNvSpPr/>
              <p:nvPr/>
            </p:nvSpPr>
            <p:spPr>
              <a:xfrm>
                <a:off x="1178660" y="283725"/>
                <a:ext cx="2030400" cy="4988400"/>
              </a:xfrm>
              <a:prstGeom prst="rect">
                <a:avLst/>
              </a:prstGeom>
              <a:solidFill>
                <a:srgbClr val="003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Shape 797"/>
              <p:cNvSpPr/>
              <p:nvPr/>
            </p:nvSpPr>
            <p:spPr>
              <a:xfrm>
                <a:off x="1118231" y="341749"/>
                <a:ext cx="2030400" cy="24906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1D7E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Shape 798"/>
              <p:cNvSpPr/>
              <p:nvPr/>
            </p:nvSpPr>
            <p:spPr>
              <a:xfrm>
                <a:off x="1233914" y="1225072"/>
                <a:ext cx="1815000" cy="84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003057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2016/17 submission deadline was 22 December 2017</a:t>
                </a:r>
                <a:endParaRPr sz="1200">
                  <a:solidFill>
                    <a:srgbClr val="003057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1233850" y="470600"/>
                <a:ext cx="1815000" cy="67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 b="1">
                    <a:solidFill>
                      <a:srgbClr val="003057"/>
                    </a:solidFill>
                    <a:latin typeface="Roboto"/>
                    <a:ea typeface="Roboto"/>
                    <a:cs typeface="Roboto"/>
                    <a:sym typeface="Roboto"/>
                  </a:rPr>
                  <a:t>APMR</a:t>
                </a:r>
                <a:endParaRPr sz="1900">
                  <a:solidFill>
                    <a:srgbClr val="003057"/>
                  </a:solidFill>
                  <a:latin typeface="Roboto Thin"/>
                  <a:ea typeface="Roboto Thin"/>
                  <a:cs typeface="Roboto Thin"/>
                  <a:sym typeface="Roboto Thin"/>
                </a:endParaRPr>
              </a:p>
            </p:txBody>
          </p:sp>
          <p:sp>
            <p:nvSpPr>
              <p:cNvPr id="800" name="Shape 800"/>
              <p:cNvSpPr/>
              <p:nvPr/>
            </p:nvSpPr>
            <p:spPr>
              <a:xfrm rot="5400000">
                <a:off x="1938871" y="2785391"/>
                <a:ext cx="389100" cy="278100"/>
              </a:xfrm>
              <a:prstGeom prst="rightArrow">
                <a:avLst>
                  <a:gd name="adj1" fmla="val 34239"/>
                  <a:gd name="adj2" fmla="val 5703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Shape 801"/>
              <p:cNvSpPr/>
              <p:nvPr/>
            </p:nvSpPr>
            <p:spPr>
              <a:xfrm>
                <a:off x="1118291" y="3172456"/>
                <a:ext cx="2030400" cy="209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lnSpc>
                    <a:spcPct val="11818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APMR 2015/16 </a:t>
                </a:r>
                <a:r>
                  <a:rPr lang="en-US" sz="1200" u="sng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  <a:hlinkClick r:id="rId3"/>
                  </a:rPr>
                  <a:t>report is out now</a:t>
                </a: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. 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marL="457200" lvl="0" indent="-304800" rtl="0">
                  <a:lnSpc>
                    <a:spcPct val="118181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Roboto"/>
                  <a:buChar char="●"/>
                </a:pPr>
                <a:r>
                  <a:rPr lang="en-US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Findings of 2016/17 APMR due for publication March 2018</a:t>
                </a:r>
                <a:r>
                  <a:rPr lang="en-US" sz="12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endParaRPr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>
            <a:spLocks noGrp="1"/>
          </p:cNvSpPr>
          <p:nvPr>
            <p:ph type="title"/>
          </p:nvPr>
        </p:nvSpPr>
        <p:spPr>
          <a:xfrm>
            <a:off x="503683" y="192750"/>
            <a:ext cx="80280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APMR submissions - 2016/17 report </a:t>
            </a:r>
            <a:endParaRPr sz="3600" b="1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808" name="Shape 808"/>
          <p:cNvGraphicFramePr/>
          <p:nvPr/>
        </p:nvGraphicFramePr>
        <p:xfrm>
          <a:off x="1838425" y="1387350"/>
          <a:ext cx="2535275" cy="2121408"/>
        </p:xfrm>
        <a:graphic>
          <a:graphicData uri="http://schemas.openxmlformats.org/drawingml/2006/table">
            <a:tbl>
              <a:tblPr>
                <a:noFill/>
                <a:tableStyleId>{3DBF5CAE-1BE0-466F-92EC-7B9B542F28AA}</a:tableStyleId>
              </a:tblPr>
              <a:tblGrid>
                <a:gridCol w="1230575"/>
                <a:gridCol w="1304700"/>
              </a:tblGrid>
              <a:tr h="3473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APMR Submissions</a:t>
                      </a:r>
                      <a:endParaRPr sz="1800" b="1"/>
                    </a:p>
                  </a:txBody>
                  <a:tcPr marL="28575" marR="28575" marT="19050" marB="19050" anchor="ctr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</a:rPr>
                        <a:t>Yes</a:t>
                      </a:r>
                      <a:endParaRPr sz="18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</a:rPr>
                        <a:t>No</a:t>
                      </a:r>
                      <a:endParaRPr sz="18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</a:tr>
              <a:tr h="347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360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75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47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83%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17%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73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Total Centre's Eligible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3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435</a:t>
                      </a:r>
                      <a:endParaRPr sz="1800" b="1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09" name="Shape 809"/>
          <p:cNvGraphicFramePr/>
          <p:nvPr/>
        </p:nvGraphicFramePr>
        <p:xfrm>
          <a:off x="5240300" y="1387350"/>
          <a:ext cx="2490500" cy="1414272"/>
        </p:xfrm>
        <a:graphic>
          <a:graphicData uri="http://schemas.openxmlformats.org/drawingml/2006/table">
            <a:tbl>
              <a:tblPr>
                <a:noFill/>
                <a:tableStyleId>{3DBF5CAE-1BE0-466F-92EC-7B9B542F28AA}</a:tableStyleId>
              </a:tblPr>
              <a:tblGrid>
                <a:gridCol w="1208850"/>
                <a:gridCol w="1281650"/>
              </a:tblGrid>
              <a:tr h="352425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Submitted</a:t>
                      </a:r>
                      <a:endParaRPr sz="1800" b="1"/>
                    </a:p>
                  </a:txBody>
                  <a:tcPr marL="28575" marR="28575" marT="19050" marB="19050" anchor="ctr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</a:rPr>
                        <a:t>UK</a:t>
                      </a:r>
                      <a:endParaRPr sz="1800"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FFFFFF"/>
                          </a:solidFill>
                        </a:rPr>
                        <a:t>International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250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110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69%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31%</a:t>
                      </a:r>
                      <a:endParaRPr sz="1800"/>
                    </a:p>
                  </a:txBody>
                  <a:tcPr marL="28575" marR="28575" marT="19050" marB="19050" anchor="b">
                    <a:lnL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10" name="Shape 81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075" y="3501900"/>
            <a:ext cx="2860240" cy="25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Shape 81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8425" y="3551700"/>
            <a:ext cx="2535275" cy="245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 txBox="1">
            <a:spLocks noGrp="1"/>
          </p:cNvSpPr>
          <p:nvPr>
            <p:ph type="ctrTitle"/>
          </p:nvPr>
        </p:nvSpPr>
        <p:spPr>
          <a:xfrm>
            <a:off x="2430460" y="2973385"/>
            <a:ext cx="42831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/>
              <a:t>HN Global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>
            <a:spLocks noGrp="1"/>
          </p:cNvSpPr>
          <p:nvPr>
            <p:ph type="title"/>
          </p:nvPr>
        </p:nvSpPr>
        <p:spPr>
          <a:xfrm>
            <a:off x="473100" y="418083"/>
            <a:ext cx="4517700" cy="2272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3000"/>
              <a:t>HN Global Vision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Shape 823"/>
          <p:cNvSpPr>
            <a:spLocks noGrp="1"/>
          </p:cNvSpPr>
          <p:nvPr>
            <p:ph type="pic" idx="2"/>
          </p:nvPr>
        </p:nvSpPr>
        <p:spPr>
          <a:xfrm>
            <a:off x="5867400" y="0"/>
            <a:ext cx="3276600" cy="6858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Shape 824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825" name="Shape 825" descr="Image_Angela_Ithyle_US_0142.jpg"/>
          <p:cNvPicPr preferRelativeResize="0"/>
          <p:nvPr/>
        </p:nvPicPr>
        <p:blipFill rotWithShape="1">
          <a:blip r:embed="rId3">
            <a:alphaModFix/>
          </a:blip>
          <a:srcRect l="16542" t="941" r="52204" b="941"/>
          <a:stretch/>
        </p:blipFill>
        <p:spPr>
          <a:xfrm>
            <a:off x="5867400" y="0"/>
            <a:ext cx="327666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Shape 826"/>
          <p:cNvSpPr txBox="1"/>
          <p:nvPr/>
        </p:nvSpPr>
        <p:spPr>
          <a:xfrm>
            <a:off x="473100" y="1316700"/>
            <a:ext cx="4943100" cy="44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lt2"/>
                </a:solidFill>
                <a:highlight>
                  <a:srgbClr val="FFFFFF"/>
                </a:highlight>
              </a:rPr>
              <a:t>HN Global </a:t>
            </a:r>
            <a:r>
              <a:rPr lang="en-US">
                <a:solidFill>
                  <a:schemeClr val="lt2"/>
                </a:solidFill>
                <a:highlight>
                  <a:srgbClr val="FFFFFF"/>
                </a:highlight>
              </a:rPr>
              <a:t>is the most reliable BTEC Higher National community that can effectively facilitate you as a student in finding the right support and resources to get the most out of your BTEC Higher National programme.</a:t>
            </a:r>
            <a:endParaRPr>
              <a:solidFill>
                <a:schemeClr val="lt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2"/>
                </a:solidFill>
              </a:rPr>
              <a:t>The platform has been created in parallel with the development of the new Higher National qualifications, however it is available for all HN students. Available resources for subjects in </a:t>
            </a:r>
            <a:r>
              <a:rPr lang="en-US" b="1">
                <a:solidFill>
                  <a:schemeClr val="lt2"/>
                </a:solidFill>
              </a:rPr>
              <a:t>Business, Computing, Engineering, Arts &amp; Design, and Construction + 12 more to be added in September 2018.</a:t>
            </a:r>
            <a:endParaRPr b="1">
              <a:solidFill>
                <a:schemeClr val="lt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lt2"/>
                </a:solidFill>
              </a:rPr>
              <a:t>Not only students can access HN Global as there is a dedicated </a:t>
            </a:r>
            <a:r>
              <a:rPr lang="en-US" b="1">
                <a:solidFill>
                  <a:schemeClr val="lt2"/>
                </a:solidFill>
              </a:rPr>
              <a:t>section for tutors</a:t>
            </a:r>
            <a:r>
              <a:rPr lang="en-US">
                <a:solidFill>
                  <a:schemeClr val="lt2"/>
                </a:solidFill>
              </a:rPr>
              <a:t>, where they can find teaching material and get access to an exclusive tutor forum.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 txBox="1">
            <a:spLocks noGrp="1"/>
          </p:cNvSpPr>
          <p:nvPr>
            <p:ph type="title"/>
          </p:nvPr>
        </p:nvSpPr>
        <p:spPr>
          <a:xfrm>
            <a:off x="467925" y="417600"/>
            <a:ext cx="8208300" cy="976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Numbers overview - Who? Where?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" name="Shape 833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834" name="Shape 834"/>
          <p:cNvSpPr txBox="1"/>
          <p:nvPr/>
        </p:nvSpPr>
        <p:spPr>
          <a:xfrm>
            <a:off x="467925" y="1394108"/>
            <a:ext cx="8208300" cy="411900"/>
          </a:xfrm>
          <a:prstGeom prst="rect">
            <a:avLst/>
          </a:prstGeom>
          <a:solidFill>
            <a:srgbClr val="007F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11.000 users worldwide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5" name="Shape 835"/>
          <p:cNvSpPr txBox="1"/>
          <p:nvPr/>
        </p:nvSpPr>
        <p:spPr>
          <a:xfrm>
            <a:off x="467920" y="1844450"/>
            <a:ext cx="1938300" cy="654000"/>
          </a:xfrm>
          <a:prstGeom prst="rect">
            <a:avLst/>
          </a:prstGeom>
          <a:solidFill>
            <a:srgbClr val="9E00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1100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tutors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6" name="Shape 836"/>
          <p:cNvSpPr txBox="1"/>
          <p:nvPr/>
        </p:nvSpPr>
        <p:spPr>
          <a:xfrm>
            <a:off x="2435825" y="1844458"/>
            <a:ext cx="6240300" cy="654000"/>
          </a:xfrm>
          <a:prstGeom prst="rect">
            <a:avLst/>
          </a:prstGeom>
          <a:solidFill>
            <a:srgbClr val="12B2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9900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students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7" name="Shape 837"/>
          <p:cNvSpPr txBox="1"/>
          <p:nvPr/>
        </p:nvSpPr>
        <p:spPr>
          <a:xfrm>
            <a:off x="467925" y="3023758"/>
            <a:ext cx="8208300" cy="411900"/>
          </a:xfrm>
          <a:prstGeom prst="rect">
            <a:avLst/>
          </a:prstGeom>
          <a:solidFill>
            <a:srgbClr val="007F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650 centres in 54 countries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8" name="Shape 838"/>
          <p:cNvSpPr txBox="1"/>
          <p:nvPr/>
        </p:nvSpPr>
        <p:spPr>
          <a:xfrm>
            <a:off x="467925" y="3469850"/>
            <a:ext cx="766800" cy="654000"/>
          </a:xfrm>
          <a:prstGeom prst="rect">
            <a:avLst/>
          </a:prstGeom>
          <a:solidFill>
            <a:srgbClr val="9E00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Others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8%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9" name="Shape 839"/>
          <p:cNvSpPr txBox="1"/>
          <p:nvPr/>
        </p:nvSpPr>
        <p:spPr>
          <a:xfrm>
            <a:off x="1276650" y="3469839"/>
            <a:ext cx="1761900" cy="654000"/>
          </a:xfrm>
          <a:prstGeom prst="rect">
            <a:avLst/>
          </a:prstGeom>
          <a:solidFill>
            <a:srgbClr val="12B2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Southeast Asia 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21%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0" name="Shape 840"/>
          <p:cNvSpPr txBox="1"/>
          <p:nvPr/>
        </p:nvSpPr>
        <p:spPr>
          <a:xfrm>
            <a:off x="3080450" y="3469850"/>
            <a:ext cx="5595900" cy="654000"/>
          </a:xfrm>
          <a:prstGeom prst="rect">
            <a:avLst/>
          </a:prstGeom>
          <a:solidFill>
            <a:srgbClr val="EA7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3F3F3"/>
                </a:solidFill>
                <a:latin typeface="Open Sans"/>
                <a:ea typeface="Open Sans"/>
                <a:cs typeface="Open Sans"/>
                <a:sym typeface="Open Sans"/>
              </a:rPr>
              <a:t>UK 71%</a:t>
            </a:r>
            <a:endParaRPr>
              <a:solidFill>
                <a:srgbClr val="F3F3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847" name="Shape 847"/>
          <p:cNvSpPr txBox="1"/>
          <p:nvPr/>
        </p:nvSpPr>
        <p:spPr>
          <a:xfrm>
            <a:off x="499126" y="396482"/>
            <a:ext cx="4293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What’s available? </a:t>
            </a:r>
            <a:endParaRPr sz="3000" b="1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8" name="Shape 848"/>
          <p:cNvSpPr txBox="1"/>
          <p:nvPr/>
        </p:nvSpPr>
        <p:spPr>
          <a:xfrm>
            <a:off x="564500" y="1067797"/>
            <a:ext cx="4748400" cy="52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3057"/>
                </a:solidFill>
              </a:rPr>
              <a:t>Study Skills Modules</a:t>
            </a:r>
            <a:r>
              <a:rPr lang="en-US" sz="1200">
                <a:solidFill>
                  <a:srgbClr val="003057"/>
                </a:solidFill>
              </a:rPr>
              <a:t> to provide students with the tools to develop their academic skills. This is the place to get started and be prepared for the demands of Higher Education.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3057"/>
                </a:solidFill>
              </a:rPr>
              <a:t>Core Textbooks </a:t>
            </a:r>
            <a:r>
              <a:rPr lang="en-US" sz="1200">
                <a:solidFill>
                  <a:srgbClr val="003057"/>
                </a:solidFill>
              </a:rPr>
              <a:t>that provides students with key resources to develop their knowledge and understanding of the core units of every BTEC Higher National qualification.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3057"/>
                </a:solidFill>
              </a:rPr>
              <a:t>A Forum </a:t>
            </a:r>
            <a:r>
              <a:rPr lang="en-US" sz="1200">
                <a:solidFill>
                  <a:srgbClr val="003057"/>
                </a:solidFill>
              </a:rPr>
              <a:t>for students to engage in conversation with other BTEC Higher National students from around the world and discuss common themes.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3057"/>
                </a:solidFill>
              </a:rPr>
              <a:t>Access to the </a:t>
            </a:r>
            <a:r>
              <a:rPr lang="en-US" sz="1200" b="1">
                <a:solidFill>
                  <a:srgbClr val="003057"/>
                </a:solidFill>
              </a:rPr>
              <a:t>Careers Centre</a:t>
            </a:r>
            <a:r>
              <a:rPr lang="en-US" sz="1200">
                <a:solidFill>
                  <a:srgbClr val="003057"/>
                </a:solidFill>
              </a:rPr>
              <a:t> which empowers students to take charge of your their own career development and forge their personal career path.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chemeClr val="lt2"/>
                </a:solidFill>
              </a:rPr>
              <a:t>Higher Education Blog - </a:t>
            </a:r>
            <a:r>
              <a:rPr lang="en-US" sz="1200">
                <a:solidFill>
                  <a:schemeClr val="lt2"/>
                </a:solidFill>
              </a:rPr>
              <a:t>A space to gain insights into the higher education industry, Pearson and more.</a:t>
            </a:r>
            <a:endParaRPr sz="1200">
              <a:solidFill>
                <a:schemeClr val="lt2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lt2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>
                <a:solidFill>
                  <a:schemeClr val="lt2"/>
                </a:solidFill>
              </a:rPr>
              <a:t>The Degree Finder </a:t>
            </a:r>
            <a:r>
              <a:rPr lang="en-US" sz="1200">
                <a:solidFill>
                  <a:schemeClr val="lt2"/>
                </a:solidFill>
              </a:rPr>
              <a:t>is a section that displays universities around the world, which have confirmed recognition or progression of a Pearson BTEC Higher National (HN) qualification.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 b="1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03057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  <p:pic>
        <p:nvPicPr>
          <p:cNvPr id="849" name="Shape 849"/>
          <p:cNvPicPr preferRelativeResize="0"/>
          <p:nvPr/>
        </p:nvPicPr>
        <p:blipFill rotWithShape="1">
          <a:blip r:embed="rId3">
            <a:alphaModFix/>
          </a:blip>
          <a:srcRect l="26139" r="26134"/>
          <a:stretch/>
        </p:blipFill>
        <p:spPr>
          <a:xfrm>
            <a:off x="5867400" y="0"/>
            <a:ext cx="3276668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856" name="Shape 856"/>
          <p:cNvSpPr txBox="1"/>
          <p:nvPr/>
        </p:nvSpPr>
        <p:spPr>
          <a:xfrm>
            <a:off x="499126" y="396482"/>
            <a:ext cx="4293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Tutor resources </a:t>
            </a:r>
            <a:endParaRPr sz="3000" b="1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7" name="Shape 857"/>
          <p:cNvSpPr txBox="1"/>
          <p:nvPr/>
        </p:nvSpPr>
        <p:spPr>
          <a:xfrm>
            <a:off x="564500" y="1067800"/>
            <a:ext cx="4748400" cy="15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3057"/>
                </a:solidFill>
              </a:rPr>
              <a:t>Unit descriptions, Schemes of Work, Sample Assessment Material and Pearson Set Units.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3057"/>
                </a:solidFill>
              </a:rPr>
              <a:t>A dedicated</a:t>
            </a:r>
            <a:r>
              <a:rPr lang="en-US" sz="1200" b="1">
                <a:solidFill>
                  <a:srgbClr val="003057"/>
                </a:solidFill>
              </a:rPr>
              <a:t> Tutor forum, </a:t>
            </a:r>
            <a:r>
              <a:rPr lang="en-US" sz="1200">
                <a:solidFill>
                  <a:srgbClr val="003057"/>
                </a:solidFill>
              </a:rPr>
              <a:t>a space for tutors to ask questions about their subjects and share thoughts on different programmes of study.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03057"/>
              </a:solidFill>
            </a:endParaRPr>
          </a:p>
          <a:p>
            <a:pPr marL="0" lvl="0" indent="0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 b="1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03057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  <p:pic>
        <p:nvPicPr>
          <p:cNvPr id="858" name="Shape 858"/>
          <p:cNvPicPr preferRelativeResize="0"/>
          <p:nvPr/>
        </p:nvPicPr>
        <p:blipFill rotWithShape="1">
          <a:blip r:embed="rId3">
            <a:alphaModFix/>
          </a:blip>
          <a:srcRect l="26139" r="26134"/>
          <a:stretch/>
        </p:blipFill>
        <p:spPr>
          <a:xfrm>
            <a:off x="5867400" y="0"/>
            <a:ext cx="3276668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Shape 859"/>
          <p:cNvSpPr txBox="1"/>
          <p:nvPr/>
        </p:nvSpPr>
        <p:spPr>
          <a:xfrm>
            <a:off x="564500" y="2779000"/>
            <a:ext cx="4748400" cy="3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Steps</a:t>
            </a:r>
            <a:endParaRPr sz="3000" b="1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 b="1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-US" sz="1200">
                <a:solidFill>
                  <a:schemeClr val="lt2"/>
                </a:solidFill>
              </a:rPr>
              <a:t>Dedicated Tutor Sign-up</a:t>
            </a:r>
            <a:endParaRPr sz="1200">
              <a:solidFill>
                <a:schemeClr val="lt2"/>
              </a:solidFill>
            </a:endParaRP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-US" sz="1200">
                <a:solidFill>
                  <a:schemeClr val="lt2"/>
                </a:solidFill>
              </a:rPr>
              <a:t>New search functionality</a:t>
            </a:r>
            <a:endParaRPr sz="1200">
              <a:solidFill>
                <a:schemeClr val="lt2"/>
              </a:solidFill>
            </a:endParaRP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-US" sz="1200">
                <a:solidFill>
                  <a:schemeClr val="lt2"/>
                </a:solidFill>
              </a:rPr>
              <a:t>Updated Reading lists</a:t>
            </a:r>
            <a:endParaRPr sz="1200">
              <a:solidFill>
                <a:schemeClr val="lt2"/>
              </a:solidFill>
            </a:endParaRP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-US" sz="1200">
                <a:solidFill>
                  <a:schemeClr val="lt2"/>
                </a:solidFill>
              </a:rPr>
              <a:t>More content for additional 12 subjects (International Travel and Tourism Management, Hospitality Management, Healthcare Practice) </a:t>
            </a:r>
            <a:endParaRPr sz="1200">
              <a:solidFill>
                <a:schemeClr val="lt2"/>
              </a:solidFill>
            </a:endParaRP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-US" sz="1200">
                <a:solidFill>
                  <a:schemeClr val="lt2"/>
                </a:solidFill>
              </a:rPr>
              <a:t>Hosco (Hospitality, Travel and Tourism)</a:t>
            </a:r>
            <a:endParaRPr sz="1200">
              <a:solidFill>
                <a:schemeClr val="lt2"/>
              </a:solidFill>
            </a:endParaRP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-US" sz="1200">
                <a:solidFill>
                  <a:schemeClr val="lt2"/>
                </a:solidFill>
              </a:rPr>
              <a:t>New e-textbooks</a:t>
            </a:r>
            <a:endParaRPr sz="1200">
              <a:solidFill>
                <a:schemeClr val="lt2"/>
              </a:solidFill>
            </a:endParaRPr>
          </a:p>
          <a:p>
            <a: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-US" sz="1200">
                <a:solidFill>
                  <a:schemeClr val="lt2"/>
                </a:solidFill>
              </a:rPr>
              <a:t>Tutor and Student Focus Groups</a:t>
            </a: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03057"/>
              </a:solidFill>
            </a:endParaRPr>
          </a:p>
          <a:p>
            <a:pPr marL="0" lvl="0" indent="0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 b="1">
              <a:solidFill>
                <a:srgbClr val="003057"/>
              </a:solidFill>
            </a:endParaRPr>
          </a:p>
          <a:p>
            <a:pPr marL="0" lvl="0" indent="0" rtl="0">
              <a:spcBef>
                <a:spcPts val="500"/>
              </a:spcBef>
              <a:spcAft>
                <a:spcPts val="0"/>
              </a:spcAft>
              <a:buNone/>
            </a:pPr>
            <a:endParaRPr sz="1200">
              <a:solidFill>
                <a:srgbClr val="003057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03057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 txBox="1">
            <a:spLocks noGrp="1"/>
          </p:cNvSpPr>
          <p:nvPr>
            <p:ph type="ctrTitle"/>
          </p:nvPr>
        </p:nvSpPr>
        <p:spPr>
          <a:xfrm>
            <a:off x="2430460" y="2973385"/>
            <a:ext cx="42831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/>
              <a:t>HN Online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871" name="Shape 871"/>
          <p:cNvPicPr preferRelativeResize="0"/>
          <p:nvPr/>
        </p:nvPicPr>
        <p:blipFill rotWithShape="1">
          <a:blip r:embed="rId3">
            <a:alphaModFix/>
          </a:blip>
          <a:srcRect l="26139" r="26134"/>
          <a:stretch/>
        </p:blipFill>
        <p:spPr>
          <a:xfrm>
            <a:off x="5867400" y="0"/>
            <a:ext cx="3276668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Shape 872"/>
          <p:cNvSpPr txBox="1">
            <a:spLocks noGrp="1"/>
          </p:cNvSpPr>
          <p:nvPr>
            <p:ph type="title"/>
          </p:nvPr>
        </p:nvSpPr>
        <p:spPr>
          <a:xfrm>
            <a:off x="473100" y="418050"/>
            <a:ext cx="5207700" cy="1040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 Blended BTEC Higher National Certificate (HNC) in Business - RQF*</a:t>
            </a:r>
            <a:endParaRPr sz="2400"/>
          </a:p>
        </p:txBody>
      </p:sp>
      <p:sp>
        <p:nvSpPr>
          <p:cNvPr id="873" name="Shape 873"/>
          <p:cNvSpPr txBox="1">
            <a:spLocks noGrp="1"/>
          </p:cNvSpPr>
          <p:nvPr>
            <p:ph type="body" idx="1"/>
          </p:nvPr>
        </p:nvSpPr>
        <p:spPr>
          <a:xfrm>
            <a:off x="254075" y="1774225"/>
            <a:ext cx="5426700" cy="3710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0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b="0">
                <a:solidFill>
                  <a:schemeClr val="lt2"/>
                </a:solidFill>
              </a:rPr>
              <a:t>HN Online is a new way to deliver BTEC Higher National Qualifications, allowing you to deliver the same industry-related units through a mixture of online and classroom learning. The first course is available is the new RQF BTEC Higher National Certificate in Business, ready for first teach in September 2018.</a:t>
            </a:r>
            <a:br>
              <a:rPr lang="en-US" b="0">
                <a:solidFill>
                  <a:schemeClr val="lt2"/>
                </a:solidFill>
              </a:rPr>
            </a:br>
            <a:endParaRPr b="0">
              <a:solidFill>
                <a:schemeClr val="lt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</a:pPr>
            <a:r>
              <a:rPr lang="en-US" b="0">
                <a:solidFill>
                  <a:schemeClr val="lt2"/>
                </a:solidFill>
              </a:rPr>
              <a:t>8 Units (6 core, 2 optional)</a:t>
            </a:r>
            <a:endParaRPr b="0">
              <a:solidFill>
                <a:schemeClr val="lt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</a:pPr>
            <a:r>
              <a:rPr lang="en-US" b="0">
                <a:solidFill>
                  <a:schemeClr val="lt2"/>
                </a:solidFill>
              </a:rPr>
              <a:t>30 Guided Learning Hours Per Unit</a:t>
            </a:r>
            <a:endParaRPr b="0">
              <a:solidFill>
                <a:schemeClr val="lt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</a:pPr>
            <a:r>
              <a:rPr lang="en-US" b="0">
                <a:solidFill>
                  <a:schemeClr val="lt2"/>
                </a:solidFill>
              </a:rPr>
              <a:t>The platform links to your centre’s VLE</a:t>
            </a:r>
            <a:endParaRPr b="0">
              <a:solidFill>
                <a:schemeClr val="lt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</a:pPr>
            <a:r>
              <a:rPr lang="en-US" b="0">
                <a:solidFill>
                  <a:schemeClr val="lt2"/>
                </a:solidFill>
              </a:rPr>
              <a:t>Training &amp; Implementation</a:t>
            </a:r>
            <a:endParaRPr b="0">
              <a:solidFill>
                <a:schemeClr val="lt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</a:pPr>
            <a:r>
              <a:rPr lang="en-US" b="0">
                <a:solidFill>
                  <a:schemeClr val="lt2"/>
                </a:solidFill>
              </a:rPr>
              <a:t>Support included</a:t>
            </a:r>
            <a:endParaRPr b="0">
              <a:solidFill>
                <a:schemeClr val="lt2"/>
              </a:solidFill>
            </a:endParaRPr>
          </a:p>
          <a:p>
            <a:pPr marL="177800" lvl="0" indent="0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b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7800" lvl="0" indent="0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b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4" name="Shape 874"/>
          <p:cNvSpPr txBox="1"/>
          <p:nvPr/>
        </p:nvSpPr>
        <p:spPr>
          <a:xfrm>
            <a:off x="1353700" y="6030900"/>
            <a:ext cx="4327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Open Sans"/>
                <a:ea typeface="Open Sans"/>
                <a:cs typeface="Open Sans"/>
                <a:sym typeface="Open Sans"/>
              </a:rPr>
              <a:t>*Centres will need to have programme approval to deliver the RQF BTEC Higher Nationals in Business. If centres do not have programme approval, they can request an application form.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>
            <a:spLocks noGrp="1"/>
          </p:cNvSpPr>
          <p:nvPr>
            <p:ph type="title"/>
          </p:nvPr>
        </p:nvSpPr>
        <p:spPr>
          <a:xfrm>
            <a:off x="625501" y="418050"/>
            <a:ext cx="5308200" cy="1145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For you and your centre:</a:t>
            </a:r>
            <a:endParaRPr sz="34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Shape 881"/>
          <p:cNvSpPr txBox="1">
            <a:spLocks noGrp="1"/>
          </p:cNvSpPr>
          <p:nvPr>
            <p:ph type="body" idx="1"/>
          </p:nvPr>
        </p:nvSpPr>
        <p:spPr>
          <a:xfrm>
            <a:off x="625500" y="1137750"/>
            <a:ext cx="5221800" cy="1829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Widening Access</a:t>
            </a:r>
            <a:endParaRPr>
              <a:solidFill>
                <a:schemeClr val="lt2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Supporting Effective Interventions</a:t>
            </a:r>
            <a:endParaRPr>
              <a:solidFill>
                <a:schemeClr val="lt2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More Engaging Classroom Time</a:t>
            </a:r>
            <a:endParaRPr>
              <a:solidFill>
                <a:schemeClr val="lt2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Delivers Specialist Content</a:t>
            </a:r>
            <a:endParaRPr>
              <a:solidFill>
                <a:schemeClr val="lt2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Better Engagement with Students</a:t>
            </a:r>
            <a:endParaRPr>
              <a:solidFill>
                <a:schemeClr val="lt2"/>
              </a:solidFill>
            </a:endParaRPr>
          </a:p>
          <a:p>
            <a:pPr marL="457200" lvl="0" indent="-2984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Reduce Delivery Costs</a:t>
            </a:r>
            <a:endParaRPr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2" name="Shape 882"/>
          <p:cNvSpPr>
            <a:spLocks noGrp="1"/>
          </p:cNvSpPr>
          <p:nvPr>
            <p:ph type="pic" idx="2"/>
          </p:nvPr>
        </p:nvSpPr>
        <p:spPr>
          <a:xfrm>
            <a:off x="5867400" y="0"/>
            <a:ext cx="3276600" cy="6858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Shape 883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884" name="Shape 884" descr="Image_Angela_Ithyle_US_0155.jpg"/>
          <p:cNvPicPr preferRelativeResize="0"/>
          <p:nvPr/>
        </p:nvPicPr>
        <p:blipFill rotWithShape="1">
          <a:blip r:embed="rId3">
            <a:alphaModFix/>
          </a:blip>
          <a:srcRect l="31648" r="25881"/>
          <a:stretch/>
        </p:blipFill>
        <p:spPr>
          <a:xfrm flipH="1">
            <a:off x="5867403" y="0"/>
            <a:ext cx="3276669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Shape 885"/>
          <p:cNvPicPr preferRelativeResize="0"/>
          <p:nvPr/>
        </p:nvPicPr>
        <p:blipFill rotWithShape="1">
          <a:blip r:embed="rId4">
            <a:alphaModFix/>
          </a:blip>
          <a:srcRect l="33119" t="30011"/>
          <a:stretch/>
        </p:blipFill>
        <p:spPr>
          <a:xfrm>
            <a:off x="5867400" y="0"/>
            <a:ext cx="3276672" cy="68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Shape 886"/>
          <p:cNvPicPr preferRelativeResize="0"/>
          <p:nvPr/>
        </p:nvPicPr>
        <p:blipFill rotWithShape="1">
          <a:blip r:embed="rId4">
            <a:alphaModFix/>
          </a:blip>
          <a:srcRect l="46320" t="24086" b="1018"/>
          <a:stretch/>
        </p:blipFill>
        <p:spPr>
          <a:xfrm>
            <a:off x="5867400" y="0"/>
            <a:ext cx="3276672" cy="685802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Shape 887"/>
          <p:cNvSpPr txBox="1"/>
          <p:nvPr/>
        </p:nvSpPr>
        <p:spPr>
          <a:xfrm>
            <a:off x="651526" y="3324207"/>
            <a:ext cx="4293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your students:</a:t>
            </a:r>
            <a:endParaRPr sz="3400" b="1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8" name="Shape 888"/>
          <p:cNvSpPr txBox="1">
            <a:spLocks noGrp="1"/>
          </p:cNvSpPr>
          <p:nvPr>
            <p:ph type="body" idx="1"/>
          </p:nvPr>
        </p:nvSpPr>
        <p:spPr>
          <a:xfrm>
            <a:off x="625500" y="4065475"/>
            <a:ext cx="5221800" cy="1823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298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A Course to Fit Any Schedule</a:t>
            </a:r>
            <a:endParaRPr>
              <a:solidFill>
                <a:schemeClr val="lt2"/>
              </a:solidFill>
            </a:endParaRPr>
          </a:p>
          <a:p>
            <a:pPr marL="457200" lvl="0" indent="-298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Personalised Learning Journey</a:t>
            </a:r>
            <a:endParaRPr>
              <a:solidFill>
                <a:schemeClr val="lt2"/>
              </a:solidFill>
            </a:endParaRPr>
          </a:p>
          <a:p>
            <a:pPr marL="457200" lvl="0" indent="-298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</a:pPr>
            <a:r>
              <a:rPr lang="en-US">
                <a:solidFill>
                  <a:schemeClr val="lt2"/>
                </a:solidFill>
              </a:rPr>
              <a:t>More Collaboration</a:t>
            </a:r>
            <a:endParaRPr>
              <a:solidFill>
                <a:schemeClr val="lt2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body" idx="1"/>
          </p:nvPr>
        </p:nvSpPr>
        <p:spPr>
          <a:xfrm>
            <a:off x="583350" y="1572550"/>
            <a:ext cx="3827400" cy="3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-US" b="1">
                <a:solidFill>
                  <a:schemeClr val="lt2"/>
                </a:solidFill>
              </a:rPr>
              <a:t>Phase 1: First registration Sept ‘16</a:t>
            </a:r>
            <a:endParaRPr b="1"/>
          </a:p>
          <a:p>
            <a:pPr marL="0" lvl="0" indent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-US">
                <a:solidFill>
                  <a:schemeClr val="lt2"/>
                </a:solidFill>
              </a:rPr>
              <a:t>Business</a:t>
            </a:r>
            <a:endParaRPr>
              <a:solidFill>
                <a:schemeClr val="lt2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b="1">
              <a:solidFill>
                <a:schemeClr val="lt2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-US" b="1">
                <a:solidFill>
                  <a:schemeClr val="lt2"/>
                </a:solidFill>
              </a:rPr>
              <a:t>Phase 2: First registration Sept ‘17</a:t>
            </a:r>
            <a:endParaRPr b="1"/>
          </a:p>
          <a:p>
            <a:pPr marL="457200" lvl="0" indent="-3302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>
                <a:solidFill>
                  <a:schemeClr val="lt2"/>
                </a:solidFill>
              </a:rPr>
              <a:t>Engineering</a:t>
            </a:r>
            <a:endParaRPr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>
                <a:solidFill>
                  <a:schemeClr val="lt2"/>
                </a:solidFill>
              </a:rPr>
              <a:t>Aeronautical Engineering </a:t>
            </a:r>
            <a:endParaRPr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>
                <a:solidFill>
                  <a:schemeClr val="lt2"/>
                </a:solidFill>
              </a:rPr>
              <a:t>Nuclear Engineering </a:t>
            </a:r>
            <a:endParaRPr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>
                <a:solidFill>
                  <a:schemeClr val="lt2"/>
                </a:solidFill>
              </a:rPr>
              <a:t>Construction </a:t>
            </a:r>
            <a:endParaRPr/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chemeClr val="lt2"/>
                </a:solidFill>
              </a:rPr>
              <a:t>Computing </a:t>
            </a:r>
            <a:endParaRPr/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>
                <a:solidFill>
                  <a:schemeClr val="lt2"/>
                </a:solidFill>
              </a:rPr>
              <a:t>Art &amp; Design</a:t>
            </a:r>
            <a:endParaRPr>
              <a:solidFill>
                <a:schemeClr val="lt2"/>
              </a:solidFill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-US">
                <a:solidFill>
                  <a:schemeClr val="lt2"/>
                </a:solidFill>
              </a:rPr>
              <a:t>Policing </a:t>
            </a:r>
            <a:endParaRPr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/>
          </a:p>
        </p:txBody>
      </p:sp>
      <p:cxnSp>
        <p:nvCxnSpPr>
          <p:cNvPr id="700" name="Shape 700"/>
          <p:cNvCxnSpPr/>
          <p:nvPr/>
        </p:nvCxnSpPr>
        <p:spPr>
          <a:xfrm>
            <a:off x="8465042" y="6504780"/>
            <a:ext cx="0" cy="86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1" name="Shape 701"/>
          <p:cNvSpPr txBox="1"/>
          <p:nvPr/>
        </p:nvSpPr>
        <p:spPr>
          <a:xfrm>
            <a:off x="8497765" y="6489578"/>
            <a:ext cx="4332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8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Shape 702"/>
          <p:cNvSpPr txBox="1">
            <a:spLocks noGrp="1"/>
          </p:cNvSpPr>
          <p:nvPr>
            <p:ph type="title"/>
          </p:nvPr>
        </p:nvSpPr>
        <p:spPr>
          <a:xfrm>
            <a:off x="583350" y="411250"/>
            <a:ext cx="6101400" cy="1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Times New Roman"/>
              <a:buNone/>
            </a:pPr>
            <a:r>
              <a:rPr lang="en-US">
                <a:solidFill>
                  <a:srgbClr val="007FA3"/>
                </a:solidFill>
              </a:rPr>
              <a:t>HN sector phasing</a:t>
            </a:r>
            <a:endParaRPr sz="3400" b="1" i="0" u="none" strike="noStrike" cap="none">
              <a:solidFill>
                <a:srgbClr val="007FA3"/>
              </a:solidFill>
            </a:endParaRPr>
          </a:p>
        </p:txBody>
      </p:sp>
      <p:sp>
        <p:nvSpPr>
          <p:cNvPr id="703" name="Shape 703"/>
          <p:cNvSpPr txBox="1"/>
          <p:nvPr/>
        </p:nvSpPr>
        <p:spPr>
          <a:xfrm>
            <a:off x="4965625" y="1420150"/>
            <a:ext cx="3741900" cy="3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2"/>
                </a:solidFill>
              </a:rPr>
              <a:t>Phase 3: First registration Sept ‘18</a:t>
            </a:r>
            <a:endParaRPr sz="1600" b="1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Healthcare Practice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Community Care and Social Work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Hospitality Management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International Travel and Tourism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Creative Media Production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Performing Arts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Music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Sport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Sport and Exercise Sciences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Public Services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Animal Management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Agriculture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Horticulture</a:t>
            </a:r>
            <a:endParaRPr sz="1600">
              <a:solidFill>
                <a:schemeClr val="lt2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2"/>
                </a:solidFill>
              </a:rPr>
              <a:t>Phase 4: First registration Sept ‘18</a:t>
            </a:r>
            <a:endParaRPr sz="1600" b="1">
              <a:solidFill>
                <a:schemeClr val="lt2"/>
              </a:solidFill>
            </a:endParaRPr>
          </a:p>
          <a:p>
            <a:pPr marL="457200" lvl="0" indent="-3302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Applied Sciences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Rail Engineering </a:t>
            </a:r>
            <a:endParaRPr sz="1600">
              <a:solidFill>
                <a:schemeClr val="lt2"/>
              </a:solidFill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1600">
                <a:solidFill>
                  <a:schemeClr val="lt2"/>
                </a:solidFill>
              </a:rPr>
              <a:t>Early Years </a:t>
            </a:r>
            <a:endParaRPr sz="1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 txBox="1">
            <a:spLocks noGrp="1"/>
          </p:cNvSpPr>
          <p:nvPr>
            <p:ph type="title"/>
          </p:nvPr>
        </p:nvSpPr>
        <p:spPr>
          <a:xfrm>
            <a:off x="473099" y="418050"/>
            <a:ext cx="8190900" cy="1145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HN Online </a:t>
            </a:r>
            <a:endParaRPr sz="3400"/>
          </a:p>
        </p:txBody>
      </p:sp>
      <p:sp>
        <p:nvSpPr>
          <p:cNvPr id="895" name="Shape 895"/>
          <p:cNvSpPr txBox="1">
            <a:spLocks noGrp="1"/>
          </p:cNvSpPr>
          <p:nvPr>
            <p:ph type="body" idx="1"/>
          </p:nvPr>
        </p:nvSpPr>
        <p:spPr>
          <a:xfrm>
            <a:off x="473100" y="1126775"/>
            <a:ext cx="8279100" cy="1238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1D7E74"/>
                </a:solidFill>
                <a:latin typeface="Open Sans"/>
                <a:ea typeface="Open Sans"/>
                <a:cs typeface="Open Sans"/>
                <a:sym typeface="Open Sans"/>
              </a:rPr>
              <a:t>“When I go into the classroom, rather than explaining the basics, I can actually</a:t>
            </a:r>
            <a:endParaRPr sz="1800" i="1">
              <a:solidFill>
                <a:srgbClr val="1D7E7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1D7E74"/>
                </a:solidFill>
                <a:latin typeface="Open Sans"/>
                <a:ea typeface="Open Sans"/>
                <a:cs typeface="Open Sans"/>
                <a:sym typeface="Open Sans"/>
              </a:rPr>
              <a:t>go into the much higher level content and hopefully engage with a decent level of</a:t>
            </a:r>
            <a:endParaRPr sz="1800" i="1">
              <a:solidFill>
                <a:srgbClr val="1D7E7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1D7E74"/>
                </a:solidFill>
                <a:latin typeface="Open Sans"/>
                <a:ea typeface="Open Sans"/>
                <a:cs typeface="Open Sans"/>
                <a:sym typeface="Open Sans"/>
              </a:rPr>
              <a:t>discussion, so I can concentrate on things like analysis and evaluation skills.”</a:t>
            </a:r>
            <a:endParaRPr sz="1800" i="1">
              <a:solidFill>
                <a:srgbClr val="1D7E7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1D7E7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1D7E7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6" name="Shape 896"/>
          <p:cNvSpPr txBox="1">
            <a:spLocks noGrp="1"/>
          </p:cNvSpPr>
          <p:nvPr>
            <p:ph type="sldNum" idx="12"/>
          </p:nvPr>
        </p:nvSpPr>
        <p:spPr>
          <a:xfrm>
            <a:off x="8539582" y="6515930"/>
            <a:ext cx="124500" cy="1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897" name="Shape 8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713" y="2272703"/>
            <a:ext cx="7185875" cy="4023347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Shape 898"/>
          <p:cNvSpPr txBox="1"/>
          <p:nvPr/>
        </p:nvSpPr>
        <p:spPr>
          <a:xfrm>
            <a:off x="1387200" y="6345725"/>
            <a:ext cx="69081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Open Sans"/>
                <a:ea typeface="Open Sans"/>
                <a:cs typeface="Open Sans"/>
                <a:sym typeface="Open Sans"/>
              </a:rPr>
              <a:t>Testimonials have been provided by colleges that participated in the original pilot of Unit 1: Business and the Business Environment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 txBox="1">
            <a:spLocks noGrp="1"/>
          </p:cNvSpPr>
          <p:nvPr>
            <p:ph type="title"/>
          </p:nvPr>
        </p:nvSpPr>
        <p:spPr>
          <a:xfrm>
            <a:off x="569912" y="407987"/>
            <a:ext cx="7688399" cy="774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Font typeface="Times New Roman"/>
              <a:buNone/>
            </a:pPr>
            <a:r>
              <a:rPr lang="en-US" b="1" i="0" u="none" strike="noStrike" cap="none">
                <a:solidFill>
                  <a:srgbClr val="1F497D"/>
                </a:solidFill>
              </a:rPr>
              <a:t>For more information...</a:t>
            </a:r>
            <a:endParaRPr>
              <a:solidFill>
                <a:srgbClr val="1F497D"/>
              </a:solidFill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8526460" y="6480175"/>
            <a:ext cx="433500" cy="12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/>
          </a:p>
        </p:txBody>
      </p:sp>
      <p:sp>
        <p:nvSpPr>
          <p:cNvPr id="905" name="Shape 905"/>
          <p:cNvSpPr txBox="1"/>
          <p:nvPr/>
        </p:nvSpPr>
        <p:spPr>
          <a:xfrm>
            <a:off x="569912" y="1642125"/>
            <a:ext cx="7688399" cy="452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19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General queries about the Pearson BTEC HN redevelopment </a:t>
            </a: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1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highernationals@pearson.com</a:t>
            </a: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19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Queries regarding HN Global &amp; how to register your students and tutors</a:t>
            </a: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1900" u="sng">
                <a:solidFill>
                  <a:schemeClr val="hlink"/>
                </a:solidFill>
                <a:hlinkClick r:id="rId4"/>
              </a:rPr>
              <a:t>support@highernationals.com</a:t>
            </a: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19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Queries regarding the new Pearson BTEC HN quality assurance measures</a:t>
            </a: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1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hnqa@pearson.com</a:t>
            </a: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900"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1900">
                <a:solidFill>
                  <a:schemeClr val="dk2"/>
                </a:solidFill>
              </a:rPr>
              <a:t> </a:t>
            </a: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endParaRPr/>
          </a:p>
          <a:p>
            <a:pPr marL="0" marR="0" lvl="0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900" b="0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>
            <a:spLocks noGrp="1"/>
          </p:cNvSpPr>
          <p:nvPr>
            <p:ph type="ctrTitle"/>
          </p:nvPr>
        </p:nvSpPr>
        <p:spPr>
          <a:xfrm>
            <a:off x="2430450" y="2973371"/>
            <a:ext cx="4283100" cy="14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/>
              <a:t>Pearson Higher Nationals Under Licence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 txBox="1">
            <a:spLocks noGrp="1"/>
          </p:cNvSpPr>
          <p:nvPr>
            <p:ph type="title"/>
          </p:nvPr>
        </p:nvSpPr>
        <p:spPr>
          <a:xfrm>
            <a:off x="290675" y="434112"/>
            <a:ext cx="3681300" cy="11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Font typeface="Times New Roman"/>
              <a:buNone/>
            </a:pPr>
            <a:r>
              <a:rPr lang="en-US">
                <a:solidFill>
                  <a:srgbClr val="007FA3"/>
                </a:solidFill>
              </a:rPr>
              <a:t>HNs under Licence </a:t>
            </a:r>
            <a:endParaRPr/>
          </a:p>
        </p:txBody>
      </p:sp>
      <p:sp>
        <p:nvSpPr>
          <p:cNvPr id="920" name="Shape 920"/>
          <p:cNvSpPr txBox="1">
            <a:spLocks noGrp="1"/>
          </p:cNvSpPr>
          <p:nvPr>
            <p:ph type="body" idx="1"/>
          </p:nvPr>
        </p:nvSpPr>
        <p:spPr>
          <a:xfrm>
            <a:off x="290675" y="1580400"/>
            <a:ext cx="4468800" cy="50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32 Universities in England offer Higher Nationals under licence from Pearson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HNs under licence are not BTECs, are not Ofqual regulated - they are awarded under the Universities’ degree awarding powers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Pearson does not develop, validate, award or quality assure HNs under licence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As the trademark owner, Pearson are responsible for monitoring licence holders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i="0" u="none" strike="noStrike" cap="none">
                <a:solidFill>
                  <a:schemeClr val="dk2"/>
                </a:solidFill>
              </a:rPr>
              <a:t/>
            </a:r>
            <a:br>
              <a:rPr lang="en-US" i="0" u="none" strike="noStrike" cap="none">
                <a:solidFill>
                  <a:schemeClr val="dk2"/>
                </a:solidFill>
              </a:rPr>
            </a:br>
            <a:endParaRPr b="1" i="0" u="none" strike="noStrike" cap="none">
              <a:solidFill>
                <a:schemeClr val="dk2"/>
              </a:solidFill>
            </a:endParaRPr>
          </a:p>
        </p:txBody>
      </p:sp>
      <p:pic>
        <p:nvPicPr>
          <p:cNvPr id="921" name="Shape 9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415" r="8424"/>
          <a:stretch/>
        </p:blipFill>
        <p:spPr>
          <a:xfrm>
            <a:off x="5321700" y="0"/>
            <a:ext cx="3822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>
            <a:spLocks noGrp="1"/>
          </p:cNvSpPr>
          <p:nvPr>
            <p:ph type="title"/>
          </p:nvPr>
        </p:nvSpPr>
        <p:spPr>
          <a:xfrm>
            <a:off x="457200" y="363500"/>
            <a:ext cx="51054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Font typeface="Times New Roman"/>
              <a:buNone/>
            </a:pPr>
            <a:r>
              <a:rPr lang="en-US" sz="3000">
                <a:solidFill>
                  <a:srgbClr val="007FA3"/>
                </a:solidFill>
              </a:rPr>
              <a:t>Why an HN under Licence?</a:t>
            </a:r>
            <a:r>
              <a:rPr lang="en-US" sz="3000" i="0" u="none" strike="noStrike" cap="none">
                <a:solidFill>
                  <a:srgbClr val="007FA3"/>
                </a:solidFill>
              </a:rPr>
              <a:t/>
            </a:r>
            <a:br>
              <a:rPr lang="en-US" sz="3000" i="0" u="none" strike="noStrike" cap="none">
                <a:solidFill>
                  <a:srgbClr val="007FA3"/>
                </a:solidFill>
              </a:rPr>
            </a:br>
            <a:r>
              <a:rPr lang="en-US" sz="3000" i="0" u="none" strike="noStrike" cap="none">
                <a:solidFill>
                  <a:srgbClr val="007FA3"/>
                </a:solidFill>
              </a:rPr>
              <a:t/>
            </a:r>
            <a:br>
              <a:rPr lang="en-US" sz="3000" i="0" u="none" strike="noStrike" cap="none">
                <a:solidFill>
                  <a:srgbClr val="007FA3"/>
                </a:solidFill>
              </a:rPr>
            </a:br>
            <a:endParaRPr sz="3000"/>
          </a:p>
        </p:txBody>
      </p:sp>
      <p:sp>
        <p:nvSpPr>
          <p:cNvPr id="927" name="Shape 927"/>
          <p:cNvSpPr txBox="1">
            <a:spLocks noGrp="1"/>
          </p:cNvSpPr>
          <p:nvPr>
            <p:ph type="body" idx="1"/>
          </p:nvPr>
        </p:nvSpPr>
        <p:spPr>
          <a:xfrm>
            <a:off x="415650" y="1012400"/>
            <a:ext cx="5188500" cy="51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>
                <a:solidFill>
                  <a:schemeClr val="dk2"/>
                </a:solidFill>
              </a:rPr>
              <a:t>Allows access to the Higher National brand - recognised by employers and students whilst the university still retains ownership.</a:t>
            </a:r>
            <a:endParaRPr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>
                <a:solidFill>
                  <a:schemeClr val="dk2"/>
                </a:solidFill>
              </a:rPr>
              <a:t>Allows universities, colleges and employers to design HNs which meet specific local needs. </a:t>
            </a:r>
            <a:endParaRPr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>
                <a:solidFill>
                  <a:schemeClr val="dk2"/>
                </a:solidFill>
              </a:rPr>
              <a:t>Allows universities to franchise their HNs to FE with articulations to the university for a final year if required.</a:t>
            </a:r>
            <a:endParaRPr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>
                <a:solidFill>
                  <a:schemeClr val="dk2"/>
                </a:solidFill>
              </a:rPr>
              <a:t>Assists in meeting widening participation targets.</a:t>
            </a:r>
            <a:endParaRPr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>
                <a:solidFill>
                  <a:schemeClr val="dk2"/>
                </a:solidFill>
              </a:rPr>
              <a:t>Further enhances collaborative partnerships.</a:t>
            </a:r>
            <a:endParaRPr>
              <a:solidFill>
                <a:schemeClr val="dk2"/>
              </a:solidFill>
            </a:endParaRPr>
          </a:p>
          <a:p>
            <a:pPr marL="457200" marR="0" lvl="0" indent="-33020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US">
                <a:solidFill>
                  <a:schemeClr val="dk2"/>
                </a:solidFill>
              </a:rPr>
              <a:t>Allows access to higher apprenticeship frameworks. 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 i="0" u="none" strike="noStrike" cap="none">
                <a:solidFill>
                  <a:schemeClr val="dk2"/>
                </a:solidFill>
              </a:rPr>
              <a:t/>
            </a:r>
            <a:br>
              <a:rPr lang="en-US" sz="1400" i="0" u="none" strike="noStrike" cap="none">
                <a:solidFill>
                  <a:schemeClr val="dk2"/>
                </a:solidFill>
              </a:rPr>
            </a:br>
            <a:endParaRPr sz="1400">
              <a:solidFill>
                <a:schemeClr val="dk2"/>
              </a:solidFill>
            </a:endParaRPr>
          </a:p>
        </p:txBody>
      </p:sp>
      <p:pic>
        <p:nvPicPr>
          <p:cNvPr id="928" name="Shape 9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456" r="22462"/>
          <a:stretch/>
        </p:blipFill>
        <p:spPr>
          <a:xfrm>
            <a:off x="5876925" y="0"/>
            <a:ext cx="326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7204200" cy="9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>
                <a:solidFill>
                  <a:schemeClr val="dk1"/>
                </a:solidFill>
              </a:rPr>
              <a:t>What is the Intellectual Property Licence?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Shape 935"/>
          <p:cNvSpPr txBox="1">
            <a:spLocks noGrp="1"/>
          </p:cNvSpPr>
          <p:nvPr>
            <p:ph type="body" idx="1"/>
          </p:nvPr>
        </p:nvSpPr>
        <p:spPr>
          <a:xfrm>
            <a:off x="612300" y="1866900"/>
            <a:ext cx="7131900" cy="45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An additional licence for those universities that already have a Trademark Licence Agreement. 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Entire content of the BTEC Higher Nationals is available to offer under licence.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Entire content is defined as: units, credit structure, learning outcomes, rules of combination, and assessment criteria.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HEIs must use the entire content and cannot use separate parts of it.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HEIs own the qualifications and the same requirements exist as for the Trademark Licence.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 txBox="1">
            <a:spLocks noGrp="1"/>
          </p:cNvSpPr>
          <p:nvPr>
            <p:ph type="title"/>
          </p:nvPr>
        </p:nvSpPr>
        <p:spPr>
          <a:xfrm>
            <a:off x="540000" y="418050"/>
            <a:ext cx="7842300" cy="9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Why offer the Intellectual Property Licence?</a:t>
            </a:r>
            <a:endParaRPr/>
          </a:p>
        </p:txBody>
      </p:sp>
      <p:sp>
        <p:nvSpPr>
          <p:cNvPr id="942" name="Shape 942"/>
          <p:cNvSpPr txBox="1">
            <a:spLocks noGrp="1"/>
          </p:cNvSpPr>
          <p:nvPr>
            <p:ph type="body" idx="1"/>
          </p:nvPr>
        </p:nvSpPr>
        <p:spPr>
          <a:xfrm>
            <a:off x="540000" y="1695450"/>
            <a:ext cx="7375500" cy="43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Attractive to employers and students - developed with their input. 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Can be used as part of a Higher Apprenticeship with progression to a Degree Apprenticeship.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No development or validation costs for the universities.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Universities still retain ownership.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>
            <a:spLocks noGrp="1"/>
          </p:cNvSpPr>
          <p:nvPr>
            <p:ph type="title"/>
          </p:nvPr>
        </p:nvSpPr>
        <p:spPr>
          <a:xfrm>
            <a:off x="527500" y="368075"/>
            <a:ext cx="44700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r>
              <a:rPr lang="en-US" sz="2400">
                <a:solidFill>
                  <a:schemeClr val="dk1"/>
                </a:solidFill>
              </a:rPr>
              <a:t>Further Information</a:t>
            </a:r>
            <a:endParaRPr sz="2400"/>
          </a:p>
        </p:txBody>
      </p:sp>
      <p:sp>
        <p:nvSpPr>
          <p:cNvPr id="949" name="Shape 949"/>
          <p:cNvSpPr txBox="1">
            <a:spLocks noGrp="1"/>
          </p:cNvSpPr>
          <p:nvPr>
            <p:ph type="body" idx="1"/>
          </p:nvPr>
        </p:nvSpPr>
        <p:spPr>
          <a:xfrm>
            <a:off x="527500" y="1199600"/>
            <a:ext cx="7592400" cy="4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If you would like further information please contact: </a:t>
            </a:r>
            <a:r>
              <a:rPr lang="en-US" u="sng">
                <a:solidFill>
                  <a:schemeClr val="dk2"/>
                </a:solidFill>
                <a:hlinkClick r:id="rId3"/>
              </a:rPr>
              <a:t>licensehn@pearson.com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u="sng">
                <a:solidFill>
                  <a:schemeClr val="dk2"/>
                </a:solidFill>
                <a:hlinkClick r:id="rId4"/>
              </a:rPr>
              <a:t>Centre Guide for Universities offering Higher National Qualifications under Licence from Pearson</a:t>
            </a:r>
            <a:r>
              <a:rPr lang="en-US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Provides information about: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Becoming a Licensed Centre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Developing qualifications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Validation and Review 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Registration and Certification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Support for centres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Certification and Quality Assurance</a:t>
            </a:r>
            <a:br>
              <a:rPr lang="en-US">
                <a:solidFill>
                  <a:schemeClr val="dk2"/>
                </a:solidFill>
              </a:rPr>
            </a:br>
            <a:r>
              <a:rPr lang="en-US">
                <a:solidFill>
                  <a:schemeClr val="dk2"/>
                </a:solidFill>
              </a:rPr>
              <a:t/>
            </a:r>
            <a:br>
              <a:rPr lang="en-US">
                <a:solidFill>
                  <a:schemeClr val="dk2"/>
                </a:solidFill>
              </a:rPr>
            </a:br>
            <a:r>
              <a:rPr lang="en-US">
                <a:solidFill>
                  <a:schemeClr val="dk2"/>
                </a:solidFill>
              </a:rPr>
              <a:t> </a:t>
            </a:r>
            <a:br>
              <a:rPr lang="en-US">
                <a:solidFill>
                  <a:schemeClr val="dk2"/>
                </a:solidFill>
              </a:rPr>
            </a:b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>
            <a:spLocks noGrp="1"/>
          </p:cNvSpPr>
          <p:nvPr>
            <p:ph type="title"/>
          </p:nvPr>
        </p:nvSpPr>
        <p:spPr>
          <a:xfrm>
            <a:off x="539750" y="417512"/>
            <a:ext cx="3681300" cy="11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Font typeface="Times New Roman"/>
              <a:buNone/>
            </a:pPr>
            <a:r>
              <a:rPr lang="en-US" b="1" i="0" u="none" strike="noStrike" cap="none">
                <a:solidFill>
                  <a:schemeClr val="dk1"/>
                </a:solidFill>
              </a:rPr>
              <a:t>HN frameworks for redevelopment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539750" y="2124000"/>
            <a:ext cx="3681300" cy="3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Accredited to the </a:t>
            </a:r>
            <a:r>
              <a:rPr lang="en-US" sz="16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Ofqual</a:t>
            </a: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Regulated Qualifications Framework</a:t>
            </a: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 (RQF).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Mapped against the </a:t>
            </a:r>
            <a:r>
              <a:rPr lang="en-US" sz="16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QAA Framework for Higher Education Qualifications and Subject Sector Benchmarks</a:t>
            </a: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Mapped to meet the standards of relevant </a:t>
            </a:r>
            <a:r>
              <a:rPr lang="en-US" sz="16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Professional Bodies</a:t>
            </a: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0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Designed to </a:t>
            </a:r>
            <a:r>
              <a:rPr lang="en-US">
                <a:solidFill>
                  <a:srgbClr val="003057"/>
                </a:solidFill>
              </a:rPr>
              <a:t>be</a:t>
            </a:r>
            <a:r>
              <a:rPr lang="en-US" sz="1600" b="0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demanding, rigorous, inclusive and empowering.</a:t>
            </a:r>
            <a:endParaRPr/>
          </a:p>
          <a:p>
            <a:pPr marL="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600" b="1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Shape 7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415" r="8424"/>
          <a:stretch/>
        </p:blipFill>
        <p:spPr>
          <a:xfrm>
            <a:off x="4581525" y="0"/>
            <a:ext cx="4562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>
            <a:spLocks noGrp="1"/>
          </p:cNvSpPr>
          <p:nvPr>
            <p:ph type="title"/>
          </p:nvPr>
        </p:nvSpPr>
        <p:spPr>
          <a:xfrm>
            <a:off x="519050" y="233300"/>
            <a:ext cx="58578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Font typeface="Times New Roman"/>
              <a:buNone/>
            </a:pPr>
            <a:r>
              <a:rPr lang="en-US">
                <a:solidFill>
                  <a:srgbClr val="007FA3"/>
                </a:solidFill>
              </a:rPr>
              <a:t>HN Creative Media Production</a:t>
            </a:r>
            <a:endParaRPr/>
          </a:p>
        </p:txBody>
      </p:sp>
      <p:sp>
        <p:nvSpPr>
          <p:cNvPr id="716" name="Shape 716"/>
          <p:cNvSpPr txBox="1">
            <a:spLocks noGrp="1"/>
          </p:cNvSpPr>
          <p:nvPr>
            <p:ph type="body" idx="1"/>
          </p:nvPr>
        </p:nvSpPr>
        <p:spPr>
          <a:xfrm>
            <a:off x="519050" y="1381475"/>
            <a:ext cx="4390200" cy="44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Pathways at HNC and HND:</a:t>
            </a:r>
            <a:endParaRPr sz="14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</a:rPr>
              <a:t>Sound Media</a:t>
            </a:r>
            <a:endParaRPr sz="14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</a:rPr>
              <a:t>Journalism</a:t>
            </a:r>
            <a:endParaRPr sz="14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</a:rPr>
              <a:t>Film &amp; Television</a:t>
            </a:r>
            <a:endParaRPr sz="14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</a:rPr>
              <a:t>Motion Graphics</a:t>
            </a:r>
            <a:endParaRPr sz="14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</a:rPr>
              <a:t>Game Development</a:t>
            </a:r>
            <a:endParaRPr sz="14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</a:rPr>
              <a:t>Web &amp; App Development</a:t>
            </a:r>
            <a:endParaRPr sz="1400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</a:rPr>
              <a:t>Visual Effects</a:t>
            </a:r>
            <a:endParaRPr sz="14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400">
                <a:solidFill>
                  <a:schemeClr val="dk2"/>
                </a:solidFill>
              </a:rPr>
              <a:t>Creative Media Production</a:t>
            </a:r>
            <a:r>
              <a:rPr lang="en-US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qualifications </a:t>
            </a:r>
            <a:r>
              <a:rPr lang="en-US" sz="1400">
                <a:solidFill>
                  <a:schemeClr val="dk2"/>
                </a:solidFill>
              </a:rPr>
              <a:t>have</a:t>
            </a:r>
            <a:r>
              <a:rPr lang="en-US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be</a:t>
            </a:r>
            <a:r>
              <a:rPr lang="en-US" sz="1400">
                <a:solidFill>
                  <a:schemeClr val="dk2"/>
                </a:solidFill>
              </a:rPr>
              <a:t>en</a:t>
            </a:r>
            <a:r>
              <a:rPr lang="en-US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developed with a view to providing centres with a flexible framework in which to develop courses that support students to progress to universities or enter employment in the creative industries.</a:t>
            </a:r>
            <a:endParaRPr sz="1400">
              <a:solidFill>
                <a:schemeClr val="dk2"/>
              </a:solidFill>
            </a:endParaRPr>
          </a:p>
        </p:txBody>
      </p:sp>
      <p:pic>
        <p:nvPicPr>
          <p:cNvPr id="717" name="Shape 717"/>
          <p:cNvPicPr preferRelativeResize="0"/>
          <p:nvPr/>
        </p:nvPicPr>
        <p:blipFill rotWithShape="1">
          <a:blip r:embed="rId3">
            <a:alphaModFix/>
          </a:blip>
          <a:srcRect l="4130" t="3862" r="3881" b="3954"/>
          <a:stretch/>
        </p:blipFill>
        <p:spPr>
          <a:xfrm rot="254600">
            <a:off x="5102954" y="920228"/>
            <a:ext cx="3901789" cy="538029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>
            <a:spLocks noGrp="1"/>
          </p:cNvSpPr>
          <p:nvPr>
            <p:ph type="title"/>
          </p:nvPr>
        </p:nvSpPr>
        <p:spPr>
          <a:xfrm>
            <a:off x="519050" y="233300"/>
            <a:ext cx="61764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Font typeface="Times New Roman"/>
              <a:buNone/>
            </a:pPr>
            <a:r>
              <a:rPr lang="en-US" sz="3000">
                <a:solidFill>
                  <a:srgbClr val="007FA3"/>
                </a:solidFill>
              </a:rPr>
              <a:t>HN Music, HN Performing Arts</a:t>
            </a:r>
            <a:endParaRPr sz="3000"/>
          </a:p>
        </p:txBody>
      </p:sp>
      <p:sp>
        <p:nvSpPr>
          <p:cNvPr id="723" name="Shape 723"/>
          <p:cNvSpPr txBox="1">
            <a:spLocks noGrp="1"/>
          </p:cNvSpPr>
          <p:nvPr>
            <p:ph type="body" idx="1"/>
          </p:nvPr>
        </p:nvSpPr>
        <p:spPr>
          <a:xfrm>
            <a:off x="519050" y="979525"/>
            <a:ext cx="8206500" cy="44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2"/>
                </a:solidFill>
              </a:rPr>
              <a:t>Music 					Performing Arts						</a:t>
            </a:r>
            <a:endParaRPr sz="1400" b="1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Pathways at at HNC and HND:	Pathways at at HNC and HND: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Performance				General (HNC only)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Business					Technical Arts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Technology					Dance</a:t>
            </a:r>
            <a:endParaRPr sz="1400">
              <a:solidFill>
                <a:schemeClr val="dk2"/>
              </a:solidFill>
            </a:endParaRP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Composition				Acting</a:t>
            </a:r>
            <a:endParaRPr sz="1400">
              <a:solidFill>
                <a:schemeClr val="dk2"/>
              </a:solidFill>
            </a:endParaRP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General (HNC only)			Musical Theatre</a:t>
            </a:r>
            <a:endParaRPr sz="140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			</a:t>
            </a:r>
            <a:endParaRPr sz="1400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Pathways at HND: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Sound Engineering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Sound Design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Music Production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Artist Development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Session Musician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Composition</a:t>
            </a:r>
            <a:endParaRPr sz="1400">
              <a:solidFill>
                <a:schemeClr val="dk2"/>
              </a:solidFill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</a:rPr>
              <a:t>Business</a:t>
            </a:r>
            <a:endParaRPr sz="14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 i="0" u="none" strike="noStrike" cap="none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1">
              <a:solidFill>
                <a:schemeClr val="dk2"/>
              </a:solidFill>
            </a:endParaRPr>
          </a:p>
        </p:txBody>
      </p:sp>
      <p:pic>
        <p:nvPicPr>
          <p:cNvPr id="724" name="Shape 724"/>
          <p:cNvPicPr preferRelativeResize="0"/>
          <p:nvPr/>
        </p:nvPicPr>
        <p:blipFill rotWithShape="1">
          <a:blip r:embed="rId3">
            <a:alphaModFix/>
          </a:blip>
          <a:srcRect l="1156" t="514" b="613"/>
          <a:stretch/>
        </p:blipFill>
        <p:spPr>
          <a:xfrm rot="167224">
            <a:off x="5967028" y="306811"/>
            <a:ext cx="3130821" cy="440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Shape 725" descr="Screen Clipp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0551">
            <a:off x="7202202" y="3040396"/>
            <a:ext cx="3028052" cy="429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AE4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title"/>
          </p:nvPr>
        </p:nvSpPr>
        <p:spPr>
          <a:xfrm>
            <a:off x="597375" y="279850"/>
            <a:ext cx="8334000" cy="10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HN Sport; HN Sport and Exercise Science</a:t>
            </a:r>
            <a:endParaRPr sz="2700"/>
          </a:p>
        </p:txBody>
      </p:sp>
      <p:sp>
        <p:nvSpPr>
          <p:cNvPr id="732" name="Shape 732"/>
          <p:cNvSpPr txBox="1">
            <a:spLocks noGrp="1"/>
          </p:cNvSpPr>
          <p:nvPr>
            <p:ph type="body" idx="1"/>
          </p:nvPr>
        </p:nvSpPr>
        <p:spPr>
          <a:xfrm>
            <a:off x="407675" y="1331100"/>
            <a:ext cx="4088100" cy="4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/>
              <a:t>Sport</a:t>
            </a:r>
            <a:r>
              <a:rPr lang="en-US" sz="1400"/>
              <a:t> </a:t>
            </a:r>
            <a:endParaRPr sz="140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Pathways at HNC and HND:</a:t>
            </a:r>
            <a:endParaRPr sz="1400"/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Outdoor Adventure (Management)</a:t>
            </a:r>
            <a:endParaRPr sz="1400"/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Leisure Management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Community Sport &amp; Physical Activity</a:t>
            </a:r>
            <a:endParaRPr sz="140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/>
              <a:t>Sport and Exercise Science</a:t>
            </a:r>
            <a:r>
              <a:rPr lang="en-US" sz="1400"/>
              <a:t> </a:t>
            </a:r>
            <a:endParaRPr sz="140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Pathways at HNC and HND:</a:t>
            </a:r>
            <a:endParaRPr sz="1400"/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Sport and Exercise Science</a:t>
            </a:r>
            <a:endParaRPr sz="1400"/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Coaching Science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Exercise, Health &amp; Lifestyle</a:t>
            </a:r>
            <a:endParaRPr sz="140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 </a:t>
            </a:r>
            <a:endParaRPr sz="1400"/>
          </a:p>
        </p:txBody>
      </p:sp>
      <p:sp>
        <p:nvSpPr>
          <p:cNvPr id="733" name="Shape 733"/>
          <p:cNvSpPr txBox="1">
            <a:spLocks noGrp="1"/>
          </p:cNvSpPr>
          <p:nvPr>
            <p:ph type="sldNum" idx="12"/>
          </p:nvPr>
        </p:nvSpPr>
        <p:spPr>
          <a:xfrm>
            <a:off x="8497885" y="6489700"/>
            <a:ext cx="433500" cy="12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734" name="Shape 7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1044026"/>
            <a:ext cx="2438899" cy="3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Shape 7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225" y="2645875"/>
            <a:ext cx="2305275" cy="33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 txBox="1"/>
          <p:nvPr/>
        </p:nvSpPr>
        <p:spPr>
          <a:xfrm>
            <a:off x="261375" y="229025"/>
            <a:ext cx="5070900" cy="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SzPts val="2700"/>
              <a:buFont typeface="Times New Roman"/>
              <a:buNone/>
            </a:pPr>
            <a:r>
              <a:rPr lang="en-US" sz="22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2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2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HN Hospitality Management; </a:t>
            </a:r>
            <a:endParaRPr sz="2200" b="1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SzPts val="2700"/>
              <a:buFont typeface="Times New Roman"/>
              <a:buNone/>
            </a:pPr>
            <a:r>
              <a:rPr lang="en-US" sz="22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HN International Travel and Tourism Management</a:t>
            </a:r>
            <a:br>
              <a:rPr lang="en-US" sz="22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2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200" b="1" i="0" u="none" strike="noStrike" cap="none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1" name="Shape 741"/>
          <p:cNvSpPr/>
          <p:nvPr/>
        </p:nvSpPr>
        <p:spPr>
          <a:xfrm>
            <a:off x="261375" y="1419500"/>
            <a:ext cx="4779000" cy="4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Hospitality </a:t>
            </a:r>
            <a:endParaRPr b="1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Pathways at HNC and HND:</a:t>
            </a:r>
            <a:endParaRPr b="1"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i="0" u="none" strike="noStrike" cap="none">
                <a:solidFill>
                  <a:schemeClr val="dk2"/>
                </a:solidFill>
              </a:rPr>
              <a:t>Culinary Arts Management</a:t>
            </a: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i="0" u="none" strike="noStrike" cap="none">
                <a:solidFill>
                  <a:schemeClr val="dk2"/>
                </a:solidFill>
              </a:rPr>
              <a:t>Food and Beverage</a:t>
            </a: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i="0" u="none" strike="noStrike" cap="none">
                <a:solidFill>
                  <a:schemeClr val="dk2"/>
                </a:solidFill>
              </a:rPr>
              <a:t>Accommodation and Revenue Management</a:t>
            </a: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i="0" u="none" strike="noStrike" cap="none">
                <a:solidFill>
                  <a:schemeClr val="dk2"/>
                </a:solidFill>
              </a:rPr>
              <a:t>Events</a:t>
            </a:r>
            <a:endParaRPr>
              <a:solidFill>
                <a:schemeClr val="dk2"/>
              </a:solidFill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i="0" u="none" strike="noStrike" cap="none">
                <a:solidFill>
                  <a:schemeClr val="dk2"/>
                </a:solidFill>
              </a:rPr>
              <a:t>Innovative Marketing and Sales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>
                <a:solidFill>
                  <a:schemeClr val="dk2"/>
                </a:solidFill>
              </a:rPr>
              <a:t>Travel and Tourism </a:t>
            </a:r>
            <a:endParaRPr b="1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Pathways at HNC and HND: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Aviation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Events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Destination Management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Innovation, Culture and Heritage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Tour Operations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Sustainable Management</a:t>
            </a:r>
            <a:endParaRPr i="0" u="none" strike="noStrike" cap="none">
              <a:solidFill>
                <a:schemeClr val="dk2"/>
              </a:solidFill>
            </a:endParaRPr>
          </a:p>
        </p:txBody>
      </p:sp>
      <p:sp>
        <p:nvSpPr>
          <p:cNvPr id="742" name="Shape 742"/>
          <p:cNvSpPr/>
          <p:nvPr/>
        </p:nvSpPr>
        <p:spPr>
          <a:xfrm>
            <a:off x="7486265" y="216889"/>
            <a:ext cx="1531800" cy="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45428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700"/>
              <a:buFont typeface="Verdana"/>
              <a:buNone/>
            </a:pPr>
            <a:r>
              <a:rPr lang="en-US" sz="700" b="0" i="0" u="none" strike="noStrike" cap="none">
                <a:solidFill>
                  <a:srgbClr val="003057"/>
                </a:solidFill>
                <a:latin typeface="Verdana"/>
                <a:ea typeface="Verdana"/>
                <a:cs typeface="Verdana"/>
                <a:sym typeface="Verdana"/>
              </a:rPr>
              <a:t>Image by Tang Yau Hoong</a:t>
            </a:r>
            <a:endParaRPr/>
          </a:p>
        </p:txBody>
      </p:sp>
      <p:cxnSp>
        <p:nvCxnSpPr>
          <p:cNvPr id="743" name="Shape 743"/>
          <p:cNvCxnSpPr/>
          <p:nvPr/>
        </p:nvCxnSpPr>
        <p:spPr>
          <a:xfrm>
            <a:off x="8494565" y="6530455"/>
            <a:ext cx="0" cy="86400"/>
          </a:xfrm>
          <a:prstGeom prst="straightConnector1">
            <a:avLst/>
          </a:prstGeom>
          <a:noFill/>
          <a:ln w="9525" cap="flat" cmpd="sng">
            <a:solidFill>
              <a:srgbClr val="00305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4" name="Shape 744"/>
          <p:cNvSpPr/>
          <p:nvPr/>
        </p:nvSpPr>
        <p:spPr>
          <a:xfrm>
            <a:off x="8527325" y="6515695"/>
            <a:ext cx="4326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800" b="1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Shape 7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0600" y="546175"/>
            <a:ext cx="2759981" cy="408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Shape 7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100" y="2063100"/>
            <a:ext cx="2759976" cy="400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/>
          <p:nvPr/>
        </p:nvSpPr>
        <p:spPr>
          <a:xfrm>
            <a:off x="231850" y="203050"/>
            <a:ext cx="8150100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SzPts val="27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4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-US" sz="2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Healthcare Practice; HN Social and Community Work</a:t>
            </a:r>
            <a:r>
              <a:rPr lang="en-US" sz="24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400" b="1" i="0" u="none" strike="noStrike" cap="none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 i="0" u="none" strike="noStrike" cap="none">
              <a:solidFill>
                <a:srgbClr val="007FA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Shape 752"/>
          <p:cNvSpPr/>
          <p:nvPr/>
        </p:nvSpPr>
        <p:spPr>
          <a:xfrm>
            <a:off x="244075" y="1144450"/>
            <a:ext cx="5121900" cy="50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00" tIns="34200" rIns="68400" bIns="342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Healthcare Practice</a:t>
            </a:r>
            <a:endParaRPr b="1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Pathways at HNC and HND: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Integrated Health and Social Care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Healthcare Management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Public Health &amp; Health Promotion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Nursing and Healthcare Support</a:t>
            </a: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Social and Community Work</a:t>
            </a:r>
            <a:endParaRPr b="1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Pathways at HNC and HND:</a:t>
            </a:r>
            <a:endParaRPr b="1"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Integrated Health and Social Care Practice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Social Care Leadership and Management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Community Development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Social and Community Work Practice (HNC only)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Social and Community Work Practice with Adults (HND only)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Social and Community Work Practice with Children, Young People and Families (HND only)</a:t>
            </a:r>
            <a:br>
              <a:rPr lang="en-US">
                <a:solidFill>
                  <a:schemeClr val="dk2"/>
                </a:solidFill>
              </a:rPr>
            </a:br>
            <a:endParaRPr>
              <a:solidFill>
                <a:schemeClr val="dk2"/>
              </a:solidFill>
            </a:endParaRPr>
          </a:p>
        </p:txBody>
      </p:sp>
      <p:cxnSp>
        <p:nvCxnSpPr>
          <p:cNvPr id="753" name="Shape 753"/>
          <p:cNvCxnSpPr/>
          <p:nvPr/>
        </p:nvCxnSpPr>
        <p:spPr>
          <a:xfrm>
            <a:off x="8465040" y="6504480"/>
            <a:ext cx="0" cy="86400"/>
          </a:xfrm>
          <a:prstGeom prst="straightConnector1">
            <a:avLst/>
          </a:prstGeom>
          <a:noFill/>
          <a:ln w="9525" cap="flat" cmpd="sng">
            <a:solidFill>
              <a:srgbClr val="00305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4" name="Shape 754"/>
          <p:cNvSpPr/>
          <p:nvPr/>
        </p:nvSpPr>
        <p:spPr>
          <a:xfrm>
            <a:off x="8497800" y="6489720"/>
            <a:ext cx="4326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800" b="1" i="0" u="none" strike="noStrike" cap="none">
              <a:solidFill>
                <a:srgbClr val="0030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5" name="Shape 7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300" y="1113600"/>
            <a:ext cx="2496525" cy="352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Shape 7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075" y="2753775"/>
            <a:ext cx="2526923" cy="357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 txBox="1">
            <a:spLocks noGrp="1"/>
          </p:cNvSpPr>
          <p:nvPr>
            <p:ph type="title"/>
          </p:nvPr>
        </p:nvSpPr>
        <p:spPr>
          <a:xfrm>
            <a:off x="3649100" y="314975"/>
            <a:ext cx="49470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007FA3"/>
              </a:buClr>
              <a:buFont typeface="Times New Roman"/>
              <a:buNone/>
            </a:pPr>
            <a:r>
              <a:rPr lang="en-US" sz="3000"/>
              <a:t>Support and resources</a:t>
            </a:r>
            <a:endParaRPr sz="3000"/>
          </a:p>
        </p:txBody>
      </p:sp>
      <p:sp>
        <p:nvSpPr>
          <p:cNvPr id="763" name="Shape 763"/>
          <p:cNvSpPr txBox="1"/>
          <p:nvPr/>
        </p:nvSpPr>
        <p:spPr>
          <a:xfrm>
            <a:off x="268287" y="6546850"/>
            <a:ext cx="3318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64" name="Shape 764"/>
          <p:cNvSpPr txBox="1"/>
          <p:nvPr/>
        </p:nvSpPr>
        <p:spPr>
          <a:xfrm>
            <a:off x="8497885" y="6489700"/>
            <a:ext cx="433500" cy="1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Font typeface="Arial"/>
              <a:buNone/>
            </a:pPr>
            <a:r>
              <a:rPr lang="en-US" sz="800" b="1" i="0" u="none" strike="noStrike" cap="none">
                <a:solidFill>
                  <a:srgbClr val="003057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id="765" name="Shape 76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1856" r="21856"/>
          <a:stretch/>
        </p:blipFill>
        <p:spPr>
          <a:xfrm>
            <a:off x="0" y="0"/>
            <a:ext cx="3338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Shape 766"/>
          <p:cNvSpPr txBox="1"/>
          <p:nvPr/>
        </p:nvSpPr>
        <p:spPr>
          <a:xfrm>
            <a:off x="3649100" y="1339025"/>
            <a:ext cx="4947000" cy="49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2"/>
                </a:solidFill>
              </a:rPr>
              <a:t>What’s coming up? Focus on RQF assessment</a:t>
            </a:r>
            <a:endParaRPr b="1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RQF HN assessment guide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Talk over training video on RQF assessment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RQF HN assessment ‘best practice’ - planning assessment on the new model with sector-based examples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Enhanced reading lists 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Student-facing assessment resources (e.g. a leaflet to support students in understanding RQF assessment model)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Looking at paid-for teaching and learning resources</a:t>
            </a:r>
            <a:endParaRPr>
              <a:solidFill>
                <a:schemeClr val="dk2"/>
              </a:solidFill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>
                <a:solidFill>
                  <a:schemeClr val="dk2"/>
                </a:solidFill>
              </a:rPr>
              <a:t>all the usual free resources will be made available e.g. EABs, SOWs, core textbooks (selected sectors) etc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Pearson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Pearson">
  <a:themeElements>
    <a:clrScheme name="Pearson colors">
      <a:dk1>
        <a:srgbClr val="000000"/>
      </a:dk1>
      <a:lt1>
        <a:srgbClr val="D4EAE4"/>
      </a:lt1>
      <a:dk2>
        <a:srgbClr val="007FA3"/>
      </a:dk2>
      <a:lt2>
        <a:srgbClr val="003057"/>
      </a:lt2>
      <a:accent1>
        <a:srgbClr val="D2DB0E"/>
      </a:accent1>
      <a:accent2>
        <a:srgbClr val="12B2A6"/>
      </a:accent2>
      <a:accent3>
        <a:srgbClr val="DB0020"/>
      </a:accent3>
      <a:accent4>
        <a:srgbClr val="9E007E"/>
      </a:accent4>
      <a:accent5>
        <a:srgbClr val="EA7600"/>
      </a:accent5>
      <a:accent6>
        <a:srgbClr val="005A7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Pearson Template 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Pearson Template 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Pearson Template 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rson Guidance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Pearson Template 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Pearson Template 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earson Template 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earson">
  <a:themeElements>
    <a:clrScheme name="Pearson colors">
      <a:dk1>
        <a:srgbClr val="000000"/>
      </a:dk1>
      <a:lt1>
        <a:srgbClr val="D4EAE4"/>
      </a:lt1>
      <a:dk2>
        <a:srgbClr val="007FA3"/>
      </a:dk2>
      <a:lt2>
        <a:srgbClr val="003057"/>
      </a:lt2>
      <a:accent1>
        <a:srgbClr val="D2DB0E"/>
      </a:accent1>
      <a:accent2>
        <a:srgbClr val="12B2A6"/>
      </a:accent2>
      <a:accent3>
        <a:srgbClr val="DB0020"/>
      </a:accent3>
      <a:accent4>
        <a:srgbClr val="9E007E"/>
      </a:accent4>
      <a:accent5>
        <a:srgbClr val="EA7600"/>
      </a:accent5>
      <a:accent6>
        <a:srgbClr val="005A7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earson">
  <a:themeElements>
    <a:clrScheme name="Pearson colors">
      <a:dk1>
        <a:srgbClr val="000000"/>
      </a:dk1>
      <a:lt1>
        <a:srgbClr val="D4EAE4"/>
      </a:lt1>
      <a:dk2>
        <a:srgbClr val="007FA3"/>
      </a:dk2>
      <a:lt2>
        <a:srgbClr val="003057"/>
      </a:lt2>
      <a:accent1>
        <a:srgbClr val="D2DB0E"/>
      </a:accent1>
      <a:accent2>
        <a:srgbClr val="12B2A6"/>
      </a:accent2>
      <a:accent3>
        <a:srgbClr val="DB0020"/>
      </a:accent3>
      <a:accent4>
        <a:srgbClr val="9E007E"/>
      </a:accent4>
      <a:accent5>
        <a:srgbClr val="EA7600"/>
      </a:accent5>
      <a:accent6>
        <a:srgbClr val="005A7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earson Template 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1617</Words>
  <Application>Microsoft Office PowerPoint</Application>
  <PresentationFormat>On-screen Show (4:3)</PresentationFormat>
  <Paragraphs>376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Roboto</vt:lpstr>
      <vt:lpstr>Calibri</vt:lpstr>
      <vt:lpstr>Open Sans</vt:lpstr>
      <vt:lpstr>Times New Roman</vt:lpstr>
      <vt:lpstr>Verdana</vt:lpstr>
      <vt:lpstr>Roboto Medium</vt:lpstr>
      <vt:lpstr>Arial</vt:lpstr>
      <vt:lpstr>Roboto Thin</vt:lpstr>
      <vt:lpstr>1_Office Theme</vt:lpstr>
      <vt:lpstr>Pearson Guidance</vt:lpstr>
      <vt:lpstr>5_Pearson Template </vt:lpstr>
      <vt:lpstr>19_Pearson Template </vt:lpstr>
      <vt:lpstr>1_Pearson Template </vt:lpstr>
      <vt:lpstr>Pearson</vt:lpstr>
      <vt:lpstr>Pearson</vt:lpstr>
      <vt:lpstr>1_Pearson Template </vt:lpstr>
      <vt:lpstr>Office Theme</vt:lpstr>
      <vt:lpstr>11_Pearson</vt:lpstr>
      <vt:lpstr>Pearson</vt:lpstr>
      <vt:lpstr>4_Pearson Template </vt:lpstr>
      <vt:lpstr>4_Pearson Template </vt:lpstr>
      <vt:lpstr>5_Pearson Template </vt:lpstr>
      <vt:lpstr>Higher  Nationals   Pearson  Update</vt:lpstr>
      <vt:lpstr>HN sector phasing</vt:lpstr>
      <vt:lpstr>HN frameworks for redevelopment</vt:lpstr>
      <vt:lpstr>HN Creative Media Production</vt:lpstr>
      <vt:lpstr>HN Music, HN Performing Arts</vt:lpstr>
      <vt:lpstr>HN Sport; HN Sport and Exercise Science</vt:lpstr>
      <vt:lpstr>PowerPoint Presentation</vt:lpstr>
      <vt:lpstr>PowerPoint Presentation</vt:lpstr>
      <vt:lpstr>Support and resources</vt:lpstr>
      <vt:lpstr>HN Quality Assurance Update </vt:lpstr>
      <vt:lpstr>APMR submissions - 2016/17 report </vt:lpstr>
      <vt:lpstr>HN Global </vt:lpstr>
      <vt:lpstr>HN Global Vision   </vt:lpstr>
      <vt:lpstr>Numbers overview - Who? Where?   </vt:lpstr>
      <vt:lpstr>PowerPoint Presentation</vt:lpstr>
      <vt:lpstr>PowerPoint Presentation</vt:lpstr>
      <vt:lpstr>HN Online </vt:lpstr>
      <vt:lpstr>A Blended BTEC Higher National Certificate (HNC) in Business - RQF*</vt:lpstr>
      <vt:lpstr>For you and your centre:  </vt:lpstr>
      <vt:lpstr>HN Online </vt:lpstr>
      <vt:lpstr>For more information...</vt:lpstr>
      <vt:lpstr>PowerPoint Presentation</vt:lpstr>
      <vt:lpstr>Pearson Higher Nationals Under Licence </vt:lpstr>
      <vt:lpstr>HNs under Licence </vt:lpstr>
      <vt:lpstr>Why an HN under Licence?  </vt:lpstr>
      <vt:lpstr>What is the Intellectual Property Licence? </vt:lpstr>
      <vt:lpstr>Why offer the Intellectual Property Licence?</vt:lpstr>
      <vt:lpstr>Further Information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 Nationals   Pearson  Update</dc:title>
  <dc:creator>Mameli, Rebecca</dc:creator>
  <cp:lastModifiedBy>Julie Iliffe</cp:lastModifiedBy>
  <cp:revision>1</cp:revision>
  <dcterms:modified xsi:type="dcterms:W3CDTF">2018-03-09T10:31:31Z</dcterms:modified>
</cp:coreProperties>
</file>