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815" r:id="rId2"/>
  </p:sldMasterIdLst>
  <p:notesMasterIdLst>
    <p:notesMasterId r:id="rId28"/>
  </p:notesMasterIdLst>
  <p:handoutMasterIdLst>
    <p:handoutMasterId r:id="rId29"/>
  </p:handoutMasterIdLst>
  <p:sldIdLst>
    <p:sldId id="596" r:id="rId3"/>
    <p:sldId id="614" r:id="rId4"/>
    <p:sldId id="569" r:id="rId5"/>
    <p:sldId id="570" r:id="rId6"/>
    <p:sldId id="597" r:id="rId7"/>
    <p:sldId id="580" r:id="rId8"/>
    <p:sldId id="581" r:id="rId9"/>
    <p:sldId id="610" r:id="rId10"/>
    <p:sldId id="594" r:id="rId11"/>
    <p:sldId id="606" r:id="rId12"/>
    <p:sldId id="599" r:id="rId13"/>
    <p:sldId id="576" r:id="rId14"/>
    <p:sldId id="584" r:id="rId15"/>
    <p:sldId id="611" r:id="rId16"/>
    <p:sldId id="612" r:id="rId17"/>
    <p:sldId id="578" r:id="rId18"/>
    <p:sldId id="607" r:id="rId19"/>
    <p:sldId id="577" r:id="rId20"/>
    <p:sldId id="608" r:id="rId21"/>
    <p:sldId id="609" r:id="rId22"/>
    <p:sldId id="579" r:id="rId23"/>
    <p:sldId id="598" r:id="rId24"/>
    <p:sldId id="600" r:id="rId25"/>
    <p:sldId id="613" r:id="rId26"/>
    <p:sldId id="615" r:id="rId27"/>
  </p:sldIdLst>
  <p:sldSz cx="9144000" cy="6858000" type="screen4x3"/>
  <p:notesSz cx="9926638" cy="6797675"/>
  <p:defaultTextStyle>
    <a:defPPr>
      <a:defRPr lang="en-GB"/>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3399"/>
    <a:srgbClr val="FF9900"/>
    <a:srgbClr val="FF66FF"/>
    <a:srgbClr val="3366FF"/>
    <a:srgbClr val="FF5050"/>
    <a:srgbClr val="FF33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47" autoAdjust="0"/>
    <p:restoredTop sz="99527" autoAdjust="0"/>
  </p:normalViewPr>
  <p:slideViewPr>
    <p:cSldViewPr>
      <p:cViewPr varScale="1">
        <p:scale>
          <a:sx n="115" d="100"/>
          <a:sy n="115" d="100"/>
        </p:scale>
        <p:origin x="139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176"/>
    </p:cViewPr>
  </p:sorterViewPr>
  <p:notesViewPr>
    <p:cSldViewPr>
      <p:cViewPr>
        <p:scale>
          <a:sx n="100" d="100"/>
          <a:sy n="100" d="100"/>
        </p:scale>
        <p:origin x="-1566" y="78"/>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1" y="0"/>
            <a:ext cx="4300307" cy="340265"/>
          </a:xfrm>
          <a:prstGeom prst="rect">
            <a:avLst/>
          </a:prstGeom>
          <a:noFill/>
          <a:ln w="9525">
            <a:noFill/>
            <a:miter lim="800000"/>
            <a:headEnd/>
            <a:tailEnd/>
          </a:ln>
        </p:spPr>
        <p:txBody>
          <a:bodyPr vert="horz" wrap="square" lIns="91431" tIns="45715" rIns="91431" bIns="45715" numCol="1" anchor="t" anchorCtr="0" compatLnSpc="1">
            <a:prstTxWarp prst="textNoShape">
              <a:avLst/>
            </a:prstTxWarp>
          </a:bodyPr>
          <a:lstStyle>
            <a:lvl1pPr>
              <a:defRPr sz="1200"/>
            </a:lvl1pPr>
          </a:lstStyle>
          <a:p>
            <a:pPr>
              <a:defRPr/>
            </a:pPr>
            <a:endParaRPr lang="en-US"/>
          </a:p>
        </p:txBody>
      </p:sp>
      <p:sp>
        <p:nvSpPr>
          <p:cNvPr id="334851" name="Rectangle 3"/>
          <p:cNvSpPr>
            <a:spLocks noGrp="1" noChangeArrowheads="1"/>
          </p:cNvSpPr>
          <p:nvPr>
            <p:ph type="dt" sz="quarter" idx="1"/>
          </p:nvPr>
        </p:nvSpPr>
        <p:spPr bwMode="auto">
          <a:xfrm>
            <a:off x="5624014" y="0"/>
            <a:ext cx="4300307" cy="340265"/>
          </a:xfrm>
          <a:prstGeom prst="rect">
            <a:avLst/>
          </a:prstGeom>
          <a:noFill/>
          <a:ln w="9525">
            <a:noFill/>
            <a:miter lim="800000"/>
            <a:headEnd/>
            <a:tailEnd/>
          </a:ln>
        </p:spPr>
        <p:txBody>
          <a:bodyPr vert="horz" wrap="square" lIns="91431" tIns="45715" rIns="91431" bIns="45715" numCol="1" anchor="t" anchorCtr="0" compatLnSpc="1">
            <a:prstTxWarp prst="textNoShape">
              <a:avLst/>
            </a:prstTxWarp>
          </a:bodyPr>
          <a:lstStyle>
            <a:lvl1pPr algn="r">
              <a:defRPr sz="1200"/>
            </a:lvl1pPr>
          </a:lstStyle>
          <a:p>
            <a:pPr>
              <a:defRPr/>
            </a:pPr>
            <a:endParaRPr lang="en-US"/>
          </a:p>
        </p:txBody>
      </p:sp>
      <p:sp>
        <p:nvSpPr>
          <p:cNvPr id="334852" name="Rectangle 4"/>
          <p:cNvSpPr>
            <a:spLocks noGrp="1" noChangeArrowheads="1"/>
          </p:cNvSpPr>
          <p:nvPr>
            <p:ph type="ftr" sz="quarter" idx="2"/>
          </p:nvPr>
        </p:nvSpPr>
        <p:spPr bwMode="auto">
          <a:xfrm>
            <a:off x="1" y="6456324"/>
            <a:ext cx="4300307" cy="340264"/>
          </a:xfrm>
          <a:prstGeom prst="rect">
            <a:avLst/>
          </a:prstGeom>
          <a:noFill/>
          <a:ln w="9525">
            <a:noFill/>
            <a:miter lim="800000"/>
            <a:headEnd/>
            <a:tailEnd/>
          </a:ln>
        </p:spPr>
        <p:txBody>
          <a:bodyPr vert="horz" wrap="square" lIns="91431" tIns="45715" rIns="91431" bIns="45715" numCol="1" anchor="b" anchorCtr="0" compatLnSpc="1">
            <a:prstTxWarp prst="textNoShape">
              <a:avLst/>
            </a:prstTxWarp>
          </a:bodyPr>
          <a:lstStyle>
            <a:lvl1pPr>
              <a:defRPr sz="1200"/>
            </a:lvl1pPr>
          </a:lstStyle>
          <a:p>
            <a:pPr>
              <a:defRPr/>
            </a:pPr>
            <a:endParaRPr lang="en-US"/>
          </a:p>
        </p:txBody>
      </p:sp>
      <p:sp>
        <p:nvSpPr>
          <p:cNvPr id="334853" name="Rectangle 5"/>
          <p:cNvSpPr>
            <a:spLocks noGrp="1" noChangeArrowheads="1"/>
          </p:cNvSpPr>
          <p:nvPr>
            <p:ph type="sldNum" sz="quarter" idx="3"/>
          </p:nvPr>
        </p:nvSpPr>
        <p:spPr bwMode="auto">
          <a:xfrm>
            <a:off x="5624014" y="6456324"/>
            <a:ext cx="4300307" cy="340264"/>
          </a:xfrm>
          <a:prstGeom prst="rect">
            <a:avLst/>
          </a:prstGeom>
          <a:noFill/>
          <a:ln w="9525">
            <a:noFill/>
            <a:miter lim="800000"/>
            <a:headEnd/>
            <a:tailEnd/>
          </a:ln>
        </p:spPr>
        <p:txBody>
          <a:bodyPr vert="horz" wrap="square" lIns="91431" tIns="45715" rIns="91431" bIns="45715" numCol="1" anchor="b" anchorCtr="0" compatLnSpc="1">
            <a:prstTxWarp prst="textNoShape">
              <a:avLst/>
            </a:prstTxWarp>
          </a:bodyPr>
          <a:lstStyle>
            <a:lvl1pPr algn="r">
              <a:defRPr sz="1200"/>
            </a:lvl1pPr>
          </a:lstStyle>
          <a:p>
            <a:pPr>
              <a:defRPr/>
            </a:pPr>
            <a:fld id="{710743ED-88E6-46AF-9961-CCDAD7C6829A}" type="slidenum">
              <a:rPr lang="en-GB"/>
              <a:pPr>
                <a:defRPr/>
              </a:pPr>
              <a:t>‹#›</a:t>
            </a:fld>
            <a:endParaRPr lang="en-GB"/>
          </a:p>
        </p:txBody>
      </p:sp>
    </p:spTree>
    <p:extLst>
      <p:ext uri="{BB962C8B-B14F-4D97-AF65-F5344CB8AC3E}">
        <p14:creationId xmlns:p14="http://schemas.microsoft.com/office/powerpoint/2010/main" val="3118504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4300307" cy="340265"/>
          </a:xfrm>
          <a:prstGeom prst="rect">
            <a:avLst/>
          </a:prstGeom>
          <a:noFill/>
          <a:ln w="9525">
            <a:noFill/>
            <a:miter lim="800000"/>
            <a:headEnd/>
            <a:tailEnd/>
          </a:ln>
        </p:spPr>
        <p:txBody>
          <a:bodyPr vert="horz" wrap="square" lIns="91431" tIns="45715" rIns="91431" bIns="45715" numCol="1" anchor="t" anchorCtr="0" compatLnSpc="1">
            <a:prstTxWarp prst="textNoShape">
              <a:avLst/>
            </a:prstTxWarp>
          </a:bodyPr>
          <a:lstStyle>
            <a:lvl1pPr>
              <a:defRPr sz="1200"/>
            </a:lvl1pPr>
          </a:lstStyle>
          <a:p>
            <a:pPr>
              <a:defRPr/>
            </a:pPr>
            <a:endParaRPr lang="en-US"/>
          </a:p>
        </p:txBody>
      </p:sp>
      <p:sp>
        <p:nvSpPr>
          <p:cNvPr id="26627" name="Rectangle 3"/>
          <p:cNvSpPr>
            <a:spLocks noGrp="1" noChangeArrowheads="1"/>
          </p:cNvSpPr>
          <p:nvPr>
            <p:ph type="dt" idx="1"/>
          </p:nvPr>
        </p:nvSpPr>
        <p:spPr bwMode="auto">
          <a:xfrm>
            <a:off x="5624014" y="0"/>
            <a:ext cx="4300307" cy="340265"/>
          </a:xfrm>
          <a:prstGeom prst="rect">
            <a:avLst/>
          </a:prstGeom>
          <a:noFill/>
          <a:ln w="9525">
            <a:noFill/>
            <a:miter lim="800000"/>
            <a:headEnd/>
            <a:tailEnd/>
          </a:ln>
        </p:spPr>
        <p:txBody>
          <a:bodyPr vert="horz" wrap="square" lIns="91431" tIns="45715" rIns="91431" bIns="45715" numCol="1" anchor="t" anchorCtr="0" compatLnSpc="1">
            <a:prstTxWarp prst="textNoShape">
              <a:avLst/>
            </a:prstTxWarp>
          </a:bodyPr>
          <a:lstStyle>
            <a:lvl1pPr algn="r">
              <a:defRPr sz="1200"/>
            </a:lvl1pPr>
          </a:lstStyle>
          <a:p>
            <a:pPr>
              <a:defRPr/>
            </a:pPr>
            <a:endParaRPr lang="en-US"/>
          </a:p>
        </p:txBody>
      </p:sp>
      <p:sp>
        <p:nvSpPr>
          <p:cNvPr id="18436" name="Rectangle 4"/>
          <p:cNvSpPr>
            <a:spLocks noGrp="1" noRot="1" noChangeAspect="1" noChangeArrowheads="1" noTextEdit="1"/>
          </p:cNvSpPr>
          <p:nvPr>
            <p:ph type="sldImg" idx="2"/>
          </p:nvPr>
        </p:nvSpPr>
        <p:spPr bwMode="auto">
          <a:xfrm>
            <a:off x="3263900" y="508000"/>
            <a:ext cx="3398838" cy="2549525"/>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992201" y="3228706"/>
            <a:ext cx="7942238" cy="3060204"/>
          </a:xfrm>
          <a:prstGeom prst="rect">
            <a:avLst/>
          </a:prstGeom>
          <a:noFill/>
          <a:ln w="9525">
            <a:noFill/>
            <a:miter lim="800000"/>
            <a:headEnd/>
            <a:tailEnd/>
          </a:ln>
        </p:spPr>
        <p:txBody>
          <a:bodyPr vert="horz" wrap="square" lIns="91431" tIns="45715" rIns="91431" bIns="45715" numCol="1" anchor="t" anchorCtr="0" compatLnSpc="1">
            <a:prstTxWarp prst="textNoShape">
              <a:avLst/>
            </a:prstTxWarp>
          </a:bodyPr>
          <a:lstStyle/>
          <a:p>
            <a:pPr lvl="0"/>
            <a:r>
              <a:rPr lang="en-GB" noProof="0" smtClean="0"/>
              <a:t>Click to edit Master text styles</a:t>
            </a:r>
          </a:p>
          <a:p>
            <a:pPr lvl="0"/>
            <a:r>
              <a:rPr lang="en-GB" noProof="0" smtClean="0"/>
              <a:t>Second level</a:t>
            </a:r>
          </a:p>
          <a:p>
            <a:pPr lvl="0"/>
            <a:r>
              <a:rPr lang="en-GB" noProof="0" smtClean="0"/>
              <a:t>Third level</a:t>
            </a:r>
          </a:p>
          <a:p>
            <a:pPr lvl="0"/>
            <a:r>
              <a:rPr lang="en-GB" noProof="0" smtClean="0"/>
              <a:t>Fourth level</a:t>
            </a:r>
          </a:p>
          <a:p>
            <a:pPr lvl="0"/>
            <a:r>
              <a:rPr lang="en-GB" noProof="0" smtClean="0"/>
              <a:t>Fifth level</a:t>
            </a:r>
          </a:p>
        </p:txBody>
      </p:sp>
      <p:sp>
        <p:nvSpPr>
          <p:cNvPr id="26630" name="Rectangle 6"/>
          <p:cNvSpPr>
            <a:spLocks noGrp="1" noChangeArrowheads="1"/>
          </p:cNvSpPr>
          <p:nvPr>
            <p:ph type="ftr" sz="quarter" idx="4"/>
          </p:nvPr>
        </p:nvSpPr>
        <p:spPr bwMode="auto">
          <a:xfrm>
            <a:off x="1" y="6456324"/>
            <a:ext cx="4300307" cy="340264"/>
          </a:xfrm>
          <a:prstGeom prst="rect">
            <a:avLst/>
          </a:prstGeom>
          <a:noFill/>
          <a:ln w="9525">
            <a:noFill/>
            <a:miter lim="800000"/>
            <a:headEnd/>
            <a:tailEnd/>
          </a:ln>
        </p:spPr>
        <p:txBody>
          <a:bodyPr vert="horz" wrap="square" lIns="91431" tIns="45715" rIns="91431" bIns="45715" numCol="1" anchor="b" anchorCtr="0" compatLnSpc="1">
            <a:prstTxWarp prst="textNoShape">
              <a:avLst/>
            </a:prstTxWarp>
          </a:bodyPr>
          <a:lstStyle>
            <a:lvl1pPr>
              <a:defRPr sz="1200"/>
            </a:lvl1pPr>
          </a:lstStyle>
          <a:p>
            <a:pPr>
              <a:defRPr/>
            </a:pPr>
            <a:endParaRPr lang="en-US"/>
          </a:p>
        </p:txBody>
      </p:sp>
      <p:sp>
        <p:nvSpPr>
          <p:cNvPr id="26631" name="Rectangle 7"/>
          <p:cNvSpPr>
            <a:spLocks noGrp="1" noChangeArrowheads="1"/>
          </p:cNvSpPr>
          <p:nvPr>
            <p:ph type="sldNum" sz="quarter" idx="5"/>
          </p:nvPr>
        </p:nvSpPr>
        <p:spPr bwMode="auto">
          <a:xfrm>
            <a:off x="5624014" y="6456324"/>
            <a:ext cx="4300307" cy="340264"/>
          </a:xfrm>
          <a:prstGeom prst="rect">
            <a:avLst/>
          </a:prstGeom>
          <a:noFill/>
          <a:ln w="9525">
            <a:noFill/>
            <a:miter lim="800000"/>
            <a:headEnd/>
            <a:tailEnd/>
          </a:ln>
        </p:spPr>
        <p:txBody>
          <a:bodyPr vert="horz" wrap="square" lIns="91431" tIns="45715" rIns="91431" bIns="45715" numCol="1" anchor="b" anchorCtr="0" compatLnSpc="1">
            <a:prstTxWarp prst="textNoShape">
              <a:avLst/>
            </a:prstTxWarp>
          </a:bodyPr>
          <a:lstStyle>
            <a:lvl1pPr algn="r">
              <a:defRPr sz="1200"/>
            </a:lvl1pPr>
          </a:lstStyle>
          <a:p>
            <a:pPr>
              <a:defRPr/>
            </a:pPr>
            <a:fld id="{80C239AB-FA9F-451C-AD15-F7680A2F103B}" type="slidenum">
              <a:rPr lang="en-GB"/>
              <a:pPr>
                <a:defRPr/>
              </a:pPr>
              <a:t>‹#›</a:t>
            </a:fld>
            <a:endParaRPr lang="en-GB"/>
          </a:p>
        </p:txBody>
      </p:sp>
    </p:spTree>
    <p:extLst>
      <p:ext uri="{BB962C8B-B14F-4D97-AF65-F5344CB8AC3E}">
        <p14:creationId xmlns:p14="http://schemas.microsoft.com/office/powerpoint/2010/main" val="23097736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742950" indent="-285750" algn="l" rtl="0" eaLnBrk="0" fontAlgn="base" hangingPunct="0">
      <a:spcBef>
        <a:spcPct val="30000"/>
      </a:spcBef>
      <a:spcAft>
        <a:spcPct val="0"/>
      </a:spcAft>
      <a:defRPr sz="1200" kern="1200">
        <a:solidFill>
          <a:schemeClr val="tx1"/>
        </a:solidFill>
        <a:latin typeface="Arial" charset="0"/>
        <a:ea typeface="+mn-ea"/>
        <a:cs typeface="Arial" charset="0"/>
      </a:defRPr>
    </a:lvl2pPr>
    <a:lvl3pPr marL="1143000" indent="-2286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600200" indent="-228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4538"/>
            <a:ext cx="4954588" cy="3717925"/>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64B663F-FE7E-487F-B07F-3A770B0BE146}" type="slidenum">
              <a:rPr lang="en-GB" smtClean="0">
                <a:solidFill>
                  <a:srgbClr val="000000"/>
                </a:solidFill>
              </a:rPr>
              <a:pPr/>
              <a:t>1</a:t>
            </a:fld>
            <a:endParaRPr lang="en-GB" dirty="0">
              <a:solidFill>
                <a:srgbClr val="000000"/>
              </a:solidFill>
            </a:endParaRPr>
          </a:p>
        </p:txBody>
      </p:sp>
    </p:spTree>
    <p:extLst>
      <p:ext uri="{BB962C8B-B14F-4D97-AF65-F5344CB8AC3E}">
        <p14:creationId xmlns:p14="http://schemas.microsoft.com/office/powerpoint/2010/main" val="3608617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2.xml"/><Relationship Id="rId6" Type="http://schemas.openxmlformats.org/officeDocument/2006/relationships/image" Target="../media/image8.tiff"/><Relationship Id="rId5" Type="http://schemas.openxmlformats.org/officeDocument/2006/relationships/image" Target="../media/image7.jpeg"/><Relationship Id="rId4" Type="http://schemas.openxmlformats.org/officeDocument/2006/relationships/image" Target="../media/image6.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a:spLocks noChangeArrowheads="1"/>
          </p:cNvSpPr>
          <p:nvPr/>
        </p:nvSpPr>
        <p:spPr bwMode="auto">
          <a:xfrm>
            <a:off x="0" y="-1588"/>
            <a:ext cx="9144000" cy="287338"/>
          </a:xfrm>
          <a:prstGeom prst="rect">
            <a:avLst/>
          </a:prstGeom>
          <a:gradFill rotWithShape="1">
            <a:gsLst>
              <a:gs pos="0">
                <a:schemeClr val="bg1"/>
              </a:gs>
              <a:gs pos="100000">
                <a:schemeClr val="accent1"/>
              </a:gs>
            </a:gsLst>
            <a:lin ang="0" scaled="1"/>
          </a:gradFill>
          <a:ln w="9525">
            <a:noFill/>
            <a:miter lim="800000"/>
            <a:headEnd/>
            <a:tailEnd/>
          </a:ln>
          <a:effectLst/>
        </p:spPr>
        <p:txBody>
          <a:bodyPr wrap="none" anchor="ctr"/>
          <a:lstStyle/>
          <a:p>
            <a:pPr fontAlgn="b">
              <a:spcBef>
                <a:spcPct val="30000"/>
              </a:spcBef>
              <a:defRPr/>
            </a:pPr>
            <a:endParaRPr lang="en-US"/>
          </a:p>
        </p:txBody>
      </p:sp>
      <p:pic>
        <p:nvPicPr>
          <p:cNvPr id="5" name="Picture 7" descr="UoK_RGB_Logo"/>
          <p:cNvPicPr>
            <a:picLocks noChangeAspect="1" noChangeArrowheads="1"/>
          </p:cNvPicPr>
          <p:nvPr/>
        </p:nvPicPr>
        <p:blipFill>
          <a:blip r:embed="rId2" cstate="print"/>
          <a:srcRect/>
          <a:stretch>
            <a:fillRect/>
          </a:stretch>
        </p:blipFill>
        <p:spPr bwMode="auto">
          <a:xfrm>
            <a:off x="7885113" y="6238875"/>
            <a:ext cx="869950" cy="4794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3"/>
          <p:cNvSpPr>
            <a:spLocks noGrp="1"/>
          </p:cNvSpPr>
          <p:nvPr>
            <p:ph type="ftr" sz="quarter" idx="10"/>
          </p:nvPr>
        </p:nvSpPr>
        <p:spPr/>
        <p:txBody>
          <a:bodyPr/>
          <a:lstStyle>
            <a:lvl1pPr>
              <a:defRPr/>
            </a:lvl1pPr>
          </a:lstStyle>
          <a:p>
            <a:pPr>
              <a:defRPr/>
            </a:pPr>
            <a:endParaRPr lang="en-US"/>
          </a:p>
        </p:txBody>
      </p:sp>
      <p:sp>
        <p:nvSpPr>
          <p:cNvPr id="7" name="Slide Number Placeholder 4"/>
          <p:cNvSpPr>
            <a:spLocks noGrp="1"/>
          </p:cNvSpPr>
          <p:nvPr>
            <p:ph type="sldNum" sz="quarter" idx="11"/>
          </p:nvPr>
        </p:nvSpPr>
        <p:spPr/>
        <p:txBody>
          <a:bodyPr/>
          <a:lstStyle>
            <a:lvl1pPr>
              <a:defRPr/>
            </a:lvl1pPr>
          </a:lstStyle>
          <a:p>
            <a:pPr>
              <a:defRPr/>
            </a:pPr>
            <a:r>
              <a:rPr lang="en-GB"/>
              <a:t>Page </a:t>
            </a:r>
            <a:fld id="{B8F9DD20-83A2-4DF6-B69F-96A44955146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nl-NL" smtClean="0">
                <a:solidFill>
                  <a:srgbClr val="000000"/>
                </a:solidFill>
              </a:rPr>
              <a:t>Partnership Forum 2016</a:t>
            </a:r>
            <a:endParaRPr lang="en-GB" dirty="0">
              <a:solidFill>
                <a:srgbClr val="000000"/>
              </a:solidFill>
            </a:endParaRPr>
          </a:p>
        </p:txBody>
      </p:sp>
      <p:sp>
        <p:nvSpPr>
          <p:cNvPr id="6"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739919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p:spPr>
        <p:txBody>
          <a:bodyPr/>
          <a:lstStyle/>
          <a:p>
            <a:endParaRPr lang="en-GB" dirty="0"/>
          </a:p>
        </p:txBody>
      </p:sp>
    </p:spTree>
    <p:extLst>
      <p:ext uri="{BB962C8B-B14F-4D97-AF65-F5344CB8AC3E}">
        <p14:creationId xmlns:p14="http://schemas.microsoft.com/office/powerpoint/2010/main" val="196798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nl-NL" smtClean="0">
                <a:solidFill>
                  <a:srgbClr val="000000"/>
                </a:solidFill>
              </a:rPr>
              <a:t>Partnership Forum 2016</a:t>
            </a:r>
            <a:endParaRPr lang="en-GB" dirty="0">
              <a:solidFill>
                <a:srgbClr val="000000"/>
              </a:solidFill>
            </a:endParaRPr>
          </a:p>
        </p:txBody>
      </p:sp>
      <p:sp>
        <p:nvSpPr>
          <p:cNvPr id="4"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2625404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764704"/>
            <a:ext cx="5111750" cy="5361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nl-NL" smtClean="0">
                <a:solidFill>
                  <a:srgbClr val="000000"/>
                </a:solidFill>
              </a:rPr>
              <a:t>Partnership Forum 2016</a:t>
            </a:r>
            <a:endParaRPr lang="en-GB" dirty="0">
              <a:solidFill>
                <a:srgbClr val="000000"/>
              </a:solidFill>
            </a:endParaRPr>
          </a:p>
        </p:txBody>
      </p:sp>
      <p:sp>
        <p:nvSpPr>
          <p:cNvPr id="7"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746354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nl-NL" smtClean="0">
                <a:solidFill>
                  <a:srgbClr val="000000"/>
                </a:solidFill>
              </a:rPr>
              <a:t>Partnership Forum 2016</a:t>
            </a:r>
            <a:endParaRPr lang="en-GB" dirty="0">
              <a:solidFill>
                <a:srgbClr val="000000"/>
              </a:solidFill>
            </a:endParaRPr>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2026144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2592090"/>
            <a:ext cx="9144000" cy="4265910"/>
          </a:xfrm>
        </p:spPr>
        <p:txBody>
          <a:bodyPr/>
          <a:lstStyle/>
          <a:p>
            <a:endParaRPr lang="en-GB" dirty="0"/>
          </a:p>
        </p:txBody>
      </p:sp>
      <p:pic>
        <p:nvPicPr>
          <p:cNvPr id="5137" name="Picture 17" descr="Uok_Logo_PMS294_P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932" y="299722"/>
            <a:ext cx="1007492" cy="54671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userDrawn="1"/>
        </p:nvSpPr>
        <p:spPr>
          <a:xfrm>
            <a:off x="467544" y="299723"/>
            <a:ext cx="2808312" cy="276999"/>
          </a:xfrm>
          <a:prstGeom prst="rect">
            <a:avLst/>
          </a:prstGeom>
          <a:noFill/>
        </p:spPr>
        <p:txBody>
          <a:bodyPr wrap="square" lIns="0" rtlCol="0">
            <a:spAutoFit/>
          </a:bodyPr>
          <a:lstStyle/>
          <a:p>
            <a:pPr fontAlgn="b">
              <a:spcBef>
                <a:spcPct val="30000"/>
              </a:spcBef>
            </a:pPr>
            <a:r>
              <a:rPr lang="en-GB" sz="1200" dirty="0" smtClean="0">
                <a:solidFill>
                  <a:srgbClr val="002060"/>
                </a:solidFill>
              </a:rPr>
              <a:t>The UK’s European university</a:t>
            </a:r>
            <a:endParaRPr lang="en-GB" sz="1200" dirty="0">
              <a:solidFill>
                <a:srgbClr val="002060"/>
              </a:solidFill>
            </a:endParaRPr>
          </a:p>
        </p:txBody>
      </p:sp>
      <p:sp>
        <p:nvSpPr>
          <p:cNvPr id="10" name="Text Placeholder 7"/>
          <p:cNvSpPr>
            <a:spLocks noGrp="1"/>
          </p:cNvSpPr>
          <p:nvPr>
            <p:ph type="body" sz="quarter" idx="12" hasCustomPrompt="1"/>
          </p:nvPr>
        </p:nvSpPr>
        <p:spPr>
          <a:xfrm>
            <a:off x="467544" y="989117"/>
            <a:ext cx="4176464" cy="1512168"/>
          </a:xfrm>
          <a:solidFill>
            <a:schemeClr val="tx2">
              <a:lumMod val="75000"/>
            </a:schemeClr>
          </a:solidFill>
        </p:spPr>
        <p:txBody>
          <a:bodyPr lIns="252000" tIns="273600" rIns="252000"/>
          <a:lstStyle>
            <a:lvl1pPr marL="0" indent="0">
              <a:lnSpc>
                <a:spcPts val="2500"/>
              </a:lnSpc>
              <a:buNone/>
              <a:defRPr sz="2400" spc="-100" baseline="0">
                <a:solidFill>
                  <a:schemeClr val="bg1"/>
                </a:solidFill>
                <a:latin typeface="Century Schoolbook" pitchFamily="18" charset="0"/>
              </a:defRPr>
            </a:lvl1pPr>
          </a:lstStyle>
          <a:p>
            <a:pPr lvl="0"/>
            <a:r>
              <a:rPr lang="en-US" dirty="0" smtClean="0"/>
              <a:t>TYPE YOUR HEADING HERE 2014</a:t>
            </a:r>
          </a:p>
        </p:txBody>
      </p:sp>
      <p:sp>
        <p:nvSpPr>
          <p:cNvPr id="11" name="Text Placeholder 10"/>
          <p:cNvSpPr>
            <a:spLocks noGrp="1"/>
          </p:cNvSpPr>
          <p:nvPr>
            <p:ph type="body" sz="quarter" idx="13" hasCustomPrompt="1"/>
          </p:nvPr>
        </p:nvSpPr>
        <p:spPr>
          <a:xfrm>
            <a:off x="467545" y="2488937"/>
            <a:ext cx="4176464" cy="664498"/>
          </a:xfrm>
          <a:solidFill>
            <a:schemeClr val="tx2">
              <a:lumMod val="75000"/>
            </a:schemeClr>
          </a:solidFill>
        </p:spPr>
        <p:txBody>
          <a:bodyPr lIns="252000" tIns="0" rIns="252000" bIns="154800" anchor="ctr" anchorCtr="0"/>
          <a:lstStyle>
            <a:lvl1pPr marL="0" indent="0">
              <a:lnSpc>
                <a:spcPts val="1380"/>
              </a:lnSpc>
              <a:spcBef>
                <a:spcPts val="0"/>
              </a:spcBef>
              <a:buNone/>
              <a:defRPr sz="1400" i="1" spc="-50">
                <a:solidFill>
                  <a:srgbClr val="D6A300"/>
                </a:solidFill>
                <a:latin typeface="Century Schoolbook"/>
                <a:cs typeface="Century Schoolbook"/>
              </a:defRPr>
            </a:lvl1pPr>
          </a:lstStyle>
          <a:p>
            <a:pPr lvl="0"/>
            <a:r>
              <a:rPr lang="en-US" dirty="0" smtClean="0"/>
              <a:t>Sub heading</a:t>
            </a:r>
          </a:p>
        </p:txBody>
      </p:sp>
      <p:sp>
        <p:nvSpPr>
          <p:cNvPr id="2" name="TextBox 1"/>
          <p:cNvSpPr txBox="1"/>
          <p:nvPr userDrawn="1"/>
        </p:nvSpPr>
        <p:spPr>
          <a:xfrm>
            <a:off x="6273800" y="1447800"/>
            <a:ext cx="184666" cy="461665"/>
          </a:xfrm>
          <a:prstGeom prst="rect">
            <a:avLst/>
          </a:prstGeom>
          <a:noFill/>
        </p:spPr>
        <p:txBody>
          <a:bodyPr wrap="none" rtlCol="0">
            <a:spAutoFit/>
          </a:bodyPr>
          <a:lstStyle/>
          <a:p>
            <a:pPr fontAlgn="b">
              <a:spcBef>
                <a:spcPct val="30000"/>
              </a:spcBef>
            </a:pPr>
            <a:endParaRPr lang="en-US" dirty="0">
              <a:solidFill>
                <a:srgbClr val="000000"/>
              </a:solidFill>
            </a:endParaRPr>
          </a:p>
        </p:txBody>
      </p:sp>
    </p:spTree>
    <p:extLst>
      <p:ext uri="{BB962C8B-B14F-4D97-AF65-F5344CB8AC3E}">
        <p14:creationId xmlns:p14="http://schemas.microsoft.com/office/powerpoint/2010/main" val="20286277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st page">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indent="-342900" fontAlgn="b">
              <a:spcBef>
                <a:spcPct val="30000"/>
              </a:spcBef>
            </a:pPr>
            <a:endParaRPr lang="en-US" dirty="0" smtClean="0">
              <a:solidFill>
                <a:srgbClr val="000000"/>
              </a:solidFill>
            </a:endParaRPr>
          </a:p>
        </p:txBody>
      </p:sp>
      <p:sp>
        <p:nvSpPr>
          <p:cNvPr id="5" name="TextBox 4"/>
          <p:cNvSpPr txBox="1"/>
          <p:nvPr userDrawn="1"/>
        </p:nvSpPr>
        <p:spPr>
          <a:xfrm>
            <a:off x="-1860" y="0"/>
            <a:ext cx="9143999" cy="6858000"/>
          </a:xfrm>
          <a:prstGeom prst="rect">
            <a:avLst/>
          </a:prstGeom>
          <a:solidFill>
            <a:schemeClr val="tx2">
              <a:lumMod val="75000"/>
            </a:schemeClr>
          </a:solidFill>
        </p:spPr>
        <p:txBody>
          <a:bodyPr wrap="square" rtlCol="0">
            <a:spAutoFit/>
          </a:bodyPr>
          <a:lstStyle/>
          <a:p>
            <a:pPr fontAlgn="b">
              <a:spcBef>
                <a:spcPct val="30000"/>
              </a:spcBef>
            </a:pPr>
            <a:endParaRPr lang="en-US" dirty="0">
              <a:solidFill>
                <a:srgbClr val="000000"/>
              </a:solidFill>
            </a:endParaRPr>
          </a:p>
        </p:txBody>
      </p:sp>
      <p:cxnSp>
        <p:nvCxnSpPr>
          <p:cNvPr id="6" name="Straight Connector 5"/>
          <p:cNvCxnSpPr/>
          <p:nvPr userDrawn="1"/>
        </p:nvCxnSpPr>
        <p:spPr bwMode="auto">
          <a:xfrm flipH="1">
            <a:off x="971600" y="1268760"/>
            <a:ext cx="432048" cy="1800200"/>
          </a:xfrm>
          <a:prstGeom prst="line">
            <a:avLst/>
          </a:prstGeom>
          <a:noFill/>
          <a:ln w="25400"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userDrawn="1"/>
        </p:nvSpPr>
        <p:spPr>
          <a:xfrm>
            <a:off x="1547664" y="1196752"/>
            <a:ext cx="4392488" cy="2403735"/>
          </a:xfrm>
          <a:prstGeom prst="rect">
            <a:avLst/>
          </a:prstGeom>
          <a:noFill/>
        </p:spPr>
        <p:txBody>
          <a:bodyPr wrap="square" lIns="0" tIns="0" rIns="0" bIns="0" rtlCol="0">
            <a:spAutoFit/>
          </a:bodyPr>
          <a:lstStyle/>
          <a:p>
            <a:pPr fontAlgn="b">
              <a:lnSpc>
                <a:spcPts val="5000"/>
              </a:lnSpc>
              <a:spcBef>
                <a:spcPts val="0"/>
              </a:spcBef>
              <a:defRPr/>
            </a:pPr>
            <a:r>
              <a:rPr lang="en-US" sz="4800" spc="-100" dirty="0" smtClean="0">
                <a:solidFill>
                  <a:srgbClr val="A47D00"/>
                </a:solidFill>
                <a:latin typeface="Century Schoolbook"/>
                <a:cs typeface="Century Schoolbook"/>
              </a:rPr>
              <a:t>THE UK’S EUROPEAN UNIVERSITY</a:t>
            </a:r>
          </a:p>
          <a:p>
            <a:pPr fontAlgn="b">
              <a:spcBef>
                <a:spcPct val="30000"/>
              </a:spcBef>
            </a:pPr>
            <a:endParaRPr lang="en-US" dirty="0">
              <a:solidFill>
                <a:srgbClr val="000000"/>
              </a:solidFill>
            </a:endParaRPr>
          </a:p>
        </p:txBody>
      </p:sp>
      <p:pic>
        <p:nvPicPr>
          <p:cNvPr id="15" name="Picture 14" descr="Uok_Logo_white.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04248" y="5556684"/>
            <a:ext cx="1387978" cy="752636"/>
          </a:xfrm>
          <a:prstGeom prst="rect">
            <a:avLst/>
          </a:prstGeom>
        </p:spPr>
      </p:pic>
      <p:sp>
        <p:nvSpPr>
          <p:cNvPr id="16" name="TextBox 15"/>
          <p:cNvSpPr txBox="1"/>
          <p:nvPr userDrawn="1"/>
        </p:nvSpPr>
        <p:spPr>
          <a:xfrm>
            <a:off x="1547664" y="5949280"/>
            <a:ext cx="2736304" cy="307777"/>
          </a:xfrm>
          <a:prstGeom prst="rect">
            <a:avLst/>
          </a:prstGeom>
          <a:noFill/>
        </p:spPr>
        <p:txBody>
          <a:bodyPr wrap="square" lIns="0" tIns="0" rIns="0" bIns="0" rtlCol="0" anchor="b" anchorCtr="0">
            <a:spAutoFit/>
          </a:bodyPr>
          <a:lstStyle/>
          <a:p>
            <a:pPr fontAlgn="b">
              <a:spcBef>
                <a:spcPct val="30000"/>
              </a:spcBef>
            </a:pPr>
            <a:r>
              <a:rPr lang="en-US" sz="2000" kern="1400" spc="-100" dirty="0" smtClean="0">
                <a:solidFill>
                  <a:srgbClr val="FFFFFF"/>
                </a:solidFill>
                <a:latin typeface="Century Schoolbook"/>
                <a:cs typeface="Century Schoolbook"/>
              </a:rPr>
              <a:t>www.kent.ac.uk</a:t>
            </a:r>
            <a:endParaRPr lang="en-US" sz="2000" kern="1400" spc="-100" dirty="0">
              <a:solidFill>
                <a:srgbClr val="FFFFFF"/>
              </a:solidFill>
              <a:latin typeface="Century Schoolbook"/>
              <a:cs typeface="Century Schoolbook"/>
            </a:endParaRPr>
          </a:p>
        </p:txBody>
      </p:sp>
      <p:grpSp>
        <p:nvGrpSpPr>
          <p:cNvPr id="9" name="Group 8"/>
          <p:cNvGrpSpPr/>
          <p:nvPr userDrawn="1"/>
        </p:nvGrpSpPr>
        <p:grpSpPr>
          <a:xfrm>
            <a:off x="1549959" y="5585850"/>
            <a:ext cx="1356664" cy="284120"/>
            <a:chOff x="1547664" y="5589240"/>
            <a:chExt cx="1523655" cy="319092"/>
          </a:xfrm>
        </p:grpSpPr>
        <p:pic>
          <p:nvPicPr>
            <p:cNvPr id="2" name="Picture 1" descr="Facebook__very_small.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47664" y="5589240"/>
              <a:ext cx="324260" cy="312595"/>
            </a:xfrm>
            <a:prstGeom prst="rect">
              <a:avLst/>
            </a:prstGeom>
          </p:spPr>
        </p:pic>
        <p:pic>
          <p:nvPicPr>
            <p:cNvPr id="3" name="Picture 2" descr="twitter-bird-white-on-blue_small.eps"/>
            <p:cNvPicPr>
              <a:picLocks noChangeAspect="1"/>
            </p:cNvPicPr>
            <p:nvPr userDrawn="1"/>
          </p:nvPicPr>
          <p:blipFill rotWithShape="1">
            <a:blip r:embed="rId4">
              <a:extLst>
                <a:ext uri="{28A0092B-C50C-407E-A947-70E740481C1C}">
                  <a14:useLocalDpi xmlns:a14="http://schemas.microsoft.com/office/drawing/2010/main" val="0"/>
                </a:ext>
              </a:extLst>
            </a:blip>
            <a:srcRect l="1" r="9042"/>
            <a:stretch/>
          </p:blipFill>
          <p:spPr>
            <a:xfrm>
              <a:off x="1941392" y="5589240"/>
              <a:ext cx="330409" cy="312115"/>
            </a:xfrm>
            <a:prstGeom prst="rect">
              <a:avLst/>
            </a:prstGeom>
          </p:spPr>
        </p:pic>
        <p:pic>
          <p:nvPicPr>
            <p:cNvPr id="7" name="Picture 6" descr="LI_brand.jpg"/>
            <p:cNvPicPr>
              <a:picLocks noChangeAspect="1"/>
            </p:cNvPicPr>
            <p:nvPr userDrawn="1"/>
          </p:nvPicPr>
          <p:blipFill rotWithShape="1">
            <a:blip r:embed="rId5" cstate="print">
              <a:extLst>
                <a:ext uri="{28A0092B-C50C-407E-A947-70E740481C1C}">
                  <a14:useLocalDpi xmlns:a14="http://schemas.microsoft.com/office/drawing/2010/main" val="0"/>
                </a:ext>
              </a:extLst>
            </a:blip>
            <a:srcRect l="3442" t="6533" r="3179" b="3587"/>
            <a:stretch/>
          </p:blipFill>
          <p:spPr>
            <a:xfrm>
              <a:off x="2755635" y="5589240"/>
              <a:ext cx="315684" cy="319092"/>
            </a:xfrm>
            <a:prstGeom prst="rect">
              <a:avLst/>
            </a:prstGeom>
          </p:spPr>
        </p:pic>
        <p:pic>
          <p:nvPicPr>
            <p:cNvPr id="8" name="Picture 7" descr="youtube.tif"/>
            <p:cNvPicPr>
              <a:picLocks noChangeAspect="1"/>
            </p:cNvPicPr>
            <p:nvPr userDrawn="1"/>
          </p:nvPicPr>
          <p:blipFill rotWithShape="1">
            <a:blip r:embed="rId6" cstate="print">
              <a:extLst>
                <a:ext uri="{28A0092B-C50C-407E-A947-70E740481C1C}">
                  <a14:useLocalDpi xmlns:a14="http://schemas.microsoft.com/office/drawing/2010/main" val="0"/>
                </a:ext>
              </a:extLst>
            </a:blip>
            <a:srcRect l="7244" t="7968" r="10058" b="11869"/>
            <a:stretch/>
          </p:blipFill>
          <p:spPr>
            <a:xfrm>
              <a:off x="2346244" y="5589240"/>
              <a:ext cx="330650" cy="312595"/>
            </a:xfrm>
            <a:prstGeom prst="rect">
              <a:avLst/>
            </a:prstGeom>
          </p:spPr>
        </p:pic>
      </p:grpSp>
    </p:spTree>
    <p:extLst>
      <p:ext uri="{BB962C8B-B14F-4D97-AF65-F5344CB8AC3E}">
        <p14:creationId xmlns:p14="http://schemas.microsoft.com/office/powerpoint/2010/main" val="2266928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Footer Placeholder 3"/>
          <p:cNvSpPr>
            <a:spLocks noGrp="1"/>
          </p:cNvSpPr>
          <p:nvPr>
            <p:ph type="ftr" sz="quarter" idx="10"/>
          </p:nvPr>
        </p:nvSpPr>
        <p:spPr/>
        <p:txBody>
          <a:bodyPr/>
          <a:lstStyle>
            <a:lvl1pPr>
              <a:defRPr/>
            </a:lvl1pPr>
          </a:lstStyle>
          <a:p>
            <a:r>
              <a:rPr lang="nl-NL" smtClean="0">
                <a:solidFill>
                  <a:srgbClr val="000000"/>
                </a:solidFill>
              </a:rPr>
              <a:t>Partnership Forum 2016</a:t>
            </a:r>
            <a:endParaRPr lang="en-GB" dirty="0">
              <a:solidFill>
                <a:srgbClr val="000000"/>
              </a:solidFill>
            </a:endParaRPr>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266182501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ubsectionright">
    <p:spTree>
      <p:nvGrpSpPr>
        <p:cNvPr id="1" name=""/>
        <p:cNvGrpSpPr/>
        <p:nvPr/>
      </p:nvGrpSpPr>
      <p:grpSpPr>
        <a:xfrm>
          <a:off x="0" y="0"/>
          <a:ext cx="0" cy="0"/>
          <a:chOff x="0" y="0"/>
          <a:chExt cx="0" cy="0"/>
        </a:xfrm>
      </p:grpSpPr>
      <p:sp>
        <p:nvSpPr>
          <p:cNvPr id="20" name="Picture Placeholder 19"/>
          <p:cNvSpPr>
            <a:spLocks noGrp="1"/>
          </p:cNvSpPr>
          <p:nvPr>
            <p:ph type="pic" sz="quarter" idx="14"/>
          </p:nvPr>
        </p:nvSpPr>
        <p:spPr>
          <a:xfrm>
            <a:off x="0" y="260648"/>
            <a:ext cx="9144000" cy="6120680"/>
          </a:xfrm>
        </p:spPr>
        <p:txBody>
          <a:bodyPr/>
          <a:lstStyle/>
          <a:p>
            <a:r>
              <a:rPr lang="en-US" dirty="0" smtClean="0"/>
              <a:t>Click icon to add picture</a:t>
            </a:r>
            <a:endParaRPr lang="en-GB" dirty="0"/>
          </a:p>
        </p:txBody>
      </p:sp>
      <p:sp>
        <p:nvSpPr>
          <p:cNvPr id="4" name="Footer Placeholder 3"/>
          <p:cNvSpPr>
            <a:spLocks noGrp="1"/>
          </p:cNvSpPr>
          <p:nvPr>
            <p:ph type="ftr" sz="quarter" idx="10"/>
          </p:nvPr>
        </p:nvSpPr>
        <p:spPr/>
        <p:txBody>
          <a:bodyPr/>
          <a:lstStyle>
            <a:lvl1pPr>
              <a:defRPr/>
            </a:lvl1pPr>
          </a:lstStyle>
          <a:p>
            <a:r>
              <a:rPr lang="nl-NL" smtClean="0">
                <a:solidFill>
                  <a:srgbClr val="000000"/>
                </a:solidFill>
              </a:rPr>
              <a:t>Partnership Forum 2016</a:t>
            </a:r>
            <a:endParaRPr lang="en-GB" dirty="0">
              <a:solidFill>
                <a:srgbClr val="000000"/>
              </a:solidFill>
            </a:endParaRPr>
          </a:p>
        </p:txBody>
      </p:sp>
      <p:sp>
        <p:nvSpPr>
          <p:cNvPr id="8" name="Text Placeholder 7"/>
          <p:cNvSpPr>
            <a:spLocks noGrp="1"/>
          </p:cNvSpPr>
          <p:nvPr>
            <p:ph type="body" sz="quarter" idx="12" hasCustomPrompt="1"/>
          </p:nvPr>
        </p:nvSpPr>
        <p:spPr>
          <a:xfrm>
            <a:off x="4499992" y="764704"/>
            <a:ext cx="4176464" cy="1584176"/>
          </a:xfrm>
          <a:solidFill>
            <a:schemeClr val="tx2">
              <a:lumMod val="75000"/>
            </a:schemeClr>
          </a:solidFill>
        </p:spPr>
        <p:txBody>
          <a:bodyPr lIns="720000" tIns="273600" rIns="360000"/>
          <a:lstStyle>
            <a:lvl1pPr marL="0" indent="0">
              <a:lnSpc>
                <a:spcPts val="2600"/>
              </a:lnSpc>
              <a:buNone/>
              <a:defRPr sz="2400" spc="-100">
                <a:solidFill>
                  <a:srgbClr val="A47D00"/>
                </a:solidFill>
                <a:latin typeface="Century Schoolbook" pitchFamily="18" charset="0"/>
              </a:defRPr>
            </a:lvl1pPr>
          </a:lstStyle>
          <a:p>
            <a:pPr lvl="0"/>
            <a:r>
              <a:rPr lang="en-US" dirty="0" smtClean="0"/>
              <a:t>CLICK TO EDIT MASTER TEXT STYLES</a:t>
            </a:r>
          </a:p>
        </p:txBody>
      </p:sp>
      <p:sp>
        <p:nvSpPr>
          <p:cNvPr id="11" name="Text Placeholder 10"/>
          <p:cNvSpPr>
            <a:spLocks noGrp="1"/>
          </p:cNvSpPr>
          <p:nvPr>
            <p:ph type="body" sz="quarter" idx="13"/>
          </p:nvPr>
        </p:nvSpPr>
        <p:spPr>
          <a:xfrm>
            <a:off x="4499993" y="2276872"/>
            <a:ext cx="4176464" cy="935658"/>
          </a:xfrm>
          <a:solidFill>
            <a:srgbClr val="002A62"/>
          </a:solidFill>
          <a:ln>
            <a:noFill/>
          </a:ln>
        </p:spPr>
        <p:txBody>
          <a:bodyPr lIns="720000" rIns="360000" bIns="108000"/>
          <a:lstStyle>
            <a:lvl1pPr marL="0" indent="0">
              <a:lnSpc>
                <a:spcPts val="1480"/>
              </a:lnSpc>
              <a:spcBef>
                <a:spcPts val="0"/>
              </a:spcBef>
              <a:buNone/>
              <a:defRPr sz="1400" b="0" i="1" spc="-50">
                <a:solidFill>
                  <a:schemeClr val="bg1"/>
                </a:solidFill>
                <a:latin typeface="Century Schoolbook"/>
                <a:cs typeface="Century Schoolbook"/>
              </a:defRPr>
            </a:lvl1pPr>
          </a:lstStyle>
          <a:p>
            <a:pPr lvl="0"/>
            <a:r>
              <a:rPr lang="en-US" dirty="0" smtClean="0"/>
              <a:t>Click to edit Master text styles</a:t>
            </a:r>
          </a:p>
        </p:txBody>
      </p:sp>
      <p:cxnSp>
        <p:nvCxnSpPr>
          <p:cNvPr id="3" name="Straight Connector 2"/>
          <p:cNvCxnSpPr/>
          <p:nvPr userDrawn="1"/>
        </p:nvCxnSpPr>
        <p:spPr bwMode="auto">
          <a:xfrm flipH="1">
            <a:off x="4860032" y="1052736"/>
            <a:ext cx="216024" cy="1224136"/>
          </a:xfrm>
          <a:prstGeom prst="line">
            <a:avLst/>
          </a:prstGeom>
          <a:noFill/>
          <a:ln w="15875"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40608019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Subsectionleft">
    <p:spTree>
      <p:nvGrpSpPr>
        <p:cNvPr id="1" name=""/>
        <p:cNvGrpSpPr/>
        <p:nvPr/>
      </p:nvGrpSpPr>
      <p:grpSpPr>
        <a:xfrm>
          <a:off x="0" y="0"/>
          <a:ext cx="0" cy="0"/>
          <a:chOff x="0" y="0"/>
          <a:chExt cx="0" cy="0"/>
        </a:xfrm>
      </p:grpSpPr>
      <p:sp>
        <p:nvSpPr>
          <p:cNvPr id="20" name="Picture Placeholder 19"/>
          <p:cNvSpPr>
            <a:spLocks noGrp="1"/>
          </p:cNvSpPr>
          <p:nvPr>
            <p:ph type="pic" sz="quarter" idx="14"/>
          </p:nvPr>
        </p:nvSpPr>
        <p:spPr>
          <a:xfrm>
            <a:off x="0" y="260648"/>
            <a:ext cx="9144000" cy="6120680"/>
          </a:xfrm>
        </p:spPr>
        <p:txBody>
          <a:bodyPr/>
          <a:lstStyle/>
          <a:p>
            <a:r>
              <a:rPr lang="en-US" dirty="0" smtClean="0"/>
              <a:t>Click icon to add picture</a:t>
            </a:r>
            <a:endParaRPr lang="en-GB" dirty="0"/>
          </a:p>
        </p:txBody>
      </p:sp>
      <p:sp>
        <p:nvSpPr>
          <p:cNvPr id="4" name="Footer Placeholder 3"/>
          <p:cNvSpPr>
            <a:spLocks noGrp="1"/>
          </p:cNvSpPr>
          <p:nvPr>
            <p:ph type="ftr" sz="quarter" idx="10"/>
          </p:nvPr>
        </p:nvSpPr>
        <p:spPr/>
        <p:txBody>
          <a:bodyPr/>
          <a:lstStyle>
            <a:lvl1pPr>
              <a:defRPr/>
            </a:lvl1pPr>
          </a:lstStyle>
          <a:p>
            <a:r>
              <a:rPr lang="nl-NL" smtClean="0">
                <a:solidFill>
                  <a:srgbClr val="000000"/>
                </a:solidFill>
              </a:rPr>
              <a:t>Partnership Forum 2016</a:t>
            </a:r>
            <a:endParaRPr lang="en-GB" dirty="0">
              <a:solidFill>
                <a:srgbClr val="000000"/>
              </a:solidFill>
            </a:endParaRPr>
          </a:p>
        </p:txBody>
      </p:sp>
      <p:sp>
        <p:nvSpPr>
          <p:cNvPr id="8" name="Text Placeholder 7"/>
          <p:cNvSpPr>
            <a:spLocks noGrp="1"/>
          </p:cNvSpPr>
          <p:nvPr>
            <p:ph type="body" sz="quarter" idx="12" hasCustomPrompt="1"/>
          </p:nvPr>
        </p:nvSpPr>
        <p:spPr>
          <a:xfrm>
            <a:off x="467544" y="764704"/>
            <a:ext cx="4176464" cy="1584176"/>
          </a:xfrm>
          <a:solidFill>
            <a:schemeClr val="tx2">
              <a:lumMod val="75000"/>
            </a:schemeClr>
          </a:solidFill>
        </p:spPr>
        <p:txBody>
          <a:bodyPr lIns="720000" tIns="273600" rIns="360000"/>
          <a:lstStyle>
            <a:lvl1pPr marL="0" indent="0">
              <a:lnSpc>
                <a:spcPts val="2600"/>
              </a:lnSpc>
              <a:buNone/>
              <a:defRPr sz="2400" spc="-100">
                <a:solidFill>
                  <a:srgbClr val="A47D00"/>
                </a:solidFill>
                <a:latin typeface="Century Schoolbook" pitchFamily="18" charset="0"/>
              </a:defRPr>
            </a:lvl1pPr>
          </a:lstStyle>
          <a:p>
            <a:pPr lvl="0"/>
            <a:r>
              <a:rPr lang="en-US" dirty="0" smtClean="0"/>
              <a:t>CLICK TO EDIT MASTER TEXT STYLES</a:t>
            </a:r>
          </a:p>
        </p:txBody>
      </p:sp>
      <p:sp>
        <p:nvSpPr>
          <p:cNvPr id="11" name="Text Placeholder 10"/>
          <p:cNvSpPr>
            <a:spLocks noGrp="1"/>
          </p:cNvSpPr>
          <p:nvPr>
            <p:ph type="body" sz="quarter" idx="13"/>
          </p:nvPr>
        </p:nvSpPr>
        <p:spPr>
          <a:xfrm>
            <a:off x="467545" y="2348880"/>
            <a:ext cx="4176464" cy="720080"/>
          </a:xfrm>
          <a:solidFill>
            <a:schemeClr val="tx2">
              <a:lumMod val="75000"/>
            </a:schemeClr>
          </a:solidFill>
        </p:spPr>
        <p:txBody>
          <a:bodyPr lIns="720000" rIns="360000" bIns="108000"/>
          <a:lstStyle>
            <a:lvl1pPr marL="0" indent="0">
              <a:buNone/>
              <a:defRPr sz="1200" b="0" i="1">
                <a:solidFill>
                  <a:schemeClr val="bg1"/>
                </a:solidFill>
                <a:latin typeface="Century Schoolbook"/>
                <a:cs typeface="Century Schoolbook"/>
              </a:defRPr>
            </a:lvl1pPr>
          </a:lstStyle>
          <a:p>
            <a:pPr lvl="0"/>
            <a:r>
              <a:rPr lang="en-US" dirty="0" smtClean="0"/>
              <a:t>Click to edit Master text styles</a:t>
            </a:r>
          </a:p>
        </p:txBody>
      </p:sp>
      <p:cxnSp>
        <p:nvCxnSpPr>
          <p:cNvPr id="6" name="Straight Connector 5"/>
          <p:cNvCxnSpPr/>
          <p:nvPr userDrawn="1"/>
        </p:nvCxnSpPr>
        <p:spPr bwMode="auto">
          <a:xfrm flipH="1">
            <a:off x="827584" y="1052736"/>
            <a:ext cx="216024" cy="1224136"/>
          </a:xfrm>
          <a:prstGeom prst="line">
            <a:avLst/>
          </a:prstGeom>
          <a:noFill/>
          <a:ln w="15875" cap="flat" cmpd="sng" algn="ctr">
            <a:solidFill>
              <a:srgbClr val="A47D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20869141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r>
              <a:rPr lang="nl-NL" smtClean="0">
                <a:solidFill>
                  <a:srgbClr val="000000"/>
                </a:solidFill>
              </a:rPr>
              <a:t>Partnership Forum 2016</a:t>
            </a:r>
            <a:endParaRPr lang="en-GB" dirty="0">
              <a:solidFill>
                <a:srgbClr val="000000"/>
              </a:solidFill>
            </a:endParaRPr>
          </a:p>
        </p:txBody>
      </p:sp>
      <p:sp>
        <p:nvSpPr>
          <p:cNvPr id="9" name="Picture Placeholder 7"/>
          <p:cNvSpPr>
            <a:spLocks noGrp="1"/>
          </p:cNvSpPr>
          <p:nvPr>
            <p:ph type="pic" sz="quarter" idx="15"/>
          </p:nvPr>
        </p:nvSpPr>
        <p:spPr>
          <a:xfrm>
            <a:off x="3419872" y="1494509"/>
            <a:ext cx="2376264" cy="1728192"/>
          </a:xfrm>
        </p:spPr>
        <p:txBody>
          <a:bodyPr tIns="46800" anchor="b"/>
          <a:lstStyle>
            <a:lvl1pPr marL="0" indent="0">
              <a:buNone/>
              <a:defRPr sz="1600"/>
            </a:lvl1pPr>
          </a:lstStyle>
          <a:p>
            <a:r>
              <a:rPr lang="en-US" dirty="0" smtClean="0"/>
              <a:t>Click icon to add picture</a:t>
            </a:r>
            <a:endParaRPr lang="en-GB" dirty="0"/>
          </a:p>
        </p:txBody>
      </p:sp>
      <p:sp>
        <p:nvSpPr>
          <p:cNvPr id="15" name="Picture Placeholder 7"/>
          <p:cNvSpPr>
            <a:spLocks noGrp="1"/>
          </p:cNvSpPr>
          <p:nvPr>
            <p:ph type="pic" sz="quarter" idx="16"/>
          </p:nvPr>
        </p:nvSpPr>
        <p:spPr>
          <a:xfrm>
            <a:off x="6372200" y="1484784"/>
            <a:ext cx="2376264" cy="1728192"/>
          </a:xfrm>
        </p:spPr>
        <p:txBody>
          <a:bodyPr anchor="b"/>
          <a:lstStyle>
            <a:lvl1pPr marL="0" indent="0">
              <a:buNone/>
              <a:defRPr sz="1600"/>
            </a:lvl1pPr>
          </a:lstStyle>
          <a:p>
            <a:r>
              <a:rPr lang="en-US" dirty="0" smtClean="0"/>
              <a:t>Click icon to add picture</a:t>
            </a:r>
            <a:endParaRPr lang="en-GB" dirty="0"/>
          </a:p>
        </p:txBody>
      </p:sp>
      <p:sp>
        <p:nvSpPr>
          <p:cNvPr id="17" name="Picture Placeholder 7"/>
          <p:cNvSpPr>
            <a:spLocks noGrp="1"/>
          </p:cNvSpPr>
          <p:nvPr>
            <p:ph type="pic" sz="quarter" idx="18"/>
          </p:nvPr>
        </p:nvSpPr>
        <p:spPr>
          <a:xfrm>
            <a:off x="467544" y="3861048"/>
            <a:ext cx="2376264" cy="2088232"/>
          </a:xfrm>
        </p:spPr>
        <p:txBody>
          <a:bodyPr anchor="b"/>
          <a:lstStyle>
            <a:lvl1pPr marL="0" indent="0">
              <a:buNone/>
              <a:defRPr sz="1600"/>
            </a:lvl1pPr>
          </a:lstStyle>
          <a:p>
            <a:r>
              <a:rPr lang="en-US" dirty="0" smtClean="0"/>
              <a:t>Click icon to add picture</a:t>
            </a:r>
            <a:endParaRPr lang="en-GB" dirty="0"/>
          </a:p>
        </p:txBody>
      </p:sp>
      <p:sp>
        <p:nvSpPr>
          <p:cNvPr id="18" name="Picture Placeholder 7"/>
          <p:cNvSpPr>
            <a:spLocks noGrp="1"/>
          </p:cNvSpPr>
          <p:nvPr>
            <p:ph type="pic" sz="quarter" idx="19"/>
          </p:nvPr>
        </p:nvSpPr>
        <p:spPr>
          <a:xfrm>
            <a:off x="6372200" y="3861048"/>
            <a:ext cx="2376264" cy="2088232"/>
          </a:xfrm>
        </p:spPr>
        <p:txBody>
          <a:bodyPr anchor="b"/>
          <a:lstStyle>
            <a:lvl1pPr marL="0" indent="0">
              <a:buNone/>
              <a:defRPr sz="1600"/>
            </a:lvl1pPr>
          </a:lstStyle>
          <a:p>
            <a:r>
              <a:rPr lang="en-US" dirty="0" smtClean="0"/>
              <a:t>Click icon to add picture</a:t>
            </a:r>
            <a:endParaRPr lang="en-GB" dirty="0"/>
          </a:p>
        </p:txBody>
      </p:sp>
      <p:sp>
        <p:nvSpPr>
          <p:cNvPr id="19" name="Picture Placeholder 7"/>
          <p:cNvSpPr>
            <a:spLocks noGrp="1"/>
          </p:cNvSpPr>
          <p:nvPr>
            <p:ph type="pic" sz="quarter" idx="20"/>
          </p:nvPr>
        </p:nvSpPr>
        <p:spPr>
          <a:xfrm>
            <a:off x="3433157" y="3861048"/>
            <a:ext cx="2376264" cy="2088232"/>
          </a:xfrm>
        </p:spPr>
        <p:txBody>
          <a:bodyPr anchor="b"/>
          <a:lstStyle>
            <a:lvl1pPr marL="0" indent="0">
              <a:buNone/>
              <a:defRPr sz="1600"/>
            </a:lvl1pPr>
          </a:lstStyle>
          <a:p>
            <a:r>
              <a:rPr lang="en-US" dirty="0" smtClean="0"/>
              <a:t>Click icon to add picture</a:t>
            </a:r>
            <a:endParaRPr lang="en-GB" dirty="0"/>
          </a:p>
        </p:txBody>
      </p:sp>
      <p:sp>
        <p:nvSpPr>
          <p:cNvPr id="21" name="TextBox 20"/>
          <p:cNvSpPr txBox="1"/>
          <p:nvPr userDrawn="1"/>
        </p:nvSpPr>
        <p:spPr>
          <a:xfrm>
            <a:off x="3419872" y="3229754"/>
            <a:ext cx="2376264" cy="338554"/>
          </a:xfrm>
          <a:prstGeom prst="rect">
            <a:avLst/>
          </a:prstGeom>
          <a:noFill/>
        </p:spPr>
        <p:txBody>
          <a:bodyPr wrap="square" rtlCol="0">
            <a:spAutoFit/>
          </a:bodyPr>
          <a:lstStyle/>
          <a:p>
            <a:pPr fontAlgn="b">
              <a:spcBef>
                <a:spcPct val="30000"/>
              </a:spcBef>
            </a:pPr>
            <a:r>
              <a:rPr lang="en-GB" sz="1600" dirty="0" smtClean="0">
                <a:solidFill>
                  <a:srgbClr val="000000"/>
                </a:solidFill>
              </a:rPr>
              <a:t>Caption</a:t>
            </a:r>
            <a:endParaRPr lang="en-GB" sz="1600" dirty="0">
              <a:solidFill>
                <a:srgbClr val="000000"/>
              </a:solidFill>
            </a:endParaRPr>
          </a:p>
        </p:txBody>
      </p:sp>
      <p:sp>
        <p:nvSpPr>
          <p:cNvPr id="22" name="Picture Placeholder 7"/>
          <p:cNvSpPr>
            <a:spLocks noGrp="1"/>
          </p:cNvSpPr>
          <p:nvPr>
            <p:ph type="pic" sz="quarter" idx="21"/>
          </p:nvPr>
        </p:nvSpPr>
        <p:spPr>
          <a:xfrm>
            <a:off x="467544" y="1484784"/>
            <a:ext cx="2376264" cy="1728192"/>
          </a:xfrm>
        </p:spPr>
        <p:txBody>
          <a:bodyPr tIns="46800" anchor="b"/>
          <a:lstStyle>
            <a:lvl1pPr marL="0" indent="0">
              <a:buNone/>
              <a:defRPr sz="1600"/>
            </a:lvl1pPr>
          </a:lstStyle>
          <a:p>
            <a:r>
              <a:rPr lang="en-US" dirty="0" smtClean="0"/>
              <a:t>Click icon to add picture</a:t>
            </a:r>
            <a:endParaRPr lang="en-GB" dirty="0"/>
          </a:p>
        </p:txBody>
      </p:sp>
      <p:sp>
        <p:nvSpPr>
          <p:cNvPr id="25" name="Text Placeholder 24"/>
          <p:cNvSpPr>
            <a:spLocks noGrp="1"/>
          </p:cNvSpPr>
          <p:nvPr>
            <p:ph type="body" sz="quarter" idx="22"/>
          </p:nvPr>
        </p:nvSpPr>
        <p:spPr>
          <a:xfrm>
            <a:off x="468313" y="3228975"/>
            <a:ext cx="2374900" cy="339333"/>
          </a:xfrm>
        </p:spPr>
        <p:txBody>
          <a:bodyPr/>
          <a:lstStyle>
            <a:lvl1pPr marL="0" indent="0">
              <a:buNone/>
              <a:defRPr sz="1600"/>
            </a:lvl1pPr>
          </a:lstStyle>
          <a:p>
            <a:pPr lvl="0"/>
            <a:r>
              <a:rPr lang="en-US" smtClean="0"/>
              <a:t>Click to edit Master text styles</a:t>
            </a:r>
          </a:p>
        </p:txBody>
      </p:sp>
      <p:sp>
        <p:nvSpPr>
          <p:cNvPr id="14"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2708576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331913" y="1484313"/>
            <a:ext cx="34163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00613" y="1484313"/>
            <a:ext cx="3416300"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nl-NL" smtClean="0">
                <a:solidFill>
                  <a:srgbClr val="000000"/>
                </a:solidFill>
              </a:rPr>
              <a:t>Partnership Forum 2016</a:t>
            </a:r>
            <a:endParaRPr lang="en-GB" dirty="0">
              <a:solidFill>
                <a:srgbClr val="000000"/>
              </a:solidFill>
            </a:endParaRPr>
          </a:p>
        </p:txBody>
      </p:sp>
      <p:sp>
        <p:nvSpPr>
          <p:cNvPr id="8"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2731955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r>
              <a:rPr lang="nl-NL" smtClean="0">
                <a:solidFill>
                  <a:srgbClr val="000000"/>
                </a:solidFill>
              </a:rPr>
              <a:t>Partnership Forum 2016</a:t>
            </a:r>
            <a:endParaRPr lang="en-GB" dirty="0">
              <a:solidFill>
                <a:srgbClr val="000000"/>
              </a:solidFill>
            </a:endParaRPr>
          </a:p>
        </p:txBody>
      </p:sp>
      <p:sp>
        <p:nvSpPr>
          <p:cNvPr id="10" name="Slide Number Placeholder 1"/>
          <p:cNvSpPr>
            <a:spLocks noGrp="1"/>
          </p:cNvSpPr>
          <p:nvPr>
            <p:ph type="sldNum" sz="quarter" idx="11"/>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a:r>
              <a:rPr lang="en-US" dirty="0" smtClean="0">
                <a:solidFill>
                  <a:srgbClr val="000000"/>
                </a:solidFill>
              </a:rPr>
              <a:t>Page </a:t>
            </a:r>
            <a:fld id="{BB9ACB3B-81A4-6247-87B5-FC3E0A04C89B}" type="slidenum">
              <a:rPr lang="en-US" smtClean="0">
                <a:solidFill>
                  <a:srgbClr val="000000"/>
                </a:solidFill>
              </a:rPr>
              <a:pPr algn="l"/>
              <a:t>‹#›</a:t>
            </a:fld>
            <a:endParaRPr lang="en-US" dirty="0">
              <a:solidFill>
                <a:srgbClr val="000000"/>
              </a:solidFill>
            </a:endParaRPr>
          </a:p>
        </p:txBody>
      </p:sp>
    </p:spTree>
    <p:extLst>
      <p:ext uri="{BB962C8B-B14F-4D97-AF65-F5344CB8AC3E}">
        <p14:creationId xmlns:p14="http://schemas.microsoft.com/office/powerpoint/2010/main" val="137282222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2.pn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49275"/>
            <a:ext cx="8291513" cy="5762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1331913" y="1484313"/>
            <a:ext cx="6985000" cy="4681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p:txBody>
      </p:sp>
      <p:sp>
        <p:nvSpPr>
          <p:cNvPr id="8" name="Footer Placeholder 3"/>
          <p:cNvSpPr>
            <a:spLocks noGrp="1"/>
          </p:cNvSpPr>
          <p:nvPr>
            <p:ph type="ftr" sz="quarter" idx="3"/>
          </p:nvPr>
        </p:nvSpPr>
        <p:spPr bwMode="auto">
          <a:xfrm>
            <a:off x="1331913" y="6381750"/>
            <a:ext cx="6264275" cy="3397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 name="Slide Number Placeholder 4"/>
          <p:cNvSpPr>
            <a:spLocks noGrp="1"/>
          </p:cNvSpPr>
          <p:nvPr>
            <p:ph type="sldNum" sz="quarter" idx="4"/>
          </p:nvPr>
        </p:nvSpPr>
        <p:spPr bwMode="auto">
          <a:xfrm>
            <a:off x="449263" y="6381750"/>
            <a:ext cx="790575" cy="339725"/>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r>
              <a:rPr lang="en-GB"/>
              <a:t>Page </a:t>
            </a:r>
            <a:fld id="{D4A6E95C-8D42-4303-BBD0-F97A542A24D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12" r:id="rId1"/>
  </p:sldLayoutIdLst>
  <p:timing>
    <p:tnLst>
      <p:par>
        <p:cTn id="1" dur="indefinite" restart="never" nodeType="tmRoot"/>
      </p:par>
    </p:tnLst>
  </p:timing>
  <p:hf hdr="0" dt="0"/>
  <p:txStyles>
    <p:titleStyle>
      <a:lvl1pPr algn="l" rtl="0" eaLnBrk="0" fontAlgn="base" hangingPunct="0">
        <a:spcBef>
          <a:spcPct val="0"/>
        </a:spcBef>
        <a:spcAft>
          <a:spcPct val="0"/>
        </a:spcAft>
        <a:defRPr sz="2800" b="1">
          <a:solidFill>
            <a:schemeClr val="tx2"/>
          </a:solidFill>
          <a:latin typeface="Arial" charset="0"/>
          <a:ea typeface="+mj-ea"/>
          <a:cs typeface="+mj-cs"/>
        </a:defRPr>
      </a:lvl1pPr>
      <a:lvl2pPr algn="l" rtl="0" eaLnBrk="0" fontAlgn="base" hangingPunct="0">
        <a:spcBef>
          <a:spcPct val="0"/>
        </a:spcBef>
        <a:spcAft>
          <a:spcPct val="0"/>
        </a:spcAft>
        <a:defRPr sz="2800" b="1">
          <a:solidFill>
            <a:schemeClr val="tx2"/>
          </a:solidFill>
          <a:latin typeface="Arial" charset="0"/>
          <a:cs typeface="Arial" charset="0"/>
        </a:defRPr>
      </a:lvl2pPr>
      <a:lvl3pPr algn="l" rtl="0" eaLnBrk="0" fontAlgn="base" hangingPunct="0">
        <a:spcBef>
          <a:spcPct val="0"/>
        </a:spcBef>
        <a:spcAft>
          <a:spcPct val="0"/>
        </a:spcAft>
        <a:defRPr sz="2800" b="1">
          <a:solidFill>
            <a:schemeClr val="tx2"/>
          </a:solidFill>
          <a:latin typeface="Arial" charset="0"/>
          <a:cs typeface="Arial" charset="0"/>
        </a:defRPr>
      </a:lvl3pPr>
      <a:lvl4pPr algn="l" rtl="0" eaLnBrk="0" fontAlgn="base" hangingPunct="0">
        <a:spcBef>
          <a:spcPct val="0"/>
        </a:spcBef>
        <a:spcAft>
          <a:spcPct val="0"/>
        </a:spcAft>
        <a:defRPr sz="2800" b="1">
          <a:solidFill>
            <a:schemeClr val="tx2"/>
          </a:solidFill>
          <a:latin typeface="Arial" charset="0"/>
          <a:cs typeface="Arial" charset="0"/>
        </a:defRPr>
      </a:lvl4pPr>
      <a:lvl5pPr algn="l" rtl="0" eaLnBrk="0" fontAlgn="base" hangingPunct="0">
        <a:spcBef>
          <a:spcPct val="0"/>
        </a:spcBef>
        <a:spcAft>
          <a:spcPct val="0"/>
        </a:spcAft>
        <a:defRPr sz="2800" b="1">
          <a:solidFill>
            <a:schemeClr val="tx2"/>
          </a:solidFill>
          <a:latin typeface="Arial" charset="0"/>
          <a:cs typeface="Arial" charset="0"/>
        </a:defRPr>
      </a:lvl5pPr>
      <a:lvl6pPr marL="457200" algn="l" rtl="0" fontAlgn="base">
        <a:spcBef>
          <a:spcPct val="0"/>
        </a:spcBef>
        <a:spcAft>
          <a:spcPct val="0"/>
        </a:spcAft>
        <a:defRPr sz="2800" b="1">
          <a:solidFill>
            <a:schemeClr val="tx2"/>
          </a:solidFill>
          <a:latin typeface="Arial" charset="0"/>
          <a:cs typeface="Arial" charset="0"/>
        </a:defRPr>
      </a:lvl6pPr>
      <a:lvl7pPr marL="914400" algn="l" rtl="0" fontAlgn="base">
        <a:spcBef>
          <a:spcPct val="0"/>
        </a:spcBef>
        <a:spcAft>
          <a:spcPct val="0"/>
        </a:spcAft>
        <a:defRPr sz="2800" b="1">
          <a:solidFill>
            <a:schemeClr val="tx2"/>
          </a:solidFill>
          <a:latin typeface="Arial" charset="0"/>
          <a:cs typeface="Arial" charset="0"/>
        </a:defRPr>
      </a:lvl7pPr>
      <a:lvl8pPr marL="1371600" algn="l" rtl="0" fontAlgn="base">
        <a:spcBef>
          <a:spcPct val="0"/>
        </a:spcBef>
        <a:spcAft>
          <a:spcPct val="0"/>
        </a:spcAft>
        <a:defRPr sz="2800" b="1">
          <a:solidFill>
            <a:schemeClr val="tx2"/>
          </a:solidFill>
          <a:latin typeface="Arial" charset="0"/>
          <a:cs typeface="Arial" charset="0"/>
        </a:defRPr>
      </a:lvl8pPr>
      <a:lvl9pPr marL="1828800" algn="l" rtl="0" fontAlgn="base">
        <a:spcBef>
          <a:spcPct val="0"/>
        </a:spcBef>
        <a:spcAft>
          <a:spcPct val="0"/>
        </a:spcAft>
        <a:defRPr sz="2800" b="1">
          <a:solidFill>
            <a:schemeClr val="tx2"/>
          </a:solidFill>
          <a:latin typeface="Arial" charset="0"/>
          <a:cs typeface="Arial" charset="0"/>
        </a:defRPr>
      </a:lvl9pPr>
    </p:titleStyle>
    <p:bodyStyle>
      <a:lvl1pPr marL="342900" indent="-342900" algn="l" rtl="0" eaLnBrk="0" fontAlgn="base" hangingPunct="0">
        <a:spcBef>
          <a:spcPct val="40000"/>
        </a:spcBef>
        <a:spcAft>
          <a:spcPct val="30000"/>
        </a:spcAft>
        <a:buChar char="•"/>
        <a:defRPr sz="2400">
          <a:solidFill>
            <a:schemeClr val="tx1"/>
          </a:solidFill>
          <a:latin typeface="Arial" charset="0"/>
          <a:ea typeface="+mn-ea"/>
          <a:cs typeface="+mn-cs"/>
        </a:defRPr>
      </a:lvl1pPr>
      <a:lvl2pPr marL="630238" indent="-295275" algn="l" rtl="0" eaLnBrk="0" fontAlgn="ctr" hangingPunct="0">
        <a:spcBef>
          <a:spcPct val="20000"/>
        </a:spcBef>
        <a:spcAft>
          <a:spcPct val="0"/>
        </a:spcAft>
        <a:buClr>
          <a:schemeClr val="tx2"/>
        </a:buClr>
        <a:buSzPct val="175000"/>
        <a:buChar char="•"/>
        <a:defRPr sz="2000">
          <a:solidFill>
            <a:schemeClr val="tx1"/>
          </a:solidFill>
          <a:latin typeface="Arial" charset="0"/>
          <a:cs typeface="+mn-cs"/>
        </a:defRPr>
      </a:lvl2pPr>
      <a:lvl3pPr marL="914400" indent="-196850" algn="l" rtl="0" eaLnBrk="0" fontAlgn="ctr" hangingPunct="0">
        <a:spcBef>
          <a:spcPct val="20000"/>
        </a:spcBef>
        <a:spcAft>
          <a:spcPct val="0"/>
        </a:spcAft>
        <a:buFont typeface="Arial" charset="0"/>
        <a:buChar char="–"/>
        <a:defRPr sz="2400">
          <a:solidFill>
            <a:schemeClr val="tx1"/>
          </a:solidFill>
          <a:latin typeface="Arial" charset="0"/>
          <a:cs typeface="+mn-cs"/>
        </a:defRPr>
      </a:lvl3pPr>
      <a:lvl4pPr marL="1181100" indent="-211138" algn="l" rtl="0" eaLnBrk="0" fontAlgn="ctr" hangingPunct="0">
        <a:spcBef>
          <a:spcPct val="20000"/>
        </a:spcBef>
        <a:spcAft>
          <a:spcPct val="0"/>
        </a:spcAft>
        <a:buFont typeface="Wingdings" pitchFamily="2" charset="2"/>
        <a:buChar char="§"/>
        <a:defRPr sz="1600">
          <a:solidFill>
            <a:schemeClr val="tx1"/>
          </a:solidFill>
          <a:latin typeface="Arial" charset="0"/>
          <a:cs typeface="+mn-cs"/>
        </a:defRPr>
      </a:lvl4pPr>
      <a:lvl5pPr marL="2611438" indent="-228600" algn="l" rtl="0" eaLnBrk="0" fontAlgn="base" hangingPunct="0">
        <a:spcBef>
          <a:spcPct val="20000"/>
        </a:spcBef>
        <a:spcAft>
          <a:spcPct val="0"/>
        </a:spcAft>
        <a:buChar char="»"/>
        <a:defRPr sz="1400">
          <a:solidFill>
            <a:schemeClr val="tx1"/>
          </a:solidFill>
          <a:latin typeface="Arial" charset="0"/>
          <a:cs typeface="+mn-cs"/>
        </a:defRPr>
      </a:lvl5pPr>
      <a:lvl6pPr marL="3068638" indent="-228600" algn="l" rtl="0" fontAlgn="base">
        <a:spcBef>
          <a:spcPct val="20000"/>
        </a:spcBef>
        <a:spcAft>
          <a:spcPct val="0"/>
        </a:spcAft>
        <a:buChar char="»"/>
        <a:defRPr sz="1400">
          <a:solidFill>
            <a:schemeClr val="tx1"/>
          </a:solidFill>
          <a:latin typeface="+mn-lt"/>
          <a:cs typeface="+mn-cs"/>
        </a:defRPr>
      </a:lvl6pPr>
      <a:lvl7pPr marL="3525838" indent="-228600" algn="l" rtl="0" fontAlgn="base">
        <a:spcBef>
          <a:spcPct val="20000"/>
        </a:spcBef>
        <a:spcAft>
          <a:spcPct val="0"/>
        </a:spcAft>
        <a:buChar char="»"/>
        <a:defRPr sz="1400">
          <a:solidFill>
            <a:schemeClr val="tx1"/>
          </a:solidFill>
          <a:latin typeface="+mn-lt"/>
          <a:cs typeface="+mn-cs"/>
        </a:defRPr>
      </a:lvl7pPr>
      <a:lvl8pPr marL="3983038" indent="-228600" algn="l" rtl="0" fontAlgn="base">
        <a:spcBef>
          <a:spcPct val="20000"/>
        </a:spcBef>
        <a:spcAft>
          <a:spcPct val="0"/>
        </a:spcAft>
        <a:buChar char="»"/>
        <a:defRPr sz="1400">
          <a:solidFill>
            <a:schemeClr val="tx1"/>
          </a:solidFill>
          <a:latin typeface="+mn-lt"/>
          <a:cs typeface="+mn-cs"/>
        </a:defRPr>
      </a:lvl8pPr>
      <a:lvl9pPr marL="4440238" indent="-228600" algn="l" rtl="0" fontAlgn="base">
        <a:spcBef>
          <a:spcPct val="2000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549275"/>
            <a:ext cx="82915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4099" name="Rectangle 3"/>
          <p:cNvSpPr>
            <a:spLocks noGrp="1" noChangeArrowheads="1"/>
          </p:cNvSpPr>
          <p:nvPr>
            <p:ph type="body" idx="1"/>
          </p:nvPr>
        </p:nvSpPr>
        <p:spPr bwMode="auto">
          <a:xfrm>
            <a:off x="1331913" y="1484313"/>
            <a:ext cx="6985000" cy="489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dirty="0" smtClean="0"/>
              <a:t>Click to edit Master text style</a:t>
            </a:r>
          </a:p>
          <a:p>
            <a:pPr lvl="1"/>
            <a:r>
              <a:rPr lang="en-GB" dirty="0" smtClean="0"/>
              <a:t>Second level</a:t>
            </a:r>
          </a:p>
          <a:p>
            <a:pPr lvl="2"/>
            <a:r>
              <a:rPr lang="en-GB" dirty="0" smtClean="0"/>
              <a:t>Third level</a:t>
            </a:r>
          </a:p>
          <a:p>
            <a:pPr lvl="3"/>
            <a:r>
              <a:rPr lang="en-GB" dirty="0" smtClean="0"/>
              <a:t>Fourth level</a:t>
            </a:r>
          </a:p>
        </p:txBody>
      </p:sp>
      <p:sp>
        <p:nvSpPr>
          <p:cNvPr id="4100" name="Rectangle 4"/>
          <p:cNvSpPr>
            <a:spLocks noGrp="1" noChangeArrowheads="1"/>
          </p:cNvSpPr>
          <p:nvPr>
            <p:ph type="ftr" sz="quarter" idx="3"/>
          </p:nvPr>
        </p:nvSpPr>
        <p:spPr bwMode="auto">
          <a:xfrm>
            <a:off x="838200" y="6505575"/>
            <a:ext cx="6057900"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sz="1000"/>
            </a:lvl1pPr>
          </a:lstStyle>
          <a:p>
            <a:r>
              <a:rPr lang="en-GB" smtClean="0">
                <a:solidFill>
                  <a:srgbClr val="000000"/>
                </a:solidFill>
              </a:rPr>
              <a:t>Partnership Forum 2016</a:t>
            </a:r>
            <a:endParaRPr lang="en-GB" dirty="0" smtClean="0">
              <a:solidFill>
                <a:srgbClr val="000000"/>
              </a:solidFill>
            </a:endParaRPr>
          </a:p>
        </p:txBody>
      </p:sp>
      <p:sp>
        <p:nvSpPr>
          <p:cNvPr id="4102" name="Rectangle 6"/>
          <p:cNvSpPr>
            <a:spLocks noChangeArrowheads="1"/>
          </p:cNvSpPr>
          <p:nvPr/>
        </p:nvSpPr>
        <p:spPr bwMode="auto">
          <a:xfrm>
            <a:off x="0" y="-1588"/>
            <a:ext cx="9144000" cy="287338"/>
          </a:xfrm>
          <a:prstGeom prst="rect">
            <a:avLst/>
          </a:prstGeom>
          <a:solidFill>
            <a:schemeClr val="tx2">
              <a:lumMod val="75000"/>
            </a:schemeClr>
          </a:solidFill>
          <a:ln>
            <a:noFill/>
          </a:ln>
          <a:effectLst/>
        </p:spPr>
        <p:txBody>
          <a:bodyPr wrap="none" anchor="ctr"/>
          <a:lstStyle/>
          <a:p>
            <a:pPr fontAlgn="b">
              <a:spcBef>
                <a:spcPct val="30000"/>
              </a:spcBef>
            </a:pPr>
            <a:endParaRPr lang="en-GB" dirty="0">
              <a:solidFill>
                <a:srgbClr val="000000"/>
              </a:solidFill>
            </a:endParaRPr>
          </a:p>
        </p:txBody>
      </p:sp>
      <p:pic>
        <p:nvPicPr>
          <p:cNvPr id="4105" name="Picture 9" descr="Uok_horiz_PMS29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380288" y="6553200"/>
            <a:ext cx="1368425" cy="201613"/>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4"/>
          </p:nvPr>
        </p:nvSpPr>
        <p:spPr>
          <a:xfrm>
            <a:off x="152400" y="6489700"/>
            <a:ext cx="673100" cy="266700"/>
          </a:xfrm>
          <a:prstGeom prst="rect">
            <a:avLst/>
          </a:prstGeom>
        </p:spPr>
        <p:txBody>
          <a:bodyPr vert="horz" lIns="91440" tIns="45720" rIns="91440" bIns="45720" rtlCol="0" anchor="ctr"/>
          <a:lstStyle>
            <a:lvl1pPr algn="r">
              <a:defRPr sz="1000">
                <a:solidFill>
                  <a:schemeClr val="tx1"/>
                </a:solidFill>
              </a:defRPr>
            </a:lvl1pPr>
          </a:lstStyle>
          <a:p>
            <a:pPr algn="l" fontAlgn="b">
              <a:spcBef>
                <a:spcPct val="30000"/>
              </a:spcBef>
            </a:pPr>
            <a:r>
              <a:rPr lang="en-US" dirty="0" smtClean="0">
                <a:solidFill>
                  <a:srgbClr val="000000"/>
                </a:solidFill>
              </a:rPr>
              <a:t>Page </a:t>
            </a:r>
            <a:fld id="{BB9ACB3B-81A4-6247-87B5-FC3E0A04C89B}" type="slidenum">
              <a:rPr lang="en-US" smtClean="0">
                <a:solidFill>
                  <a:srgbClr val="000000"/>
                </a:solidFill>
              </a:rPr>
              <a:pPr algn="l" fontAlgn="b">
                <a:spcBef>
                  <a:spcPct val="30000"/>
                </a:spcBef>
              </a:pPr>
              <a:t>‹#›</a:t>
            </a:fld>
            <a:endParaRPr lang="en-US" dirty="0">
              <a:solidFill>
                <a:srgbClr val="000000"/>
              </a:solidFill>
            </a:endParaRPr>
          </a:p>
        </p:txBody>
      </p:sp>
    </p:spTree>
    <p:extLst>
      <p:ext uri="{BB962C8B-B14F-4D97-AF65-F5344CB8AC3E}">
        <p14:creationId xmlns:p14="http://schemas.microsoft.com/office/powerpoint/2010/main" val="1555316233"/>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Lst>
  <p:timing>
    <p:tnLst>
      <p:par>
        <p:cTn id="1" dur="indefinite" restart="never" nodeType="tmRoot"/>
      </p:par>
    </p:tnLst>
  </p:timing>
  <p:hf hdr="0" dt="0"/>
  <p:txStyles>
    <p:titleStyle>
      <a:lvl1pPr algn="l" rtl="0" eaLnBrk="1" fontAlgn="base" hangingPunct="1">
        <a:spcBef>
          <a:spcPct val="0"/>
        </a:spcBef>
        <a:spcAft>
          <a:spcPct val="0"/>
        </a:spcAft>
        <a:defRPr sz="2800" b="1">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Arial" charset="0"/>
          <a:cs typeface="Arial" charset="0"/>
        </a:defRPr>
      </a:lvl2pPr>
      <a:lvl3pPr algn="l" rtl="0" eaLnBrk="1" fontAlgn="base" hangingPunct="1">
        <a:spcBef>
          <a:spcPct val="0"/>
        </a:spcBef>
        <a:spcAft>
          <a:spcPct val="0"/>
        </a:spcAft>
        <a:defRPr sz="2800" b="1">
          <a:solidFill>
            <a:schemeClr val="tx2"/>
          </a:solidFill>
          <a:latin typeface="Arial" charset="0"/>
          <a:cs typeface="Arial" charset="0"/>
        </a:defRPr>
      </a:lvl3pPr>
      <a:lvl4pPr algn="l" rtl="0" eaLnBrk="1" fontAlgn="base" hangingPunct="1">
        <a:spcBef>
          <a:spcPct val="0"/>
        </a:spcBef>
        <a:spcAft>
          <a:spcPct val="0"/>
        </a:spcAft>
        <a:defRPr sz="2800" b="1">
          <a:solidFill>
            <a:schemeClr val="tx2"/>
          </a:solidFill>
          <a:latin typeface="Arial" charset="0"/>
          <a:cs typeface="Arial" charset="0"/>
        </a:defRPr>
      </a:lvl4pPr>
      <a:lvl5pPr algn="l" rtl="0" eaLnBrk="1" fontAlgn="base" hangingPunct="1">
        <a:spcBef>
          <a:spcPct val="0"/>
        </a:spcBef>
        <a:spcAft>
          <a:spcPct val="0"/>
        </a:spcAft>
        <a:defRPr sz="2800" b="1">
          <a:solidFill>
            <a:schemeClr val="tx2"/>
          </a:solidFill>
          <a:latin typeface="Arial" charset="0"/>
          <a:cs typeface="Arial" charset="0"/>
        </a:defRPr>
      </a:lvl5pPr>
      <a:lvl6pPr marL="457200" algn="l" rtl="0" eaLnBrk="1" fontAlgn="base" hangingPunct="1">
        <a:spcBef>
          <a:spcPct val="0"/>
        </a:spcBef>
        <a:spcAft>
          <a:spcPct val="0"/>
        </a:spcAft>
        <a:defRPr sz="2800" b="1">
          <a:solidFill>
            <a:schemeClr val="tx2"/>
          </a:solidFill>
          <a:latin typeface="Arial" charset="0"/>
          <a:cs typeface="Arial" charset="0"/>
        </a:defRPr>
      </a:lvl6pPr>
      <a:lvl7pPr marL="914400" algn="l" rtl="0" eaLnBrk="1" fontAlgn="base" hangingPunct="1">
        <a:spcBef>
          <a:spcPct val="0"/>
        </a:spcBef>
        <a:spcAft>
          <a:spcPct val="0"/>
        </a:spcAft>
        <a:defRPr sz="2800" b="1">
          <a:solidFill>
            <a:schemeClr val="tx2"/>
          </a:solidFill>
          <a:latin typeface="Arial" charset="0"/>
          <a:cs typeface="Arial" charset="0"/>
        </a:defRPr>
      </a:lvl7pPr>
      <a:lvl8pPr marL="1371600" algn="l" rtl="0" eaLnBrk="1" fontAlgn="base" hangingPunct="1">
        <a:spcBef>
          <a:spcPct val="0"/>
        </a:spcBef>
        <a:spcAft>
          <a:spcPct val="0"/>
        </a:spcAft>
        <a:defRPr sz="2800" b="1">
          <a:solidFill>
            <a:schemeClr val="tx2"/>
          </a:solidFill>
          <a:latin typeface="Arial" charset="0"/>
          <a:cs typeface="Arial" charset="0"/>
        </a:defRPr>
      </a:lvl8pPr>
      <a:lvl9pPr marL="1828800" algn="l" rtl="0" eaLnBrk="1" fontAlgn="base" hangingPunct="1">
        <a:spcBef>
          <a:spcPct val="0"/>
        </a:spcBef>
        <a:spcAft>
          <a:spcPct val="0"/>
        </a:spcAft>
        <a:defRPr sz="2800" b="1">
          <a:solidFill>
            <a:schemeClr val="tx2"/>
          </a:solidFill>
          <a:latin typeface="Arial" charset="0"/>
          <a:cs typeface="Arial" charset="0"/>
        </a:defRPr>
      </a:lvl9pPr>
    </p:titleStyle>
    <p:bodyStyle>
      <a:lvl1pPr marL="355600" indent="-355600" algn="l" rtl="0" eaLnBrk="1" fontAlgn="ctr" hangingPunct="1">
        <a:spcBef>
          <a:spcPct val="35000"/>
        </a:spcBef>
        <a:spcAft>
          <a:spcPct val="0"/>
        </a:spcAft>
        <a:buClr>
          <a:schemeClr val="tx2"/>
        </a:buClr>
        <a:buSzPct val="175000"/>
        <a:buChar char="•"/>
        <a:defRPr sz="2400">
          <a:solidFill>
            <a:schemeClr val="tx1"/>
          </a:solidFill>
          <a:latin typeface="+mn-lt"/>
          <a:ea typeface="+mn-ea"/>
          <a:cs typeface="+mn-cs"/>
        </a:defRPr>
      </a:lvl1pPr>
      <a:lvl2pPr marL="812800" indent="-277813" algn="l" rtl="0" eaLnBrk="1" fontAlgn="ctr" hangingPunct="1">
        <a:spcBef>
          <a:spcPct val="0"/>
        </a:spcBef>
        <a:spcAft>
          <a:spcPct val="0"/>
        </a:spcAft>
        <a:buClr>
          <a:schemeClr val="tx1"/>
        </a:buClr>
        <a:buFont typeface="Arial" pitchFamily="34" charset="0"/>
        <a:buChar char="•"/>
        <a:defRPr sz="2000">
          <a:solidFill>
            <a:schemeClr val="tx1"/>
          </a:solidFill>
          <a:latin typeface="+mn-lt"/>
          <a:cs typeface="+mn-cs"/>
        </a:defRPr>
      </a:lvl2pPr>
      <a:lvl3pPr marL="1168400" indent="-176213" algn="l" rtl="0" eaLnBrk="1" fontAlgn="ctr" hangingPunct="1">
        <a:spcBef>
          <a:spcPct val="0"/>
        </a:spcBef>
        <a:spcAft>
          <a:spcPct val="0"/>
        </a:spcAft>
        <a:buFont typeface="Arial" pitchFamily="34" charset="0"/>
        <a:buChar char="–"/>
        <a:defRPr>
          <a:solidFill>
            <a:schemeClr val="tx1"/>
          </a:solidFill>
          <a:latin typeface="+mn-lt"/>
          <a:cs typeface="+mn-cs"/>
        </a:defRPr>
      </a:lvl3pPr>
      <a:lvl4pPr marL="1524000" indent="-176213" algn="l" rtl="0" eaLnBrk="1" fontAlgn="ctr" hangingPunct="1">
        <a:spcBef>
          <a:spcPct val="0"/>
        </a:spcBef>
        <a:spcAft>
          <a:spcPct val="0"/>
        </a:spcAft>
        <a:buFont typeface="Arial" pitchFamily="34" charset="0"/>
        <a:buChar char="–"/>
        <a:defRPr sz="1600">
          <a:solidFill>
            <a:schemeClr val="tx1"/>
          </a:solidFill>
          <a:latin typeface="+mn-lt"/>
          <a:cs typeface="+mn-cs"/>
        </a:defRPr>
      </a:lvl4pPr>
      <a:lvl5pPr marL="1879600" indent="-176213" algn="l" rtl="0" eaLnBrk="1" fontAlgn="base" hangingPunct="1">
        <a:spcBef>
          <a:spcPct val="0"/>
        </a:spcBef>
        <a:spcAft>
          <a:spcPct val="0"/>
        </a:spcAft>
        <a:buChar char="»"/>
        <a:defRPr sz="1400">
          <a:solidFill>
            <a:schemeClr val="tx1"/>
          </a:solidFill>
          <a:latin typeface="+mn-lt"/>
          <a:cs typeface="+mn-cs"/>
        </a:defRPr>
      </a:lvl5pPr>
      <a:lvl6pPr marL="2336800" indent="-176213" algn="l" rtl="0" eaLnBrk="1" fontAlgn="base" hangingPunct="1">
        <a:spcBef>
          <a:spcPct val="0"/>
        </a:spcBef>
        <a:spcAft>
          <a:spcPct val="0"/>
        </a:spcAft>
        <a:buChar char="»"/>
        <a:defRPr sz="1400">
          <a:solidFill>
            <a:schemeClr val="tx1"/>
          </a:solidFill>
          <a:latin typeface="+mn-lt"/>
          <a:cs typeface="+mn-cs"/>
        </a:defRPr>
      </a:lvl6pPr>
      <a:lvl7pPr marL="2794000" indent="-176213" algn="l" rtl="0" eaLnBrk="1" fontAlgn="base" hangingPunct="1">
        <a:spcBef>
          <a:spcPct val="0"/>
        </a:spcBef>
        <a:spcAft>
          <a:spcPct val="0"/>
        </a:spcAft>
        <a:buChar char="»"/>
        <a:defRPr sz="1400">
          <a:solidFill>
            <a:schemeClr val="tx1"/>
          </a:solidFill>
          <a:latin typeface="+mn-lt"/>
          <a:cs typeface="+mn-cs"/>
        </a:defRPr>
      </a:lvl7pPr>
      <a:lvl8pPr marL="3251200" indent="-176213" algn="l" rtl="0" eaLnBrk="1" fontAlgn="base" hangingPunct="1">
        <a:spcBef>
          <a:spcPct val="0"/>
        </a:spcBef>
        <a:spcAft>
          <a:spcPct val="0"/>
        </a:spcAft>
        <a:buChar char="»"/>
        <a:defRPr sz="1400">
          <a:solidFill>
            <a:schemeClr val="tx1"/>
          </a:solidFill>
          <a:latin typeface="+mn-lt"/>
          <a:cs typeface="+mn-cs"/>
        </a:defRPr>
      </a:lvl8pPr>
      <a:lvl9pPr marL="3708400" indent="-176213" algn="l" rtl="0" eaLnBrk="1" fontAlgn="base" hangingPunct="1">
        <a:spcBef>
          <a:spcPct val="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TC_IMG_3000_T_Baldwin_retouched.jpg"/>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t="9179" b="20847"/>
          <a:stretch/>
        </p:blipFill>
        <p:spPr>
          <a:xfrm>
            <a:off x="0" y="2592090"/>
            <a:ext cx="9144000" cy="4265910"/>
          </a:xfrm>
        </p:spPr>
      </p:pic>
      <p:sp>
        <p:nvSpPr>
          <p:cNvPr id="9" name="Text Placeholder 8"/>
          <p:cNvSpPr>
            <a:spLocks noGrp="1"/>
          </p:cNvSpPr>
          <p:nvPr>
            <p:ph type="body" sz="quarter" idx="12"/>
          </p:nvPr>
        </p:nvSpPr>
        <p:spPr/>
        <p:txBody>
          <a:bodyPr/>
          <a:lstStyle/>
          <a:p>
            <a:r>
              <a:rPr lang="en-US" dirty="0" smtClean="0">
                <a:solidFill>
                  <a:srgbClr val="D6A300"/>
                </a:solidFill>
              </a:rPr>
              <a:t>Review of the Procedures for Managing Concessions – 2017/18</a:t>
            </a:r>
            <a:endParaRPr lang="en-US" dirty="0">
              <a:solidFill>
                <a:srgbClr val="D6A300"/>
              </a:solidFill>
            </a:endParaRPr>
          </a:p>
        </p:txBody>
      </p:sp>
      <p:sp>
        <p:nvSpPr>
          <p:cNvPr id="10" name="Text Placeholder 9"/>
          <p:cNvSpPr>
            <a:spLocks noGrp="1"/>
          </p:cNvSpPr>
          <p:nvPr>
            <p:ph type="body" sz="quarter" idx="13"/>
          </p:nvPr>
        </p:nvSpPr>
        <p:spPr/>
        <p:txBody>
          <a:bodyPr/>
          <a:lstStyle/>
          <a:p>
            <a:r>
              <a:rPr lang="en-US" dirty="0" smtClean="0"/>
              <a:t>Malcolm Dixon, Head </a:t>
            </a:r>
            <a:r>
              <a:rPr lang="en-US" smtClean="0"/>
              <a:t>of QA</a:t>
            </a:r>
            <a:endParaRPr lang="en-US" dirty="0" smtClean="0"/>
          </a:p>
        </p:txBody>
      </p:sp>
    </p:spTree>
    <p:extLst>
      <p:ext uri="{BB962C8B-B14F-4D97-AF65-F5344CB8AC3E}">
        <p14:creationId xmlns:p14="http://schemas.microsoft.com/office/powerpoint/2010/main" val="3032590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 Lose the Table!</a:t>
            </a:r>
            <a:endParaRPr lang="en-GB" dirty="0"/>
          </a:p>
        </p:txBody>
      </p:sp>
      <p:sp>
        <p:nvSpPr>
          <p:cNvPr id="3" name="Content Placeholder 2"/>
          <p:cNvSpPr>
            <a:spLocks noGrp="1"/>
          </p:cNvSpPr>
          <p:nvPr>
            <p:ph idx="1"/>
          </p:nvPr>
        </p:nvSpPr>
        <p:spPr/>
        <p:txBody>
          <a:bodyPr/>
          <a:lstStyle/>
          <a:p>
            <a:pPr marL="717550" lvl="2" indent="0" algn="ctr">
              <a:buNone/>
            </a:pPr>
            <a:r>
              <a:rPr lang="en-GB" sz="4400" b="1" dirty="0" smtClean="0"/>
              <a:t>Emphasis on mitigating the impact of  extenuating circumstances </a:t>
            </a:r>
          </a:p>
          <a:p>
            <a:pPr marL="717550" lvl="2" indent="0" algn="ctr">
              <a:buNone/>
            </a:pPr>
            <a:r>
              <a:rPr lang="en-GB" sz="4400" b="1" dirty="0" smtClean="0"/>
              <a:t>on </a:t>
            </a:r>
          </a:p>
          <a:p>
            <a:pPr marL="717550" lvl="2" indent="0" algn="ctr">
              <a:buNone/>
            </a:pPr>
            <a:r>
              <a:rPr lang="en-GB" sz="4400" b="1" dirty="0" smtClean="0"/>
              <a:t>student performance</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10</a:t>
            </a:fld>
            <a:endParaRPr lang="en-GB"/>
          </a:p>
        </p:txBody>
      </p:sp>
    </p:spTree>
    <p:extLst>
      <p:ext uri="{BB962C8B-B14F-4D97-AF65-F5344CB8AC3E}">
        <p14:creationId xmlns:p14="http://schemas.microsoft.com/office/powerpoint/2010/main" val="409087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 Measures</a:t>
            </a:r>
            <a:endParaRPr lang="en-GB" dirty="0"/>
          </a:p>
        </p:txBody>
      </p:sp>
      <p:sp>
        <p:nvSpPr>
          <p:cNvPr id="3" name="Content Placeholder 2"/>
          <p:cNvSpPr>
            <a:spLocks noGrp="1"/>
          </p:cNvSpPr>
          <p:nvPr>
            <p:ph idx="1"/>
          </p:nvPr>
        </p:nvSpPr>
        <p:spPr>
          <a:xfrm>
            <a:off x="1331913" y="1484313"/>
            <a:ext cx="6985000" cy="5237162"/>
          </a:xfrm>
        </p:spPr>
        <p:txBody>
          <a:bodyPr/>
          <a:lstStyle/>
          <a:p>
            <a:pPr lvl="1"/>
            <a:r>
              <a:rPr lang="en-GB" sz="2400" dirty="0" smtClean="0"/>
              <a:t>Withdrawal </a:t>
            </a:r>
            <a:r>
              <a:rPr lang="en-GB" sz="2400" dirty="0"/>
              <a:t>of </a:t>
            </a:r>
            <a:r>
              <a:rPr lang="en-GB" sz="2400" b="1" dirty="0"/>
              <a:t>mark substitution </a:t>
            </a:r>
            <a:r>
              <a:rPr lang="en-GB" sz="2400" dirty="0"/>
              <a:t>as a measure for addressing concessionary circumstances to help ensure the mark arrived at, following an intervention, is truly representative of a student’s work </a:t>
            </a:r>
            <a:r>
              <a:rPr lang="en-GB" sz="2400" dirty="0" smtClean="0"/>
              <a:t>– as mark </a:t>
            </a:r>
            <a:r>
              <a:rPr lang="en-GB" sz="2400" dirty="0"/>
              <a:t>substitution </a:t>
            </a:r>
            <a:r>
              <a:rPr lang="en-GB" sz="2400" dirty="0" smtClean="0"/>
              <a:t>potentially misrepresented a student’s actual level of achievement;  </a:t>
            </a:r>
          </a:p>
          <a:p>
            <a:pPr lvl="1"/>
            <a:r>
              <a:rPr lang="en-GB" sz="2400" dirty="0"/>
              <a:t>R</a:t>
            </a:r>
            <a:r>
              <a:rPr lang="en-GB" sz="2400" dirty="0" smtClean="0"/>
              <a:t>evised </a:t>
            </a:r>
            <a:r>
              <a:rPr lang="en-GB" sz="2400" dirty="0"/>
              <a:t>options for the </a:t>
            </a:r>
            <a:r>
              <a:rPr lang="en-GB" sz="2400" b="1" dirty="0"/>
              <a:t>discounting of marks in concessionary circumstances</a:t>
            </a:r>
            <a:r>
              <a:rPr lang="en-GB" sz="2400" dirty="0"/>
              <a:t>, to ensure clarity and consistency (existing practice enables different volumes of marks to be discounted, depending on the severity of a concession)</a:t>
            </a:r>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11</a:t>
            </a:fld>
            <a:endParaRPr lang="en-GB"/>
          </a:p>
        </p:txBody>
      </p:sp>
    </p:spTree>
    <p:extLst>
      <p:ext uri="{BB962C8B-B14F-4D97-AF65-F5344CB8AC3E}">
        <p14:creationId xmlns:p14="http://schemas.microsoft.com/office/powerpoint/2010/main" val="2085715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 Deferral on Pass</a:t>
            </a:r>
            <a:endParaRPr lang="en-GB" dirty="0"/>
          </a:p>
        </p:txBody>
      </p:sp>
      <p:sp>
        <p:nvSpPr>
          <p:cNvPr id="3" name="Content Placeholder 2"/>
          <p:cNvSpPr>
            <a:spLocks noGrp="1"/>
          </p:cNvSpPr>
          <p:nvPr>
            <p:ph idx="1"/>
          </p:nvPr>
        </p:nvSpPr>
        <p:spPr/>
        <p:txBody>
          <a:bodyPr/>
          <a:lstStyle/>
          <a:p>
            <a:pPr marL="0" indent="0">
              <a:buNone/>
            </a:pPr>
            <a:r>
              <a:rPr lang="en-GB" sz="2800" dirty="0" smtClean="0"/>
              <a:t>Adopt the </a:t>
            </a:r>
            <a:r>
              <a:rPr lang="en-GB" sz="2800" dirty="0"/>
              <a:t>practice of offering Deferral (which permits, a student to take a failed module as if for the first time in concessionary </a:t>
            </a:r>
            <a:r>
              <a:rPr lang="en-GB" sz="2800" dirty="0" smtClean="0"/>
              <a:t>circumstances) </a:t>
            </a:r>
            <a:r>
              <a:rPr lang="en-GB" sz="2800" b="1" dirty="0"/>
              <a:t>for modules that have been passed</a:t>
            </a:r>
            <a:r>
              <a:rPr lang="en-GB" sz="2800" b="1" dirty="0" smtClean="0"/>
              <a:t>.</a:t>
            </a:r>
            <a:endParaRPr lang="en-GB" sz="2800" dirty="0" smtClean="0"/>
          </a:p>
          <a:p>
            <a:pPr marL="0" indent="0" algn="ctr">
              <a:buNone/>
            </a:pPr>
            <a:r>
              <a:rPr lang="en-GB" sz="6000" b="1" dirty="0" smtClean="0"/>
              <a:t>2019/20</a:t>
            </a:r>
            <a:endParaRPr lang="en-GB" sz="6000" b="1"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12</a:t>
            </a:fld>
            <a:endParaRPr lang="en-GB"/>
          </a:p>
        </p:txBody>
      </p:sp>
    </p:spTree>
    <p:extLst>
      <p:ext uri="{BB962C8B-B14F-4D97-AF65-F5344CB8AC3E}">
        <p14:creationId xmlns:p14="http://schemas.microsoft.com/office/powerpoint/2010/main" val="414184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 ILPs (1) </a:t>
            </a:r>
            <a:endParaRPr lang="en-GB" dirty="0"/>
          </a:p>
        </p:txBody>
      </p:sp>
      <p:sp>
        <p:nvSpPr>
          <p:cNvPr id="3" name="Content Placeholder 2"/>
          <p:cNvSpPr>
            <a:spLocks noGrp="1"/>
          </p:cNvSpPr>
          <p:nvPr>
            <p:ph idx="1"/>
          </p:nvPr>
        </p:nvSpPr>
        <p:spPr>
          <a:xfrm>
            <a:off x="1331913" y="1484313"/>
            <a:ext cx="6985000" cy="5078229"/>
          </a:xfrm>
        </p:spPr>
        <p:txBody>
          <a:bodyPr/>
          <a:lstStyle/>
          <a:p>
            <a:r>
              <a:rPr lang="en-GB" dirty="0"/>
              <a:t>Where students holding an ILP with respect to a fluctuating condition wish to submit an application for mitigation with respect to an acute episode or worsening of their condition, they are </a:t>
            </a:r>
            <a:r>
              <a:rPr lang="en-GB" b="1" dirty="0"/>
              <a:t>not required to submit fresh medical or other evidence</a:t>
            </a:r>
            <a:r>
              <a:rPr lang="en-GB" dirty="0"/>
              <a:t> related to the condition.    </a:t>
            </a:r>
            <a:endParaRPr lang="en-GB" dirty="0" smtClean="0"/>
          </a:p>
          <a:p>
            <a:r>
              <a:rPr lang="en-GB" dirty="0" smtClean="0"/>
              <a:t>While </a:t>
            </a:r>
            <a:r>
              <a:rPr lang="en-GB" dirty="0"/>
              <a:t>Schools should not require the resubmission of evidence already provided for an existing ILP, students may be required to submit evidence relating to conditions or extenuating circumstances that are not covered by that established arrangement. </a:t>
            </a:r>
          </a:p>
        </p:txBody>
      </p:sp>
      <p:sp>
        <p:nvSpPr>
          <p:cNvPr id="4" name="Footer Placeholder 3"/>
          <p:cNvSpPr>
            <a:spLocks noGrp="1"/>
          </p:cNvSpPr>
          <p:nvPr>
            <p:ph type="ftr" sz="quarter" idx="10"/>
          </p:nvPr>
        </p:nvSpPr>
        <p:spPr>
          <a:xfrm>
            <a:off x="1331913" y="6562542"/>
            <a:ext cx="6264275" cy="339725"/>
          </a:xfrm>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13</a:t>
            </a:fld>
            <a:endParaRPr lang="en-GB"/>
          </a:p>
        </p:txBody>
      </p:sp>
    </p:spTree>
    <p:extLst>
      <p:ext uri="{BB962C8B-B14F-4D97-AF65-F5344CB8AC3E}">
        <p14:creationId xmlns:p14="http://schemas.microsoft.com/office/powerpoint/2010/main" val="1362245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 ILPs (2)</a:t>
            </a:r>
            <a:endParaRPr lang="en-GB" dirty="0"/>
          </a:p>
        </p:txBody>
      </p:sp>
      <p:sp>
        <p:nvSpPr>
          <p:cNvPr id="3" name="Content Placeholder 2"/>
          <p:cNvSpPr>
            <a:spLocks noGrp="1"/>
          </p:cNvSpPr>
          <p:nvPr>
            <p:ph idx="1"/>
          </p:nvPr>
        </p:nvSpPr>
        <p:spPr>
          <a:xfrm>
            <a:off x="1331913" y="1484313"/>
            <a:ext cx="6985000" cy="5078229"/>
          </a:xfrm>
        </p:spPr>
        <p:txBody>
          <a:bodyPr/>
          <a:lstStyle/>
          <a:p>
            <a:r>
              <a:rPr lang="en-GB" dirty="0"/>
              <a:t>Where students holding an ILP with respect to a fluctuating condition wish to submit an application for mitigation with respect to an acute episode or worsening of their condition, they are </a:t>
            </a:r>
            <a:r>
              <a:rPr lang="en-GB" b="1" dirty="0"/>
              <a:t>not required to submit fresh medical or other evidence</a:t>
            </a:r>
            <a:r>
              <a:rPr lang="en-GB" dirty="0"/>
              <a:t> related to the condition.    </a:t>
            </a:r>
            <a:endParaRPr lang="en-GB" dirty="0" smtClean="0"/>
          </a:p>
          <a:p>
            <a:r>
              <a:rPr lang="en-GB" dirty="0" smtClean="0"/>
              <a:t>While </a:t>
            </a:r>
            <a:r>
              <a:rPr lang="en-GB" dirty="0"/>
              <a:t>Schools should not require the resubmission of evidence already provided for an existing ILP, students may be required to submit evidence relating to conditions or extenuating circumstances that are not covered by that established arrangement. </a:t>
            </a:r>
          </a:p>
        </p:txBody>
      </p:sp>
      <p:sp>
        <p:nvSpPr>
          <p:cNvPr id="4" name="Footer Placeholder 3"/>
          <p:cNvSpPr>
            <a:spLocks noGrp="1"/>
          </p:cNvSpPr>
          <p:nvPr>
            <p:ph type="ftr" sz="quarter" idx="10"/>
          </p:nvPr>
        </p:nvSpPr>
        <p:spPr>
          <a:xfrm>
            <a:off x="1331913" y="6562542"/>
            <a:ext cx="6264275" cy="339725"/>
          </a:xfrm>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14</a:t>
            </a:fld>
            <a:endParaRPr lang="en-GB"/>
          </a:p>
        </p:txBody>
      </p:sp>
    </p:spTree>
    <p:extLst>
      <p:ext uri="{BB962C8B-B14F-4D97-AF65-F5344CB8AC3E}">
        <p14:creationId xmlns:p14="http://schemas.microsoft.com/office/powerpoint/2010/main" val="1162453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 Disclosure of Disabilities</a:t>
            </a:r>
            <a:endParaRPr lang="en-GB" dirty="0"/>
          </a:p>
        </p:txBody>
      </p:sp>
      <p:sp>
        <p:nvSpPr>
          <p:cNvPr id="3" name="Content Placeholder 2"/>
          <p:cNvSpPr>
            <a:spLocks noGrp="1"/>
          </p:cNvSpPr>
          <p:nvPr>
            <p:ph idx="1"/>
          </p:nvPr>
        </p:nvSpPr>
        <p:spPr>
          <a:xfrm>
            <a:off x="1331913" y="1484313"/>
            <a:ext cx="6985000" cy="5078229"/>
          </a:xfrm>
        </p:spPr>
        <p:txBody>
          <a:bodyPr/>
          <a:lstStyle/>
          <a:p>
            <a:pPr marL="0" indent="0">
              <a:buNone/>
            </a:pPr>
            <a:r>
              <a:rPr lang="en-GB" b="1" dirty="0" smtClean="0"/>
              <a:t>OIA Recommendation:</a:t>
            </a:r>
          </a:p>
          <a:p>
            <a:r>
              <a:rPr lang="en-GB" dirty="0" smtClean="0"/>
              <a:t>That </a:t>
            </a:r>
            <a:r>
              <a:rPr lang="en-GB" dirty="0"/>
              <a:t>the University reviews its policies and procedures for handling student disability cases and that it ensures students who disclose disabilities and/or ongoing personal or health circumstances are signposted to the Student Support and Wellbeing service at the earliest opportunity</a:t>
            </a:r>
            <a:r>
              <a:rPr lang="en-GB" b="1" dirty="0"/>
              <a:t>.  </a:t>
            </a:r>
            <a:endParaRPr lang="en-GB" b="1" dirty="0" smtClean="0"/>
          </a:p>
          <a:p>
            <a:r>
              <a:rPr lang="en-GB" b="1" dirty="0" smtClean="0"/>
              <a:t>Nb.  An existing responsibility</a:t>
            </a:r>
            <a:endParaRPr lang="en-GB" dirty="0"/>
          </a:p>
        </p:txBody>
      </p:sp>
      <p:sp>
        <p:nvSpPr>
          <p:cNvPr id="4" name="Footer Placeholder 3"/>
          <p:cNvSpPr>
            <a:spLocks noGrp="1"/>
          </p:cNvSpPr>
          <p:nvPr>
            <p:ph type="ftr" sz="quarter" idx="10"/>
          </p:nvPr>
        </p:nvSpPr>
        <p:spPr>
          <a:xfrm>
            <a:off x="1331913" y="6562542"/>
            <a:ext cx="6264275" cy="339725"/>
          </a:xfrm>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15</a:t>
            </a:fld>
            <a:endParaRPr lang="en-GB"/>
          </a:p>
        </p:txBody>
      </p:sp>
    </p:spTree>
    <p:extLst>
      <p:ext uri="{BB962C8B-B14F-4D97-AF65-F5344CB8AC3E}">
        <p14:creationId xmlns:p14="http://schemas.microsoft.com/office/powerpoint/2010/main" val="2790554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 Medical Certificates (1)</a:t>
            </a:r>
            <a:endParaRPr lang="en-GB" dirty="0"/>
          </a:p>
        </p:txBody>
      </p:sp>
      <p:sp>
        <p:nvSpPr>
          <p:cNvPr id="3" name="Content Placeholder 2"/>
          <p:cNvSpPr>
            <a:spLocks noGrp="1"/>
          </p:cNvSpPr>
          <p:nvPr>
            <p:ph idx="1"/>
          </p:nvPr>
        </p:nvSpPr>
        <p:spPr/>
        <p:txBody>
          <a:bodyPr/>
          <a:lstStyle/>
          <a:p>
            <a:r>
              <a:rPr lang="en-GB" dirty="0"/>
              <a:t>With regard to periods of absence students may self-certify for up to seven days with respect to illness or other relevant extenuating circumstances (e.g. bereavement), in keeping with the University’s policy on students’ attendance and engagement with their studies.   Students should inform the School of their absence on the first day that they are unable to attend.</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16</a:t>
            </a:fld>
            <a:endParaRPr lang="en-GB"/>
          </a:p>
        </p:txBody>
      </p:sp>
    </p:spTree>
    <p:extLst>
      <p:ext uri="{BB962C8B-B14F-4D97-AF65-F5344CB8AC3E}">
        <p14:creationId xmlns:p14="http://schemas.microsoft.com/office/powerpoint/2010/main" val="1016457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 Medical Certificates (2)</a:t>
            </a:r>
            <a:endParaRPr lang="en-GB" dirty="0"/>
          </a:p>
        </p:txBody>
      </p:sp>
      <p:sp>
        <p:nvSpPr>
          <p:cNvPr id="3" name="Content Placeholder 2"/>
          <p:cNvSpPr>
            <a:spLocks noGrp="1"/>
          </p:cNvSpPr>
          <p:nvPr>
            <p:ph idx="1"/>
          </p:nvPr>
        </p:nvSpPr>
        <p:spPr/>
        <p:txBody>
          <a:bodyPr/>
          <a:lstStyle/>
          <a:p>
            <a:r>
              <a:rPr lang="en-GB" dirty="0"/>
              <a:t>Where periods of illness or unavoidable absence coincide with an assessment deadline, a scheduled in-course assessment or examination, or have negatively impacted the student’s ability to prepare for an assessment or examination, the application for mitigation must be accompanied by medical or other relevant </a:t>
            </a:r>
            <a:r>
              <a:rPr lang="en-GB" dirty="0" smtClean="0"/>
              <a:t>documentation </a:t>
            </a:r>
            <a:endParaRPr lang="en-GB"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17</a:t>
            </a:fld>
            <a:endParaRPr lang="en-GB"/>
          </a:p>
        </p:txBody>
      </p:sp>
    </p:spTree>
    <p:extLst>
      <p:ext uri="{BB962C8B-B14F-4D97-AF65-F5344CB8AC3E}">
        <p14:creationId xmlns:p14="http://schemas.microsoft.com/office/powerpoint/2010/main" val="3059518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 Extensions (1)</a:t>
            </a:r>
            <a:endParaRPr lang="en-GB" dirty="0"/>
          </a:p>
        </p:txBody>
      </p:sp>
      <p:sp>
        <p:nvSpPr>
          <p:cNvPr id="3" name="Content Placeholder 2"/>
          <p:cNvSpPr>
            <a:spLocks noGrp="1"/>
          </p:cNvSpPr>
          <p:nvPr>
            <p:ph idx="1"/>
          </p:nvPr>
        </p:nvSpPr>
        <p:spPr>
          <a:xfrm>
            <a:off x="1333981" y="1484784"/>
            <a:ext cx="6985000" cy="4681537"/>
          </a:xfrm>
        </p:spPr>
        <p:txBody>
          <a:bodyPr/>
          <a:lstStyle/>
          <a:p>
            <a:r>
              <a:rPr lang="en-GB" dirty="0"/>
              <a:t>Applications for extensions to coursework deadlines should be submitted normally no later than 24 hours in advance of the deadlines to which they </a:t>
            </a:r>
            <a:r>
              <a:rPr lang="en-GB" dirty="0" smtClean="0"/>
              <a:t>relate;</a:t>
            </a:r>
          </a:p>
          <a:p>
            <a:r>
              <a:rPr lang="en-GB" dirty="0"/>
              <a:t>Applications for mitigation relating to the non-submission or the late-submission of coursework should be made as close to the deadline for that work as is practicable.  </a:t>
            </a:r>
            <a:endParaRPr lang="en-GB" dirty="0" smtClean="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18</a:t>
            </a:fld>
            <a:endParaRPr lang="en-GB"/>
          </a:p>
        </p:txBody>
      </p:sp>
    </p:spTree>
    <p:extLst>
      <p:ext uri="{BB962C8B-B14F-4D97-AF65-F5344CB8AC3E}">
        <p14:creationId xmlns:p14="http://schemas.microsoft.com/office/powerpoint/2010/main" val="3223514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 Extensions (2)</a:t>
            </a:r>
            <a:endParaRPr lang="en-GB" dirty="0"/>
          </a:p>
        </p:txBody>
      </p:sp>
      <p:sp>
        <p:nvSpPr>
          <p:cNvPr id="3" name="Content Placeholder 2"/>
          <p:cNvSpPr>
            <a:spLocks noGrp="1"/>
          </p:cNvSpPr>
          <p:nvPr>
            <p:ph idx="1"/>
          </p:nvPr>
        </p:nvSpPr>
        <p:spPr>
          <a:xfrm>
            <a:off x="1333981" y="1484784"/>
            <a:ext cx="6985000" cy="4681537"/>
          </a:xfrm>
        </p:spPr>
        <p:txBody>
          <a:bodyPr/>
          <a:lstStyle/>
          <a:p>
            <a:r>
              <a:rPr lang="en-GB" dirty="0"/>
              <a:t>It is acknowledged that the nature of some circumstances may hinder the submission of an application at the time of their occurrence or that the negative impact of some extenuating circumstances on student performance may only become apparent later in the academic year.  In such cases, the application should be submitted as soon as is practicable to do so.</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19</a:t>
            </a:fld>
            <a:endParaRPr lang="en-GB"/>
          </a:p>
        </p:txBody>
      </p:sp>
    </p:spTree>
    <p:extLst>
      <p:ext uri="{BB962C8B-B14F-4D97-AF65-F5344CB8AC3E}">
        <p14:creationId xmlns:p14="http://schemas.microsoft.com/office/powerpoint/2010/main" val="2100334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implementation in</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lgn="ctr">
              <a:buNone/>
            </a:pPr>
            <a:r>
              <a:rPr lang="en-GB" sz="9600" dirty="0" smtClean="0"/>
              <a:t>2019/20</a:t>
            </a:r>
            <a:endParaRPr lang="en-GB" sz="9600"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2</a:t>
            </a:fld>
            <a:endParaRPr lang="en-GB"/>
          </a:p>
        </p:txBody>
      </p:sp>
    </p:spTree>
    <p:extLst>
      <p:ext uri="{BB962C8B-B14F-4D97-AF65-F5344CB8AC3E}">
        <p14:creationId xmlns:p14="http://schemas.microsoft.com/office/powerpoint/2010/main" val="615612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 Extensions (3)</a:t>
            </a:r>
            <a:endParaRPr lang="en-GB" dirty="0"/>
          </a:p>
        </p:txBody>
      </p:sp>
      <p:sp>
        <p:nvSpPr>
          <p:cNvPr id="3" name="Content Placeholder 2"/>
          <p:cNvSpPr>
            <a:spLocks noGrp="1"/>
          </p:cNvSpPr>
          <p:nvPr>
            <p:ph idx="1"/>
          </p:nvPr>
        </p:nvSpPr>
        <p:spPr>
          <a:xfrm>
            <a:off x="1333981" y="1484784"/>
            <a:ext cx="6985000" cy="4681537"/>
          </a:xfrm>
        </p:spPr>
        <p:txBody>
          <a:bodyPr/>
          <a:lstStyle/>
          <a:p>
            <a:r>
              <a:rPr lang="en-GB" dirty="0"/>
              <a:t>Where a piece of late-submitted assessed work (including dissertations) is the subject of an application for mitigation, the decision on whether the work in question will be accepted for marking should be made and reported to the student in a timely fashion.  Such decisions may be taken by Chair’s Action.  </a:t>
            </a:r>
            <a:endParaRPr lang="en-GB" dirty="0" smtClean="0"/>
          </a:p>
          <a:p>
            <a:r>
              <a:rPr lang="en-GB" dirty="0" smtClean="0"/>
              <a:t>Such </a:t>
            </a:r>
            <a:r>
              <a:rPr lang="en-GB" dirty="0"/>
              <a:t>outcomes should not wait until the end of year meeting of the Board of Examiners for resolution.  </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20</a:t>
            </a:fld>
            <a:endParaRPr lang="en-GB"/>
          </a:p>
        </p:txBody>
      </p:sp>
    </p:spTree>
    <p:extLst>
      <p:ext uri="{BB962C8B-B14F-4D97-AF65-F5344CB8AC3E}">
        <p14:creationId xmlns:p14="http://schemas.microsoft.com/office/powerpoint/2010/main" val="1256233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 Personal Data</a:t>
            </a:r>
            <a:endParaRPr lang="en-GB" dirty="0"/>
          </a:p>
        </p:txBody>
      </p:sp>
      <p:sp>
        <p:nvSpPr>
          <p:cNvPr id="3" name="Content Placeholder 2"/>
          <p:cNvSpPr>
            <a:spLocks noGrp="1"/>
          </p:cNvSpPr>
          <p:nvPr>
            <p:ph idx="1"/>
          </p:nvPr>
        </p:nvSpPr>
        <p:spPr/>
        <p:txBody>
          <a:bodyPr/>
          <a:lstStyle/>
          <a:p>
            <a:pPr marL="0" indent="0">
              <a:buNone/>
            </a:pPr>
            <a:r>
              <a:rPr lang="en-GB" dirty="0"/>
              <a:t>All information and evidence submitted as part of a claim for mitigation should be treated as sensitive personal data (‘special category data’) and processed as such.  The   materials should be kept secure, with access restricted to those staff in the School who have a legitimate reason for accessing it. </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21</a:t>
            </a:fld>
            <a:endParaRPr lang="en-GB"/>
          </a:p>
        </p:txBody>
      </p:sp>
    </p:spTree>
    <p:extLst>
      <p:ext uri="{BB962C8B-B14F-4D97-AF65-F5344CB8AC3E}">
        <p14:creationId xmlns:p14="http://schemas.microsoft.com/office/powerpoint/2010/main" val="2700986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 Timing </a:t>
            </a:r>
            <a:endParaRPr lang="en-GB" dirty="0"/>
          </a:p>
        </p:txBody>
      </p:sp>
      <p:sp>
        <p:nvSpPr>
          <p:cNvPr id="3" name="Content Placeholder 2"/>
          <p:cNvSpPr>
            <a:spLocks noGrp="1"/>
          </p:cNvSpPr>
          <p:nvPr>
            <p:ph idx="1"/>
          </p:nvPr>
        </p:nvSpPr>
        <p:spPr/>
        <p:txBody>
          <a:bodyPr/>
          <a:lstStyle/>
          <a:p>
            <a:pPr marL="334963" lvl="1" indent="0">
              <a:buNone/>
            </a:pPr>
            <a:r>
              <a:rPr lang="en-GB" sz="2400" dirty="0"/>
              <a:t>Claims for mitigation should be resolved and a final outcome determined </a:t>
            </a:r>
            <a:r>
              <a:rPr lang="en-GB" sz="2400" b="1" dirty="0"/>
              <a:t>during the academic year in which they were submitted</a:t>
            </a:r>
            <a:r>
              <a:rPr lang="en-GB" sz="2400" dirty="0"/>
              <a:t>.  Should examiners wish to revisit decisions made in earlier academic years, they should only do so where </a:t>
            </a:r>
            <a:r>
              <a:rPr lang="en-GB" sz="2400" b="1" dirty="0"/>
              <a:t>new evidence suggests there is good reason </a:t>
            </a:r>
            <a:r>
              <a:rPr lang="en-GB" sz="2400" dirty="0"/>
              <a:t>to do so or where the circumstances subsequently indicate that the mitigation undertaken in the previous year </a:t>
            </a:r>
            <a:r>
              <a:rPr lang="en-GB" sz="2400" b="1" dirty="0"/>
              <a:t>was inadequate to resolve the impact </a:t>
            </a:r>
            <a:r>
              <a:rPr lang="en-GB" sz="2400" dirty="0"/>
              <a:t>on the student’s performance. </a:t>
            </a:r>
            <a:endParaRPr lang="en-GB" sz="2400" dirty="0" smtClean="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22</a:t>
            </a:fld>
            <a:endParaRPr lang="en-GB"/>
          </a:p>
        </p:txBody>
      </p:sp>
    </p:spTree>
    <p:extLst>
      <p:ext uri="{BB962C8B-B14F-4D97-AF65-F5344CB8AC3E}">
        <p14:creationId xmlns:p14="http://schemas.microsoft.com/office/powerpoint/2010/main" val="258805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 External Examiners</a:t>
            </a:r>
            <a:endParaRPr lang="en-GB" dirty="0"/>
          </a:p>
        </p:txBody>
      </p:sp>
      <p:sp>
        <p:nvSpPr>
          <p:cNvPr id="3" name="Content Placeholder 2"/>
          <p:cNvSpPr>
            <a:spLocks noGrp="1"/>
          </p:cNvSpPr>
          <p:nvPr>
            <p:ph idx="1"/>
          </p:nvPr>
        </p:nvSpPr>
        <p:spPr/>
        <p:txBody>
          <a:bodyPr/>
          <a:lstStyle/>
          <a:p>
            <a:pPr marL="334963" lvl="1" indent="0">
              <a:buNone/>
            </a:pPr>
            <a:r>
              <a:rPr lang="en-GB" sz="2800" dirty="0"/>
              <a:t>That External Examiners be provided an opportunity to be briefed on the process for assessing and applying </a:t>
            </a:r>
            <a:r>
              <a:rPr lang="en-GB" sz="2800" dirty="0" smtClean="0"/>
              <a:t>mitigations </a:t>
            </a:r>
            <a:r>
              <a:rPr lang="en-GB" sz="2800" dirty="0"/>
              <a:t>and given the right to drill-down into individual cases (without re-opening such cases) for the purposes of assessing if procedures have been applied correctly.</a:t>
            </a:r>
          </a:p>
          <a:p>
            <a:pPr lvl="1"/>
            <a:endParaRPr lang="en-GB" dirty="0" smtClean="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23</a:t>
            </a:fld>
            <a:endParaRPr lang="en-GB"/>
          </a:p>
        </p:txBody>
      </p:sp>
    </p:spTree>
    <p:extLst>
      <p:ext uri="{BB962C8B-B14F-4D97-AF65-F5344CB8AC3E}">
        <p14:creationId xmlns:p14="http://schemas.microsoft.com/office/powerpoint/2010/main" val="189285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 </a:t>
            </a:r>
            <a:endParaRPr lang="en-GB" dirty="0"/>
          </a:p>
        </p:txBody>
      </p:sp>
      <p:sp>
        <p:nvSpPr>
          <p:cNvPr id="3" name="Content Placeholder 2"/>
          <p:cNvSpPr>
            <a:spLocks noGrp="1"/>
          </p:cNvSpPr>
          <p:nvPr>
            <p:ph idx="1"/>
          </p:nvPr>
        </p:nvSpPr>
        <p:spPr/>
        <p:txBody>
          <a:bodyPr/>
          <a:lstStyle/>
          <a:p>
            <a:pPr lvl="1"/>
            <a:r>
              <a:rPr lang="en-GB" sz="2800" dirty="0" smtClean="0"/>
              <a:t>Emphasis is to be on the mitigation of the impact of circumstances on student performance;</a:t>
            </a:r>
          </a:p>
          <a:p>
            <a:pPr lvl="1"/>
            <a:r>
              <a:rPr lang="en-GB" sz="2800" dirty="0" smtClean="0"/>
              <a:t>To arrive at the most appropriate outcome to the student’s level of performance;</a:t>
            </a:r>
          </a:p>
          <a:p>
            <a:pPr lvl="1"/>
            <a:r>
              <a:rPr lang="en-GB" sz="2800" dirty="0" smtClean="0"/>
              <a:t>To make the </a:t>
            </a:r>
            <a:r>
              <a:rPr lang="en-GB" sz="2800" smtClean="0"/>
              <a:t>right intervention; </a:t>
            </a:r>
            <a:endParaRPr lang="en-GB" sz="2800" dirty="0" smtClean="0"/>
          </a:p>
          <a:p>
            <a:pPr lvl="1"/>
            <a:r>
              <a:rPr lang="en-GB" sz="2800" dirty="0" smtClean="0"/>
              <a:t>More freedom, but more responsibility. </a:t>
            </a:r>
            <a:endParaRPr lang="en-GB" sz="2800" dirty="0"/>
          </a:p>
          <a:p>
            <a:pPr lvl="1"/>
            <a:endParaRPr lang="en-GB" dirty="0" smtClean="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24</a:t>
            </a:fld>
            <a:endParaRPr lang="en-GB"/>
          </a:p>
        </p:txBody>
      </p:sp>
    </p:spTree>
    <p:extLst>
      <p:ext uri="{BB962C8B-B14F-4D97-AF65-F5344CB8AC3E}">
        <p14:creationId xmlns:p14="http://schemas.microsoft.com/office/powerpoint/2010/main" val="153454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implementation in</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lgn="ctr">
              <a:buNone/>
            </a:pPr>
            <a:r>
              <a:rPr lang="en-GB" sz="9600" dirty="0" smtClean="0"/>
              <a:t>2019/20</a:t>
            </a:r>
            <a:endParaRPr lang="en-GB" sz="9600"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25</a:t>
            </a:fld>
            <a:endParaRPr lang="en-GB"/>
          </a:p>
        </p:txBody>
      </p:sp>
    </p:spTree>
    <p:extLst>
      <p:ext uri="{BB962C8B-B14F-4D97-AF65-F5344CB8AC3E}">
        <p14:creationId xmlns:p14="http://schemas.microsoft.com/office/powerpoint/2010/main" val="409578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 of Concessions – 2017/18</a:t>
            </a:r>
            <a:endParaRPr lang="en-GB" dirty="0"/>
          </a:p>
        </p:txBody>
      </p:sp>
      <p:sp>
        <p:nvSpPr>
          <p:cNvPr id="3" name="Content Placeholder 2"/>
          <p:cNvSpPr>
            <a:spLocks noGrp="1"/>
          </p:cNvSpPr>
          <p:nvPr>
            <p:ph idx="1"/>
          </p:nvPr>
        </p:nvSpPr>
        <p:spPr/>
        <p:txBody>
          <a:bodyPr/>
          <a:lstStyle/>
          <a:p>
            <a:pPr lvl="0"/>
            <a:r>
              <a:rPr lang="en-GB" sz="2800" dirty="0" smtClean="0"/>
              <a:t>Chaired by Dermot O’Brien</a:t>
            </a:r>
          </a:p>
          <a:p>
            <a:pPr lvl="0"/>
            <a:r>
              <a:rPr lang="en-GB" sz="2800" dirty="0" smtClean="0"/>
              <a:t>Cross-Faculty representation</a:t>
            </a:r>
          </a:p>
          <a:p>
            <a:r>
              <a:rPr lang="en-GB" sz="2800" dirty="0" smtClean="0"/>
              <a:t>Academic / Administrative / Student</a:t>
            </a:r>
          </a:p>
          <a:p>
            <a:r>
              <a:rPr lang="en-GB" sz="2800" dirty="0" smtClean="0"/>
              <a:t>QA / SSW</a:t>
            </a:r>
          </a:p>
          <a:p>
            <a:r>
              <a:rPr lang="en-GB" sz="2800" dirty="0" smtClean="0"/>
              <a:t>External partner member (CDD)</a:t>
            </a:r>
            <a:endParaRPr lang="en-GB" sz="2800"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3</a:t>
            </a:fld>
            <a:endParaRPr lang="en-GB"/>
          </a:p>
        </p:txBody>
      </p:sp>
    </p:spTree>
    <p:extLst>
      <p:ext uri="{BB962C8B-B14F-4D97-AF65-F5344CB8AC3E}">
        <p14:creationId xmlns:p14="http://schemas.microsoft.com/office/powerpoint/2010/main" val="1510318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 of the Review</a:t>
            </a:r>
            <a:endParaRPr lang="en-GB" dirty="0"/>
          </a:p>
        </p:txBody>
      </p:sp>
      <p:sp>
        <p:nvSpPr>
          <p:cNvPr id="3" name="Content Placeholder 2"/>
          <p:cNvSpPr>
            <a:spLocks noGrp="1"/>
          </p:cNvSpPr>
          <p:nvPr>
            <p:ph idx="1"/>
          </p:nvPr>
        </p:nvSpPr>
        <p:spPr/>
        <p:txBody>
          <a:bodyPr/>
          <a:lstStyle/>
          <a:p>
            <a:pPr lvl="0"/>
            <a:r>
              <a:rPr lang="en-GB" sz="2800" dirty="0"/>
              <a:t>R</a:t>
            </a:r>
            <a:r>
              <a:rPr lang="en-GB" sz="2800" dirty="0" smtClean="0"/>
              <a:t>eport </a:t>
            </a:r>
            <a:r>
              <a:rPr lang="en-GB" sz="2800" dirty="0"/>
              <a:t>on the effectiveness and fitness for purpose </a:t>
            </a:r>
            <a:r>
              <a:rPr lang="en-GB" sz="2800" dirty="0" smtClean="0"/>
              <a:t>of procedures</a:t>
            </a:r>
          </a:p>
          <a:p>
            <a:pPr lvl="0"/>
            <a:r>
              <a:rPr lang="en-GB" sz="2800" dirty="0" smtClean="0"/>
              <a:t>Consider the </a:t>
            </a:r>
            <a:r>
              <a:rPr lang="en-GB" sz="2800" dirty="0"/>
              <a:t>volume of concessionary interventions </a:t>
            </a:r>
            <a:r>
              <a:rPr lang="en-GB" sz="2800" dirty="0" smtClean="0"/>
              <a:t>– Excessive?</a:t>
            </a:r>
          </a:p>
          <a:p>
            <a:pPr lvl="0"/>
            <a:r>
              <a:rPr lang="en-GB" sz="2800" dirty="0"/>
              <a:t>B</a:t>
            </a:r>
            <a:r>
              <a:rPr lang="en-GB" sz="2800" dirty="0" smtClean="0"/>
              <a:t>enchmark </a:t>
            </a:r>
            <a:r>
              <a:rPr lang="en-GB" sz="2800" dirty="0"/>
              <a:t>the University’s </a:t>
            </a:r>
            <a:r>
              <a:rPr lang="en-GB" sz="2800" dirty="0" smtClean="0"/>
              <a:t>policies</a:t>
            </a:r>
          </a:p>
          <a:p>
            <a:pPr lvl="1"/>
            <a:r>
              <a:rPr lang="en-GB" dirty="0"/>
              <a:t>the Equality </a:t>
            </a:r>
            <a:r>
              <a:rPr lang="en-GB" dirty="0" smtClean="0"/>
              <a:t>Act</a:t>
            </a:r>
          </a:p>
          <a:p>
            <a:pPr lvl="1"/>
            <a:r>
              <a:rPr lang="en-GB" dirty="0"/>
              <a:t>CMA compliance </a:t>
            </a:r>
            <a:r>
              <a:rPr lang="en-GB" dirty="0" smtClean="0"/>
              <a:t>issues</a:t>
            </a:r>
          </a:p>
          <a:p>
            <a:pPr lvl="1"/>
            <a:r>
              <a:rPr lang="en-GB" dirty="0"/>
              <a:t>the practices of similar </a:t>
            </a:r>
            <a:r>
              <a:rPr lang="en-GB" dirty="0" smtClean="0"/>
              <a:t>universities</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4</a:t>
            </a:fld>
            <a:endParaRPr lang="en-GB"/>
          </a:p>
        </p:txBody>
      </p:sp>
    </p:spTree>
    <p:extLst>
      <p:ext uri="{BB962C8B-B14F-4D97-AF65-F5344CB8AC3E}">
        <p14:creationId xmlns:p14="http://schemas.microsoft.com/office/powerpoint/2010/main" val="2280406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 – Amend the Definition</a:t>
            </a:r>
            <a:endParaRPr lang="en-GB" dirty="0"/>
          </a:p>
        </p:txBody>
      </p:sp>
      <p:sp>
        <p:nvSpPr>
          <p:cNvPr id="3" name="Content Placeholder 2"/>
          <p:cNvSpPr>
            <a:spLocks noGrp="1"/>
          </p:cNvSpPr>
          <p:nvPr>
            <p:ph idx="1"/>
          </p:nvPr>
        </p:nvSpPr>
        <p:spPr/>
        <p:txBody>
          <a:bodyPr/>
          <a:lstStyle/>
          <a:p>
            <a:pPr marL="0" indent="0">
              <a:buNone/>
            </a:pPr>
            <a:r>
              <a:rPr lang="en-GB" i="1" dirty="0" smtClean="0"/>
              <a:t>‘</a:t>
            </a:r>
            <a:r>
              <a:rPr lang="en-GB" i="1" dirty="0"/>
              <a:t>Boards of Examiners will consider applications from students with regard to any </a:t>
            </a:r>
            <a:r>
              <a:rPr lang="en-GB" b="1" i="1" dirty="0"/>
              <a:t>extenuating circumstances </a:t>
            </a:r>
            <a:r>
              <a:rPr lang="en-GB" i="1" dirty="0"/>
              <a:t>that have affected their </a:t>
            </a:r>
            <a:r>
              <a:rPr lang="en-GB" b="1" i="1" dirty="0"/>
              <a:t>performance in assessed work</a:t>
            </a:r>
            <a:r>
              <a:rPr lang="en-GB" i="1" dirty="0"/>
              <a:t>.  Such circumstances must be </a:t>
            </a:r>
            <a:r>
              <a:rPr lang="en-GB" b="1" i="1" dirty="0"/>
              <a:t>beyond the student’s control,</a:t>
            </a:r>
            <a:r>
              <a:rPr lang="en-GB" i="1" dirty="0"/>
              <a:t> and have had </a:t>
            </a:r>
            <a:r>
              <a:rPr lang="en-GB" b="1" i="1" dirty="0"/>
              <a:t>a negative impact that has caused the student to perform less well in their assessed work </a:t>
            </a:r>
            <a:r>
              <a:rPr lang="en-GB" i="1" dirty="0"/>
              <a:t>than they may otherwise have been expected to do (in comparison to their performance with their other work on a particular module or stage).’</a:t>
            </a:r>
            <a:endParaRPr lang="en-GB" dirty="0"/>
          </a:p>
          <a:p>
            <a:pPr marL="0" indent="0">
              <a:buNone/>
            </a:pPr>
            <a:endParaRPr lang="en-GB" dirty="0"/>
          </a:p>
          <a:p>
            <a:pPr marL="0" indent="0">
              <a:buNone/>
            </a:pPr>
            <a:endParaRPr lang="en-GB"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5</a:t>
            </a:fld>
            <a:endParaRPr lang="en-GB"/>
          </a:p>
        </p:txBody>
      </p:sp>
    </p:spTree>
    <p:extLst>
      <p:ext uri="{BB962C8B-B14F-4D97-AF65-F5344CB8AC3E}">
        <p14:creationId xmlns:p14="http://schemas.microsoft.com/office/powerpoint/2010/main" val="2768573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Definition - Comparison</a:t>
            </a:r>
            <a:endParaRPr lang="en-GB" dirty="0"/>
          </a:p>
        </p:txBody>
      </p:sp>
      <p:sp>
        <p:nvSpPr>
          <p:cNvPr id="3" name="Content Placeholder 2"/>
          <p:cNvSpPr>
            <a:spLocks noGrp="1"/>
          </p:cNvSpPr>
          <p:nvPr>
            <p:ph idx="1"/>
          </p:nvPr>
        </p:nvSpPr>
        <p:spPr/>
        <p:txBody>
          <a:bodyPr/>
          <a:lstStyle/>
          <a:p>
            <a:pPr marL="0" lvl="0" indent="0">
              <a:buNone/>
            </a:pPr>
            <a:r>
              <a:rPr lang="en-GB" b="1" dirty="0"/>
              <a:t>Illnesses and difficult or distressing events are a normal part of life</a:t>
            </a:r>
            <a:r>
              <a:rPr lang="en-GB" dirty="0"/>
              <a:t>. Students are expected to manage these and continue with work or study. Such </a:t>
            </a:r>
            <a:r>
              <a:rPr lang="en-GB" b="1" dirty="0"/>
              <a:t>difficulties are not normally accepted </a:t>
            </a:r>
            <a:r>
              <a:rPr lang="en-GB" dirty="0"/>
              <a:t>in mitigation for failure to submit coursework, to attend an examination or for impaired performances in coursework or examination. Evidence of illness or other misfortune, </a:t>
            </a:r>
            <a:r>
              <a:rPr lang="en-GB" b="1" dirty="0"/>
              <a:t>such as to cause exceptional interference with academic performance over and above the normal difficulties experienced in life</a:t>
            </a:r>
            <a:r>
              <a:rPr lang="en-GB" dirty="0"/>
              <a:t>, will be considered by Boards of Examiners if </a:t>
            </a:r>
            <a:r>
              <a:rPr lang="en-GB" dirty="0" smtClean="0"/>
              <a:t>submitted…</a:t>
            </a:r>
            <a:endParaRPr lang="en-GB"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6</a:t>
            </a:fld>
            <a:endParaRPr lang="en-GB"/>
          </a:p>
        </p:txBody>
      </p:sp>
    </p:spTree>
    <p:extLst>
      <p:ext uri="{BB962C8B-B14F-4D97-AF65-F5344CB8AC3E}">
        <p14:creationId xmlns:p14="http://schemas.microsoft.com/office/powerpoint/2010/main" val="2687608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 Out of Date Language</a:t>
            </a:r>
            <a:endParaRPr lang="en-GB" dirty="0"/>
          </a:p>
        </p:txBody>
      </p:sp>
      <p:sp>
        <p:nvSpPr>
          <p:cNvPr id="3" name="Content Placeholder 2"/>
          <p:cNvSpPr>
            <a:spLocks noGrp="1"/>
          </p:cNvSpPr>
          <p:nvPr>
            <p:ph idx="1"/>
          </p:nvPr>
        </p:nvSpPr>
        <p:spPr/>
        <p:txBody>
          <a:bodyPr/>
          <a:lstStyle/>
          <a:p>
            <a:pPr marL="0" lvl="0" indent="0">
              <a:buNone/>
            </a:pPr>
            <a:r>
              <a:rPr lang="en-GB" sz="2800" dirty="0" smtClean="0"/>
              <a:t>That </a:t>
            </a:r>
            <a:r>
              <a:rPr lang="en-GB" sz="2800" dirty="0"/>
              <a:t>section 1.3 of the existing </a:t>
            </a:r>
            <a:r>
              <a:rPr lang="en-GB" sz="2800" i="1" dirty="0"/>
              <a:t>Credit Framework</a:t>
            </a:r>
            <a:r>
              <a:rPr lang="en-GB" sz="2800" dirty="0"/>
              <a:t>, </a:t>
            </a:r>
            <a:r>
              <a:rPr lang="en-GB" sz="2800" i="1" dirty="0"/>
              <a:t>Annex 9, Concessions </a:t>
            </a:r>
            <a:r>
              <a:rPr lang="en-GB" sz="2800" dirty="0"/>
              <a:t>(relating to students managing illnesses and difficult or distressing events alongside their study)</a:t>
            </a:r>
            <a:r>
              <a:rPr lang="en-GB" sz="2800" i="1" dirty="0"/>
              <a:t> </a:t>
            </a:r>
            <a:r>
              <a:rPr lang="en-GB" sz="2800" b="1" dirty="0"/>
              <a:t>be removed </a:t>
            </a:r>
            <a:r>
              <a:rPr lang="en-GB" sz="2800" dirty="0"/>
              <a:t>as the language used is considered no longer to be consistent with existing practice in Schools or other </a:t>
            </a:r>
            <a:r>
              <a:rPr lang="en-GB" sz="2800" dirty="0" smtClean="0"/>
              <a:t>institutions.  </a:t>
            </a:r>
            <a:endParaRPr lang="en-GB" sz="2800"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7</a:t>
            </a:fld>
            <a:endParaRPr lang="en-GB"/>
          </a:p>
        </p:txBody>
      </p:sp>
    </p:spTree>
    <p:extLst>
      <p:ext uri="{BB962C8B-B14F-4D97-AF65-F5344CB8AC3E}">
        <p14:creationId xmlns:p14="http://schemas.microsoft.com/office/powerpoint/2010/main" val="2355411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 Out of Date Language</a:t>
            </a:r>
            <a:endParaRPr lang="en-GB" dirty="0"/>
          </a:p>
        </p:txBody>
      </p:sp>
      <p:sp>
        <p:nvSpPr>
          <p:cNvPr id="3" name="Content Placeholder 2"/>
          <p:cNvSpPr>
            <a:spLocks noGrp="1"/>
          </p:cNvSpPr>
          <p:nvPr>
            <p:ph idx="1"/>
          </p:nvPr>
        </p:nvSpPr>
        <p:spPr/>
        <p:txBody>
          <a:bodyPr/>
          <a:lstStyle/>
          <a:p>
            <a:pPr marL="0" indent="0">
              <a:buNone/>
            </a:pPr>
            <a:r>
              <a:rPr lang="en-GB" sz="2800" dirty="0" smtClean="0"/>
              <a:t>New terminology</a:t>
            </a:r>
          </a:p>
          <a:p>
            <a:r>
              <a:rPr lang="en-GB" sz="2800" dirty="0" smtClean="0"/>
              <a:t>Mitigation of Extenuating Circumstances</a:t>
            </a:r>
          </a:p>
          <a:p>
            <a:r>
              <a:rPr lang="en-GB" sz="2800" dirty="0"/>
              <a:t>Mitigation Committee </a:t>
            </a:r>
            <a:endParaRPr lang="en-GB" sz="2800" dirty="0" smtClean="0"/>
          </a:p>
          <a:p>
            <a:r>
              <a:rPr lang="en-GB" sz="2800" dirty="0" smtClean="0"/>
              <a:t>Chair of the </a:t>
            </a:r>
            <a:r>
              <a:rPr lang="en-GB" sz="2800" dirty="0"/>
              <a:t>Mitigation Committee </a:t>
            </a:r>
            <a:endParaRPr lang="en-GB" sz="2800" dirty="0" smtClean="0"/>
          </a:p>
          <a:p>
            <a:endParaRPr lang="en-GB" sz="2800"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8</a:t>
            </a:fld>
            <a:endParaRPr lang="en-GB"/>
          </a:p>
        </p:txBody>
      </p:sp>
    </p:spTree>
    <p:extLst>
      <p:ext uri="{BB962C8B-B14F-4D97-AF65-F5344CB8AC3E}">
        <p14:creationId xmlns:p14="http://schemas.microsoft.com/office/powerpoint/2010/main" val="2123489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 Lose the Table!</a:t>
            </a:r>
            <a:endParaRPr lang="en-GB" dirty="0"/>
          </a:p>
        </p:txBody>
      </p:sp>
      <p:sp>
        <p:nvSpPr>
          <p:cNvPr id="3" name="Content Placeholder 2"/>
          <p:cNvSpPr>
            <a:spLocks noGrp="1"/>
          </p:cNvSpPr>
          <p:nvPr>
            <p:ph idx="1"/>
          </p:nvPr>
        </p:nvSpPr>
        <p:spPr/>
        <p:txBody>
          <a:bodyPr/>
          <a:lstStyle/>
          <a:p>
            <a:pPr marL="717550" lvl="2" indent="0">
              <a:buNone/>
            </a:pPr>
            <a:r>
              <a:rPr lang="en-GB" sz="2800" dirty="0" smtClean="0"/>
              <a:t>That </a:t>
            </a:r>
            <a:r>
              <a:rPr lang="en-GB" sz="2800" dirty="0"/>
              <a:t>the existing </a:t>
            </a:r>
            <a:r>
              <a:rPr lang="en-GB" sz="2800" b="1" dirty="0"/>
              <a:t>table for grading concessions</a:t>
            </a:r>
            <a:r>
              <a:rPr lang="en-GB" sz="2800" dirty="0"/>
              <a:t>, which requires applications for concessions to be graded (0-4) prior to measures being implemented, </a:t>
            </a:r>
            <a:r>
              <a:rPr lang="en-GB" sz="2800" b="1" dirty="0"/>
              <a:t>be withdrawn</a:t>
            </a:r>
            <a:r>
              <a:rPr lang="en-GB" sz="2800" dirty="0"/>
              <a:t>, to enable a more simplified approach to applying appropriate measures (disregarding, condonement, deferral, the “Notwithstanding Convention”). </a:t>
            </a:r>
            <a:endParaRPr lang="en-GB" sz="2800" dirty="0" smtClean="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r>
              <a:rPr lang="en-GB" smtClean="0"/>
              <a:t>Page </a:t>
            </a:r>
            <a:fld id="{B8F9DD20-83A2-4DF6-B69F-96A44955146C}" type="slidenum">
              <a:rPr lang="en-GB" smtClean="0"/>
              <a:pPr>
                <a:defRPr/>
              </a:pPr>
              <a:t>9</a:t>
            </a:fld>
            <a:endParaRPr lang="en-GB"/>
          </a:p>
        </p:txBody>
      </p:sp>
    </p:spTree>
    <p:extLst>
      <p:ext uri="{BB962C8B-B14F-4D97-AF65-F5344CB8AC3E}">
        <p14:creationId xmlns:p14="http://schemas.microsoft.com/office/powerpoint/2010/main" val="3648509011"/>
      </p:ext>
    </p:extLst>
  </p:cSld>
  <p:clrMapOvr>
    <a:masterClrMapping/>
  </p:clrMapOvr>
</p:sld>
</file>

<file path=ppt/theme/theme1.xml><?xml version="1.0" encoding="utf-8"?>
<a:theme xmlns:a="http://schemas.openxmlformats.org/drawingml/2006/main" name="3_Kent normal">
  <a:themeElements>
    <a:clrScheme name="Kent normal 2">
      <a:dk1>
        <a:srgbClr val="000000"/>
      </a:dk1>
      <a:lt1>
        <a:srgbClr val="FFFFFF"/>
      </a:lt1>
      <a:dk2>
        <a:srgbClr val="A8034F"/>
      </a:dk2>
      <a:lt2>
        <a:srgbClr val="808080"/>
      </a:lt2>
      <a:accent1>
        <a:srgbClr val="C985A3"/>
      </a:accent1>
      <a:accent2>
        <a:srgbClr val="A8034F"/>
      </a:accent2>
      <a:accent3>
        <a:srgbClr val="FFFFFF"/>
      </a:accent3>
      <a:accent4>
        <a:srgbClr val="000000"/>
      </a:accent4>
      <a:accent5>
        <a:srgbClr val="E1C2CE"/>
      </a:accent5>
      <a:accent6>
        <a:srgbClr val="980247"/>
      </a:accent6>
      <a:hlink>
        <a:srgbClr val="664A78"/>
      </a:hlink>
      <a:folHlink>
        <a:srgbClr val="A891B0"/>
      </a:folHlink>
    </a:clrScheme>
    <a:fontScheme name="3_Kent normal">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Kent normal 1">
        <a:dk1>
          <a:srgbClr val="000000"/>
        </a:dk1>
        <a:lt1>
          <a:srgbClr val="FFFFFF"/>
        </a:lt1>
        <a:dk2>
          <a:srgbClr val="008AC4"/>
        </a:dk2>
        <a:lt2>
          <a:srgbClr val="808080"/>
        </a:lt2>
        <a:accent1>
          <a:srgbClr val="5CBACC"/>
        </a:accent1>
        <a:accent2>
          <a:srgbClr val="00387C"/>
        </a:accent2>
        <a:accent3>
          <a:srgbClr val="FFFFFF"/>
        </a:accent3>
        <a:accent4>
          <a:srgbClr val="000000"/>
        </a:accent4>
        <a:accent5>
          <a:srgbClr val="B5D9E2"/>
        </a:accent5>
        <a:accent6>
          <a:srgbClr val="003270"/>
        </a:accent6>
        <a:hlink>
          <a:srgbClr val="008AC4"/>
        </a:hlink>
        <a:folHlink>
          <a:srgbClr val="82B8C9"/>
        </a:folHlink>
      </a:clrScheme>
      <a:clrMap bg1="lt1" tx1="dk1" bg2="lt2" tx2="dk2" accent1="accent1" accent2="accent2" accent3="accent3" accent4="accent4" accent5="accent5" accent6="accent6" hlink="hlink" folHlink="folHlink"/>
    </a:extraClrScheme>
    <a:extraClrScheme>
      <a:clrScheme name="Kent normal 2">
        <a:dk1>
          <a:srgbClr val="000000"/>
        </a:dk1>
        <a:lt1>
          <a:srgbClr val="FFFFFF"/>
        </a:lt1>
        <a:dk2>
          <a:srgbClr val="A8034F"/>
        </a:dk2>
        <a:lt2>
          <a:srgbClr val="808080"/>
        </a:lt2>
        <a:accent1>
          <a:srgbClr val="C985A3"/>
        </a:accent1>
        <a:accent2>
          <a:srgbClr val="A8034F"/>
        </a:accent2>
        <a:accent3>
          <a:srgbClr val="FFFFFF"/>
        </a:accent3>
        <a:accent4>
          <a:srgbClr val="000000"/>
        </a:accent4>
        <a:accent5>
          <a:srgbClr val="E1C2CE"/>
        </a:accent5>
        <a:accent6>
          <a:srgbClr val="980247"/>
        </a:accent6>
        <a:hlink>
          <a:srgbClr val="664A78"/>
        </a:hlink>
        <a:folHlink>
          <a:srgbClr val="A891B0"/>
        </a:folHlink>
      </a:clrScheme>
      <a:clrMap bg1="lt1" tx1="dk1" bg2="lt2" tx2="dk2" accent1="accent1" accent2="accent2" accent3="accent3" accent4="accent4" accent5="accent5" accent6="accent6" hlink="hlink" folHlink="folHlink"/>
    </a:extraClrScheme>
    <a:extraClrScheme>
      <a:clrScheme name="Kent normal 3">
        <a:dk1>
          <a:srgbClr val="000000"/>
        </a:dk1>
        <a:lt1>
          <a:srgbClr val="FFFFFF"/>
        </a:lt1>
        <a:dk2>
          <a:srgbClr val="00387C"/>
        </a:dk2>
        <a:lt2>
          <a:srgbClr val="808080"/>
        </a:lt2>
        <a:accent1>
          <a:srgbClr val="5CBACC"/>
        </a:accent1>
        <a:accent2>
          <a:srgbClr val="00387C"/>
        </a:accent2>
        <a:accent3>
          <a:srgbClr val="FFFFFF"/>
        </a:accent3>
        <a:accent4>
          <a:srgbClr val="000000"/>
        </a:accent4>
        <a:accent5>
          <a:srgbClr val="B5D9E2"/>
        </a:accent5>
        <a:accent6>
          <a:srgbClr val="003270"/>
        </a:accent6>
        <a:hlink>
          <a:srgbClr val="008AC4"/>
        </a:hlink>
        <a:folHlink>
          <a:srgbClr val="82B8C9"/>
        </a:folHlink>
      </a:clrScheme>
      <a:clrMap bg1="lt1" tx1="dk1" bg2="lt2" tx2="dk2" accent1="accent1" accent2="accent2" accent3="accent3" accent4="accent4" accent5="accent5" accent6="accent6" hlink="hlink" folHlink="folHlink"/>
    </a:extraClrScheme>
    <a:extraClrScheme>
      <a:clrScheme name="Kent normal 4">
        <a:dk1>
          <a:srgbClr val="000000"/>
        </a:dk1>
        <a:lt1>
          <a:srgbClr val="F3F0E1"/>
        </a:lt1>
        <a:dk2>
          <a:srgbClr val="008AC4"/>
        </a:dk2>
        <a:lt2>
          <a:srgbClr val="808080"/>
        </a:lt2>
        <a:accent1>
          <a:srgbClr val="5CBACC"/>
        </a:accent1>
        <a:accent2>
          <a:srgbClr val="00387C"/>
        </a:accent2>
        <a:accent3>
          <a:srgbClr val="F8F6EE"/>
        </a:accent3>
        <a:accent4>
          <a:srgbClr val="000000"/>
        </a:accent4>
        <a:accent5>
          <a:srgbClr val="B5D9E2"/>
        </a:accent5>
        <a:accent6>
          <a:srgbClr val="003270"/>
        </a:accent6>
        <a:hlink>
          <a:srgbClr val="008AC4"/>
        </a:hlink>
        <a:folHlink>
          <a:srgbClr val="82B8C9"/>
        </a:folHlink>
      </a:clrScheme>
      <a:clrMap bg1="lt1" tx1="dk1" bg2="lt2" tx2="dk2" accent1="accent1" accent2="accent2" accent3="accent3" accent4="accent4" accent5="accent5" accent6="accent6" hlink="hlink" folHlink="folHlink"/>
    </a:extraClrScheme>
    <a:extraClrScheme>
      <a:clrScheme name="Kent normal 5">
        <a:dk1>
          <a:srgbClr val="000000"/>
        </a:dk1>
        <a:lt1>
          <a:srgbClr val="F3F0E1"/>
        </a:lt1>
        <a:dk2>
          <a:srgbClr val="A8034F"/>
        </a:dk2>
        <a:lt2>
          <a:srgbClr val="808080"/>
        </a:lt2>
        <a:accent1>
          <a:srgbClr val="C985A3"/>
        </a:accent1>
        <a:accent2>
          <a:srgbClr val="A8034F"/>
        </a:accent2>
        <a:accent3>
          <a:srgbClr val="F8F6EE"/>
        </a:accent3>
        <a:accent4>
          <a:srgbClr val="000000"/>
        </a:accent4>
        <a:accent5>
          <a:srgbClr val="E1C2CE"/>
        </a:accent5>
        <a:accent6>
          <a:srgbClr val="980247"/>
        </a:accent6>
        <a:hlink>
          <a:srgbClr val="664A78"/>
        </a:hlink>
        <a:folHlink>
          <a:srgbClr val="A891B0"/>
        </a:folHlink>
      </a:clrScheme>
      <a:clrMap bg1="lt1" tx1="dk1" bg2="lt2" tx2="dk2" accent1="accent1" accent2="accent2" accent3="accent3" accent4="accent4" accent5="accent5" accent6="accent6" hlink="hlink" folHlink="folHlink"/>
    </a:extraClrScheme>
    <a:extraClrScheme>
      <a:clrScheme name="Kent normal 6">
        <a:dk1>
          <a:srgbClr val="000000"/>
        </a:dk1>
        <a:lt1>
          <a:srgbClr val="F3F0E1"/>
        </a:lt1>
        <a:dk2>
          <a:srgbClr val="00387C"/>
        </a:dk2>
        <a:lt2>
          <a:srgbClr val="808080"/>
        </a:lt2>
        <a:accent1>
          <a:srgbClr val="5CBACC"/>
        </a:accent1>
        <a:accent2>
          <a:srgbClr val="00387C"/>
        </a:accent2>
        <a:accent3>
          <a:srgbClr val="F8F6EE"/>
        </a:accent3>
        <a:accent4>
          <a:srgbClr val="000000"/>
        </a:accent4>
        <a:accent5>
          <a:srgbClr val="B5D9E2"/>
        </a:accent5>
        <a:accent6>
          <a:srgbClr val="003270"/>
        </a:accent6>
        <a:hlink>
          <a:srgbClr val="008AC4"/>
        </a:hlink>
        <a:folHlink>
          <a:srgbClr val="82B8C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ent2013">
  <a:themeElements>
    <a:clrScheme name="bulletsandcolours 1">
      <a:dk1>
        <a:srgbClr val="000000"/>
      </a:dk1>
      <a:lt1>
        <a:srgbClr val="FFFFFF"/>
      </a:lt1>
      <a:dk2>
        <a:srgbClr val="003882"/>
      </a:dk2>
      <a:lt2>
        <a:srgbClr val="808080"/>
      </a:lt2>
      <a:accent1>
        <a:srgbClr val="008AC4"/>
      </a:accent1>
      <a:accent2>
        <a:srgbClr val="A8034F"/>
      </a:accent2>
      <a:accent3>
        <a:srgbClr val="FFFFFF"/>
      </a:accent3>
      <a:accent4>
        <a:srgbClr val="000000"/>
      </a:accent4>
      <a:accent5>
        <a:srgbClr val="AAC4DE"/>
      </a:accent5>
      <a:accent6>
        <a:srgbClr val="980247"/>
      </a:accent6>
      <a:hlink>
        <a:srgbClr val="007A5E"/>
      </a:hlink>
      <a:folHlink>
        <a:srgbClr val="DE5433"/>
      </a:folHlink>
    </a:clrScheme>
    <a:fontScheme name="bulletsandcolour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 latinLnBrk="0" hangingPunct="1">
          <a:lnSpc>
            <a:spcPct val="100000"/>
          </a:lnSpc>
          <a:spcBef>
            <a:spcPct val="3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ulletsandcolours 1">
        <a:dk1>
          <a:srgbClr val="000000"/>
        </a:dk1>
        <a:lt1>
          <a:srgbClr val="FFFFFF"/>
        </a:lt1>
        <a:dk2>
          <a:srgbClr val="003882"/>
        </a:dk2>
        <a:lt2>
          <a:srgbClr val="808080"/>
        </a:lt2>
        <a:accent1>
          <a:srgbClr val="008AC4"/>
        </a:accent1>
        <a:accent2>
          <a:srgbClr val="A8034F"/>
        </a:accent2>
        <a:accent3>
          <a:srgbClr val="FFFFFF"/>
        </a:accent3>
        <a:accent4>
          <a:srgbClr val="000000"/>
        </a:accent4>
        <a:accent5>
          <a:srgbClr val="AAC4DE"/>
        </a:accent5>
        <a:accent6>
          <a:srgbClr val="980247"/>
        </a:accent6>
        <a:hlink>
          <a:srgbClr val="007A5E"/>
        </a:hlink>
        <a:folHlink>
          <a:srgbClr val="DE5433"/>
        </a:folHlink>
      </a:clrScheme>
      <a:clrMap bg1="lt1" tx1="dk1" bg2="lt2" tx2="dk2" accent1="accent1" accent2="accent2" accent3="accent3" accent4="accent4" accent5="accent5" accent6="accent6" hlink="hlink" folHlink="folHlink"/>
    </a:extraClrScheme>
    <a:extraClrScheme>
      <a:clrScheme name="bulletsandcolours 2">
        <a:dk1>
          <a:srgbClr val="000000"/>
        </a:dk1>
        <a:lt1>
          <a:srgbClr val="F9F8F5"/>
        </a:lt1>
        <a:dk2>
          <a:srgbClr val="003882"/>
        </a:dk2>
        <a:lt2>
          <a:srgbClr val="808080"/>
        </a:lt2>
        <a:accent1>
          <a:srgbClr val="008AC4"/>
        </a:accent1>
        <a:accent2>
          <a:srgbClr val="A8034F"/>
        </a:accent2>
        <a:accent3>
          <a:srgbClr val="FBFBF9"/>
        </a:accent3>
        <a:accent4>
          <a:srgbClr val="000000"/>
        </a:accent4>
        <a:accent5>
          <a:srgbClr val="AAC4DE"/>
        </a:accent5>
        <a:accent6>
          <a:srgbClr val="980247"/>
        </a:accent6>
        <a:hlink>
          <a:srgbClr val="007A5E"/>
        </a:hlink>
        <a:folHlink>
          <a:srgbClr val="DE5433"/>
        </a:folHlink>
      </a:clrScheme>
      <a:clrMap bg1="lt1" tx1="dk1" bg2="lt2" tx2="dk2" accent1="accent1" accent2="accent2" accent3="accent3" accent4="accent4" accent5="accent5" accent6="accent6" hlink="hlink" folHlink="folHlink"/>
    </a:extraClrScheme>
    <a:extraClrScheme>
      <a:clrScheme name="bulletsandcolours 3">
        <a:dk1>
          <a:srgbClr val="000000"/>
        </a:dk1>
        <a:lt1>
          <a:srgbClr val="FFFFFF"/>
        </a:lt1>
        <a:dk2>
          <a:srgbClr val="003882"/>
        </a:dk2>
        <a:lt2>
          <a:srgbClr val="808080"/>
        </a:lt2>
        <a:accent1>
          <a:srgbClr val="008AC4"/>
        </a:accent1>
        <a:accent2>
          <a:srgbClr val="B8CCDE"/>
        </a:accent2>
        <a:accent3>
          <a:srgbClr val="FFFFFF"/>
        </a:accent3>
        <a:accent4>
          <a:srgbClr val="000000"/>
        </a:accent4>
        <a:accent5>
          <a:srgbClr val="AAC4DE"/>
        </a:accent5>
        <a:accent6>
          <a:srgbClr val="A6B9C9"/>
        </a:accent6>
        <a:hlink>
          <a:srgbClr val="00789C"/>
        </a:hlink>
        <a:folHlink>
          <a:srgbClr val="82B8C9"/>
        </a:folHlink>
      </a:clrScheme>
      <a:clrMap bg1="lt1" tx1="dk1" bg2="lt2" tx2="dk2" accent1="accent1" accent2="accent2" accent3="accent3" accent4="accent4" accent5="accent5" accent6="accent6" hlink="hlink" folHlink="folHlink"/>
    </a:extraClrScheme>
    <a:extraClrScheme>
      <a:clrScheme name="bulletsandcolours 4">
        <a:dk1>
          <a:srgbClr val="000000"/>
        </a:dk1>
        <a:lt1>
          <a:srgbClr val="F9F8F5"/>
        </a:lt1>
        <a:dk2>
          <a:srgbClr val="003882"/>
        </a:dk2>
        <a:lt2>
          <a:srgbClr val="808080"/>
        </a:lt2>
        <a:accent1>
          <a:srgbClr val="008AC4"/>
        </a:accent1>
        <a:accent2>
          <a:srgbClr val="B8CCDE"/>
        </a:accent2>
        <a:accent3>
          <a:srgbClr val="FBFBF9"/>
        </a:accent3>
        <a:accent4>
          <a:srgbClr val="000000"/>
        </a:accent4>
        <a:accent5>
          <a:srgbClr val="AAC4DE"/>
        </a:accent5>
        <a:accent6>
          <a:srgbClr val="A6B9C9"/>
        </a:accent6>
        <a:hlink>
          <a:srgbClr val="00789C"/>
        </a:hlink>
        <a:folHlink>
          <a:srgbClr val="82B8C9"/>
        </a:folHlink>
      </a:clrScheme>
      <a:clrMap bg1="lt1" tx1="dk1" bg2="lt2" tx2="dk2" accent1="accent1" accent2="accent2" accent3="accent3" accent4="accent4" accent5="accent5" accent6="accent6" hlink="hlink" folHlink="folHlink"/>
    </a:extraClrScheme>
    <a:extraClrScheme>
      <a:clrScheme name="bulletsandcolours 5">
        <a:dk1>
          <a:srgbClr val="000000"/>
        </a:dk1>
        <a:lt1>
          <a:srgbClr val="FFFFFF"/>
        </a:lt1>
        <a:dk2>
          <a:srgbClr val="003882"/>
        </a:dk2>
        <a:lt2>
          <a:srgbClr val="808080"/>
        </a:lt2>
        <a:accent1>
          <a:srgbClr val="B4035C"/>
        </a:accent1>
        <a:accent2>
          <a:srgbClr val="E29A74"/>
        </a:accent2>
        <a:accent3>
          <a:srgbClr val="FFFFFF"/>
        </a:accent3>
        <a:accent4>
          <a:srgbClr val="000000"/>
        </a:accent4>
        <a:accent5>
          <a:srgbClr val="D6AAB5"/>
        </a:accent5>
        <a:accent6>
          <a:srgbClr val="CD8B68"/>
        </a:accent6>
        <a:hlink>
          <a:srgbClr val="80293D"/>
        </a:hlink>
        <a:folHlink>
          <a:srgbClr val="D12421"/>
        </a:folHlink>
      </a:clrScheme>
      <a:clrMap bg1="lt1" tx1="dk1" bg2="lt2" tx2="dk2" accent1="accent1" accent2="accent2" accent3="accent3" accent4="accent4" accent5="accent5" accent6="accent6" hlink="hlink" folHlink="folHlink"/>
    </a:extraClrScheme>
    <a:extraClrScheme>
      <a:clrScheme name="bulletsandcolours 6">
        <a:dk1>
          <a:srgbClr val="000000"/>
        </a:dk1>
        <a:lt1>
          <a:srgbClr val="F9F8F5"/>
        </a:lt1>
        <a:dk2>
          <a:srgbClr val="003882"/>
        </a:dk2>
        <a:lt2>
          <a:srgbClr val="808080"/>
        </a:lt2>
        <a:accent1>
          <a:srgbClr val="B4035C"/>
        </a:accent1>
        <a:accent2>
          <a:srgbClr val="E29A74"/>
        </a:accent2>
        <a:accent3>
          <a:srgbClr val="FBFBF9"/>
        </a:accent3>
        <a:accent4>
          <a:srgbClr val="000000"/>
        </a:accent4>
        <a:accent5>
          <a:srgbClr val="D6AAB5"/>
        </a:accent5>
        <a:accent6>
          <a:srgbClr val="CD8B68"/>
        </a:accent6>
        <a:hlink>
          <a:srgbClr val="80293D"/>
        </a:hlink>
        <a:folHlink>
          <a:srgbClr val="D12421"/>
        </a:folHlink>
      </a:clrScheme>
      <a:clrMap bg1="lt1" tx1="dk1" bg2="lt2" tx2="dk2" accent1="accent1" accent2="accent2" accent3="accent3" accent4="accent4" accent5="accent5" accent6="accent6" hlink="hlink" folHlink="folHlink"/>
    </a:extraClrScheme>
    <a:extraClrScheme>
      <a:clrScheme name="bulletsandcolours 7">
        <a:dk1>
          <a:srgbClr val="000000"/>
        </a:dk1>
        <a:lt1>
          <a:srgbClr val="FFFFFF"/>
        </a:lt1>
        <a:dk2>
          <a:srgbClr val="003882"/>
        </a:dk2>
        <a:lt2>
          <a:srgbClr val="808080"/>
        </a:lt2>
        <a:accent1>
          <a:srgbClr val="664A78"/>
        </a:accent1>
        <a:accent2>
          <a:srgbClr val="A891B0"/>
        </a:accent2>
        <a:accent3>
          <a:srgbClr val="FFFFFF"/>
        </a:accent3>
        <a:accent4>
          <a:srgbClr val="000000"/>
        </a:accent4>
        <a:accent5>
          <a:srgbClr val="B8B1BE"/>
        </a:accent5>
        <a:accent6>
          <a:srgbClr val="98839F"/>
        </a:accent6>
        <a:hlink>
          <a:srgbClr val="C985A3"/>
        </a:hlink>
        <a:folHlink>
          <a:srgbClr val="DEADBF"/>
        </a:folHlink>
      </a:clrScheme>
      <a:clrMap bg1="lt1" tx1="dk1" bg2="lt2" tx2="dk2" accent1="accent1" accent2="accent2" accent3="accent3" accent4="accent4" accent5="accent5" accent6="accent6" hlink="hlink" folHlink="folHlink"/>
    </a:extraClrScheme>
    <a:extraClrScheme>
      <a:clrScheme name="bulletsandcolours 8">
        <a:dk1>
          <a:srgbClr val="000000"/>
        </a:dk1>
        <a:lt1>
          <a:srgbClr val="FFFFFF"/>
        </a:lt1>
        <a:dk2>
          <a:srgbClr val="003882"/>
        </a:dk2>
        <a:lt2>
          <a:srgbClr val="808080"/>
        </a:lt2>
        <a:accent1>
          <a:srgbClr val="007A5E"/>
        </a:accent1>
        <a:accent2>
          <a:srgbClr val="A8B50A"/>
        </a:accent2>
        <a:accent3>
          <a:srgbClr val="FFFFFF"/>
        </a:accent3>
        <a:accent4>
          <a:srgbClr val="000000"/>
        </a:accent4>
        <a:accent5>
          <a:srgbClr val="AABEB6"/>
        </a:accent5>
        <a:accent6>
          <a:srgbClr val="98A408"/>
        </a:accent6>
        <a:hlink>
          <a:srgbClr val="75A38C"/>
        </a:hlink>
        <a:folHlink>
          <a:srgbClr val="D6DE6B"/>
        </a:folHlink>
      </a:clrScheme>
      <a:clrMap bg1="lt1" tx1="dk1" bg2="lt2" tx2="dk2" accent1="accent1" accent2="accent2" accent3="accent3" accent4="accent4" accent5="accent5" accent6="accent6" hlink="hlink" folHlink="folHlink"/>
    </a:extraClrScheme>
    <a:extraClrScheme>
      <a:clrScheme name="bulletsandcolours 9">
        <a:dk1>
          <a:srgbClr val="000000"/>
        </a:dk1>
        <a:lt1>
          <a:srgbClr val="FFFFFF"/>
        </a:lt1>
        <a:dk2>
          <a:srgbClr val="003882"/>
        </a:dk2>
        <a:lt2>
          <a:srgbClr val="808080"/>
        </a:lt2>
        <a:accent1>
          <a:srgbClr val="DE5433"/>
        </a:accent1>
        <a:accent2>
          <a:srgbClr val="E87D0D"/>
        </a:accent2>
        <a:accent3>
          <a:srgbClr val="FFFFFF"/>
        </a:accent3>
        <a:accent4>
          <a:srgbClr val="000000"/>
        </a:accent4>
        <a:accent5>
          <a:srgbClr val="ECB3AD"/>
        </a:accent5>
        <a:accent6>
          <a:srgbClr val="D2710B"/>
        </a:accent6>
        <a:hlink>
          <a:srgbClr val="FA8A75"/>
        </a:hlink>
        <a:folHlink>
          <a:srgbClr val="EDBD3D"/>
        </a:folHlink>
      </a:clrScheme>
      <a:clrMap bg1="lt1" tx1="dk1" bg2="lt2" tx2="dk2" accent1="accent1" accent2="accent2" accent3="accent3" accent4="accent4" accent5="accent5" accent6="accent6" hlink="hlink" folHlink="folHlink"/>
    </a:extraClrScheme>
    <a:extraClrScheme>
      <a:clrScheme name="bulletsandcolours 10">
        <a:dk1>
          <a:srgbClr val="000000"/>
        </a:dk1>
        <a:lt1>
          <a:srgbClr val="F9F8F5"/>
        </a:lt1>
        <a:dk2>
          <a:srgbClr val="003882"/>
        </a:dk2>
        <a:lt2>
          <a:srgbClr val="808080"/>
        </a:lt2>
        <a:accent1>
          <a:srgbClr val="664A78"/>
        </a:accent1>
        <a:accent2>
          <a:srgbClr val="A891B0"/>
        </a:accent2>
        <a:accent3>
          <a:srgbClr val="FBFBF9"/>
        </a:accent3>
        <a:accent4>
          <a:srgbClr val="000000"/>
        </a:accent4>
        <a:accent5>
          <a:srgbClr val="B8B1BE"/>
        </a:accent5>
        <a:accent6>
          <a:srgbClr val="98839F"/>
        </a:accent6>
        <a:hlink>
          <a:srgbClr val="C985A3"/>
        </a:hlink>
        <a:folHlink>
          <a:srgbClr val="DEADBF"/>
        </a:folHlink>
      </a:clrScheme>
      <a:clrMap bg1="lt1" tx1="dk1" bg2="lt2" tx2="dk2" accent1="accent1" accent2="accent2" accent3="accent3" accent4="accent4" accent5="accent5" accent6="accent6" hlink="hlink" folHlink="folHlink"/>
    </a:extraClrScheme>
    <a:extraClrScheme>
      <a:clrScheme name="bulletsandcolours 11">
        <a:dk1>
          <a:srgbClr val="000000"/>
        </a:dk1>
        <a:lt1>
          <a:srgbClr val="F9F8F5"/>
        </a:lt1>
        <a:dk2>
          <a:srgbClr val="003882"/>
        </a:dk2>
        <a:lt2>
          <a:srgbClr val="808080"/>
        </a:lt2>
        <a:accent1>
          <a:srgbClr val="007A5E"/>
        </a:accent1>
        <a:accent2>
          <a:srgbClr val="A8B50A"/>
        </a:accent2>
        <a:accent3>
          <a:srgbClr val="FBFBF9"/>
        </a:accent3>
        <a:accent4>
          <a:srgbClr val="000000"/>
        </a:accent4>
        <a:accent5>
          <a:srgbClr val="AABEB6"/>
        </a:accent5>
        <a:accent6>
          <a:srgbClr val="98A408"/>
        </a:accent6>
        <a:hlink>
          <a:srgbClr val="75A38C"/>
        </a:hlink>
        <a:folHlink>
          <a:srgbClr val="D6DE6B"/>
        </a:folHlink>
      </a:clrScheme>
      <a:clrMap bg1="lt1" tx1="dk1" bg2="lt2" tx2="dk2" accent1="accent1" accent2="accent2" accent3="accent3" accent4="accent4" accent5="accent5" accent6="accent6" hlink="hlink" folHlink="folHlink"/>
    </a:extraClrScheme>
    <a:extraClrScheme>
      <a:clrScheme name="bulletsandcolours 12">
        <a:dk1>
          <a:srgbClr val="000000"/>
        </a:dk1>
        <a:lt1>
          <a:srgbClr val="F9F8F5"/>
        </a:lt1>
        <a:dk2>
          <a:srgbClr val="003882"/>
        </a:dk2>
        <a:lt2>
          <a:srgbClr val="808080"/>
        </a:lt2>
        <a:accent1>
          <a:srgbClr val="DE5433"/>
        </a:accent1>
        <a:accent2>
          <a:srgbClr val="E87D0D"/>
        </a:accent2>
        <a:accent3>
          <a:srgbClr val="FBFBF9"/>
        </a:accent3>
        <a:accent4>
          <a:srgbClr val="000000"/>
        </a:accent4>
        <a:accent5>
          <a:srgbClr val="ECB3AD"/>
        </a:accent5>
        <a:accent6>
          <a:srgbClr val="D2710B"/>
        </a:accent6>
        <a:hlink>
          <a:srgbClr val="FA8A75"/>
        </a:hlink>
        <a:folHlink>
          <a:srgbClr val="EDBD3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10087</TotalTime>
  <Words>1370</Words>
  <Application>Microsoft Office PowerPoint</Application>
  <PresentationFormat>On-screen Show (4:3)</PresentationFormat>
  <Paragraphs>102</Paragraphs>
  <Slides>25</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Century Schoolbook</vt:lpstr>
      <vt:lpstr>Wingdings</vt:lpstr>
      <vt:lpstr>3_Kent normal</vt:lpstr>
      <vt:lpstr>kent2013</vt:lpstr>
      <vt:lpstr>PowerPoint Presentation</vt:lpstr>
      <vt:lpstr>For implementation in</vt:lpstr>
      <vt:lpstr>Review of Concessions – 2017/18</vt:lpstr>
      <vt:lpstr>Purpose of the Review</vt:lpstr>
      <vt:lpstr>Recommendations – Amend the Definition</vt:lpstr>
      <vt:lpstr>Current Definition - Comparison</vt:lpstr>
      <vt:lpstr>Recommendation - Out of Date Language</vt:lpstr>
      <vt:lpstr>Recommendation - Out of Date Language</vt:lpstr>
      <vt:lpstr>Recommendation – Lose the Table!</vt:lpstr>
      <vt:lpstr>Recommendation – Lose the Table!</vt:lpstr>
      <vt:lpstr>Recommendation - Measures</vt:lpstr>
      <vt:lpstr>Recommendation – Deferral on Pass</vt:lpstr>
      <vt:lpstr>Recommendation – ILPs (1) </vt:lpstr>
      <vt:lpstr>Recommendation – ILPs (2)</vt:lpstr>
      <vt:lpstr>Recommendation – Disclosure of Disabilities</vt:lpstr>
      <vt:lpstr>Recommendation – Medical Certificates (1)</vt:lpstr>
      <vt:lpstr>Recommendation – Medical Certificates (2)</vt:lpstr>
      <vt:lpstr>Recommendation – Extensions (1)</vt:lpstr>
      <vt:lpstr>Recommendation – Extensions (2)</vt:lpstr>
      <vt:lpstr>Recommendation – Extensions (3)</vt:lpstr>
      <vt:lpstr>Recommendation – Personal Data</vt:lpstr>
      <vt:lpstr>Recommendation – Timing </vt:lpstr>
      <vt:lpstr>Recommendation – External Examiners</vt:lpstr>
      <vt:lpstr>Summary - </vt:lpstr>
      <vt:lpstr>For implementation in</vt:lpstr>
    </vt:vector>
  </TitlesOfParts>
  <Company>University of Kent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Boards of Examiners and Concessions 24 November 2015 QAO &amp; FSO</dc:title>
  <dc:creator>Malcolm Dixon;Andrew MacGregor</dc:creator>
  <cp:lastModifiedBy>Julie Iliffe</cp:lastModifiedBy>
  <cp:revision>788</cp:revision>
  <cp:lastPrinted>2015-11-19T09:21:07Z</cp:lastPrinted>
  <dcterms:created xsi:type="dcterms:W3CDTF">2007-03-06T14:25:00Z</dcterms:created>
  <dcterms:modified xsi:type="dcterms:W3CDTF">2019-03-12T10:12:20Z</dcterms:modified>
</cp:coreProperties>
</file>