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815" r:id="rId2"/>
  </p:sldMasterIdLst>
  <p:notesMasterIdLst>
    <p:notesMasterId r:id="rId10"/>
  </p:notesMasterIdLst>
  <p:handoutMasterIdLst>
    <p:handoutMasterId r:id="rId11"/>
  </p:handoutMasterIdLst>
  <p:sldIdLst>
    <p:sldId id="570" r:id="rId3"/>
    <p:sldId id="575" r:id="rId4"/>
    <p:sldId id="569" r:id="rId5"/>
    <p:sldId id="576" r:id="rId6"/>
    <p:sldId id="588" r:id="rId7"/>
    <p:sldId id="585" r:id="rId8"/>
    <p:sldId id="587" r:id="rId9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B9B9"/>
    <a:srgbClr val="0000FF"/>
    <a:srgbClr val="333399"/>
    <a:srgbClr val="FF9900"/>
    <a:srgbClr val="FF66FF"/>
    <a:srgbClr val="3366FF"/>
    <a:srgbClr val="FF5050"/>
    <a:srgbClr val="FF330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47" autoAdjust="0"/>
    <p:restoredTop sz="69838" autoAdjust="0"/>
  </p:normalViewPr>
  <p:slideViewPr>
    <p:cSldViewPr>
      <p:cViewPr varScale="1">
        <p:scale>
          <a:sx n="80" d="100"/>
          <a:sy n="80" d="100"/>
        </p:scale>
        <p:origin x="241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176"/>
    </p:cViewPr>
  </p:sorterViewPr>
  <p:notesViewPr>
    <p:cSldViewPr>
      <p:cViewPr>
        <p:scale>
          <a:sx n="100" d="100"/>
          <a:sy n="100" d="100"/>
        </p:scale>
        <p:origin x="-1566" y="78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813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6" y="0"/>
            <a:ext cx="2944813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4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671"/>
            <a:ext cx="2944813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4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6" y="9429671"/>
            <a:ext cx="2944813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10743ED-88E6-46AF-9961-CCDAD7C682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504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813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6" y="0"/>
            <a:ext cx="2944813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2950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5630"/>
            <a:ext cx="5438775" cy="4469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0"/>
            <a:r>
              <a:rPr lang="en-GB" noProof="0" smtClean="0"/>
              <a:t>Second level</a:t>
            </a:r>
          </a:p>
          <a:p>
            <a:pPr lvl="0"/>
            <a:r>
              <a:rPr lang="en-GB" noProof="0" smtClean="0"/>
              <a:t>Third level</a:t>
            </a:r>
          </a:p>
          <a:p>
            <a:pPr lvl="0"/>
            <a:r>
              <a:rPr lang="en-GB" noProof="0" smtClean="0"/>
              <a:t>Fourth level</a:t>
            </a:r>
          </a:p>
          <a:p>
            <a:pPr lvl="0"/>
            <a:r>
              <a:rPr lang="en-GB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671"/>
            <a:ext cx="2944813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6" y="9429671"/>
            <a:ext cx="2944813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0C239AB-FA9F-451C-AD15-F7680A2F10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7736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0" y="744538"/>
            <a:ext cx="4954588" cy="3717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B663F-FE7E-487F-B07F-3A770B0BE146}" type="slidenum">
              <a:rPr lang="en-GB" smtClean="0">
                <a:solidFill>
                  <a:srgbClr val="000000"/>
                </a:solidFill>
              </a:rPr>
              <a:pPr/>
              <a:t>1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902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239AB-FA9F-451C-AD15-F7680A2F103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107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239AB-FA9F-451C-AD15-F7680A2F103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566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239AB-FA9F-451C-AD15-F7680A2F103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863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239AB-FA9F-451C-AD15-F7680A2F103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4013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239AB-FA9F-451C-AD15-F7680A2F103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2829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B663F-FE7E-487F-B07F-3A770B0BE146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8098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tiff"/><Relationship Id="rId5" Type="http://schemas.openxmlformats.org/officeDocument/2006/relationships/image" Target="../media/image5.jpeg"/><Relationship Id="rId4" Type="http://schemas.openxmlformats.org/officeDocument/2006/relationships/image" Target="../media/image4.emf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9.tiff"/><Relationship Id="rId5" Type="http://schemas.openxmlformats.org/officeDocument/2006/relationships/image" Target="../media/image5.jpeg"/><Relationship Id="rId4" Type="http://schemas.openxmlformats.org/officeDocument/2006/relationships/image" Target="../media/image4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1588"/>
            <a:ext cx="9144000" cy="2873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">
              <a:spcBef>
                <a:spcPct val="30000"/>
              </a:spcBef>
              <a:defRPr/>
            </a:pPr>
            <a:endParaRPr lang="en-US"/>
          </a:p>
        </p:txBody>
      </p:sp>
      <p:pic>
        <p:nvPicPr>
          <p:cNvPr id="5" name="Picture 7" descr="UoK_RGB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5113" y="6238875"/>
            <a:ext cx="8699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B8F9DD20-83A2-4DF6-B69F-96A4495514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>
                <a:solidFill>
                  <a:srgbClr val="000000"/>
                </a:solidFill>
              </a:rPr>
              <a:t>Partnership Forum 2016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BB9ACB3B-81A4-6247-87B5-FC3E0A04C89B}" type="slidenum">
              <a:rPr lang="en-US" smtClean="0">
                <a:solidFill>
                  <a:srgbClr val="000000"/>
                </a:solidFill>
              </a:rPr>
              <a:pPr algn="l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81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>
                <a:solidFill>
                  <a:srgbClr val="000000"/>
                </a:solidFill>
              </a:rPr>
              <a:t>Partnership Forum 2016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BB9ACB3B-81A4-6247-87B5-FC3E0A04C89B}" type="slidenum">
              <a:rPr lang="en-US" smtClean="0">
                <a:solidFill>
                  <a:srgbClr val="000000"/>
                </a:solidFill>
              </a:rPr>
              <a:pPr algn="l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703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6910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>
                <a:solidFill>
                  <a:srgbClr val="000000"/>
                </a:solidFill>
              </a:rPr>
              <a:t>Partnership Forum 2016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BB9ACB3B-81A4-6247-87B5-FC3E0A04C89B}" type="slidenum">
              <a:rPr lang="en-US" smtClean="0">
                <a:solidFill>
                  <a:srgbClr val="000000"/>
                </a:solidFill>
              </a:rPr>
              <a:pPr algn="l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434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64704"/>
            <a:ext cx="5111750" cy="5361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>
                <a:solidFill>
                  <a:srgbClr val="000000"/>
                </a:solidFill>
              </a:rPr>
              <a:t>Partnership Forum 2016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BB9ACB3B-81A4-6247-87B5-FC3E0A04C89B}" type="slidenum">
              <a:rPr lang="en-US" smtClean="0">
                <a:solidFill>
                  <a:srgbClr val="000000"/>
                </a:solidFill>
              </a:rPr>
              <a:pPr algn="l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354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>
                <a:solidFill>
                  <a:srgbClr val="000000"/>
                </a:solidFill>
              </a:rPr>
              <a:t>Partnership Forum 2016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BB9ACB3B-81A4-6247-87B5-FC3E0A04C89B}" type="slidenum">
              <a:rPr lang="en-US" smtClean="0">
                <a:solidFill>
                  <a:srgbClr val="000000"/>
                </a:solidFill>
              </a:rPr>
              <a:pPr algn="l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8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-1860" y="0"/>
            <a:ext cx="9143999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 flipH="1">
            <a:off x="971600" y="1268760"/>
            <a:ext cx="432048" cy="1800200"/>
          </a:xfrm>
          <a:prstGeom prst="line">
            <a:avLst/>
          </a:prstGeom>
          <a:noFill/>
          <a:ln w="25400" cap="flat" cmpd="sng" algn="ctr">
            <a:solidFill>
              <a:srgbClr val="A47D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 userDrawn="1"/>
        </p:nvSpPr>
        <p:spPr>
          <a:xfrm>
            <a:off x="1547664" y="1196752"/>
            <a:ext cx="4392488" cy="24037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b" latinLnBrk="0" hangingPunct="1">
              <a:lnSpc>
                <a:spcPts val="5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800" spc="-100" dirty="0" smtClean="0">
                <a:solidFill>
                  <a:srgbClr val="A47D00"/>
                </a:solidFill>
                <a:latin typeface="Century Schoolbook"/>
                <a:cs typeface="Century Schoolbook"/>
              </a:rPr>
              <a:t>THE UK’S EUROPEAN UNIVERSITY</a:t>
            </a:r>
          </a:p>
          <a:p>
            <a:endParaRPr lang="en-US" dirty="0"/>
          </a:p>
        </p:txBody>
      </p:sp>
      <p:pic>
        <p:nvPicPr>
          <p:cNvPr id="15" name="Picture 14" descr="Uok_Logo_white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556684"/>
            <a:ext cx="1387978" cy="752636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1547664" y="5949280"/>
            <a:ext cx="2736304" cy="3077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sz="2000" kern="1400" spc="-100" dirty="0" smtClean="0">
                <a:solidFill>
                  <a:schemeClr val="bg1"/>
                </a:solidFill>
                <a:latin typeface="Century Schoolbook"/>
                <a:cs typeface="Century Schoolbook"/>
              </a:rPr>
              <a:t>www.kent.ac.uk</a:t>
            </a:r>
            <a:endParaRPr lang="en-US" sz="2000" kern="1400" spc="-100" dirty="0">
              <a:solidFill>
                <a:schemeClr val="bg1"/>
              </a:solidFill>
              <a:latin typeface="Century Schoolbook"/>
              <a:cs typeface="Century Schoolbook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1549959" y="5585850"/>
            <a:ext cx="1356664" cy="284120"/>
            <a:chOff x="1547664" y="5589240"/>
            <a:chExt cx="1523655" cy="319092"/>
          </a:xfrm>
        </p:grpSpPr>
        <p:pic>
          <p:nvPicPr>
            <p:cNvPr id="2" name="Picture 1" descr="Facebook__very_small.eps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7664" y="5589240"/>
              <a:ext cx="324260" cy="312595"/>
            </a:xfrm>
            <a:prstGeom prst="rect">
              <a:avLst/>
            </a:prstGeom>
          </p:spPr>
        </p:pic>
        <p:pic>
          <p:nvPicPr>
            <p:cNvPr id="3" name="Picture 2" descr="twitter-bird-white-on-blue_small.eps"/>
            <p:cNvPicPr>
              <a:picLocks noChangeAspect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9042"/>
            <a:stretch/>
          </p:blipFill>
          <p:spPr>
            <a:xfrm>
              <a:off x="1941392" y="5589240"/>
              <a:ext cx="330409" cy="312115"/>
            </a:xfrm>
            <a:prstGeom prst="rect">
              <a:avLst/>
            </a:prstGeom>
          </p:spPr>
        </p:pic>
        <p:pic>
          <p:nvPicPr>
            <p:cNvPr id="7" name="Picture 6" descr="LI_brand.jpg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42" t="6533" r="3179" b="3587"/>
            <a:stretch/>
          </p:blipFill>
          <p:spPr>
            <a:xfrm>
              <a:off x="2755635" y="5589240"/>
              <a:ext cx="315684" cy="319092"/>
            </a:xfrm>
            <a:prstGeom prst="rect">
              <a:avLst/>
            </a:prstGeom>
          </p:spPr>
        </p:pic>
        <p:pic>
          <p:nvPicPr>
            <p:cNvPr id="8" name="Picture 7" descr="youtube.tif"/>
            <p:cNvPicPr>
              <a:picLocks noChangeAspect="1"/>
            </p:cNvPicPr>
            <p:nvPr userDrawn="1"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244" t="7968" r="10058" b="11869"/>
            <a:stretch/>
          </p:blipFill>
          <p:spPr>
            <a:xfrm>
              <a:off x="2346244" y="5589240"/>
              <a:ext cx="330650" cy="3125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66384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2592090"/>
            <a:ext cx="9144000" cy="4265910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5137" name="Picture 17" descr="Uok_Logo_PMS294_P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932" y="299722"/>
            <a:ext cx="1007492" cy="54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 userDrawn="1"/>
        </p:nvSpPr>
        <p:spPr>
          <a:xfrm>
            <a:off x="467544" y="299723"/>
            <a:ext cx="2808312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fontAlgn="b">
              <a:spcBef>
                <a:spcPct val="30000"/>
              </a:spcBef>
            </a:pPr>
            <a:r>
              <a:rPr lang="en-GB" sz="1200" dirty="0" smtClean="0">
                <a:solidFill>
                  <a:srgbClr val="002060"/>
                </a:solidFill>
              </a:rPr>
              <a:t>The UK’s European university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67544" y="989117"/>
            <a:ext cx="4176464" cy="1512168"/>
          </a:xfrm>
          <a:solidFill>
            <a:schemeClr val="tx2">
              <a:lumMod val="75000"/>
            </a:schemeClr>
          </a:solidFill>
        </p:spPr>
        <p:txBody>
          <a:bodyPr lIns="252000" tIns="273600" rIns="252000"/>
          <a:lstStyle>
            <a:lvl1pPr marL="0" indent="0">
              <a:lnSpc>
                <a:spcPts val="2500"/>
              </a:lnSpc>
              <a:buNone/>
              <a:defRPr sz="2400" spc="-100" baseline="0">
                <a:solidFill>
                  <a:schemeClr val="bg1"/>
                </a:solidFill>
                <a:latin typeface="Century Schoolbook" pitchFamily="18" charset="0"/>
              </a:defRPr>
            </a:lvl1pPr>
          </a:lstStyle>
          <a:p>
            <a:pPr lvl="0"/>
            <a:r>
              <a:rPr lang="en-US" dirty="0" smtClean="0"/>
              <a:t>TYPE YOUR HEADING HERE 2014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5" y="2488937"/>
            <a:ext cx="4176464" cy="664498"/>
          </a:xfrm>
          <a:solidFill>
            <a:schemeClr val="tx2">
              <a:lumMod val="75000"/>
            </a:schemeClr>
          </a:solidFill>
        </p:spPr>
        <p:txBody>
          <a:bodyPr lIns="252000" tIns="0" rIns="252000" bIns="154800" anchor="ctr" anchorCtr="0"/>
          <a:lstStyle>
            <a:lvl1pPr marL="0" indent="0">
              <a:lnSpc>
                <a:spcPts val="1380"/>
              </a:lnSpc>
              <a:spcBef>
                <a:spcPts val="0"/>
              </a:spcBef>
              <a:buNone/>
              <a:defRPr sz="1400" i="1" spc="-50">
                <a:solidFill>
                  <a:srgbClr val="D6A300"/>
                </a:solidFill>
                <a:latin typeface="Century Schoolbook"/>
                <a:cs typeface="Century Schoolbook"/>
              </a:defRPr>
            </a:lvl1pPr>
          </a:lstStyle>
          <a:p>
            <a:pPr lvl="0"/>
            <a:r>
              <a:rPr lang="en-US" dirty="0" smtClean="0"/>
              <a:t>Sub heading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6273800" y="1447800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">
              <a:spcBef>
                <a:spcPct val="30000"/>
              </a:spcBef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326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fontAlgn="b">
              <a:spcBef>
                <a:spcPct val="30000"/>
              </a:spcBef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-1860" y="0"/>
            <a:ext cx="9143999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fontAlgn="b">
              <a:spcBef>
                <a:spcPct val="30000"/>
              </a:spcBef>
            </a:pP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 bwMode="auto">
          <a:xfrm flipH="1">
            <a:off x="971600" y="1268760"/>
            <a:ext cx="432048" cy="1800200"/>
          </a:xfrm>
          <a:prstGeom prst="line">
            <a:avLst/>
          </a:prstGeom>
          <a:noFill/>
          <a:ln w="25400" cap="flat" cmpd="sng" algn="ctr">
            <a:solidFill>
              <a:srgbClr val="A47D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 userDrawn="1"/>
        </p:nvSpPr>
        <p:spPr>
          <a:xfrm>
            <a:off x="1547664" y="1196752"/>
            <a:ext cx="4392488" cy="24037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">
              <a:lnSpc>
                <a:spcPts val="5000"/>
              </a:lnSpc>
              <a:spcBef>
                <a:spcPts val="0"/>
              </a:spcBef>
              <a:defRPr/>
            </a:pPr>
            <a:r>
              <a:rPr lang="en-US" sz="4800" spc="-100" dirty="0" smtClean="0">
                <a:solidFill>
                  <a:srgbClr val="A47D00"/>
                </a:solidFill>
                <a:latin typeface="Century Schoolbook"/>
                <a:cs typeface="Century Schoolbook"/>
              </a:rPr>
              <a:t>THE UK’S EUROPEAN UNIVERSITY</a:t>
            </a:r>
          </a:p>
          <a:p>
            <a:pPr fontAlgn="b">
              <a:spcBef>
                <a:spcPct val="30000"/>
              </a:spcBef>
            </a:pP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5" name="Picture 14" descr="Uok_Logo_white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556684"/>
            <a:ext cx="1387978" cy="752636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1547664" y="5949280"/>
            <a:ext cx="2736304" cy="30777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fontAlgn="b">
              <a:spcBef>
                <a:spcPct val="30000"/>
              </a:spcBef>
            </a:pPr>
            <a:r>
              <a:rPr lang="en-US" sz="2000" kern="1400" spc="-100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www.kent.ac.uk</a:t>
            </a:r>
            <a:endParaRPr lang="en-US" sz="2000" kern="1400" spc="-100" dirty="0">
              <a:solidFill>
                <a:srgbClr val="FFFFFF"/>
              </a:solidFill>
              <a:latin typeface="Century Schoolbook"/>
              <a:cs typeface="Century Schoolbook"/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1549959" y="5585850"/>
            <a:ext cx="1356664" cy="284120"/>
            <a:chOff x="1547664" y="5589240"/>
            <a:chExt cx="1523655" cy="319092"/>
          </a:xfrm>
        </p:grpSpPr>
        <p:pic>
          <p:nvPicPr>
            <p:cNvPr id="2" name="Picture 1" descr="Facebook__very_small.eps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47664" y="5589240"/>
              <a:ext cx="324260" cy="312595"/>
            </a:xfrm>
            <a:prstGeom prst="rect">
              <a:avLst/>
            </a:prstGeom>
          </p:spPr>
        </p:pic>
        <p:pic>
          <p:nvPicPr>
            <p:cNvPr id="3" name="Picture 2" descr="twitter-bird-white-on-blue_small.eps"/>
            <p:cNvPicPr>
              <a:picLocks noChangeAspect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9042"/>
            <a:stretch/>
          </p:blipFill>
          <p:spPr>
            <a:xfrm>
              <a:off x="1941392" y="5589240"/>
              <a:ext cx="330409" cy="312115"/>
            </a:xfrm>
            <a:prstGeom prst="rect">
              <a:avLst/>
            </a:prstGeom>
          </p:spPr>
        </p:pic>
        <p:pic>
          <p:nvPicPr>
            <p:cNvPr id="7" name="Picture 6" descr="LI_brand.jpg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42" t="6533" r="3179" b="3587"/>
            <a:stretch/>
          </p:blipFill>
          <p:spPr>
            <a:xfrm>
              <a:off x="2755635" y="5589240"/>
              <a:ext cx="315684" cy="319092"/>
            </a:xfrm>
            <a:prstGeom prst="rect">
              <a:avLst/>
            </a:prstGeom>
          </p:spPr>
        </p:pic>
        <p:pic>
          <p:nvPicPr>
            <p:cNvPr id="8" name="Picture 7" descr="youtube.tif"/>
            <p:cNvPicPr>
              <a:picLocks noChangeAspect="1"/>
            </p:cNvPicPr>
            <p:nvPr userDrawn="1"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244" t="7968" r="10058" b="11869"/>
            <a:stretch/>
          </p:blipFill>
          <p:spPr>
            <a:xfrm>
              <a:off x="2346244" y="5589240"/>
              <a:ext cx="330650" cy="3125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84512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>
                <a:solidFill>
                  <a:srgbClr val="000000"/>
                </a:solidFill>
              </a:rPr>
              <a:t>Partnership Forum 2016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BB9ACB3B-81A4-6247-87B5-FC3E0A04C89B}" type="slidenum">
              <a:rPr lang="en-US" smtClean="0">
                <a:solidFill>
                  <a:srgbClr val="000000"/>
                </a:solidFill>
              </a:rPr>
              <a:pPr algn="l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379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bsection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14"/>
          </p:nvPr>
        </p:nvSpPr>
        <p:spPr>
          <a:xfrm>
            <a:off x="0" y="260648"/>
            <a:ext cx="9144000" cy="612068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>
                <a:solidFill>
                  <a:srgbClr val="000000"/>
                </a:solidFill>
              </a:rPr>
              <a:t>Partnership Forum 2016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499992" y="764704"/>
            <a:ext cx="4176464" cy="1584176"/>
          </a:xfrm>
          <a:solidFill>
            <a:schemeClr val="tx2">
              <a:lumMod val="75000"/>
            </a:schemeClr>
          </a:solidFill>
        </p:spPr>
        <p:txBody>
          <a:bodyPr lIns="720000" tIns="273600" rIns="360000"/>
          <a:lstStyle>
            <a:lvl1pPr marL="0" indent="0">
              <a:lnSpc>
                <a:spcPts val="2600"/>
              </a:lnSpc>
              <a:buNone/>
              <a:defRPr sz="2400" spc="-100">
                <a:solidFill>
                  <a:srgbClr val="A47D00"/>
                </a:solidFill>
                <a:latin typeface="Century Schoolbook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499993" y="2276872"/>
            <a:ext cx="4176464" cy="935658"/>
          </a:xfrm>
          <a:solidFill>
            <a:srgbClr val="002A62"/>
          </a:solidFill>
          <a:ln>
            <a:noFill/>
          </a:ln>
        </p:spPr>
        <p:txBody>
          <a:bodyPr lIns="720000" rIns="360000" bIns="108000"/>
          <a:lstStyle>
            <a:lvl1pPr marL="0" indent="0">
              <a:lnSpc>
                <a:spcPts val="1480"/>
              </a:lnSpc>
              <a:spcBef>
                <a:spcPts val="0"/>
              </a:spcBef>
              <a:buNone/>
              <a:defRPr sz="1400" b="0" i="1" spc="-50">
                <a:solidFill>
                  <a:schemeClr val="bg1"/>
                </a:solidFill>
                <a:latin typeface="Century Schoolbook"/>
                <a:cs typeface="Century Schoolbook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3" name="Straight Connector 2"/>
          <p:cNvCxnSpPr/>
          <p:nvPr userDrawn="1"/>
        </p:nvCxnSpPr>
        <p:spPr bwMode="auto">
          <a:xfrm flipH="1">
            <a:off x="4860032" y="1052736"/>
            <a:ext cx="216024" cy="1224136"/>
          </a:xfrm>
          <a:prstGeom prst="line">
            <a:avLst/>
          </a:prstGeom>
          <a:noFill/>
          <a:ln w="15875" cap="flat" cmpd="sng" algn="ctr">
            <a:solidFill>
              <a:srgbClr val="A47D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BB9ACB3B-81A4-6247-87B5-FC3E0A04C89B}" type="slidenum">
              <a:rPr lang="en-US" smtClean="0">
                <a:solidFill>
                  <a:srgbClr val="000000"/>
                </a:solidFill>
              </a:rPr>
              <a:pPr algn="l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370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ubsection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/>
          </p:cNvSpPr>
          <p:nvPr>
            <p:ph type="pic" sz="quarter" idx="14"/>
          </p:nvPr>
        </p:nvSpPr>
        <p:spPr>
          <a:xfrm>
            <a:off x="0" y="260648"/>
            <a:ext cx="9144000" cy="612068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>
                <a:solidFill>
                  <a:srgbClr val="000000"/>
                </a:solidFill>
              </a:rPr>
              <a:t>Partnership Forum 2016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67544" y="764704"/>
            <a:ext cx="4176464" cy="1584176"/>
          </a:xfrm>
          <a:solidFill>
            <a:schemeClr val="tx2">
              <a:lumMod val="75000"/>
            </a:schemeClr>
          </a:solidFill>
        </p:spPr>
        <p:txBody>
          <a:bodyPr lIns="720000" tIns="273600" rIns="360000"/>
          <a:lstStyle>
            <a:lvl1pPr marL="0" indent="0">
              <a:lnSpc>
                <a:spcPts val="2600"/>
              </a:lnSpc>
              <a:buNone/>
              <a:defRPr sz="2400" spc="-100">
                <a:solidFill>
                  <a:srgbClr val="A47D00"/>
                </a:solidFill>
                <a:latin typeface="Century Schoolbook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67545" y="2348880"/>
            <a:ext cx="4176464" cy="720080"/>
          </a:xfrm>
          <a:solidFill>
            <a:schemeClr val="tx2">
              <a:lumMod val="75000"/>
            </a:schemeClr>
          </a:solidFill>
        </p:spPr>
        <p:txBody>
          <a:bodyPr lIns="720000" rIns="360000" bIns="108000"/>
          <a:lstStyle>
            <a:lvl1pPr marL="0" indent="0">
              <a:buNone/>
              <a:defRPr sz="1200" b="0" i="1">
                <a:solidFill>
                  <a:schemeClr val="bg1"/>
                </a:solidFill>
                <a:latin typeface="Century Schoolbook"/>
                <a:cs typeface="Century Schoolbook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6" name="Straight Connector 5"/>
          <p:cNvCxnSpPr/>
          <p:nvPr userDrawn="1"/>
        </p:nvCxnSpPr>
        <p:spPr bwMode="auto">
          <a:xfrm flipH="1">
            <a:off x="827584" y="1052736"/>
            <a:ext cx="216024" cy="1224136"/>
          </a:xfrm>
          <a:prstGeom prst="line">
            <a:avLst/>
          </a:prstGeom>
          <a:noFill/>
          <a:ln w="15875" cap="flat" cmpd="sng" algn="ctr">
            <a:solidFill>
              <a:srgbClr val="A47D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BB9ACB3B-81A4-6247-87B5-FC3E0A04C89B}" type="slidenum">
              <a:rPr lang="en-US" smtClean="0">
                <a:solidFill>
                  <a:srgbClr val="000000"/>
                </a:solidFill>
              </a:rPr>
              <a:pPr algn="l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790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smtClean="0">
                <a:solidFill>
                  <a:srgbClr val="000000"/>
                </a:solidFill>
              </a:rPr>
              <a:t>Partnership Forum 2016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3419872" y="1494509"/>
            <a:ext cx="2376264" cy="1728192"/>
          </a:xfrm>
        </p:spPr>
        <p:txBody>
          <a:bodyPr tIns="46800" anchor="b"/>
          <a:lstStyle>
            <a:lvl1pPr marL="0" indent="0">
              <a:buNone/>
              <a:defRPr sz="1600"/>
            </a:lvl1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16"/>
          </p:nvPr>
        </p:nvSpPr>
        <p:spPr>
          <a:xfrm>
            <a:off x="6372200" y="1484784"/>
            <a:ext cx="2376264" cy="1728192"/>
          </a:xfrm>
        </p:spPr>
        <p:txBody>
          <a:bodyPr anchor="b"/>
          <a:lstStyle>
            <a:lvl1pPr marL="0" indent="0">
              <a:buNone/>
              <a:defRPr sz="1600"/>
            </a:lvl1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17" name="Picture Placeholder 7"/>
          <p:cNvSpPr>
            <a:spLocks noGrp="1"/>
          </p:cNvSpPr>
          <p:nvPr>
            <p:ph type="pic" sz="quarter" idx="18"/>
          </p:nvPr>
        </p:nvSpPr>
        <p:spPr>
          <a:xfrm>
            <a:off x="467544" y="3861048"/>
            <a:ext cx="2376264" cy="2088232"/>
          </a:xfrm>
        </p:spPr>
        <p:txBody>
          <a:bodyPr anchor="b"/>
          <a:lstStyle>
            <a:lvl1pPr marL="0" indent="0">
              <a:buNone/>
              <a:defRPr sz="1600"/>
            </a:lvl1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18" name="Picture Placeholder 7"/>
          <p:cNvSpPr>
            <a:spLocks noGrp="1"/>
          </p:cNvSpPr>
          <p:nvPr>
            <p:ph type="pic" sz="quarter" idx="19"/>
          </p:nvPr>
        </p:nvSpPr>
        <p:spPr>
          <a:xfrm>
            <a:off x="6372200" y="3861048"/>
            <a:ext cx="2376264" cy="2088232"/>
          </a:xfrm>
        </p:spPr>
        <p:txBody>
          <a:bodyPr anchor="b"/>
          <a:lstStyle>
            <a:lvl1pPr marL="0" indent="0">
              <a:buNone/>
              <a:defRPr sz="1600"/>
            </a:lvl1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19" name="Picture Placeholder 7"/>
          <p:cNvSpPr>
            <a:spLocks noGrp="1"/>
          </p:cNvSpPr>
          <p:nvPr>
            <p:ph type="pic" sz="quarter" idx="20"/>
          </p:nvPr>
        </p:nvSpPr>
        <p:spPr>
          <a:xfrm>
            <a:off x="3433157" y="3861048"/>
            <a:ext cx="2376264" cy="2088232"/>
          </a:xfrm>
        </p:spPr>
        <p:txBody>
          <a:bodyPr anchor="b"/>
          <a:lstStyle>
            <a:lvl1pPr marL="0" indent="0">
              <a:buNone/>
              <a:defRPr sz="1600"/>
            </a:lvl1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3419872" y="3229754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>
              <a:spcBef>
                <a:spcPct val="30000"/>
              </a:spcBef>
            </a:pPr>
            <a:r>
              <a:rPr lang="en-GB" sz="1600" dirty="0" smtClean="0">
                <a:solidFill>
                  <a:srgbClr val="000000"/>
                </a:solidFill>
              </a:rPr>
              <a:t>Caption</a:t>
            </a:r>
            <a:endParaRPr lang="en-GB" sz="1600" dirty="0">
              <a:solidFill>
                <a:srgbClr val="000000"/>
              </a:solidFill>
            </a:endParaRPr>
          </a:p>
        </p:txBody>
      </p:sp>
      <p:sp>
        <p:nvSpPr>
          <p:cNvPr id="22" name="Picture Placeholder 7"/>
          <p:cNvSpPr>
            <a:spLocks noGrp="1"/>
          </p:cNvSpPr>
          <p:nvPr>
            <p:ph type="pic" sz="quarter" idx="21"/>
          </p:nvPr>
        </p:nvSpPr>
        <p:spPr>
          <a:xfrm>
            <a:off x="467544" y="1484784"/>
            <a:ext cx="2376264" cy="1728192"/>
          </a:xfrm>
        </p:spPr>
        <p:txBody>
          <a:bodyPr tIns="46800" anchor="b"/>
          <a:lstStyle>
            <a:lvl1pPr marL="0" indent="0">
              <a:buNone/>
              <a:defRPr sz="1600"/>
            </a:lvl1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2"/>
          </p:nvPr>
        </p:nvSpPr>
        <p:spPr>
          <a:xfrm>
            <a:off x="468313" y="3228975"/>
            <a:ext cx="2374900" cy="33933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BB9ACB3B-81A4-6247-87B5-FC3E0A04C89B}" type="slidenum">
              <a:rPr lang="en-US" smtClean="0">
                <a:solidFill>
                  <a:srgbClr val="000000"/>
                </a:solidFill>
              </a:rPr>
              <a:pPr algn="l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033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913" y="1484313"/>
            <a:ext cx="3416300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00613" y="1484313"/>
            <a:ext cx="3416300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>
                <a:solidFill>
                  <a:srgbClr val="000000"/>
                </a:solidFill>
              </a:rPr>
              <a:t>Partnership Forum 2016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BB9ACB3B-81A4-6247-87B5-FC3E0A04C89B}" type="slidenum">
              <a:rPr lang="en-US" smtClean="0">
                <a:solidFill>
                  <a:srgbClr val="000000"/>
                </a:solidFill>
              </a:rPr>
              <a:pPr algn="l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200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49275"/>
            <a:ext cx="829151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913" y="1484313"/>
            <a:ext cx="6985000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 bwMode="auto">
          <a:xfrm>
            <a:off x="1331913" y="6381750"/>
            <a:ext cx="6264275" cy="339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 bwMode="auto">
          <a:xfrm>
            <a:off x="449263" y="6381750"/>
            <a:ext cx="790575" cy="339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GB"/>
              <a:t>Page </a:t>
            </a:r>
            <a:fld id="{D4A6E95C-8D42-4303-BBD0-F97A542A24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29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30000"/>
        </a:spcAft>
        <a:buChar char="•"/>
        <a:defRPr sz="2400">
          <a:solidFill>
            <a:schemeClr val="tx1"/>
          </a:solidFill>
          <a:latin typeface="Arial" charset="0"/>
          <a:ea typeface="+mn-ea"/>
          <a:cs typeface="+mn-cs"/>
        </a:defRPr>
      </a:lvl1pPr>
      <a:lvl2pPr marL="630238" indent="-295275" algn="l" rtl="0" eaLnBrk="0" fontAlgn="ctr" hangingPunct="0">
        <a:spcBef>
          <a:spcPct val="20000"/>
        </a:spcBef>
        <a:spcAft>
          <a:spcPct val="0"/>
        </a:spcAft>
        <a:buClr>
          <a:schemeClr val="tx2"/>
        </a:buClr>
        <a:buSzPct val="175000"/>
        <a:buChar char="•"/>
        <a:defRPr sz="2000">
          <a:solidFill>
            <a:schemeClr val="tx1"/>
          </a:solidFill>
          <a:latin typeface="Arial" charset="0"/>
          <a:cs typeface="+mn-cs"/>
        </a:defRPr>
      </a:lvl2pPr>
      <a:lvl3pPr marL="914400" indent="-196850" algn="l" rtl="0" eaLnBrk="0" fontAlgn="ctr" hangingPunct="0">
        <a:spcBef>
          <a:spcPct val="20000"/>
        </a:spcBef>
        <a:spcAft>
          <a:spcPct val="0"/>
        </a:spcAft>
        <a:buFont typeface="Arial" charset="0"/>
        <a:buChar char="–"/>
        <a:defRPr sz="2400">
          <a:solidFill>
            <a:schemeClr val="tx1"/>
          </a:solidFill>
          <a:latin typeface="Arial" charset="0"/>
          <a:cs typeface="+mn-cs"/>
        </a:defRPr>
      </a:lvl3pPr>
      <a:lvl4pPr marL="1181100" indent="-211138" algn="l" rtl="0" eaLnBrk="0" fontAlgn="ctr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Arial" charset="0"/>
          <a:cs typeface="+mn-cs"/>
        </a:defRPr>
      </a:lvl4pPr>
      <a:lvl5pPr marL="2611438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  <a:cs typeface="+mn-cs"/>
        </a:defRPr>
      </a:lvl5pPr>
      <a:lvl6pPr marL="3068638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6pPr>
      <a:lvl7pPr marL="3525838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7pPr>
      <a:lvl8pPr marL="3983038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8pPr>
      <a:lvl9pPr marL="4440238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49275"/>
            <a:ext cx="8291513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1913" y="1484313"/>
            <a:ext cx="6985000" cy="489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505575"/>
            <a:ext cx="605790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Partnership Forum 2016</a:t>
            </a:r>
            <a:endParaRPr lang="en-GB" dirty="0" smtClean="0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-1588"/>
            <a:ext cx="9144000" cy="28733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fontAlgn="b">
              <a:spcBef>
                <a:spcPct val="30000"/>
              </a:spcBef>
            </a:pPr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4105" name="Picture 9" descr="Uok_horiz_PMS294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6553200"/>
            <a:ext cx="1368425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52400" y="6489700"/>
            <a:ext cx="6731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l" fontAlgn="b">
              <a:spcBef>
                <a:spcPct val="30000"/>
              </a:spcBef>
            </a:pPr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BB9ACB3B-81A4-6247-87B5-FC3E0A04C89B}" type="slidenum">
              <a:rPr lang="en-US" smtClean="0">
                <a:solidFill>
                  <a:srgbClr val="000000"/>
                </a:solidFill>
              </a:rPr>
              <a:pPr algn="l" fontAlgn="b">
                <a:spcBef>
                  <a:spcPct val="30000"/>
                </a:spcBef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555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55600" indent="-355600" algn="l" rtl="0" eaLnBrk="1" fontAlgn="ctr" hangingPunct="1">
        <a:spcBef>
          <a:spcPct val="35000"/>
        </a:spcBef>
        <a:spcAft>
          <a:spcPct val="0"/>
        </a:spcAft>
        <a:buClr>
          <a:schemeClr val="tx2"/>
        </a:buClr>
        <a:buSzPct val="175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12800" indent="-277813" algn="l" rtl="0" eaLnBrk="1" fontAlgn="ctr" hangingPunct="1">
        <a:spcBef>
          <a:spcPct val="0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1168400" indent="-176213" algn="l" rtl="0" eaLnBrk="1" fontAlgn="ctr" hangingPunct="1">
        <a:spcBef>
          <a:spcPct val="0"/>
        </a:spcBef>
        <a:spcAft>
          <a:spcPct val="0"/>
        </a:spcAft>
        <a:buFont typeface="Arial" pitchFamily="34" charset="0"/>
        <a:buChar char="–"/>
        <a:defRPr>
          <a:solidFill>
            <a:schemeClr val="tx1"/>
          </a:solidFill>
          <a:latin typeface="+mn-lt"/>
          <a:cs typeface="+mn-cs"/>
        </a:defRPr>
      </a:lvl3pPr>
      <a:lvl4pPr marL="1524000" indent="-176213" algn="l" rtl="0" eaLnBrk="1" fontAlgn="ctr" hangingPunct="1">
        <a:spcBef>
          <a:spcPct val="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79600" indent="-176213" algn="l" rtl="0" eaLnBrk="1" fontAlgn="base" hangingPunct="1">
        <a:spcBef>
          <a:spcPct val="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336800" indent="-176213" algn="l" rtl="0" eaLnBrk="1" fontAlgn="base" hangingPunct="1">
        <a:spcBef>
          <a:spcPct val="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6pPr>
      <a:lvl7pPr marL="2794000" indent="-176213" algn="l" rtl="0" eaLnBrk="1" fontAlgn="base" hangingPunct="1">
        <a:spcBef>
          <a:spcPct val="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7pPr>
      <a:lvl8pPr marL="3251200" indent="-176213" algn="l" rtl="0" eaLnBrk="1" fontAlgn="base" hangingPunct="1">
        <a:spcBef>
          <a:spcPct val="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8pPr>
      <a:lvl9pPr marL="3708400" indent="-176213" algn="l" rtl="0" eaLnBrk="1" fontAlgn="base" hangingPunct="1">
        <a:spcBef>
          <a:spcPct val="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 descr="TC_IMG_3000_T_Baldwin_retouched.jpg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79" b="20847"/>
          <a:stretch/>
        </p:blipFill>
        <p:spPr>
          <a:xfrm>
            <a:off x="0" y="2592090"/>
            <a:ext cx="9144000" cy="4265910"/>
          </a:xfrm>
        </p:spPr>
      </p:pic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Partnership Forum 2019 </a:t>
            </a:r>
            <a:r>
              <a:rPr lang="en-US" dirty="0" smtClean="0">
                <a:solidFill>
                  <a:srgbClr val="D6A300"/>
                </a:solidFill>
              </a:rPr>
              <a:t>Developments at Kent</a:t>
            </a:r>
            <a:endParaRPr lang="en-US" dirty="0">
              <a:solidFill>
                <a:srgbClr val="D6A300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Malcolm Dixon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87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What’s New at Kent?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Kent and Medway Medical School</a:t>
            </a:r>
          </a:p>
          <a:p>
            <a:r>
              <a:rPr lang="en-GB" sz="2800" dirty="0" smtClean="0"/>
              <a:t>Joint Venture with Canterbury Christ Church University (CCCU)</a:t>
            </a:r>
          </a:p>
          <a:p>
            <a:r>
              <a:rPr lang="en-GB" sz="2800" dirty="0" smtClean="0"/>
              <a:t>Will </a:t>
            </a:r>
            <a:r>
              <a:rPr lang="en-GB" sz="2800" dirty="0"/>
              <a:t>offer </a:t>
            </a:r>
            <a:r>
              <a:rPr lang="en-GB" sz="2800" dirty="0" smtClean="0"/>
              <a:t>training for </a:t>
            </a:r>
            <a:r>
              <a:rPr lang="en-GB" sz="2800" dirty="0"/>
              <a:t>aspiring doctors in Kent and Medway </a:t>
            </a:r>
            <a:r>
              <a:rPr lang="en-GB" sz="2800" dirty="0" smtClean="0"/>
              <a:t>with aim of them applying </a:t>
            </a:r>
            <a:r>
              <a:rPr lang="en-GB" sz="2800" dirty="0"/>
              <a:t>their skills within the local area</a:t>
            </a:r>
            <a:r>
              <a:rPr lang="en-GB" sz="2800" dirty="0" smtClean="0"/>
              <a:t>.</a:t>
            </a:r>
          </a:p>
          <a:p>
            <a:r>
              <a:rPr lang="en-GB" sz="2800" dirty="0" err="1"/>
              <a:t>Prof.</a:t>
            </a:r>
            <a:r>
              <a:rPr lang="en-GB" sz="2800" dirty="0"/>
              <a:t> Chris Holland – Dean </a:t>
            </a:r>
            <a:endParaRPr lang="en-GB" sz="2800" dirty="0" smtClean="0"/>
          </a:p>
          <a:p>
            <a:endParaRPr lang="en-GB" sz="2800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		</a:t>
            </a:r>
          </a:p>
          <a:p>
            <a:pPr marL="0" indent="0">
              <a:buNone/>
            </a:pPr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Page </a:t>
            </a:r>
            <a:fld id="{B8F9DD20-83A2-4DF6-B69F-96A44955146C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180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What’s New at Kent?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600" dirty="0" smtClean="0"/>
              <a:t>New Quality Code</a:t>
            </a:r>
          </a:p>
          <a:p>
            <a:r>
              <a:rPr lang="en-GB" sz="3600" dirty="0" smtClean="0"/>
              <a:t>The Quality Assurance Agency (QAA) published its new Quality Code in November 2018</a:t>
            </a:r>
          </a:p>
          <a:p>
            <a:endParaRPr lang="en-GB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B8F9DD20-83A2-4DF6-B69F-96A44955146C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34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What’s New at Kent?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err="1" smtClean="0"/>
              <a:t>KentVision</a:t>
            </a:r>
            <a:r>
              <a:rPr lang="en-US" sz="3600" b="1" dirty="0" smtClean="0"/>
              <a:t> </a:t>
            </a:r>
            <a:r>
              <a:rPr lang="en-US" sz="3600" dirty="0" smtClean="0"/>
              <a:t>(SITS)</a:t>
            </a:r>
          </a:p>
          <a:p>
            <a:r>
              <a:rPr lang="en-US" sz="3300" dirty="0" smtClean="0"/>
              <a:t>Implementation has </a:t>
            </a:r>
            <a:r>
              <a:rPr lang="en-US" sz="3300" dirty="0"/>
              <a:t>been  </a:t>
            </a:r>
            <a:r>
              <a:rPr lang="en-US" sz="3300" dirty="0" smtClean="0"/>
              <a:t>postponed. </a:t>
            </a:r>
            <a:endParaRPr lang="en-US" sz="3300" b="1" dirty="0" smtClean="0"/>
          </a:p>
          <a:p>
            <a:r>
              <a:rPr lang="en-US" sz="3300" dirty="0" smtClean="0"/>
              <a:t>Expected that some Regulatory changes in September 2019 in anticipation of </a:t>
            </a:r>
            <a:r>
              <a:rPr lang="en-US" sz="3300" dirty="0" err="1" smtClean="0"/>
              <a:t>KentVision</a:t>
            </a:r>
            <a:r>
              <a:rPr lang="en-US" sz="3300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B8F9DD20-83A2-4DF6-B69F-96A44955146C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40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What’s New at Kent?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err="1" smtClean="0"/>
              <a:t>KentVision</a:t>
            </a:r>
            <a:r>
              <a:rPr lang="en-US" sz="3600" b="1" dirty="0" smtClean="0"/>
              <a:t> </a:t>
            </a:r>
            <a:r>
              <a:rPr lang="en-US" sz="3600" dirty="0" smtClean="0"/>
              <a:t>(SITS)</a:t>
            </a:r>
          </a:p>
          <a:p>
            <a:r>
              <a:rPr lang="en-US" sz="3300" dirty="0" smtClean="0"/>
              <a:t>Regulatory changes:</a:t>
            </a:r>
          </a:p>
          <a:p>
            <a:r>
              <a:rPr lang="en-US" dirty="0" smtClean="0"/>
              <a:t>Changes to PG Classification</a:t>
            </a:r>
          </a:p>
          <a:p>
            <a:r>
              <a:rPr lang="en-US" dirty="0" smtClean="0"/>
              <a:t>UG/PG final classifications</a:t>
            </a:r>
          </a:p>
          <a:p>
            <a:r>
              <a:rPr lang="en-US" dirty="0" smtClean="0"/>
              <a:t>Changes to Concessions</a:t>
            </a:r>
          </a:p>
          <a:p>
            <a:r>
              <a:rPr lang="en-US" dirty="0" smtClean="0"/>
              <a:t>From 2019/2020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B8F9DD20-83A2-4DF6-B69F-96A44955146C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27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What’s New at Kent?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600" dirty="0" smtClean="0"/>
              <a:t>Reviews</a:t>
            </a:r>
          </a:p>
          <a:p>
            <a:r>
              <a:rPr lang="en-GB" sz="3600" dirty="0" smtClean="0"/>
              <a:t>Working Group to assess Academic Offences (Annex 10 of the Credit Framework)</a:t>
            </a:r>
          </a:p>
          <a:p>
            <a:r>
              <a:rPr lang="en-GB" sz="3600" dirty="0" smtClean="0"/>
              <a:t>Working Group to assess Boards of Examiners practice 	</a:t>
            </a:r>
            <a:endParaRPr lang="en-US" sz="3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B8F9DD20-83A2-4DF6-B69F-96A44955146C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42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492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Kent normal">
  <a:themeElements>
    <a:clrScheme name="Kent normal 2">
      <a:dk1>
        <a:srgbClr val="000000"/>
      </a:dk1>
      <a:lt1>
        <a:srgbClr val="FFFFFF"/>
      </a:lt1>
      <a:dk2>
        <a:srgbClr val="A8034F"/>
      </a:dk2>
      <a:lt2>
        <a:srgbClr val="808080"/>
      </a:lt2>
      <a:accent1>
        <a:srgbClr val="C985A3"/>
      </a:accent1>
      <a:accent2>
        <a:srgbClr val="A8034F"/>
      </a:accent2>
      <a:accent3>
        <a:srgbClr val="FFFFFF"/>
      </a:accent3>
      <a:accent4>
        <a:srgbClr val="000000"/>
      </a:accent4>
      <a:accent5>
        <a:srgbClr val="E1C2CE"/>
      </a:accent5>
      <a:accent6>
        <a:srgbClr val="980247"/>
      </a:accent6>
      <a:hlink>
        <a:srgbClr val="664A78"/>
      </a:hlink>
      <a:folHlink>
        <a:srgbClr val="A891B0"/>
      </a:folHlink>
    </a:clrScheme>
    <a:fontScheme name="3_Kent normal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" latinLnBrk="0" hangingPunct="1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" latinLnBrk="0" hangingPunct="1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Kent normal 1">
        <a:dk1>
          <a:srgbClr val="000000"/>
        </a:dk1>
        <a:lt1>
          <a:srgbClr val="FFFFFF"/>
        </a:lt1>
        <a:dk2>
          <a:srgbClr val="008AC4"/>
        </a:dk2>
        <a:lt2>
          <a:srgbClr val="808080"/>
        </a:lt2>
        <a:accent1>
          <a:srgbClr val="5CBACC"/>
        </a:accent1>
        <a:accent2>
          <a:srgbClr val="00387C"/>
        </a:accent2>
        <a:accent3>
          <a:srgbClr val="FFFFFF"/>
        </a:accent3>
        <a:accent4>
          <a:srgbClr val="000000"/>
        </a:accent4>
        <a:accent5>
          <a:srgbClr val="B5D9E2"/>
        </a:accent5>
        <a:accent6>
          <a:srgbClr val="003270"/>
        </a:accent6>
        <a:hlink>
          <a:srgbClr val="008AC4"/>
        </a:hlink>
        <a:folHlink>
          <a:srgbClr val="82B8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nt normal 2">
        <a:dk1>
          <a:srgbClr val="000000"/>
        </a:dk1>
        <a:lt1>
          <a:srgbClr val="FFFFFF"/>
        </a:lt1>
        <a:dk2>
          <a:srgbClr val="A8034F"/>
        </a:dk2>
        <a:lt2>
          <a:srgbClr val="808080"/>
        </a:lt2>
        <a:accent1>
          <a:srgbClr val="C985A3"/>
        </a:accent1>
        <a:accent2>
          <a:srgbClr val="A8034F"/>
        </a:accent2>
        <a:accent3>
          <a:srgbClr val="FFFFFF"/>
        </a:accent3>
        <a:accent4>
          <a:srgbClr val="000000"/>
        </a:accent4>
        <a:accent5>
          <a:srgbClr val="E1C2CE"/>
        </a:accent5>
        <a:accent6>
          <a:srgbClr val="980247"/>
        </a:accent6>
        <a:hlink>
          <a:srgbClr val="664A78"/>
        </a:hlink>
        <a:folHlink>
          <a:srgbClr val="A891B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nt normal 3">
        <a:dk1>
          <a:srgbClr val="000000"/>
        </a:dk1>
        <a:lt1>
          <a:srgbClr val="FFFFFF"/>
        </a:lt1>
        <a:dk2>
          <a:srgbClr val="00387C"/>
        </a:dk2>
        <a:lt2>
          <a:srgbClr val="808080"/>
        </a:lt2>
        <a:accent1>
          <a:srgbClr val="5CBACC"/>
        </a:accent1>
        <a:accent2>
          <a:srgbClr val="00387C"/>
        </a:accent2>
        <a:accent3>
          <a:srgbClr val="FFFFFF"/>
        </a:accent3>
        <a:accent4>
          <a:srgbClr val="000000"/>
        </a:accent4>
        <a:accent5>
          <a:srgbClr val="B5D9E2"/>
        </a:accent5>
        <a:accent6>
          <a:srgbClr val="003270"/>
        </a:accent6>
        <a:hlink>
          <a:srgbClr val="008AC4"/>
        </a:hlink>
        <a:folHlink>
          <a:srgbClr val="82B8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nt normal 4">
        <a:dk1>
          <a:srgbClr val="000000"/>
        </a:dk1>
        <a:lt1>
          <a:srgbClr val="F3F0E1"/>
        </a:lt1>
        <a:dk2>
          <a:srgbClr val="008AC4"/>
        </a:dk2>
        <a:lt2>
          <a:srgbClr val="808080"/>
        </a:lt2>
        <a:accent1>
          <a:srgbClr val="5CBACC"/>
        </a:accent1>
        <a:accent2>
          <a:srgbClr val="00387C"/>
        </a:accent2>
        <a:accent3>
          <a:srgbClr val="F8F6EE"/>
        </a:accent3>
        <a:accent4>
          <a:srgbClr val="000000"/>
        </a:accent4>
        <a:accent5>
          <a:srgbClr val="B5D9E2"/>
        </a:accent5>
        <a:accent6>
          <a:srgbClr val="003270"/>
        </a:accent6>
        <a:hlink>
          <a:srgbClr val="008AC4"/>
        </a:hlink>
        <a:folHlink>
          <a:srgbClr val="82B8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nt normal 5">
        <a:dk1>
          <a:srgbClr val="000000"/>
        </a:dk1>
        <a:lt1>
          <a:srgbClr val="F3F0E1"/>
        </a:lt1>
        <a:dk2>
          <a:srgbClr val="A8034F"/>
        </a:dk2>
        <a:lt2>
          <a:srgbClr val="808080"/>
        </a:lt2>
        <a:accent1>
          <a:srgbClr val="C985A3"/>
        </a:accent1>
        <a:accent2>
          <a:srgbClr val="A8034F"/>
        </a:accent2>
        <a:accent3>
          <a:srgbClr val="F8F6EE"/>
        </a:accent3>
        <a:accent4>
          <a:srgbClr val="000000"/>
        </a:accent4>
        <a:accent5>
          <a:srgbClr val="E1C2CE"/>
        </a:accent5>
        <a:accent6>
          <a:srgbClr val="980247"/>
        </a:accent6>
        <a:hlink>
          <a:srgbClr val="664A78"/>
        </a:hlink>
        <a:folHlink>
          <a:srgbClr val="A891B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nt normal 6">
        <a:dk1>
          <a:srgbClr val="000000"/>
        </a:dk1>
        <a:lt1>
          <a:srgbClr val="F3F0E1"/>
        </a:lt1>
        <a:dk2>
          <a:srgbClr val="00387C"/>
        </a:dk2>
        <a:lt2>
          <a:srgbClr val="808080"/>
        </a:lt2>
        <a:accent1>
          <a:srgbClr val="5CBACC"/>
        </a:accent1>
        <a:accent2>
          <a:srgbClr val="00387C"/>
        </a:accent2>
        <a:accent3>
          <a:srgbClr val="F8F6EE"/>
        </a:accent3>
        <a:accent4>
          <a:srgbClr val="000000"/>
        </a:accent4>
        <a:accent5>
          <a:srgbClr val="B5D9E2"/>
        </a:accent5>
        <a:accent6>
          <a:srgbClr val="003270"/>
        </a:accent6>
        <a:hlink>
          <a:srgbClr val="008AC4"/>
        </a:hlink>
        <a:folHlink>
          <a:srgbClr val="82B8C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ent2013">
  <a:themeElements>
    <a:clrScheme name="bulletsandcolours 1">
      <a:dk1>
        <a:srgbClr val="000000"/>
      </a:dk1>
      <a:lt1>
        <a:srgbClr val="FFFFFF"/>
      </a:lt1>
      <a:dk2>
        <a:srgbClr val="003882"/>
      </a:dk2>
      <a:lt2>
        <a:srgbClr val="808080"/>
      </a:lt2>
      <a:accent1>
        <a:srgbClr val="008AC4"/>
      </a:accent1>
      <a:accent2>
        <a:srgbClr val="A8034F"/>
      </a:accent2>
      <a:accent3>
        <a:srgbClr val="FFFFFF"/>
      </a:accent3>
      <a:accent4>
        <a:srgbClr val="000000"/>
      </a:accent4>
      <a:accent5>
        <a:srgbClr val="AAC4DE"/>
      </a:accent5>
      <a:accent6>
        <a:srgbClr val="980247"/>
      </a:accent6>
      <a:hlink>
        <a:srgbClr val="007A5E"/>
      </a:hlink>
      <a:folHlink>
        <a:srgbClr val="DE5433"/>
      </a:folHlink>
    </a:clrScheme>
    <a:fontScheme name="bulletsandcolour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" latinLnBrk="0" hangingPunct="1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" latinLnBrk="0" hangingPunct="1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bulletsandcolours 1">
        <a:dk1>
          <a:srgbClr val="000000"/>
        </a:dk1>
        <a:lt1>
          <a:srgbClr val="FFFFFF"/>
        </a:lt1>
        <a:dk2>
          <a:srgbClr val="003882"/>
        </a:dk2>
        <a:lt2>
          <a:srgbClr val="808080"/>
        </a:lt2>
        <a:accent1>
          <a:srgbClr val="008AC4"/>
        </a:accent1>
        <a:accent2>
          <a:srgbClr val="A8034F"/>
        </a:accent2>
        <a:accent3>
          <a:srgbClr val="FFFFFF"/>
        </a:accent3>
        <a:accent4>
          <a:srgbClr val="000000"/>
        </a:accent4>
        <a:accent5>
          <a:srgbClr val="AAC4DE"/>
        </a:accent5>
        <a:accent6>
          <a:srgbClr val="980247"/>
        </a:accent6>
        <a:hlink>
          <a:srgbClr val="007A5E"/>
        </a:hlink>
        <a:folHlink>
          <a:srgbClr val="DE54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2">
        <a:dk1>
          <a:srgbClr val="000000"/>
        </a:dk1>
        <a:lt1>
          <a:srgbClr val="F9F8F5"/>
        </a:lt1>
        <a:dk2>
          <a:srgbClr val="003882"/>
        </a:dk2>
        <a:lt2>
          <a:srgbClr val="808080"/>
        </a:lt2>
        <a:accent1>
          <a:srgbClr val="008AC4"/>
        </a:accent1>
        <a:accent2>
          <a:srgbClr val="A8034F"/>
        </a:accent2>
        <a:accent3>
          <a:srgbClr val="FBFBF9"/>
        </a:accent3>
        <a:accent4>
          <a:srgbClr val="000000"/>
        </a:accent4>
        <a:accent5>
          <a:srgbClr val="AAC4DE"/>
        </a:accent5>
        <a:accent6>
          <a:srgbClr val="980247"/>
        </a:accent6>
        <a:hlink>
          <a:srgbClr val="007A5E"/>
        </a:hlink>
        <a:folHlink>
          <a:srgbClr val="DE54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3">
        <a:dk1>
          <a:srgbClr val="000000"/>
        </a:dk1>
        <a:lt1>
          <a:srgbClr val="FFFFFF"/>
        </a:lt1>
        <a:dk2>
          <a:srgbClr val="003882"/>
        </a:dk2>
        <a:lt2>
          <a:srgbClr val="808080"/>
        </a:lt2>
        <a:accent1>
          <a:srgbClr val="008AC4"/>
        </a:accent1>
        <a:accent2>
          <a:srgbClr val="B8CCDE"/>
        </a:accent2>
        <a:accent3>
          <a:srgbClr val="FFFFFF"/>
        </a:accent3>
        <a:accent4>
          <a:srgbClr val="000000"/>
        </a:accent4>
        <a:accent5>
          <a:srgbClr val="AAC4DE"/>
        </a:accent5>
        <a:accent6>
          <a:srgbClr val="A6B9C9"/>
        </a:accent6>
        <a:hlink>
          <a:srgbClr val="00789C"/>
        </a:hlink>
        <a:folHlink>
          <a:srgbClr val="82B8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4">
        <a:dk1>
          <a:srgbClr val="000000"/>
        </a:dk1>
        <a:lt1>
          <a:srgbClr val="F9F8F5"/>
        </a:lt1>
        <a:dk2>
          <a:srgbClr val="003882"/>
        </a:dk2>
        <a:lt2>
          <a:srgbClr val="808080"/>
        </a:lt2>
        <a:accent1>
          <a:srgbClr val="008AC4"/>
        </a:accent1>
        <a:accent2>
          <a:srgbClr val="B8CCDE"/>
        </a:accent2>
        <a:accent3>
          <a:srgbClr val="FBFBF9"/>
        </a:accent3>
        <a:accent4>
          <a:srgbClr val="000000"/>
        </a:accent4>
        <a:accent5>
          <a:srgbClr val="AAC4DE"/>
        </a:accent5>
        <a:accent6>
          <a:srgbClr val="A6B9C9"/>
        </a:accent6>
        <a:hlink>
          <a:srgbClr val="00789C"/>
        </a:hlink>
        <a:folHlink>
          <a:srgbClr val="82B8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5">
        <a:dk1>
          <a:srgbClr val="000000"/>
        </a:dk1>
        <a:lt1>
          <a:srgbClr val="FFFFFF"/>
        </a:lt1>
        <a:dk2>
          <a:srgbClr val="003882"/>
        </a:dk2>
        <a:lt2>
          <a:srgbClr val="808080"/>
        </a:lt2>
        <a:accent1>
          <a:srgbClr val="B4035C"/>
        </a:accent1>
        <a:accent2>
          <a:srgbClr val="E29A74"/>
        </a:accent2>
        <a:accent3>
          <a:srgbClr val="FFFFFF"/>
        </a:accent3>
        <a:accent4>
          <a:srgbClr val="000000"/>
        </a:accent4>
        <a:accent5>
          <a:srgbClr val="D6AAB5"/>
        </a:accent5>
        <a:accent6>
          <a:srgbClr val="CD8B68"/>
        </a:accent6>
        <a:hlink>
          <a:srgbClr val="80293D"/>
        </a:hlink>
        <a:folHlink>
          <a:srgbClr val="D124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6">
        <a:dk1>
          <a:srgbClr val="000000"/>
        </a:dk1>
        <a:lt1>
          <a:srgbClr val="F9F8F5"/>
        </a:lt1>
        <a:dk2>
          <a:srgbClr val="003882"/>
        </a:dk2>
        <a:lt2>
          <a:srgbClr val="808080"/>
        </a:lt2>
        <a:accent1>
          <a:srgbClr val="B4035C"/>
        </a:accent1>
        <a:accent2>
          <a:srgbClr val="E29A74"/>
        </a:accent2>
        <a:accent3>
          <a:srgbClr val="FBFBF9"/>
        </a:accent3>
        <a:accent4>
          <a:srgbClr val="000000"/>
        </a:accent4>
        <a:accent5>
          <a:srgbClr val="D6AAB5"/>
        </a:accent5>
        <a:accent6>
          <a:srgbClr val="CD8B68"/>
        </a:accent6>
        <a:hlink>
          <a:srgbClr val="80293D"/>
        </a:hlink>
        <a:folHlink>
          <a:srgbClr val="D124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7">
        <a:dk1>
          <a:srgbClr val="000000"/>
        </a:dk1>
        <a:lt1>
          <a:srgbClr val="FFFFFF"/>
        </a:lt1>
        <a:dk2>
          <a:srgbClr val="003882"/>
        </a:dk2>
        <a:lt2>
          <a:srgbClr val="808080"/>
        </a:lt2>
        <a:accent1>
          <a:srgbClr val="664A78"/>
        </a:accent1>
        <a:accent2>
          <a:srgbClr val="A891B0"/>
        </a:accent2>
        <a:accent3>
          <a:srgbClr val="FFFFFF"/>
        </a:accent3>
        <a:accent4>
          <a:srgbClr val="000000"/>
        </a:accent4>
        <a:accent5>
          <a:srgbClr val="B8B1BE"/>
        </a:accent5>
        <a:accent6>
          <a:srgbClr val="98839F"/>
        </a:accent6>
        <a:hlink>
          <a:srgbClr val="C985A3"/>
        </a:hlink>
        <a:folHlink>
          <a:srgbClr val="DEAD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8">
        <a:dk1>
          <a:srgbClr val="000000"/>
        </a:dk1>
        <a:lt1>
          <a:srgbClr val="FFFFFF"/>
        </a:lt1>
        <a:dk2>
          <a:srgbClr val="003882"/>
        </a:dk2>
        <a:lt2>
          <a:srgbClr val="808080"/>
        </a:lt2>
        <a:accent1>
          <a:srgbClr val="007A5E"/>
        </a:accent1>
        <a:accent2>
          <a:srgbClr val="A8B50A"/>
        </a:accent2>
        <a:accent3>
          <a:srgbClr val="FFFFFF"/>
        </a:accent3>
        <a:accent4>
          <a:srgbClr val="000000"/>
        </a:accent4>
        <a:accent5>
          <a:srgbClr val="AABEB6"/>
        </a:accent5>
        <a:accent6>
          <a:srgbClr val="98A408"/>
        </a:accent6>
        <a:hlink>
          <a:srgbClr val="75A38C"/>
        </a:hlink>
        <a:folHlink>
          <a:srgbClr val="D6D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9">
        <a:dk1>
          <a:srgbClr val="000000"/>
        </a:dk1>
        <a:lt1>
          <a:srgbClr val="FFFFFF"/>
        </a:lt1>
        <a:dk2>
          <a:srgbClr val="003882"/>
        </a:dk2>
        <a:lt2>
          <a:srgbClr val="808080"/>
        </a:lt2>
        <a:accent1>
          <a:srgbClr val="DE5433"/>
        </a:accent1>
        <a:accent2>
          <a:srgbClr val="E87D0D"/>
        </a:accent2>
        <a:accent3>
          <a:srgbClr val="FFFFFF"/>
        </a:accent3>
        <a:accent4>
          <a:srgbClr val="000000"/>
        </a:accent4>
        <a:accent5>
          <a:srgbClr val="ECB3AD"/>
        </a:accent5>
        <a:accent6>
          <a:srgbClr val="D2710B"/>
        </a:accent6>
        <a:hlink>
          <a:srgbClr val="FA8A75"/>
        </a:hlink>
        <a:folHlink>
          <a:srgbClr val="EDBD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10">
        <a:dk1>
          <a:srgbClr val="000000"/>
        </a:dk1>
        <a:lt1>
          <a:srgbClr val="F9F8F5"/>
        </a:lt1>
        <a:dk2>
          <a:srgbClr val="003882"/>
        </a:dk2>
        <a:lt2>
          <a:srgbClr val="808080"/>
        </a:lt2>
        <a:accent1>
          <a:srgbClr val="664A78"/>
        </a:accent1>
        <a:accent2>
          <a:srgbClr val="A891B0"/>
        </a:accent2>
        <a:accent3>
          <a:srgbClr val="FBFBF9"/>
        </a:accent3>
        <a:accent4>
          <a:srgbClr val="000000"/>
        </a:accent4>
        <a:accent5>
          <a:srgbClr val="B8B1BE"/>
        </a:accent5>
        <a:accent6>
          <a:srgbClr val="98839F"/>
        </a:accent6>
        <a:hlink>
          <a:srgbClr val="C985A3"/>
        </a:hlink>
        <a:folHlink>
          <a:srgbClr val="DEAD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11">
        <a:dk1>
          <a:srgbClr val="000000"/>
        </a:dk1>
        <a:lt1>
          <a:srgbClr val="F9F8F5"/>
        </a:lt1>
        <a:dk2>
          <a:srgbClr val="003882"/>
        </a:dk2>
        <a:lt2>
          <a:srgbClr val="808080"/>
        </a:lt2>
        <a:accent1>
          <a:srgbClr val="007A5E"/>
        </a:accent1>
        <a:accent2>
          <a:srgbClr val="A8B50A"/>
        </a:accent2>
        <a:accent3>
          <a:srgbClr val="FBFBF9"/>
        </a:accent3>
        <a:accent4>
          <a:srgbClr val="000000"/>
        </a:accent4>
        <a:accent5>
          <a:srgbClr val="AABEB6"/>
        </a:accent5>
        <a:accent6>
          <a:srgbClr val="98A408"/>
        </a:accent6>
        <a:hlink>
          <a:srgbClr val="75A38C"/>
        </a:hlink>
        <a:folHlink>
          <a:srgbClr val="D6D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letsandcolours 12">
        <a:dk1>
          <a:srgbClr val="000000"/>
        </a:dk1>
        <a:lt1>
          <a:srgbClr val="F9F8F5"/>
        </a:lt1>
        <a:dk2>
          <a:srgbClr val="003882"/>
        </a:dk2>
        <a:lt2>
          <a:srgbClr val="808080"/>
        </a:lt2>
        <a:accent1>
          <a:srgbClr val="DE5433"/>
        </a:accent1>
        <a:accent2>
          <a:srgbClr val="E87D0D"/>
        </a:accent2>
        <a:accent3>
          <a:srgbClr val="FBFBF9"/>
        </a:accent3>
        <a:accent4>
          <a:srgbClr val="000000"/>
        </a:accent4>
        <a:accent5>
          <a:srgbClr val="ECB3AD"/>
        </a:accent5>
        <a:accent6>
          <a:srgbClr val="D2710B"/>
        </a:accent6>
        <a:hlink>
          <a:srgbClr val="FA8A75"/>
        </a:hlink>
        <a:folHlink>
          <a:srgbClr val="EDBD3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10095</TotalTime>
  <Words>176</Words>
  <Application>Microsoft Office PowerPoint</Application>
  <PresentationFormat>On-screen Show (4:3)</PresentationFormat>
  <Paragraphs>41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Century Schoolbook</vt:lpstr>
      <vt:lpstr>Wingdings</vt:lpstr>
      <vt:lpstr>3_Kent normal</vt:lpstr>
      <vt:lpstr>kent2013</vt:lpstr>
      <vt:lpstr>PowerPoint Presentation</vt:lpstr>
      <vt:lpstr>What’s New at Kent?</vt:lpstr>
      <vt:lpstr>What’s New at Kent?</vt:lpstr>
      <vt:lpstr>What’s New at Kent?</vt:lpstr>
      <vt:lpstr>What’s New at Kent?</vt:lpstr>
      <vt:lpstr>What’s New at Kent?</vt:lpstr>
      <vt:lpstr>PowerPoint Presentation</vt:lpstr>
    </vt:vector>
  </TitlesOfParts>
  <Company>University of Kent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Core Data to League Tables 2009 v2</dc:title>
  <dc:creator>Silvia Dobre</dc:creator>
  <cp:lastModifiedBy>Julie Iliffe</cp:lastModifiedBy>
  <cp:revision>783</cp:revision>
  <cp:lastPrinted>2018-03-05T16:39:04Z</cp:lastPrinted>
  <dcterms:created xsi:type="dcterms:W3CDTF">2007-03-06T14:25:00Z</dcterms:created>
  <dcterms:modified xsi:type="dcterms:W3CDTF">2019-03-12T10:03:43Z</dcterms:modified>
</cp:coreProperties>
</file>