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60" r:id="rId2"/>
    <p:sldId id="262" r:id="rId3"/>
    <p:sldId id="266" r:id="rId4"/>
    <p:sldId id="263" r:id="rId5"/>
    <p:sldId id="267" r:id="rId6"/>
    <p:sldId id="268" r:id="rId7"/>
    <p:sldId id="265" r:id="rId8"/>
    <p:sldId id="259" r:id="rId9"/>
  </p:sldIdLst>
  <p:sldSz cx="9144000" cy="6858000" type="screen4x3"/>
  <p:notesSz cx="6797675" cy="9926638"/>
  <p:defaultTextStyle>
    <a:defPPr>
      <a:defRPr lang="en-GB"/>
    </a:defPPr>
    <a:lvl1pPr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">
      <a:spcBef>
        <a:spcPct val="3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FCD852"/>
    <a:srgbClr val="FABE00"/>
    <a:srgbClr val="A47D00"/>
    <a:srgbClr val="A8034F"/>
    <a:srgbClr val="FFFFFF"/>
    <a:srgbClr val="A8B50A"/>
    <a:srgbClr val="007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4" autoAdjust="0"/>
    <p:restoredTop sz="73010" autoAdjust="0"/>
  </p:normalViewPr>
  <p:slideViewPr>
    <p:cSldViewPr snapToGrid="0">
      <p:cViewPr varScale="1">
        <p:scale>
          <a:sx n="84" d="100"/>
          <a:sy n="84" d="100"/>
        </p:scale>
        <p:origin x="28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6008" y="2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fld id="{44AF512D-E224-4E93-B1D1-FE2471EDF0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38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defRPr sz="1200"/>
            </a:lvl1pPr>
          </a:lstStyle>
          <a:p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defRPr sz="1200"/>
            </a:lvl1pPr>
          </a:lstStyle>
          <a:p>
            <a:fld id="{164B663F-FE7E-487F-B07F-3A770B0BE14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63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434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Ice breaker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85CB-ABED-4A3A-B16A-695CAF15C03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9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stolen from Talking Cultures!!!!!</a:t>
            </a:r>
          </a:p>
          <a:p>
            <a:r>
              <a:rPr lang="en-GB" dirty="0" smtClean="0"/>
              <a:t>Ask participants</a:t>
            </a:r>
            <a:r>
              <a:rPr lang="en-GB" baseline="0" dirty="0" smtClean="0"/>
              <a:t> if they can think of more ex. ‘sorry’</a:t>
            </a:r>
          </a:p>
          <a:p>
            <a:endParaRPr lang="en-GB" baseline="0" dirty="0" smtClean="0"/>
          </a:p>
          <a:p>
            <a:r>
              <a:rPr lang="en-GB" baseline="0" dirty="0" smtClean="0"/>
              <a:t>Elicit possible misunderstandings that could occur which further highlights importance of cross-cultural communication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85CB-ABED-4A3A-B16A-695CAF15C03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94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Before</a:t>
            </a:r>
            <a:r>
              <a:rPr lang="en-GB" baseline="0" dirty="0" smtClean="0"/>
              <a:t> playing the sketch we will provide examples of phrasal verbs</a:t>
            </a:r>
            <a:endParaRPr lang="en-GB" dirty="0" smtClean="0"/>
          </a:p>
          <a:p>
            <a:r>
              <a:rPr lang="en-GB" dirty="0" smtClean="0"/>
              <a:t>We will show the sketch</a:t>
            </a:r>
            <a:r>
              <a:rPr lang="en-GB" baseline="0" dirty="0" smtClean="0"/>
              <a:t> and then we will ask them to reflect on/discuss the questions in groups</a:t>
            </a:r>
          </a:p>
          <a:p>
            <a:r>
              <a:rPr lang="en-GB" baseline="0" dirty="0" smtClean="0"/>
              <a:t>Some points to highlight: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Setting OK?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Expansion of problem needed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Overload of information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‘Signal markers’ helpful – first, then, next, finally…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Eye contact good?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Terminology ‘Booking on’ – phrasal verbs = difficult for international students to comprehend / ‘Proofread’ help with grammar and structure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Is the conversation/dialogue well-structured? Not really, could organise points more logically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Good listening skills?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Body language OK – open, mirroring technique?</a:t>
            </a:r>
          </a:p>
          <a:p>
            <a:endParaRPr lang="en-GB" baseline="0" dirty="0" smtClean="0"/>
          </a:p>
          <a:p>
            <a:r>
              <a:rPr lang="en-GB" baseline="0" dirty="0" smtClean="0"/>
              <a:t>NB: Strategies to avoid misunderstandings, difficulties, tensions will be further discussed in the ‘checklist’ activity (last slide)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85CB-ABED-4A3A-B16A-695CAF15C03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674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participant</a:t>
            </a:r>
            <a:r>
              <a:rPr lang="en-GB" baseline="0" dirty="0" smtClean="0"/>
              <a:t>s first to share their experiences (similar to what was illustrated in the video) in groups and then discuss some examples in plenum - time permitting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85CB-ABED-4A3A-B16A-695CAF15C03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393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participant</a:t>
            </a:r>
            <a:r>
              <a:rPr lang="en-GB" baseline="0" dirty="0" smtClean="0"/>
              <a:t>s first to share their experiences (similar to what was illustrated in the video) in groups and then discuss some examples in plenum - time permitting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85CB-ABED-4A3A-B16A-695CAF15C03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477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285CB-ABED-4A3A-B16A-695CAF15C03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362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This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13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tiff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592090"/>
            <a:ext cx="9144000" cy="426591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37" name="Picture 17" descr="Uok_Logo_PMS294_P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932" y="299722"/>
            <a:ext cx="1007492" cy="546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467544" y="299723"/>
            <a:ext cx="2808312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l"/>
            <a:r>
              <a:rPr lang="en-GB" sz="1200" dirty="0">
                <a:solidFill>
                  <a:srgbClr val="002060"/>
                </a:solidFill>
              </a:rPr>
              <a:t>The UK’s European university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9117"/>
            <a:ext cx="4176464" cy="1512168"/>
          </a:xfrm>
          <a:solidFill>
            <a:schemeClr val="tx2">
              <a:lumMod val="75000"/>
            </a:schemeClr>
          </a:solidFill>
        </p:spPr>
        <p:txBody>
          <a:bodyPr lIns="252000" tIns="273600" rIns="252000"/>
          <a:lstStyle>
            <a:lvl1pPr marL="0" indent="0">
              <a:lnSpc>
                <a:spcPts val="2500"/>
              </a:lnSpc>
              <a:buNone/>
              <a:defRPr sz="2400" spc="-100" baseline="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/>
              <a:t>TYPE YOUR HEADING HERE / </a:t>
            </a:r>
            <a:r>
              <a:rPr lang="en-US" dirty="0">
                <a:solidFill>
                  <a:srgbClr val="D6A300"/>
                </a:solidFill>
              </a:rPr>
              <a:t>LOREM IPSUM DOLOR SIT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488937"/>
            <a:ext cx="4176464" cy="664498"/>
          </a:xfrm>
          <a:solidFill>
            <a:schemeClr val="tx2">
              <a:lumMod val="75000"/>
            </a:schemeClr>
          </a:solidFill>
        </p:spPr>
        <p:txBody>
          <a:bodyPr lIns="252000" tIns="0" rIns="252000" bIns="154800" anchor="ctr" anchorCtr="0"/>
          <a:lstStyle>
            <a:lvl1pPr marL="0" indent="0">
              <a:lnSpc>
                <a:spcPts val="1380"/>
              </a:lnSpc>
              <a:spcBef>
                <a:spcPts val="0"/>
              </a:spcBef>
              <a:buNone/>
              <a:defRPr sz="1400" i="1" spc="-50">
                <a:solidFill>
                  <a:srgbClr val="D6A300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273800" y="14478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69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Footer text</a:t>
            </a:r>
            <a:endParaRPr lang="en-GB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01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361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Footer text</a:t>
            </a:r>
            <a:endParaRPr lang="en-GB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13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Footer text</a:t>
            </a:r>
            <a:endParaRPr lang="en-GB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5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1860" y="0"/>
            <a:ext cx="9143999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971600" y="1268760"/>
            <a:ext cx="432048" cy="1800200"/>
          </a:xfrm>
          <a:prstGeom prst="line">
            <a:avLst/>
          </a:prstGeom>
          <a:noFill/>
          <a:ln w="25400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 userDrawn="1"/>
        </p:nvSpPr>
        <p:spPr>
          <a:xfrm>
            <a:off x="1547664" y="1196752"/>
            <a:ext cx="4392488" cy="24037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ts val="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spc="-100" dirty="0">
                <a:solidFill>
                  <a:srgbClr val="A47D00"/>
                </a:solidFill>
                <a:latin typeface="Century Schoolbook"/>
                <a:cs typeface="Century Schoolbook"/>
              </a:rPr>
              <a:t>THE UK’S EUROPEAN UNIVERSITY</a:t>
            </a:r>
          </a:p>
          <a:p>
            <a:endParaRPr lang="en-US" dirty="0"/>
          </a:p>
        </p:txBody>
      </p:sp>
      <p:pic>
        <p:nvPicPr>
          <p:cNvPr id="15" name="Picture 14" descr="Uok_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6684"/>
            <a:ext cx="1387978" cy="75263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547664" y="5949280"/>
            <a:ext cx="2736304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2000" kern="1400" spc="-100" dirty="0" err="1">
                <a:solidFill>
                  <a:schemeClr val="bg1"/>
                </a:solidFill>
                <a:latin typeface="Century Schoolbook"/>
                <a:cs typeface="Century Schoolbook"/>
              </a:rPr>
              <a:t>www.kent.ac.uk</a:t>
            </a:r>
            <a:endParaRPr lang="en-US" sz="2000" kern="1400" spc="-100" dirty="0">
              <a:solidFill>
                <a:schemeClr val="bg1"/>
              </a:solidFill>
              <a:latin typeface="Century Schoolbook"/>
              <a:cs typeface="Century Schoolbook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549959" y="5585850"/>
            <a:ext cx="1356664" cy="284120"/>
            <a:chOff x="1547664" y="5589240"/>
            <a:chExt cx="1523655" cy="319092"/>
          </a:xfrm>
        </p:grpSpPr>
        <p:pic>
          <p:nvPicPr>
            <p:cNvPr id="2" name="Picture 1" descr="Facebook__very_small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5589240"/>
              <a:ext cx="324260" cy="312595"/>
            </a:xfrm>
            <a:prstGeom prst="rect">
              <a:avLst/>
            </a:prstGeom>
          </p:spPr>
        </p:pic>
        <p:pic>
          <p:nvPicPr>
            <p:cNvPr id="3" name="Picture 2" descr="twitter-bird-white-on-blue_small.eps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9042"/>
            <a:stretch/>
          </p:blipFill>
          <p:spPr>
            <a:xfrm>
              <a:off x="1941392" y="5589240"/>
              <a:ext cx="330409" cy="312115"/>
            </a:xfrm>
            <a:prstGeom prst="rect">
              <a:avLst/>
            </a:prstGeom>
          </p:spPr>
        </p:pic>
        <p:pic>
          <p:nvPicPr>
            <p:cNvPr id="7" name="Picture 6" descr="LI_brand.jpg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" t="6533" r="3179" b="3587"/>
            <a:stretch/>
          </p:blipFill>
          <p:spPr>
            <a:xfrm>
              <a:off x="2755635" y="5589240"/>
              <a:ext cx="315684" cy="319092"/>
            </a:xfrm>
            <a:prstGeom prst="rect">
              <a:avLst/>
            </a:prstGeom>
          </p:spPr>
        </p:pic>
        <p:pic>
          <p:nvPicPr>
            <p:cNvPr id="8" name="Picture 7" descr="youtube.tif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44" t="7968" r="10058" b="11869"/>
            <a:stretch/>
          </p:blipFill>
          <p:spPr>
            <a:xfrm>
              <a:off x="2346244" y="5589240"/>
              <a:ext cx="330650" cy="3125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697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Footer text</a:t>
            </a:r>
            <a:endParaRPr lang="en-GB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3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section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Footer text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99992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99993" y="2276872"/>
            <a:ext cx="4176464" cy="935658"/>
          </a:xfrm>
          <a:solidFill>
            <a:srgbClr val="002A62"/>
          </a:solidFill>
          <a:ln>
            <a:noFill/>
          </a:ln>
        </p:spPr>
        <p:txBody>
          <a:bodyPr lIns="720000" rIns="360000" bIns="108000"/>
          <a:lstStyle>
            <a:lvl1pPr marL="0" indent="0">
              <a:lnSpc>
                <a:spcPts val="1480"/>
              </a:lnSpc>
              <a:spcBef>
                <a:spcPts val="0"/>
              </a:spcBef>
              <a:buNone/>
              <a:defRPr sz="1400" b="0" i="1" spc="-50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 bwMode="auto">
          <a:xfrm flipH="1">
            <a:off x="4860032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bsection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Footer text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7545" y="2348880"/>
            <a:ext cx="4176464" cy="720080"/>
          </a:xfrm>
          <a:solidFill>
            <a:schemeClr val="tx2">
              <a:lumMod val="75000"/>
            </a:schemeClr>
          </a:solidFill>
        </p:spPr>
        <p:txBody>
          <a:bodyPr lIns="720000" rIns="360000" bIns="108000"/>
          <a:lstStyle>
            <a:lvl1pPr marL="0" indent="0">
              <a:buNone/>
              <a:defRPr sz="1200" b="0" i="1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827584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3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Footer text</a:t>
            </a:r>
            <a:endParaRPr lang="en-GB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419872" y="1494509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372200" y="1484784"/>
            <a:ext cx="2376264" cy="172819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467544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372200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433157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419872" y="322975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Caption</a:t>
            </a:r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467544" y="1484784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468313" y="3228975"/>
            <a:ext cx="2374900" cy="33933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8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06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Footer text</a:t>
            </a:r>
            <a:endParaRPr lang="en-GB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6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Footer text</a:t>
            </a:r>
            <a:endParaRPr lang="en-GB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4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Footer text</a:t>
            </a:r>
            <a:endParaRPr lang="en-GB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0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915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484313"/>
            <a:ext cx="69850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05575"/>
            <a:ext cx="60579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r>
              <a:rPr lang="en-GB" dirty="0"/>
              <a:t>Footer text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-1588"/>
            <a:ext cx="9144000" cy="2873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4105" name="Picture 9" descr="Uok_horiz_PMS29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553200"/>
            <a:ext cx="1368425" cy="201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/>
              <a:t>Page </a:t>
            </a:r>
            <a:fld id="{BB9ACB3B-81A4-6247-87B5-FC3E0A04C89B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51" r:id="rId3"/>
    <p:sldLayoutId id="2147483660" r:id="rId4"/>
    <p:sldLayoutId id="2147483661" r:id="rId5"/>
    <p:sldLayoutId id="2147483659" r:id="rId6"/>
    <p:sldLayoutId id="2147483653" r:id="rId7"/>
    <p:sldLayoutId id="2147483654" r:id="rId8"/>
    <p:sldLayoutId id="2147483655" r:id="rId9"/>
    <p:sldLayoutId id="2147483656" r:id="rId10"/>
    <p:sldLayoutId id="2147483662" r:id="rId11"/>
    <p:sldLayoutId id="2147483657" r:id="rId12"/>
    <p:sldLayoutId id="2147483658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55600" indent="-355600" algn="l" rtl="0" eaLnBrk="1" fontAlgn="ctr" hangingPunct="1">
        <a:spcBef>
          <a:spcPct val="35000"/>
        </a:spcBef>
        <a:spcAft>
          <a:spcPct val="0"/>
        </a:spcAft>
        <a:buClr>
          <a:schemeClr val="tx2"/>
        </a:buClr>
        <a:buSzPct val="17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2800" indent="-277813" algn="l" rtl="0" eaLnBrk="1" fontAlgn="ctr" hangingPunct="1"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684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cs typeface="+mn-cs"/>
        </a:defRPr>
      </a:lvl3pPr>
      <a:lvl4pPr marL="15240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796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3368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7940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2512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7084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M.Earl@kent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.Colaiacomo@kent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5536" y="989117"/>
            <a:ext cx="4432496" cy="1602973"/>
          </a:xfrm>
        </p:spPr>
        <p:txBody>
          <a:bodyPr/>
          <a:lstStyle/>
          <a:p>
            <a:r>
              <a:rPr lang="en-GB" dirty="0" smtClean="0"/>
              <a:t>WORKING WITH AND UNDERSTANDING INTERNATIONAL STAFF AND SUDENTS</a:t>
            </a:r>
            <a:endParaRPr lang="en-US" dirty="0" smtClean="0">
              <a:solidFill>
                <a:srgbClr val="D6A300"/>
              </a:solidFill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95536" y="2592090"/>
            <a:ext cx="4432496" cy="159129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400" dirty="0" smtClean="0"/>
              <a:t>7 March 2019 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Partnership Forum</a:t>
            </a:r>
          </a:p>
          <a:p>
            <a:pPr>
              <a:lnSpc>
                <a:spcPct val="100000"/>
              </a:lnSpc>
            </a:pPr>
            <a:r>
              <a:rPr lang="en-GB" sz="2400" dirty="0" smtClean="0"/>
              <a:t>Canterbury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509952"/>
            <a:ext cx="6358346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Charlene Earl – </a:t>
            </a:r>
            <a:r>
              <a:rPr lang="en-GB" sz="1800" dirty="0">
                <a:hlinkClick r:id="rId3"/>
              </a:rPr>
              <a:t>C.M.Earl@kent.ac.uk</a:t>
            </a:r>
            <a:r>
              <a:rPr lang="en-GB" sz="1800" dirty="0"/>
              <a:t> </a:t>
            </a:r>
            <a:r>
              <a:rPr lang="en-GB" sz="1800" dirty="0" smtClean="0"/>
              <a:t>- CEWL</a:t>
            </a:r>
            <a:endParaRPr lang="en-GB" sz="1800" dirty="0"/>
          </a:p>
          <a:p>
            <a:r>
              <a:rPr lang="en-GB" sz="1800" dirty="0" smtClean="0"/>
              <a:t>Silvia </a:t>
            </a:r>
            <a:r>
              <a:rPr lang="en-GB" sz="1800" dirty="0"/>
              <a:t>Colaiacomo – </a:t>
            </a:r>
            <a:r>
              <a:rPr lang="en-GB" sz="1800" dirty="0">
                <a:hlinkClick r:id="rId4"/>
              </a:rPr>
              <a:t>S.Colaiacomo@kent.ac.uk</a:t>
            </a:r>
            <a:r>
              <a:rPr lang="en-GB" sz="1800" dirty="0"/>
              <a:t> </a:t>
            </a:r>
            <a:r>
              <a:rPr lang="en-GB" sz="1800" dirty="0" smtClean="0"/>
              <a:t>– UELT/CDT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6163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145599"/>
            <a:ext cx="7923068" cy="1620981"/>
          </a:xfrm>
        </p:spPr>
        <p:txBody>
          <a:bodyPr>
            <a:normAutofit fontScale="90000"/>
          </a:bodyPr>
          <a:lstStyle/>
          <a:p>
            <a:r>
              <a:rPr lang="en-GB" sz="1800" dirty="0"/>
              <a:t>In what capacity do you interact with international </a:t>
            </a:r>
            <a:r>
              <a:rPr lang="en-GB" sz="1800" dirty="0" smtClean="0"/>
              <a:t>staff and/or students</a:t>
            </a:r>
            <a:r>
              <a:rPr lang="en-GB" sz="1800" dirty="0"/>
              <a:t>? </a:t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What works well and what could be improved in your interaction with them?</a:t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295" y="2516981"/>
            <a:ext cx="3987411" cy="2972991"/>
          </a:xfrm>
        </p:spPr>
      </p:pic>
      <p:sp>
        <p:nvSpPr>
          <p:cNvPr id="5" name="Rectangle 4"/>
          <p:cNvSpPr/>
          <p:nvPr/>
        </p:nvSpPr>
        <p:spPr>
          <a:xfrm>
            <a:off x="75334" y="5716847"/>
            <a:ext cx="906866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http://helpwritingessays.net/20/49/student-group-work-clipart/clipart-students-group-work-within-student-group-work-clipart</a:t>
            </a:r>
          </a:p>
        </p:txBody>
      </p:sp>
    </p:spTree>
    <p:extLst>
      <p:ext uri="{BB962C8B-B14F-4D97-AF65-F5344CB8AC3E}">
        <p14:creationId xmlns:p14="http://schemas.microsoft.com/office/powerpoint/2010/main" val="73136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2197146"/>
            <a:ext cx="3505632" cy="1393664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n-lt"/>
              </a:rPr>
              <a:t>Cross Cultural Pragmatics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Kent_CEWL_whi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9" y="5103186"/>
            <a:ext cx="1567736" cy="510179"/>
          </a:xfrm>
          <a:prstGeom prst="rect">
            <a:avLst/>
          </a:prstGeom>
        </p:spPr>
      </p:pic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286" y="275782"/>
            <a:ext cx="5757734" cy="6285038"/>
          </a:xfrm>
        </p:spPr>
      </p:pic>
      <p:sp>
        <p:nvSpPr>
          <p:cNvPr id="3" name="TextBox 2"/>
          <p:cNvSpPr txBox="1"/>
          <p:nvPr/>
        </p:nvSpPr>
        <p:spPr>
          <a:xfrm>
            <a:off x="402536" y="5421558"/>
            <a:ext cx="2571750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25" dirty="0"/>
              <a:t>From: Talking Cultures https://www.kent.ac.uk/cewl/talking-cultures/materials.html?tab=w-4</a:t>
            </a:r>
          </a:p>
        </p:txBody>
      </p:sp>
    </p:spTree>
    <p:extLst>
      <p:ext uri="{BB962C8B-B14F-4D97-AF65-F5344CB8AC3E}">
        <p14:creationId xmlns:p14="http://schemas.microsoft.com/office/powerpoint/2010/main" val="11115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235" y="639527"/>
            <a:ext cx="4011930" cy="1242059"/>
          </a:xfrm>
        </p:spPr>
        <p:txBody>
          <a:bodyPr>
            <a:noAutofit/>
          </a:bodyPr>
          <a:lstStyle/>
          <a:p>
            <a:r>
              <a:rPr lang="en-GB" dirty="0" smtClean="0"/>
              <a:t>An example…</a:t>
            </a:r>
            <a:br>
              <a:rPr lang="en-GB" dirty="0" smtClean="0"/>
            </a:br>
            <a:r>
              <a:rPr lang="en-GB" dirty="0" smtClean="0"/>
              <a:t>Watch the video and reflect on the following points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391" y="2250918"/>
            <a:ext cx="4392290" cy="275542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0919"/>
            <a:ext cx="3108960" cy="3875244"/>
          </a:xfrm>
        </p:spPr>
        <p:txBody>
          <a:bodyPr/>
          <a:lstStyle/>
          <a:p>
            <a:pPr marL="214313" indent="-214313">
              <a:buFontTx/>
              <a:buChar char="-"/>
            </a:pPr>
            <a:r>
              <a:rPr lang="en-GB" sz="1800" dirty="0" smtClean="0"/>
              <a:t>What implicit knowledge is taken for granted by the speaker?</a:t>
            </a:r>
          </a:p>
          <a:p>
            <a:pPr marL="214313" indent="-214313">
              <a:buFontTx/>
              <a:buChar char="-"/>
            </a:pPr>
            <a:r>
              <a:rPr lang="en-GB" sz="1800" dirty="0" smtClean="0"/>
              <a:t>Are there any cultural assumptions?</a:t>
            </a:r>
          </a:p>
          <a:p>
            <a:pPr marL="214313" indent="-214313">
              <a:buFontTx/>
              <a:buChar char="-"/>
            </a:pPr>
            <a:r>
              <a:rPr lang="en-GB" sz="1800" dirty="0" smtClean="0"/>
              <a:t>Is the language used truly accessible for a non native speakers (think about phrasal verbs, jargon, informal expressions..)</a:t>
            </a:r>
            <a:endParaRPr lang="en-GB" sz="1800" dirty="0"/>
          </a:p>
        </p:txBody>
      </p:sp>
      <p:sp>
        <p:nvSpPr>
          <p:cNvPr id="5" name="Rectangle 4"/>
          <p:cNvSpPr/>
          <p:nvPr/>
        </p:nvSpPr>
        <p:spPr>
          <a:xfrm>
            <a:off x="457200" y="612616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900" dirty="0" smtClean="0"/>
              <a:t>https://player.kent.ac.uk/Panopto/Pages/Viewer.aspx?id=e3436690-19c7-4e68-a23e-a97700d2e4a1 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4167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your experience?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841" y="2608868"/>
            <a:ext cx="5464319" cy="2125013"/>
          </a:xfrm>
        </p:spPr>
      </p:pic>
      <p:sp>
        <p:nvSpPr>
          <p:cNvPr id="5" name="Rectangle 4"/>
          <p:cNvSpPr/>
          <p:nvPr/>
        </p:nvSpPr>
        <p:spPr>
          <a:xfrm>
            <a:off x="189634" y="5217482"/>
            <a:ext cx="856210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https://www.shutterstock.com/image-vector/personal-experience-word-cloud-concept-vector-1029459643</a:t>
            </a:r>
          </a:p>
        </p:txBody>
      </p:sp>
    </p:spTree>
    <p:extLst>
      <p:ext uri="{BB962C8B-B14F-4D97-AF65-F5344CB8AC3E}">
        <p14:creationId xmlns:p14="http://schemas.microsoft.com/office/powerpoint/2010/main" val="164860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Checklist for Intercultural Communication</a:t>
            </a:r>
            <a:br>
              <a:rPr lang="en-GB" dirty="0" smtClean="0"/>
            </a:br>
            <a:r>
              <a:rPr lang="en-GB" dirty="0" smtClean="0"/>
              <a:t>Activity: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89634" y="5217482"/>
            <a:ext cx="856210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https://www.shutterstock.com/image-vector/personal-experience-word-cloud-concept-vector-1029459643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" y="1563286"/>
            <a:ext cx="8720137" cy="422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00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951336"/>
              </p:ext>
            </p:extLst>
          </p:nvPr>
        </p:nvGraphicFramePr>
        <p:xfrm>
          <a:off x="308610" y="811530"/>
          <a:ext cx="8494644" cy="530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4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90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Check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list for intercultural communication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494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1. Prepare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dirty="0" smtClean="0"/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 your interlocutors’ culture before you meet whenever possible!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Check your intention. What do you want from this interaction?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Clarify the goals of the interaction</a:t>
                      </a:r>
                    </a:p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b="1" dirty="0" smtClean="0"/>
                        <a:t>2. Remember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active listening skills (that is clarifying and confirming)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Show interest, attention, and empathy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Respect differences in communication pace and respect silence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Experiment with different approaches, questions, and expressions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dirty="0" smtClean="0"/>
                        <a:t>Suspend judgment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dirty="0" smtClean="0"/>
                        <a:t>Before concluding on any point. clarify meaning and support connection using descriptor questions (who, what, when, how, how much, how many)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dirty="0" smtClean="0"/>
                        <a:t>Express your need to think about something and get back to the person so that appropriate reflection and research might be pursued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dirty="0" smtClean="0"/>
                        <a:t>Be patient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dirty="0" smtClean="0"/>
                        <a:t>Accept differences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dirty="0" smtClean="0"/>
                    </a:p>
                  </a:txBody>
                  <a:tcPr marL="68580" marR="68580" marT="34290" marB="34290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3. Observe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own assumptions, biases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stereotypes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Consistency and relevance in responses and feedback to make sure that adequate communication is taking place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Your own values and the underlying contrasting values that might be operating in the relationship.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 discomfort, disconnects, or feelings that might be at play.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b="1" dirty="0" smtClean="0"/>
                        <a:t>4. Show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Respect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Reliability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Expertise and knowledge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learner-centered focus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400" dirty="0"/>
                    </a:p>
                  </a:txBody>
                  <a:tcPr marL="68580" marR="68580" marT="34290" marB="34290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63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386255"/>
      </p:ext>
    </p:extLst>
  </p:cSld>
  <p:clrMapOvr>
    <a:masterClrMapping/>
  </p:clrMapOvr>
</p:sld>
</file>

<file path=ppt/theme/theme1.xml><?xml version="1.0" encoding="utf-8"?>
<a:theme xmlns:a="http://schemas.openxmlformats.org/drawingml/2006/main" name="kent2013">
  <a:themeElements>
    <a:clrScheme name="bulletsandcolours 1">
      <a:dk1>
        <a:srgbClr val="000000"/>
      </a:dk1>
      <a:lt1>
        <a:srgbClr val="FFFFFF"/>
      </a:lt1>
      <a:dk2>
        <a:srgbClr val="003882"/>
      </a:dk2>
      <a:lt2>
        <a:srgbClr val="808080"/>
      </a:lt2>
      <a:accent1>
        <a:srgbClr val="008AC4"/>
      </a:accent1>
      <a:accent2>
        <a:srgbClr val="A8034F"/>
      </a:accent2>
      <a:accent3>
        <a:srgbClr val="FFFFFF"/>
      </a:accent3>
      <a:accent4>
        <a:srgbClr val="000000"/>
      </a:accent4>
      <a:accent5>
        <a:srgbClr val="AAC4DE"/>
      </a:accent5>
      <a:accent6>
        <a:srgbClr val="980247"/>
      </a:accent6>
      <a:hlink>
        <a:srgbClr val="007A5E"/>
      </a:hlink>
      <a:folHlink>
        <a:srgbClr val="DE5433"/>
      </a:folHlink>
    </a:clrScheme>
    <a:fontScheme name="bulletsandcolour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ulletsandcolours 1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3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4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5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FFFFF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6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BFBF9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7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FFFFF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8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FFFFF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9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FFFFF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0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BFBF9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1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BFBF9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BFBF9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548</Words>
  <Application>Microsoft Office PowerPoint</Application>
  <PresentationFormat>On-screen Show (4:3)</PresentationFormat>
  <Paragraphs>76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Schoolbook</vt:lpstr>
      <vt:lpstr>kent2013</vt:lpstr>
      <vt:lpstr>PowerPoint Presentation</vt:lpstr>
      <vt:lpstr>In what capacity do you interact with international staff and/or students?   What works well and what could be improved in your interaction with them?  </vt:lpstr>
      <vt:lpstr>Cross Cultural Pragmatics</vt:lpstr>
      <vt:lpstr>An example… Watch the video and reflect on the following points</vt:lpstr>
      <vt:lpstr>What about your experience?</vt:lpstr>
      <vt:lpstr>Checklist for Intercultural Communication Activity:</vt:lpstr>
      <vt:lpstr>PowerPoint Presentation</vt:lpstr>
      <vt:lpstr>PowerPoint Presentation</vt:lpstr>
    </vt:vector>
  </TitlesOfParts>
  <Manager/>
  <Company>University of Kent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Kent - Generic Powerpoint template</dc:title>
  <dc:subject/>
  <dc:creator>Miles Banbery</dc:creator>
  <cp:keywords/>
  <dc:description/>
  <cp:lastModifiedBy>Julie Iliffe</cp:lastModifiedBy>
  <cp:revision>62</cp:revision>
  <dcterms:created xsi:type="dcterms:W3CDTF">2013-06-07T14:52:08Z</dcterms:created>
  <dcterms:modified xsi:type="dcterms:W3CDTF">2019-03-12T10:10:46Z</dcterms:modified>
  <cp:category/>
</cp:coreProperties>
</file>