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8" r:id="rId3"/>
    <p:sldId id="269" r:id="rId4"/>
    <p:sldId id="264" r:id="rId5"/>
    <p:sldId id="258" r:id="rId6"/>
    <p:sldId id="261" r:id="rId7"/>
    <p:sldId id="263" r:id="rId8"/>
    <p:sldId id="270" r:id="rId9"/>
    <p:sldId id="271" r:id="rId10"/>
    <p:sldId id="265" r:id="rId11"/>
    <p:sldId id="266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36" autoAdjust="0"/>
  </p:normalViewPr>
  <p:slideViewPr>
    <p:cSldViewPr snapToGrid="0">
      <p:cViewPr varScale="1">
        <p:scale>
          <a:sx n="109" d="100"/>
          <a:sy n="109" d="100"/>
        </p:scale>
        <p:origin x="3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103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8DC0F-5A71-4E87-A1D4-F24A134B524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C4F28-8F87-4FC4-9BA6-E6981097AD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3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38475" y="355600"/>
            <a:ext cx="3578225" cy="2012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9285" y="2678996"/>
            <a:ext cx="5798623" cy="6288819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94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0075" y="325438"/>
            <a:ext cx="1984375" cy="111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9883" y="1442519"/>
            <a:ext cx="6056111" cy="627908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5227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46613" y="498475"/>
            <a:ext cx="2009775" cy="1131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80479" y="1630314"/>
            <a:ext cx="5896778" cy="5775197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64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95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17838" y="371475"/>
            <a:ext cx="3846512" cy="2165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2718546"/>
            <a:ext cx="5438140" cy="6587678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62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0413" y="684213"/>
            <a:ext cx="3273425" cy="184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2870353"/>
            <a:ext cx="5438140" cy="5815455"/>
          </a:xfrm>
        </p:spPr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0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25" y="684213"/>
            <a:ext cx="3141663" cy="176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2822515"/>
            <a:ext cx="5438140" cy="5863294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16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9875" y="323850"/>
            <a:ext cx="3843338" cy="2162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2718546"/>
            <a:ext cx="5438140" cy="59672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9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25" y="239713"/>
            <a:ext cx="2227263" cy="1254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2579" y="1816124"/>
            <a:ext cx="5984014" cy="4573387"/>
          </a:xfrm>
        </p:spPr>
        <p:txBody>
          <a:bodyPr/>
          <a:lstStyle/>
          <a:p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AB867-4F44-4E75-A98E-1459BEB560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12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BACE-05AD-4E67-B4D5-54CCE0ECBE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861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BACE-05AD-4E67-B4D5-54CCE0ECBE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55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3490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5BACE-05AD-4E67-B4D5-54CCE0ECBE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4905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9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34" indent="0" algn="ctr">
              <a:buNone/>
              <a:defRPr sz="2000"/>
            </a:lvl2pPr>
            <a:lvl3pPr marL="914468" indent="0" algn="ctr">
              <a:buNone/>
              <a:defRPr sz="1800"/>
            </a:lvl3pPr>
            <a:lvl4pPr marL="1371702" indent="0" algn="ctr">
              <a:buNone/>
              <a:defRPr sz="1600"/>
            </a:lvl4pPr>
            <a:lvl5pPr marL="1828937" indent="0" algn="ctr">
              <a:buNone/>
              <a:defRPr sz="1600"/>
            </a:lvl5pPr>
            <a:lvl6pPr marL="2286171" indent="0" algn="ctr">
              <a:buNone/>
              <a:defRPr sz="1600"/>
            </a:lvl6pPr>
            <a:lvl7pPr marL="2743405" indent="0" algn="ctr">
              <a:buNone/>
              <a:defRPr sz="1600"/>
            </a:lvl7pPr>
            <a:lvl8pPr marL="3200639" indent="0" algn="ctr">
              <a:buNone/>
              <a:defRPr sz="1600"/>
            </a:lvl8pPr>
            <a:lvl9pPr marL="365787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4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8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74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28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6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7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6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8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7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8" indent="0">
              <a:buNone/>
              <a:defRPr sz="1800" b="1"/>
            </a:lvl3pPr>
            <a:lvl4pPr marL="1371702" indent="0">
              <a:buNone/>
              <a:defRPr sz="1600" b="1"/>
            </a:lvl4pPr>
            <a:lvl5pPr marL="1828937" indent="0">
              <a:buNone/>
              <a:defRPr sz="1600" b="1"/>
            </a:lvl5pPr>
            <a:lvl6pPr marL="2286171" indent="0">
              <a:buNone/>
              <a:defRPr sz="1600" b="1"/>
            </a:lvl6pPr>
            <a:lvl7pPr marL="2743405" indent="0">
              <a:buNone/>
              <a:defRPr sz="1600" b="1"/>
            </a:lvl7pPr>
            <a:lvl8pPr marL="3200639" indent="0">
              <a:buNone/>
              <a:defRPr sz="1600" b="1"/>
            </a:lvl8pPr>
            <a:lvl9pPr marL="36578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34" indent="0">
              <a:buNone/>
              <a:defRPr sz="2000" b="1"/>
            </a:lvl2pPr>
            <a:lvl3pPr marL="914468" indent="0">
              <a:buNone/>
              <a:defRPr sz="1800" b="1"/>
            </a:lvl3pPr>
            <a:lvl4pPr marL="1371702" indent="0">
              <a:buNone/>
              <a:defRPr sz="1600" b="1"/>
            </a:lvl4pPr>
            <a:lvl5pPr marL="1828937" indent="0">
              <a:buNone/>
              <a:defRPr sz="1600" b="1"/>
            </a:lvl5pPr>
            <a:lvl6pPr marL="2286171" indent="0">
              <a:buNone/>
              <a:defRPr sz="1600" b="1"/>
            </a:lvl6pPr>
            <a:lvl7pPr marL="2743405" indent="0">
              <a:buNone/>
              <a:defRPr sz="1600" b="1"/>
            </a:lvl7pPr>
            <a:lvl8pPr marL="3200639" indent="0">
              <a:buNone/>
              <a:defRPr sz="1600" b="1"/>
            </a:lvl8pPr>
            <a:lvl9pPr marL="365787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4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25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46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0"/>
            </a:lvl2pPr>
            <a:lvl3pPr marL="914468" indent="0">
              <a:buNone/>
              <a:defRPr sz="1200"/>
            </a:lvl3pPr>
            <a:lvl4pPr marL="1371702" indent="0">
              <a:buNone/>
              <a:defRPr sz="1000"/>
            </a:lvl4pPr>
            <a:lvl5pPr marL="1828937" indent="0">
              <a:buNone/>
              <a:defRPr sz="1000"/>
            </a:lvl5pPr>
            <a:lvl6pPr marL="2286171" indent="0">
              <a:buNone/>
              <a:defRPr sz="1000"/>
            </a:lvl6pPr>
            <a:lvl7pPr marL="2743405" indent="0">
              <a:buNone/>
              <a:defRPr sz="1000"/>
            </a:lvl7pPr>
            <a:lvl8pPr marL="3200639" indent="0">
              <a:buNone/>
              <a:defRPr sz="1000"/>
            </a:lvl8pPr>
            <a:lvl9pPr marL="36578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87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34" indent="0">
              <a:buNone/>
              <a:defRPr sz="2800"/>
            </a:lvl2pPr>
            <a:lvl3pPr marL="914468" indent="0">
              <a:buNone/>
              <a:defRPr sz="2400"/>
            </a:lvl3pPr>
            <a:lvl4pPr marL="1371702" indent="0">
              <a:buNone/>
              <a:defRPr sz="2000"/>
            </a:lvl4pPr>
            <a:lvl5pPr marL="1828937" indent="0">
              <a:buNone/>
              <a:defRPr sz="2000"/>
            </a:lvl5pPr>
            <a:lvl6pPr marL="2286171" indent="0">
              <a:buNone/>
              <a:defRPr sz="2000"/>
            </a:lvl6pPr>
            <a:lvl7pPr marL="2743405" indent="0">
              <a:buNone/>
              <a:defRPr sz="2000"/>
            </a:lvl7pPr>
            <a:lvl8pPr marL="3200639" indent="0">
              <a:buNone/>
              <a:defRPr sz="2000"/>
            </a:lvl8pPr>
            <a:lvl9pPr marL="365787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34" indent="0">
              <a:buNone/>
              <a:defRPr sz="1400"/>
            </a:lvl2pPr>
            <a:lvl3pPr marL="914468" indent="0">
              <a:buNone/>
              <a:defRPr sz="1200"/>
            </a:lvl3pPr>
            <a:lvl4pPr marL="1371702" indent="0">
              <a:buNone/>
              <a:defRPr sz="1000"/>
            </a:lvl4pPr>
            <a:lvl5pPr marL="1828937" indent="0">
              <a:buNone/>
              <a:defRPr sz="1000"/>
            </a:lvl5pPr>
            <a:lvl6pPr marL="2286171" indent="0">
              <a:buNone/>
              <a:defRPr sz="1000"/>
            </a:lvl6pPr>
            <a:lvl7pPr marL="2743405" indent="0">
              <a:buNone/>
              <a:defRPr sz="1000"/>
            </a:lvl7pPr>
            <a:lvl8pPr marL="3200639" indent="0">
              <a:buNone/>
              <a:defRPr sz="1000"/>
            </a:lvl8pPr>
            <a:lvl9pPr marL="365787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06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C0A6B9">
                <a:lumMod val="79000"/>
                <a:lumOff val="21000"/>
              </a:srgbClr>
            </a:gs>
            <a:gs pos="52000">
              <a:schemeClr val="bg1">
                <a:alpha val="9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FE734-556C-4421-879F-40FB7CB67671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2C1F-1F17-4820-9844-C05787DF8B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3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7" indent="-228617" algn="l" defTabSz="9144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51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85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19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53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88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22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256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490" indent="-228617" algn="l" defTabSz="9144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34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68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02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37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71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05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39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873" algn="l" defTabSz="914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commons.wikimedia.org/wiki/File:Circle-question-purple.sv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537" y="82442"/>
            <a:ext cx="2588685" cy="1551130"/>
          </a:xfrm>
          <a:prstGeom prst="rect">
            <a:avLst/>
          </a:prstGeom>
          <a:solidFill>
            <a:srgbClr val="5E275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791654"/>
            <a:endParaRPr lang="en-GB" sz="907" dirty="0">
              <a:solidFill>
                <a:prstClr val="white"/>
              </a:solidFill>
              <a:latin typeface="Century Schoolbook" panose="02040604050505020304" pitchFamily="18" charset="0"/>
            </a:endParaRPr>
          </a:p>
          <a:p>
            <a:pPr defTabSz="791654"/>
            <a:r>
              <a:rPr lang="en-GB" sz="1814" dirty="0">
                <a:solidFill>
                  <a:prstClr val="white"/>
                </a:solidFill>
                <a:latin typeface="Century Schoolbook" panose="02040604050505020304" pitchFamily="18" charset="0"/>
              </a:rPr>
              <a:t> STUDENT SUCCESS   </a:t>
            </a:r>
          </a:p>
          <a:p>
            <a:pPr defTabSz="791654"/>
            <a:r>
              <a:rPr lang="en-GB" sz="1814" dirty="0">
                <a:solidFill>
                  <a:prstClr val="white"/>
                </a:solidFill>
                <a:latin typeface="Century Schoolbook" panose="02040604050505020304" pitchFamily="18" charset="0"/>
              </a:rPr>
              <a:t> (EDI) PROJECT</a:t>
            </a:r>
          </a:p>
          <a:p>
            <a:pPr defTabSz="791654"/>
            <a:endParaRPr lang="en-GB" sz="998" i="1" dirty="0">
              <a:solidFill>
                <a:srgbClr val="C0A6B9"/>
              </a:solidFill>
              <a:latin typeface="Century Schoolbook" panose="02040604050505020304" pitchFamily="18" charset="0"/>
            </a:endParaRPr>
          </a:p>
          <a:p>
            <a:pPr defTabSz="791654"/>
            <a:r>
              <a:rPr lang="en-GB" sz="998" i="1" dirty="0">
                <a:solidFill>
                  <a:srgbClr val="C0A6B9"/>
                </a:solidFill>
                <a:latin typeface="Century Schoolbook" panose="02040604050505020304" pitchFamily="18" charset="0"/>
              </a:rPr>
              <a:t>  </a:t>
            </a:r>
            <a:r>
              <a:rPr lang="en-GB" sz="1225" i="1" dirty="0">
                <a:solidFill>
                  <a:srgbClr val="C0A6B9"/>
                </a:solidFill>
                <a:latin typeface="Century Schoolbook" panose="02040604050505020304" pitchFamily="18" charset="0"/>
              </a:rPr>
              <a:t>Jan Moriarty – Project Manager</a:t>
            </a:r>
          </a:p>
          <a:p>
            <a:pPr defTabSz="791654"/>
            <a:endParaRPr lang="en-GB" sz="907" dirty="0">
              <a:solidFill>
                <a:srgbClr val="C0A6B9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8" y="6238345"/>
            <a:ext cx="620587" cy="418727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8524429" y="6366553"/>
            <a:ext cx="3368993" cy="343427"/>
          </a:xfrm>
          <a:prstGeom prst="rect">
            <a:avLst/>
          </a:prstGeom>
          <a:solidFill>
            <a:srgbClr val="5E2750"/>
          </a:solidFill>
        </p:spPr>
        <p:txBody>
          <a:bodyPr wrap="square" rtlCol="0">
            <a:spAutoFit/>
          </a:bodyPr>
          <a:lstStyle/>
          <a:p>
            <a:pPr defTabSz="791654"/>
            <a:r>
              <a:rPr lang="en-GB" sz="81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Success (EDI) Project - https://www.kent.ac.uk/studentsuccess</a:t>
            </a:r>
            <a:r>
              <a:rPr lang="en-GB" sz="816" dirty="0">
                <a:solidFill>
                  <a:srgbClr val="5E27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38515" y="3616548"/>
            <a:ext cx="184731" cy="332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791654"/>
            <a:endParaRPr lang="en-GB" sz="15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9127" y="1714798"/>
            <a:ext cx="3054733" cy="33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1654"/>
            <a:r>
              <a:rPr lang="en-GB" sz="1558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F4E70-8CEE-412C-8281-EDED51FEB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466" y="1661096"/>
            <a:ext cx="8473653" cy="446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A4A9-DF9E-4174-B523-B3C9C94D9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365127"/>
            <a:ext cx="10991461" cy="542121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GB" sz="3969" b="1" dirty="0">
                <a:solidFill>
                  <a:srgbClr val="993366"/>
                </a:solidFill>
              </a:rPr>
              <a:t>Phase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63459-804C-4E5E-AB66-EA1E9C2A3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98" y="1296068"/>
            <a:ext cx="10991461" cy="488089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Student Success data dashboard</a:t>
            </a:r>
          </a:p>
          <a:p>
            <a:r>
              <a:rPr lang="en-GB" dirty="0"/>
              <a:t>Intervention tracking</a:t>
            </a:r>
          </a:p>
          <a:p>
            <a:r>
              <a:rPr lang="en-GB" dirty="0" err="1"/>
              <a:t>SStaRT</a:t>
            </a:r>
            <a:r>
              <a:rPr lang="en-GB" dirty="0"/>
              <a:t> – Student Success Resources Toolkit</a:t>
            </a:r>
          </a:p>
          <a:p>
            <a:r>
              <a:rPr lang="en-GB" dirty="0"/>
              <a:t>Race, identity &amp; belonging</a:t>
            </a:r>
          </a:p>
          <a:p>
            <a:pPr lvl="1"/>
            <a:r>
              <a:rPr lang="en-GB" dirty="0"/>
              <a:t>Students’ experiences at Kent</a:t>
            </a:r>
          </a:p>
          <a:p>
            <a:pPr lvl="1"/>
            <a:r>
              <a:rPr lang="en-GB" dirty="0"/>
              <a:t>How to talk about race, white privilege, institutional racism</a:t>
            </a:r>
          </a:p>
          <a:p>
            <a:r>
              <a:rPr lang="en-GB" dirty="0"/>
              <a:t>The colour of our curriculum</a:t>
            </a:r>
          </a:p>
          <a:p>
            <a:pPr lvl="1"/>
            <a:r>
              <a:rPr lang="en-GB" dirty="0"/>
              <a:t>Diversity Mark</a:t>
            </a:r>
          </a:p>
          <a:p>
            <a:r>
              <a:rPr lang="en-GB" dirty="0"/>
              <a:t>Transition, Orientation &amp; belonging</a:t>
            </a:r>
          </a:p>
          <a:p>
            <a:pPr lvl="1"/>
            <a:r>
              <a:rPr lang="en-GB" dirty="0"/>
              <a:t>Intersectionality – class, gender but also first in family, commuting, qualifications, mental health</a:t>
            </a:r>
          </a:p>
          <a:p>
            <a:r>
              <a:rPr lang="en-GB" dirty="0"/>
              <a:t>Inclusive teaching:</a:t>
            </a:r>
          </a:p>
          <a:p>
            <a:pPr lvl="1"/>
            <a:r>
              <a:rPr lang="en-GB" dirty="0"/>
              <a:t>Moving from micro-aggressions to micro-affirmations</a:t>
            </a:r>
          </a:p>
          <a:p>
            <a:pPr lvl="1"/>
            <a:r>
              <a:rPr lang="en-GB" dirty="0"/>
              <a:t>Acknowledging diversity every 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AF0509-13BB-455E-8BAC-26828EFBD4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4" y="6283509"/>
            <a:ext cx="620587" cy="4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EB0B-4209-4337-8F04-C93E56A8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365127"/>
            <a:ext cx="10898155" cy="524840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993366"/>
                </a:solidFill>
              </a:rPr>
              <a:t>Role of the central project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91D5-DE87-4DC7-8772-B317681D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1054135"/>
            <a:ext cx="10885716" cy="5122828"/>
          </a:xfrm>
        </p:spPr>
        <p:txBody>
          <a:bodyPr/>
          <a:lstStyle/>
          <a:p>
            <a:r>
              <a:rPr lang="en-GB" dirty="0"/>
              <a:t>Driving the change agenda</a:t>
            </a:r>
          </a:p>
          <a:p>
            <a:pPr lvl="1"/>
            <a:r>
              <a:rPr lang="en-GB" dirty="0"/>
              <a:t>Evidence collection, data surfacing</a:t>
            </a:r>
          </a:p>
          <a:p>
            <a:pPr lvl="1"/>
            <a:r>
              <a:rPr lang="en-GB" dirty="0"/>
              <a:t>Showing us who we are</a:t>
            </a:r>
          </a:p>
          <a:p>
            <a:r>
              <a:rPr lang="en-GB" dirty="0"/>
              <a:t>Challenge</a:t>
            </a:r>
          </a:p>
          <a:p>
            <a:pPr lvl="1"/>
            <a:r>
              <a:rPr lang="en-GB" dirty="0"/>
              <a:t>To institutional practice</a:t>
            </a:r>
          </a:p>
          <a:p>
            <a:pPr lvl="1"/>
            <a:r>
              <a:rPr lang="en-GB" dirty="0"/>
              <a:t>To leaders</a:t>
            </a:r>
          </a:p>
          <a:p>
            <a:pPr lvl="1"/>
            <a:r>
              <a:rPr lang="en-GB" dirty="0"/>
              <a:t>Showing us who we can be</a:t>
            </a:r>
          </a:p>
          <a:p>
            <a:r>
              <a:rPr lang="en-GB" dirty="0"/>
              <a:t>Managing and supporting viral change</a:t>
            </a:r>
            <a:r>
              <a:rPr lang="en-GB" sz="2463" baseline="30000" dirty="0"/>
              <a:t>1</a:t>
            </a:r>
          </a:p>
          <a:p>
            <a:pPr lvl="1"/>
            <a:r>
              <a:rPr lang="en-GB" dirty="0"/>
              <a:t>Developing evidence based practice</a:t>
            </a:r>
          </a:p>
          <a:p>
            <a:pPr lvl="1"/>
            <a:r>
              <a:rPr lang="en-GB" dirty="0"/>
              <a:t>Encouraging ‘dangerous ideas’</a:t>
            </a:r>
          </a:p>
          <a:p>
            <a:pPr lvl="1"/>
            <a:r>
              <a:rPr lang="en-GB" dirty="0"/>
              <a:t>Maintaining momentum</a:t>
            </a:r>
          </a:p>
          <a:p>
            <a:pPr marL="0" indent="0" algn="r">
              <a:buNone/>
            </a:pPr>
            <a:r>
              <a:rPr lang="en-GB" sz="1089" dirty="0"/>
              <a:t>1. Viral Change – Herrero, L (2006)</a:t>
            </a:r>
          </a:p>
          <a:p>
            <a:pPr marL="0" indent="0">
              <a:buNone/>
            </a:pPr>
            <a:endParaRPr lang="en-GB" sz="136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2850FC-B423-4053-ACB2-AAFC44F7D4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" y="6074146"/>
            <a:ext cx="620587" cy="4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3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F11CB-7E25-4868-89CD-D85456C45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927819"/>
          </a:xfrm>
        </p:spPr>
        <p:txBody>
          <a:bodyPr/>
          <a:lstStyle/>
          <a:p>
            <a:pPr algn="ctr"/>
            <a:r>
              <a:rPr lang="en-GB" dirty="0"/>
              <a:t>Questions – easy ones please!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A247C3-BF11-4FD8-B524-24BE5A9F4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185054" y="1518054"/>
            <a:ext cx="3821891" cy="382189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DA5512-CD37-4C0F-B4A2-94EA30A44FD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3" y="6283509"/>
            <a:ext cx="620587" cy="418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9929CB-22FA-4AC9-BD04-A91104C769FB}"/>
              </a:ext>
            </a:extLst>
          </p:cNvPr>
          <p:cNvSpPr txBox="1"/>
          <p:nvPr/>
        </p:nvSpPr>
        <p:spPr>
          <a:xfrm>
            <a:off x="2338533" y="5876998"/>
            <a:ext cx="7962802" cy="615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91654"/>
            <a:r>
              <a:rPr lang="en-GB" sz="3402" b="1" dirty="0">
                <a:solidFill>
                  <a:srgbClr val="7030A0"/>
                </a:solidFill>
                <a:latin typeface="Calibri" panose="020F0502020204030204"/>
              </a:rPr>
              <a:t>https://www.kent.ac.uk/studentsuccess/</a:t>
            </a:r>
          </a:p>
        </p:txBody>
      </p:sp>
    </p:spTree>
    <p:extLst>
      <p:ext uri="{BB962C8B-B14F-4D97-AF65-F5344CB8AC3E}">
        <p14:creationId xmlns:p14="http://schemas.microsoft.com/office/powerpoint/2010/main" val="816614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D3CF7-8A76-4873-8189-6F05B306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021"/>
            <a:ext cx="10515600" cy="951136"/>
          </a:xfrm>
        </p:spPr>
        <p:txBody>
          <a:bodyPr/>
          <a:lstStyle/>
          <a:p>
            <a:pPr algn="ctr"/>
            <a:r>
              <a:rPr lang="en-GB" dirty="0"/>
              <a:t>Let’s just get this out of the way!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74B6A2-7315-4A7D-9AEF-B71D5E3B4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96" y="983918"/>
            <a:ext cx="7896808" cy="526976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5E66DC-9195-4CDC-BF73-9FB8D24D5A6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13" y="6256104"/>
            <a:ext cx="620587" cy="418727"/>
          </a:xfrm>
          <a:prstGeom prst="rect">
            <a:avLst/>
          </a:prstGeom>
        </p:spPr>
      </p:pic>
      <p:pic>
        <p:nvPicPr>
          <p:cNvPr id="6" name="Picture 8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553" y="1426876"/>
            <a:ext cx="1407624" cy="7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553" y="2374164"/>
            <a:ext cx="1407624" cy="7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553" y="3321452"/>
            <a:ext cx="1407624" cy="7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553" y="4273452"/>
            <a:ext cx="1407624" cy="7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0553" y="5225452"/>
            <a:ext cx="1407624" cy="7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78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005" y="365127"/>
            <a:ext cx="5517332" cy="505831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993366"/>
                </a:solidFill>
              </a:rPr>
              <a:t>Kent Context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E31287-7E05-48AA-B834-BB7FF44E2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005" y="870958"/>
            <a:ext cx="4750691" cy="2986141"/>
          </a:xfrm>
          <a:prstGeom prst="rect">
            <a:avLst/>
          </a:prstGeom>
          <a:ln cmpd="sng">
            <a:solidFill>
              <a:schemeClr val="tx1">
                <a:alpha val="76000"/>
              </a:schemeClr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BF1DF9-7F4E-41FA-8DE4-22E8FDC34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6569" y="1196429"/>
            <a:ext cx="4335057" cy="3166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22E787-FFE9-464D-A443-286513A4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722" y="4025844"/>
            <a:ext cx="4476255" cy="27820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99EED-C7A8-4D77-BC4C-C21D14BF7DD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6179286"/>
            <a:ext cx="620587" cy="4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99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E7B9E-AB00-4F32-8E41-C51B2888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339873" cy="585323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en-GB" sz="3969" b="1" dirty="0">
                <a:solidFill>
                  <a:srgbClr val="993366"/>
                </a:solidFill>
              </a:rPr>
              <a:t>Phase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0B9C4-C21C-4009-B9C3-4241DD7FF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Institutional research – dedicated researcher</a:t>
            </a:r>
          </a:p>
          <a:p>
            <a:r>
              <a:rPr lang="en-GB" dirty="0"/>
              <a:t>BME Student Voices – Kent union</a:t>
            </a:r>
          </a:p>
          <a:p>
            <a:r>
              <a:rPr lang="en-GB" dirty="0"/>
              <a:t>Action research – 9 pilot schools</a:t>
            </a:r>
          </a:p>
          <a:p>
            <a:r>
              <a:rPr lang="en-GB" dirty="0"/>
              <a:t>Central project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8A5B5-101E-406B-BD63-18C833A13E5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5" y="6176963"/>
            <a:ext cx="620587" cy="4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7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365127"/>
            <a:ext cx="11215395" cy="657903"/>
          </a:xfrm>
          <a:solidFill>
            <a:srgbClr val="FF99FF"/>
          </a:solidFill>
        </p:spPr>
        <p:txBody>
          <a:bodyPr>
            <a:normAutofit/>
          </a:bodyPr>
          <a:lstStyle/>
          <a:p>
            <a:r>
              <a:rPr lang="en-GB" sz="3969" b="1" dirty="0">
                <a:solidFill>
                  <a:srgbClr val="993366"/>
                </a:solidFill>
              </a:rPr>
              <a:t>Intervention Types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4166EF-8263-4757-B4D5-E13C1E9A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1" y="1023030"/>
            <a:ext cx="10133045" cy="54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29" y="413557"/>
            <a:ext cx="11290042" cy="485050"/>
          </a:xfrm>
          <a:solidFill>
            <a:srgbClr val="FF99FF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993366"/>
                </a:solidFill>
              </a:rPr>
              <a:t>Phase 1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127" y="1079819"/>
            <a:ext cx="11016344" cy="5238081"/>
          </a:xfrm>
        </p:spPr>
        <p:txBody>
          <a:bodyPr>
            <a:normAutofit fontScale="77500" lnSpcReduction="20000"/>
          </a:bodyPr>
          <a:lstStyle/>
          <a:p>
            <a:r>
              <a:rPr lang="en-GB" sz="2586" dirty="0"/>
              <a:t>Students are entering the university with different levels of economic, cultural and educational capital and varying levels of </a:t>
            </a:r>
            <a:r>
              <a:rPr lang="en-GB" sz="2586" b="1" dirty="0"/>
              <a:t>preparedness</a:t>
            </a:r>
          </a:p>
          <a:p>
            <a:r>
              <a:rPr lang="en-GB" sz="2586" dirty="0"/>
              <a:t>On entry, BME students have higher </a:t>
            </a:r>
            <a:r>
              <a:rPr lang="en-GB" sz="2586" b="1" dirty="0"/>
              <a:t>expectations </a:t>
            </a:r>
            <a:r>
              <a:rPr lang="en-GB" sz="2586" dirty="0"/>
              <a:t>of degree outcomes than their white peers and higher confidence of achieving a ‘good degree’. There are strong links to high family expectations and pressure to succeed.</a:t>
            </a:r>
          </a:p>
          <a:p>
            <a:r>
              <a:rPr lang="en-GB" sz="2586" dirty="0"/>
              <a:t>BME students are more likely to be from London, have lower </a:t>
            </a:r>
            <a:r>
              <a:rPr lang="en-GB" sz="2586" b="1" dirty="0"/>
              <a:t>household income </a:t>
            </a:r>
            <a:r>
              <a:rPr lang="en-GB" sz="2586" dirty="0"/>
              <a:t>and be </a:t>
            </a:r>
            <a:r>
              <a:rPr lang="en-GB" sz="2586" b="1" dirty="0"/>
              <a:t>first generation </a:t>
            </a:r>
            <a:r>
              <a:rPr lang="en-GB" sz="2586" dirty="0"/>
              <a:t>HE. They are also more likely to study </a:t>
            </a:r>
            <a:r>
              <a:rPr lang="en-GB" sz="2586" b="1" dirty="0"/>
              <a:t>non A level </a:t>
            </a:r>
            <a:r>
              <a:rPr lang="en-GB" sz="2586" dirty="0"/>
              <a:t>qualifications and are more likely to </a:t>
            </a:r>
            <a:r>
              <a:rPr lang="en-GB" sz="2586" b="1" dirty="0"/>
              <a:t>commute</a:t>
            </a:r>
            <a:r>
              <a:rPr lang="en-GB" sz="2586" dirty="0"/>
              <a:t>.</a:t>
            </a:r>
          </a:p>
          <a:p>
            <a:r>
              <a:rPr lang="en-GB" sz="2586" dirty="0"/>
              <a:t>Students who enter without A level qualifications are at a higher risk of under-performance and need early </a:t>
            </a:r>
            <a:r>
              <a:rPr lang="en-GB" sz="2586" b="1" dirty="0"/>
              <a:t>intervention and support </a:t>
            </a:r>
            <a:r>
              <a:rPr lang="en-GB" sz="2586" dirty="0"/>
              <a:t>(especially those with a BTEC qualification)</a:t>
            </a:r>
          </a:p>
          <a:p>
            <a:r>
              <a:rPr lang="en-GB" sz="2586" dirty="0"/>
              <a:t>Assessment and feedback processes need to be reviewed</a:t>
            </a:r>
          </a:p>
          <a:p>
            <a:r>
              <a:rPr lang="en-GB" sz="2586" dirty="0"/>
              <a:t>In general, the </a:t>
            </a:r>
            <a:r>
              <a:rPr lang="en-GB" sz="2586" b="1" dirty="0"/>
              <a:t>Academic Advisor system </a:t>
            </a:r>
            <a:r>
              <a:rPr lang="en-GB" sz="2586" dirty="0"/>
              <a:t>is not working to help support under performing students (student and staff perspective)</a:t>
            </a:r>
          </a:p>
          <a:p>
            <a:r>
              <a:rPr lang="en-GB" sz="2586" dirty="0"/>
              <a:t>Support services are many and varied, sometimes causing confusion about where to get help</a:t>
            </a:r>
          </a:p>
          <a:p>
            <a:r>
              <a:rPr lang="en-GB" sz="2586" dirty="0"/>
              <a:t>The University’s approach will also need to tackle </a:t>
            </a:r>
            <a:r>
              <a:rPr lang="en-GB" sz="2586" b="1" dirty="0"/>
              <a:t>staff awareness, staff representation </a:t>
            </a:r>
            <a:r>
              <a:rPr lang="en-GB" sz="2586" dirty="0"/>
              <a:t>and a review of </a:t>
            </a:r>
            <a:r>
              <a:rPr lang="en-GB" sz="2586" b="1" dirty="0"/>
              <a:t>teaching practice </a:t>
            </a:r>
            <a:r>
              <a:rPr lang="en-GB" sz="2586" dirty="0"/>
              <a:t>if we are to succeed. </a:t>
            </a:r>
          </a:p>
          <a:p>
            <a:r>
              <a:rPr lang="en-GB" sz="2586" b="1" dirty="0">
                <a:solidFill>
                  <a:srgbClr val="FF0000"/>
                </a:solidFill>
              </a:rPr>
              <a:t>There is no magic wand to close the attainment gap </a:t>
            </a:r>
            <a:r>
              <a:rPr lang="en-GB" sz="2586" dirty="0"/>
              <a:t>– students are individuals with different needs and a student led, education approach is required across the institution and academic schools.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55488-AF0F-436E-9D2B-E851181A25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29" y="6216339"/>
            <a:ext cx="620587" cy="41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5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7624" y="961446"/>
            <a:ext cx="4233966" cy="5196758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670412" y="900963"/>
            <a:ext cx="4240693" cy="5257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431889" y="1972336"/>
            <a:ext cx="373948" cy="7992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49486" y="4713602"/>
            <a:ext cx="444415" cy="3435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016620" y="2145379"/>
            <a:ext cx="1698171" cy="115765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99938" y="4478796"/>
            <a:ext cx="4205131" cy="720069"/>
            <a:chOff x="5057513" y="4339381"/>
            <a:chExt cx="5565460" cy="1025672"/>
          </a:xfrm>
        </p:grpSpPr>
        <p:sp>
          <p:nvSpPr>
            <p:cNvPr id="10" name="Rounded Rectangle 9"/>
            <p:cNvSpPr/>
            <p:nvPr/>
          </p:nvSpPr>
          <p:spPr>
            <a:xfrm>
              <a:off x="10061864" y="4494067"/>
              <a:ext cx="561109" cy="356755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91654"/>
              <a:endParaRPr lang="en-GB" sz="1558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6377159" y="4672444"/>
              <a:ext cx="3684705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57513" y="4339381"/>
              <a:ext cx="1319647" cy="10256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791654"/>
              <a:r>
                <a:rPr lang="en-GB" sz="816" dirty="0">
                  <a:solidFill>
                    <a:prstClr val="black"/>
                  </a:solidFill>
                  <a:latin typeface="Calibri" panose="020F0502020204030204"/>
                </a:rPr>
                <a:t>Much lower attendance for this module – is there an issue here?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B9C853BC-8939-4881-B3B7-9FECB5BC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4" y="229502"/>
            <a:ext cx="8642182" cy="422661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GB" sz="3402" b="1" dirty="0">
                <a:solidFill>
                  <a:srgbClr val="993366"/>
                </a:solidFill>
              </a:rPr>
              <a:t>Progress Profiles</a:t>
            </a:r>
          </a:p>
        </p:txBody>
      </p:sp>
    </p:spTree>
    <p:extLst>
      <p:ext uri="{BB962C8B-B14F-4D97-AF65-F5344CB8AC3E}">
        <p14:creationId xmlns:p14="http://schemas.microsoft.com/office/powerpoint/2010/main" val="324946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9046" y="848334"/>
            <a:ext cx="4724412" cy="5309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456817" y="848335"/>
            <a:ext cx="4571967" cy="5309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1163216" y="2488633"/>
            <a:ext cx="2083837" cy="107566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24735" y="2319765"/>
            <a:ext cx="4404049" cy="3377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0965AF1-0D71-4D85-BAF3-CDF23B2DE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46" y="277136"/>
            <a:ext cx="8642182" cy="422661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GB" sz="3402" b="1" dirty="0">
                <a:solidFill>
                  <a:srgbClr val="993366"/>
                </a:solidFill>
              </a:rPr>
              <a:t>Progress Profiles</a:t>
            </a:r>
          </a:p>
        </p:txBody>
      </p:sp>
    </p:spTree>
    <p:extLst>
      <p:ext uri="{BB962C8B-B14F-4D97-AF65-F5344CB8AC3E}">
        <p14:creationId xmlns:p14="http://schemas.microsoft.com/office/powerpoint/2010/main" val="40014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47" y="967090"/>
            <a:ext cx="4758273" cy="5340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570509" y="967091"/>
            <a:ext cx="4758273" cy="534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3704083" y="1998805"/>
            <a:ext cx="1169661" cy="649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80908" y="2489700"/>
            <a:ext cx="1080057" cy="7031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80908" y="4012425"/>
            <a:ext cx="483505" cy="16557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80908" y="5668137"/>
            <a:ext cx="1435516" cy="3196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37478" y="1296068"/>
            <a:ext cx="889967" cy="8813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562121" y="3254669"/>
            <a:ext cx="1556464" cy="165598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047994" y="5127354"/>
            <a:ext cx="1070591" cy="42186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1654"/>
            <a:endParaRPr lang="en-GB" sz="1558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F4D6F9F-41E9-490E-88BA-DEAE0418D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947" y="327734"/>
            <a:ext cx="8642182" cy="422661"/>
          </a:xfrm>
          <a:solidFill>
            <a:srgbClr val="FF99FF"/>
          </a:solidFill>
        </p:spPr>
        <p:txBody>
          <a:bodyPr>
            <a:noAutofit/>
          </a:bodyPr>
          <a:lstStyle/>
          <a:p>
            <a:r>
              <a:rPr lang="en-GB" sz="3402" b="1" dirty="0">
                <a:solidFill>
                  <a:srgbClr val="993366"/>
                </a:solidFill>
              </a:rPr>
              <a:t>Progress Profiles – Staff Cover Sheet</a:t>
            </a:r>
          </a:p>
        </p:txBody>
      </p:sp>
    </p:spTree>
    <p:extLst>
      <p:ext uri="{BB962C8B-B14F-4D97-AF65-F5344CB8AC3E}">
        <p14:creationId xmlns:p14="http://schemas.microsoft.com/office/powerpoint/2010/main" val="29156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471</Words>
  <Application>Microsoft Office PowerPoint</Application>
  <PresentationFormat>Widescreen</PresentationFormat>
  <Paragraphs>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Schoolbook</vt:lpstr>
      <vt:lpstr>1_Office Theme</vt:lpstr>
      <vt:lpstr>PowerPoint Presentation</vt:lpstr>
      <vt:lpstr>Let’s just get this out of the way!</vt:lpstr>
      <vt:lpstr>Kent Context</vt:lpstr>
      <vt:lpstr>Phase 1</vt:lpstr>
      <vt:lpstr>Intervention Types</vt:lpstr>
      <vt:lpstr>Phase 1 Findings</vt:lpstr>
      <vt:lpstr>Progress Profiles</vt:lpstr>
      <vt:lpstr>Progress Profiles</vt:lpstr>
      <vt:lpstr>Progress Profiles – Staff Cover Sheet</vt:lpstr>
      <vt:lpstr>Phase 2</vt:lpstr>
      <vt:lpstr>Role of the central project team</vt:lpstr>
      <vt:lpstr>Questions – easy ones please!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Moriarty</dc:creator>
  <cp:lastModifiedBy>Julie Iliffe</cp:lastModifiedBy>
  <cp:revision>2</cp:revision>
  <dcterms:created xsi:type="dcterms:W3CDTF">2019-03-05T08:37:24Z</dcterms:created>
  <dcterms:modified xsi:type="dcterms:W3CDTF">2019-03-12T10:10:13Z</dcterms:modified>
</cp:coreProperties>
</file>