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80" r:id="rId4"/>
    <p:sldId id="288" r:id="rId5"/>
    <p:sldId id="286" r:id="rId6"/>
    <p:sldId id="287" r:id="rId7"/>
    <p:sldId id="289" r:id="rId8"/>
    <p:sldId id="285" r:id="rId9"/>
    <p:sldId id="278" r:id="rId10"/>
    <p:sldId id="279" r:id="rId11"/>
    <p:sldId id="258" r:id="rId12"/>
    <p:sldId id="259" r:id="rId13"/>
    <p:sldId id="260" r:id="rId14"/>
    <p:sldId id="273" r:id="rId15"/>
    <p:sldId id="274" r:id="rId16"/>
    <p:sldId id="275" r:id="rId17"/>
    <p:sldId id="276" r:id="rId18"/>
    <p:sldId id="261" r:id="rId19"/>
    <p:sldId id="262" r:id="rId20"/>
    <p:sldId id="263" r:id="rId21"/>
    <p:sldId id="264" r:id="rId22"/>
    <p:sldId id="265" r:id="rId23"/>
    <p:sldId id="266" r:id="rId24"/>
    <p:sldId id="267" r:id="rId25"/>
    <p:sldId id="269" r:id="rId26"/>
    <p:sldId id="270" r:id="rId27"/>
    <p:sldId id="271" r:id="rId28"/>
    <p:sldId id="282" r:id="rId29"/>
    <p:sldId id="268" r:id="rId30"/>
    <p:sldId id="283" r:id="rId31"/>
    <p:sldId id="284"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venir Next Demi Bold"/>
          <a:ea typeface="Avenir Next Demi Bold"/>
          <a:cs typeface="Avenir Next Demi Bold"/>
        </a:font>
        <a:srgbClr val="2A2927"/>
      </a:tcTxStyle>
      <a:tcStyle>
        <a:tcBdr>
          <a:left>
            <a:ln w="12700" cap="flat">
              <a:solidFill>
                <a:srgbClr val="514F48">
                  <a:alpha val="80000"/>
                </a:srgbClr>
              </a:solidFill>
              <a:custDash>
                <a:ds d="200000" sp="200000"/>
              </a:custDash>
              <a:miter lim="400000"/>
            </a:ln>
          </a:left>
          <a:right>
            <a:ln w="12700" cap="flat">
              <a:solidFill>
                <a:srgbClr val="514F48">
                  <a:alpha val="80000"/>
                </a:srgbClr>
              </a:solidFill>
              <a:custDash>
                <a:ds d="200000" sp="200000"/>
              </a:custDash>
              <a:miter lim="400000"/>
            </a:ln>
          </a:right>
          <a:top>
            <a:ln w="12700" cap="flat">
              <a:solidFill>
                <a:srgbClr val="514F48">
                  <a:alpha val="80000"/>
                </a:srgbClr>
              </a:solidFill>
              <a:custDash>
                <a:ds d="200000" sp="200000"/>
              </a:custDash>
              <a:miter lim="400000"/>
            </a:ln>
          </a:top>
          <a:bottom>
            <a:ln w="12700" cap="flat">
              <a:solidFill>
                <a:srgbClr val="514F48">
                  <a:alpha val="80000"/>
                </a:srgbClr>
              </a:solidFill>
              <a:custDash>
                <a:ds d="200000" sp="200000"/>
              </a:custDash>
              <a:miter lim="400000"/>
            </a:ln>
          </a:bottom>
          <a:insideH>
            <a:ln w="12700" cap="flat">
              <a:solidFill>
                <a:srgbClr val="514F48">
                  <a:alpha val="80000"/>
                </a:srgbClr>
              </a:solidFill>
              <a:custDash>
                <a:ds d="200000" sp="200000"/>
              </a:custDash>
              <a:miter lim="400000"/>
            </a:ln>
          </a:insideH>
          <a:insideV>
            <a:ln w="12700" cap="flat">
              <a:solidFill>
                <a:srgbClr val="514F48">
                  <a:alpha val="80000"/>
                </a:srgbClr>
              </a:solidFill>
              <a:custDash>
                <a:ds d="200000" sp="200000"/>
              </a:custDash>
              <a:miter lim="400000"/>
            </a:ln>
          </a:insideV>
        </a:tcBdr>
        <a:fill>
          <a:noFill/>
        </a:fill>
      </a:tcStyle>
    </a:wholeTbl>
    <a:band2H>
      <a:tcTxStyle/>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254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254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a:tcStyle>
        <a:tcBdr/>
        <a:fill>
          <a:blipFill rotWithShape="1">
            <a:blip xmlns:r="http://schemas.openxmlformats.org/officeDocument/2006/relationships" r:embed="rId1"/>
            <a:srcRect/>
            <a:tile tx="0" ty="0" sx="100000" sy="100000" flip="none" algn="tl"/>
          </a:blipFill>
        </a:fill>
      </a:tcStyle>
    </a:band2H>
    <a:firstCol>
      <a:tcTxStyle b="on" i="off">
        <a:font>
          <a:latin typeface="Avenir Next Demi Bold"/>
          <a:ea typeface="Avenir Next Demi Bold"/>
          <a:cs typeface="Avenir Next Demi Bold"/>
        </a:font>
        <a:srgbClr val="2A2927"/>
      </a:tcTxStyle>
      <a:tcStyle>
        <a:tcBdr>
          <a:left>
            <a:ln w="254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a:tcStyle>
        <a:tcBdr/>
        <a:fill>
          <a:solidFill>
            <a:srgbClr val="D2D1C3">
              <a:alpha val="25000"/>
            </a:srgbClr>
          </a:solidFill>
        </a:fill>
      </a:tcStyle>
    </a:band2H>
    <a:firstCol>
      <a:tcTxStyle b="off" i="off">
        <a:font>
          <a:latin typeface="Avenir Next Medium"/>
          <a:ea typeface="Avenir Next Medium"/>
          <a:cs typeface="Avenir Next Medium"/>
        </a:font>
        <a:srgbClr val="2A2927"/>
      </a:tcTxStyle>
      <a:tcStyle>
        <a:tcBdr>
          <a:left>
            <a:ln w="25400" cap="flat">
              <a:solidFill>
                <a:srgbClr val="737269">
                  <a:alpha val="80000"/>
                </a:srgbClr>
              </a:solidFill>
              <a:prstDash val="solid"/>
              <a:miter lim="400000"/>
            </a:ln>
          </a:left>
          <a:right>
            <a:ln w="254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wholeTbl>
    <a:band2H>
      <a:tcTxStyle/>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000000">
                  <a:alpha val="70000"/>
                </a:srgbClr>
              </a:solidFill>
              <a:prstDash val="solid"/>
              <a:miter lim="400000"/>
            </a:ln>
          </a:left>
          <a:right>
            <a:ln w="25400" cap="flat">
              <a:solidFill>
                <a:srgbClr val="000000">
                  <a:alpha val="70000"/>
                </a:srgbClr>
              </a:solidFill>
              <a:prstDash val="solid"/>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254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254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Avenir Next Demi Bold"/>
          <a:ea typeface="Avenir Next Demi Bold"/>
          <a:cs typeface="Avenir Next Demi Bold"/>
        </a:font>
        <a:srgbClr val="FFFFFF"/>
      </a:tcTxStyle>
      <a:tcStyle>
        <a:tcBdr>
          <a:left>
            <a:ln w="12700" cap="flat">
              <a:solidFill>
                <a:srgbClr val="F8F8F6">
                  <a:alpha val="80000"/>
                </a:srgbClr>
              </a:solidFill>
              <a:custDash>
                <a:ds d="200000" sp="200000"/>
              </a:custDash>
              <a:miter lim="400000"/>
            </a:ln>
          </a:left>
          <a:right>
            <a:ln w="12700" cap="flat">
              <a:solidFill>
                <a:srgbClr val="F8F8F6">
                  <a:alpha val="80000"/>
                </a:srgbClr>
              </a:solidFill>
              <a:custDash>
                <a:ds d="200000" sp="200000"/>
              </a:custDash>
              <a:miter lim="400000"/>
            </a:ln>
          </a:right>
          <a:top>
            <a:ln w="12700" cap="flat">
              <a:solidFill>
                <a:srgbClr val="F8F8F6">
                  <a:alpha val="80000"/>
                </a:srgbClr>
              </a:solidFill>
              <a:custDash>
                <a:ds d="200000" sp="200000"/>
              </a:custDash>
              <a:miter lim="400000"/>
            </a:ln>
          </a:top>
          <a:bottom>
            <a:ln w="12700" cap="flat">
              <a:solidFill>
                <a:srgbClr val="F8F8F6">
                  <a:alpha val="80000"/>
                </a:srgbClr>
              </a:solidFill>
              <a:custDash>
                <a:ds d="200000" sp="200000"/>
              </a:custDash>
              <a:miter lim="400000"/>
            </a:ln>
          </a:bottom>
          <a:insideH>
            <a:ln w="12700" cap="flat">
              <a:solidFill>
                <a:srgbClr val="F8F8F6">
                  <a:alpha val="80000"/>
                </a:srgbClr>
              </a:solidFill>
              <a:custDash>
                <a:ds d="200000" sp="200000"/>
              </a:custDash>
              <a:miter lim="400000"/>
            </a:ln>
          </a:insideH>
          <a:insideV>
            <a:ln w="12700" cap="flat">
              <a:solidFill>
                <a:srgbClr val="F8F8F6">
                  <a:alpha val="80000"/>
                </a:srgbClr>
              </a:solidFill>
              <a:custDash>
                <a:ds d="200000" sp="200000"/>
              </a:custDash>
              <a:miter lim="400000"/>
            </a:ln>
          </a:insideV>
        </a:tcBdr>
        <a:fill>
          <a:solidFill>
            <a:srgbClr val="67665E">
              <a:alpha val="30000"/>
            </a:srgbClr>
          </a:solidFill>
        </a:fill>
      </a:tcStyle>
    </a:wholeTbl>
    <a:band2H>
      <a:tcTxStyle/>
      <a:tcStyle>
        <a:tcBdr/>
        <a:fill>
          <a:solidFill>
            <a:srgbClr val="67665E">
              <a:alpha val="40000"/>
            </a:srgbClr>
          </a:solidFill>
        </a:fill>
      </a:tcStyle>
    </a:band2H>
    <a:firstCol>
      <a:tcTxStyle b="on" i="off">
        <a:font>
          <a:latin typeface="Avenir Next Demi Bold"/>
          <a:ea typeface="Avenir Next Demi Bold"/>
          <a:cs typeface="Avenir Next Demi Bold"/>
        </a:font>
        <a:srgbClr val="FFFFFF"/>
      </a:tcTxStyle>
      <a:tcStyle>
        <a:tcBdr>
          <a:left>
            <a:ln w="25400" cap="flat">
              <a:solidFill>
                <a:srgbClr val="F8F8F6">
                  <a:alpha val="80000"/>
                </a:srgbClr>
              </a:solidFill>
              <a:prstDash val="solid"/>
              <a:miter lim="400000"/>
            </a:ln>
          </a:left>
          <a:right>
            <a:ln w="25400" cap="flat">
              <a:solidFill>
                <a:srgbClr val="F8F8F6">
                  <a:alpha val="80000"/>
                </a:srgbClr>
              </a:solidFill>
              <a:prstDash val="solid"/>
              <a:miter lim="400000"/>
            </a:ln>
          </a:right>
          <a:top>
            <a:ln w="12700" cap="flat">
              <a:solidFill>
                <a:srgbClr val="F8F8F6">
                  <a:alpha val="30000"/>
                </a:srgbClr>
              </a:solidFill>
              <a:prstDash val="solid"/>
              <a:miter lim="400000"/>
            </a:ln>
          </a:top>
          <a:bottom>
            <a:ln w="12700" cap="flat">
              <a:solidFill>
                <a:srgbClr val="F8F8F6">
                  <a:alpha val="3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67665E">
              <a:alpha val="50000"/>
            </a:srgbClr>
          </a:solidFill>
        </a:fill>
      </a:tcStyle>
    </a:firstCol>
    <a:la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lastRow>
    <a:fir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firstRow>
  </a:tblStyle>
  <a:tblStyle styleId="{2708684C-4D16-4618-839F-0558EEFCDFE6}"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wholeTbl>
    <a:band2H>
      <a:tcTxStyle/>
      <a:tcStyle>
        <a:tcBdr/>
        <a:fill>
          <a:solidFill>
            <a:srgbClr val="67665E">
              <a:alpha val="15000"/>
            </a:srgbClr>
          </a:solidFill>
        </a:fill>
      </a:tcStyle>
    </a:band2H>
    <a:firstCol>
      <a:tcTxStyle b="on" i="off">
        <a:font>
          <a:latin typeface="Avenir Next Demi Bold"/>
          <a:ea typeface="Avenir Next Demi Bold"/>
          <a:cs typeface="Avenir Next Demi Bold"/>
        </a:font>
        <a:srgbClr val="2A2927"/>
      </a:tcTxStyle>
      <a:tcStyle>
        <a:tcBdr>
          <a:left>
            <a:ln w="12700" cap="flat">
              <a:noFill/>
              <a:miter lim="400000"/>
            </a:ln>
          </a:left>
          <a:right>
            <a:ln w="25400" cap="flat">
              <a:solidFill>
                <a:srgbClr val="34342F">
                  <a:alpha val="80000"/>
                </a:srgbClr>
              </a:solidFill>
              <a:prstDash val="solid"/>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25400" cap="flat">
              <a:solidFill>
                <a:srgbClr val="34342F">
                  <a:alpha val="80000"/>
                </a:srgbClr>
              </a:solidFill>
              <a:prstDash val="solid"/>
              <a:miter lim="400000"/>
            </a:ln>
          </a:top>
          <a:bottom>
            <a:ln w="12700" cap="flat">
              <a:noFill/>
              <a:miter lim="400000"/>
            </a:ln>
          </a:bottom>
          <a:insideH>
            <a:ln w="12700" cap="flat">
              <a:solidFill>
                <a:srgbClr val="34342F">
                  <a:alpha val="8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12700" cap="flat">
              <a:noFill/>
              <a:miter lim="400000"/>
            </a:ln>
          </a:top>
          <a:bottom>
            <a:ln w="254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521"/>
  </p:normalViewPr>
  <p:slideViewPr>
    <p:cSldViewPr snapToGrid="0" snapToObjects="1">
      <p:cViewPr varScale="1">
        <p:scale>
          <a:sx n="75" d="100"/>
          <a:sy n="75" d="100"/>
        </p:scale>
        <p:origin x="172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tableStyles.x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Phaedra.petsilas@rambertschool.org.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0" i="0" dirty="0">
                <a:effectLst/>
                <a:latin typeface="Helvetica Neue"/>
                <a:ea typeface="Helvetica Neue"/>
                <a:cs typeface="Helvetica Neue"/>
                <a:sym typeface="Helvetica Neue"/>
              </a:rPr>
              <a:t>By using a </a:t>
            </a:r>
            <a:r>
              <a:rPr lang="en-GB" sz="2200" b="1" i="0" dirty="0">
                <a:effectLst/>
                <a:latin typeface="Helvetica Neue"/>
                <a:ea typeface="Helvetica Neue"/>
                <a:cs typeface="Helvetica Neue"/>
                <a:sym typeface="Helvetica Neue"/>
              </a:rPr>
              <a:t>metaphor</a:t>
            </a:r>
            <a:r>
              <a:rPr lang="en-GB" sz="2200" b="0" i="0" dirty="0">
                <a:effectLst/>
                <a:latin typeface="Helvetica Neue"/>
                <a:ea typeface="Helvetica Neue"/>
                <a:cs typeface="Helvetica Neue"/>
                <a:sym typeface="Helvetica Neue"/>
              </a:rPr>
              <a:t>, one can tap into their “inner world” and express emotion in a unique way, linking into a word, image, symbol or visualisation,</a:t>
            </a:r>
            <a:endParaRPr lang="en-US" dirty="0"/>
          </a:p>
        </p:txBody>
      </p:sp>
    </p:spTree>
    <p:extLst>
      <p:ext uri="{BB962C8B-B14F-4D97-AF65-F5344CB8AC3E}">
        <p14:creationId xmlns:p14="http://schemas.microsoft.com/office/powerpoint/2010/main" val="1559578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effectLst/>
              </a:rPr>
              <a:t>Phaedra Petsilas - Head of Studies at Rambert School of Ballet and Contemporary Dance. She is a passionate educator in dance and her interests lie in student development through reflective practice and how to embed positive reflective models within a conservatoire dance training. Further research interests include the notion of space and place in relation to choreography, as well as institutionalisation and politics in dance education.</a:t>
            </a:r>
          </a:p>
          <a:p>
            <a:r>
              <a:rPr lang="en-GB" i="0" dirty="0">
                <a:effectLst/>
                <a:hlinkClick r:id="rId3"/>
              </a:rPr>
              <a:t>Phaedra.petsilas@rambertschool.org.uk</a:t>
            </a:r>
            <a:endParaRPr lang="en-GB" i="0" dirty="0">
              <a:effectLst/>
            </a:endParaRPr>
          </a:p>
          <a:p>
            <a:r>
              <a:rPr lang="en-GB" i="0" dirty="0">
                <a:effectLst/>
              </a:rPr>
              <a:t> </a:t>
            </a:r>
          </a:p>
          <a:p>
            <a:r>
              <a:rPr lang="en-GB" i="0" dirty="0">
                <a:effectLst/>
              </a:rPr>
              <a:t> </a:t>
            </a:r>
          </a:p>
          <a:p>
            <a:r>
              <a:rPr lang="en-GB" i="0" dirty="0">
                <a:effectLst/>
              </a:rPr>
              <a:t>Nicole Brown - Lecturer in Education and Academic Head of Learning and Teaching at UCL Institute of Education. Her research interests relate to identity and body work, physical and material representations and metaphors, the generation of knowledge, and advancing learning and teaching within higher education.  </a:t>
            </a:r>
          </a:p>
          <a:p>
            <a:r>
              <a:rPr lang="en-GB" i="0" dirty="0">
                <a:effectLst/>
              </a:rPr>
              <a:t> </a:t>
            </a:r>
          </a:p>
          <a:p>
            <a:r>
              <a:rPr lang="en-GB" i="0" dirty="0">
                <a:effectLst/>
              </a:rPr>
              <a:t>Dr Jennifer Leigh - lecturer in Higher Education and Academic Practice at the Centre for Study of Higher Education, University of Kent. She uses creative approaches to explore embodiment, identity, reflective practice and reflexivity and inclusion in the academy.</a:t>
            </a:r>
          </a:p>
          <a:p>
            <a:endParaRPr lang="en-US" dirty="0"/>
          </a:p>
        </p:txBody>
      </p:sp>
    </p:spTree>
    <p:extLst>
      <p:ext uri="{BB962C8B-B14F-4D97-AF65-F5344CB8AC3E}">
        <p14:creationId xmlns:p14="http://schemas.microsoft.com/office/powerpoint/2010/main" val="302593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dirty="0"/>
              <a:t>Promoting good practice </a:t>
            </a:r>
          </a:p>
          <a:p>
            <a:r>
              <a:rPr lang="en-US" sz="2400" b="1" i="0" dirty="0"/>
              <a:t>Enhancing self-efficacy and agency</a:t>
            </a:r>
          </a:p>
          <a:p>
            <a:r>
              <a:rPr lang="en-US" sz="2400" b="1" i="0" dirty="0"/>
              <a:t>Cross-institutional and cross-disciplinary influence</a:t>
            </a:r>
          </a:p>
          <a:p>
            <a:endParaRPr lang="en-US" sz="2400" b="1" i="0" dirty="0"/>
          </a:p>
          <a:p>
            <a:r>
              <a:rPr lang="en-US" sz="2400" b="1" i="0" dirty="0"/>
              <a:t>Collaborative research activities</a:t>
            </a:r>
          </a:p>
          <a:p>
            <a:r>
              <a:rPr lang="en-US" sz="2400" b="1" i="0" dirty="0"/>
              <a:t>Practical – embodied explorations with students in dance conservatoire environment</a:t>
            </a:r>
          </a:p>
          <a:p>
            <a:endParaRPr lang="en-US" dirty="0"/>
          </a:p>
        </p:txBody>
      </p:sp>
    </p:spTree>
    <p:extLst>
      <p:ext uri="{BB962C8B-B14F-4D97-AF65-F5344CB8AC3E}">
        <p14:creationId xmlns:p14="http://schemas.microsoft.com/office/powerpoint/2010/main" val="350112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01700" y="3060700"/>
            <a:ext cx="11201400" cy="1714500"/>
          </a:xfrm>
          <a:prstGeom prst="rect">
            <a:avLst/>
          </a:prstGeom>
        </p:spPr>
        <p:txBody>
          <a:bodyPr anchor="b"/>
          <a:lstStyle/>
          <a:p>
            <a:r>
              <a:t>Title Text</a:t>
            </a:r>
          </a:p>
        </p:txBody>
      </p:sp>
      <p:sp>
        <p:nvSpPr>
          <p:cNvPr id="13" name="Body Level One…"/>
          <p:cNvSpPr txBox="1">
            <a:spLocks noGrp="1"/>
          </p:cNvSpPr>
          <p:nvPr>
            <p:ph type="body" sz="quarter" idx="1"/>
          </p:nvPr>
        </p:nvSpPr>
        <p:spPr>
          <a:xfrm>
            <a:off x="901700" y="4775200"/>
            <a:ext cx="11201400" cy="15367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a:defRPr>
            </a:lvl1pPr>
            <a:lvl2pPr marL="0" indent="0">
              <a:lnSpc>
                <a:spcPct val="80000"/>
              </a:lnSpc>
              <a:spcBef>
                <a:spcPts val="0"/>
              </a:spcBef>
              <a:buSzTx/>
              <a:buNone/>
              <a:defRPr cap="all" spc="288">
                <a:solidFill>
                  <a:srgbClr val="3E3B39"/>
                </a:solidFill>
                <a:latin typeface="+mn-lt"/>
                <a:ea typeface="+mn-ea"/>
                <a:cs typeface="+mn-cs"/>
                <a:sym typeface="Avenir Next"/>
              </a:defRPr>
            </a:lvl2pPr>
            <a:lvl3pPr marL="0" indent="0">
              <a:lnSpc>
                <a:spcPct val="80000"/>
              </a:lnSpc>
              <a:spcBef>
                <a:spcPts val="0"/>
              </a:spcBef>
              <a:buSzTx/>
              <a:buNone/>
              <a:defRPr cap="all" spc="288">
                <a:solidFill>
                  <a:srgbClr val="3E3B39"/>
                </a:solidFill>
                <a:latin typeface="+mn-lt"/>
                <a:ea typeface="+mn-ea"/>
                <a:cs typeface="+mn-cs"/>
                <a:sym typeface="Avenir Next"/>
              </a:defRPr>
            </a:lvl3pPr>
            <a:lvl4pPr marL="0" indent="0">
              <a:lnSpc>
                <a:spcPct val="80000"/>
              </a:lnSpc>
              <a:spcBef>
                <a:spcPts val="0"/>
              </a:spcBef>
              <a:buSzTx/>
              <a:buNone/>
              <a:defRPr cap="all" spc="288">
                <a:solidFill>
                  <a:srgbClr val="3E3B39"/>
                </a:solidFill>
                <a:latin typeface="+mn-lt"/>
                <a:ea typeface="+mn-ea"/>
                <a:cs typeface="+mn-cs"/>
                <a:sym typeface="Avenir Next"/>
              </a:defRPr>
            </a:lvl4pPr>
            <a:lvl5pPr marL="0" indent="0">
              <a:lnSpc>
                <a:spcPct val="80000"/>
              </a:lnSpc>
              <a:spcBef>
                <a:spcPts val="0"/>
              </a:spcBef>
              <a:buSzTx/>
              <a:buNone/>
              <a:defRPr cap="all" spc="288">
                <a:solidFill>
                  <a:srgbClr val="3E3B39"/>
                </a:solidFill>
                <a:latin typeface="+mn-lt"/>
                <a:ea typeface="+mn-ea"/>
                <a:cs typeface="+mn-cs"/>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6303924" y="9258299"/>
            <a:ext cx="409652" cy="419101"/>
          </a:xfrm>
          <a:prstGeom prst="rect">
            <a:avLst/>
          </a:prstGeom>
        </p:spPr>
        <p:txBody>
          <a:bodyPr anchor="ct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13"/>
          </p:nvPr>
        </p:nvSpPr>
        <p:spPr>
          <a:xfrm>
            <a:off x="1270000" y="6362700"/>
            <a:ext cx="10464800" cy="660400"/>
          </a:xfrm>
          <a:prstGeom prst="rect">
            <a:avLst/>
          </a:prstGeom>
        </p:spPr>
        <p:txBody>
          <a:bodyPr>
            <a:spAutoFit/>
          </a:bodyPr>
          <a:lstStyle>
            <a:lvl1pPr marL="0" indent="0" algn="ctr">
              <a:lnSpc>
                <a:spcPct val="90000"/>
              </a:lnSpc>
              <a:spcBef>
                <a:spcPts val="1200"/>
              </a:spcBef>
              <a:buSzTx/>
              <a:buNone/>
              <a:defRPr sz="3200" i="1">
                <a:latin typeface="+mn-lt"/>
                <a:ea typeface="+mn-ea"/>
                <a:cs typeface="+mn-cs"/>
                <a:sym typeface="Avenir Next"/>
              </a:defRPr>
            </a:lvl1pPr>
          </a:lstStyle>
          <a:p>
            <a:r>
              <a:t>–Johnny Appleseed</a:t>
            </a:r>
          </a:p>
        </p:txBody>
      </p:sp>
      <p:sp>
        <p:nvSpPr>
          <p:cNvPr id="96" name="“Type a quote here.”"/>
          <p:cNvSpPr txBox="1">
            <a:spLocks noGrp="1"/>
          </p:cNvSpPr>
          <p:nvPr>
            <p:ph type="body" sz="quarter" idx="14"/>
          </p:nvPr>
        </p:nvSpPr>
        <p:spPr>
          <a:xfrm>
            <a:off x="1270000" y="4248150"/>
            <a:ext cx="10464800" cy="723900"/>
          </a:xfrm>
          <a:prstGeom prst="rect">
            <a:avLst/>
          </a:prstGeom>
        </p:spPr>
        <p:txBody>
          <a:bodyPr>
            <a:spAutoFit/>
          </a:bodyPr>
          <a:lstStyle>
            <a:lvl1pPr marL="0" indent="0" algn="ctr">
              <a:lnSpc>
                <a:spcPct val="90000"/>
              </a:lnSpc>
              <a:buSzTx/>
              <a:buNone/>
              <a:defRPr>
                <a:latin typeface="Avenir Next Demi Bold"/>
                <a:ea typeface="Avenir Next Demi Bold"/>
                <a:cs typeface="Avenir Next Demi Bold"/>
                <a:sym typeface="Avenir Next Demi Bold"/>
              </a:defRPr>
            </a:lvl1pPr>
          </a:lstStyle>
          <a:p>
            <a:r>
              <a:t>“Type a quote here.” </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4"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A6ACB-1B1D-4D5D-A2C8-2E23B0DB23B9}" type="datetimeFigureOut">
              <a:rPr lang="en-GB" smtClean="0"/>
              <a:pPr/>
              <a:t>19/03/2019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309260" y="9258300"/>
            <a:ext cx="389529" cy="379591"/>
          </a:xfrm>
        </p:spPr>
        <p:txBody>
          <a:bodyPr/>
          <a:lstStyle/>
          <a:p>
            <a:fld id="{E64EB993-5C20-4E52-89E3-A0C5F70337F7}" type="slidenum">
              <a:rPr lang="en-GB" smtClean="0"/>
              <a:pPr/>
              <a:t>‹#›</a:t>
            </a:fld>
            <a:endParaRPr lang="en-GB"/>
          </a:p>
        </p:txBody>
      </p:sp>
    </p:spTree>
    <p:extLst>
      <p:ext uri="{BB962C8B-B14F-4D97-AF65-F5344CB8AC3E}">
        <p14:creationId xmlns:p14="http://schemas.microsoft.com/office/powerpoint/2010/main" val="60817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8A6ACB-1B1D-4D5D-A2C8-2E23B0DB23B9}" type="datetimeFigureOut">
              <a:rPr lang="en-GB" smtClean="0"/>
              <a:pPr/>
              <a:t>19/03/2019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309260" y="9258300"/>
            <a:ext cx="389529" cy="379591"/>
          </a:xfrm>
        </p:spPr>
        <p:txBody>
          <a:bodyPr/>
          <a:lstStyle/>
          <a:p>
            <a:fld id="{E64EB993-5C20-4E52-89E3-A0C5F70337F7}" type="slidenum">
              <a:rPr lang="en-GB" smtClean="0"/>
              <a:pPr/>
              <a:t>‹#›</a:t>
            </a:fld>
            <a:endParaRPr lang="en-GB"/>
          </a:p>
        </p:txBody>
      </p:sp>
    </p:spTree>
    <p:extLst>
      <p:ext uri="{BB962C8B-B14F-4D97-AF65-F5344CB8AC3E}">
        <p14:creationId xmlns:p14="http://schemas.microsoft.com/office/powerpoint/2010/main" val="31511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21" name="chalk_line_box_10x7.png" descr="chalk_line_box_10x7.png"/>
          <p:cNvPicPr>
            <a:picLocks/>
          </p:cNvPicPr>
          <p:nvPr/>
        </p:nvPicPr>
        <p:blipFill>
          <a:blip r:embed="rId2">
            <a:alphaModFix amt="45000"/>
            <a:extLst/>
          </a:blip>
          <a:stretch>
            <a:fillRect/>
          </a:stretch>
        </p:blipFill>
        <p:spPr>
          <a:xfrm>
            <a:off x="317500" y="6794500"/>
            <a:ext cx="12344400" cy="2336800"/>
          </a:xfrm>
          <a:prstGeom prst="rect">
            <a:avLst/>
          </a:prstGeom>
          <a:ln w="12700">
            <a:miter lim="400000"/>
          </a:ln>
        </p:spPr>
      </p:pic>
      <p:sp>
        <p:nvSpPr>
          <p:cNvPr id="22" name="Image"/>
          <p:cNvSpPr>
            <a:spLocks noGrp="1"/>
          </p:cNvSpPr>
          <p:nvPr>
            <p:ph type="pic" idx="13"/>
          </p:nvPr>
        </p:nvSpPr>
        <p:spPr>
          <a:xfrm>
            <a:off x="393700" y="381000"/>
            <a:ext cx="12217400" cy="6146800"/>
          </a:xfrm>
          <a:prstGeom prst="rect">
            <a:avLst/>
          </a:prstGeom>
          <a:ln w="9525">
            <a:round/>
          </a:ln>
        </p:spPr>
        <p:txBody>
          <a:bodyPr lIns="91439" tIns="45719" rIns="91439" bIns="45719" anchor="t">
            <a:noAutofit/>
          </a:bodyPr>
          <a:lstStyle/>
          <a:p>
            <a:endParaRPr/>
          </a:p>
        </p:txBody>
      </p:sp>
      <p:sp>
        <p:nvSpPr>
          <p:cNvPr id="23" name="Title Text"/>
          <p:cNvSpPr txBox="1">
            <a:spLocks noGrp="1"/>
          </p:cNvSpPr>
          <p:nvPr>
            <p:ph type="title"/>
          </p:nvPr>
        </p:nvSpPr>
        <p:spPr>
          <a:xfrm>
            <a:off x="901700" y="6934200"/>
            <a:ext cx="11201400" cy="952500"/>
          </a:xfrm>
          <a:prstGeom prst="rect">
            <a:avLst/>
          </a:prstGeom>
        </p:spPr>
        <p:txBody>
          <a:bodyPr anchor="b"/>
          <a:lstStyle/>
          <a:p>
            <a:r>
              <a:t>Title Text</a:t>
            </a:r>
          </a:p>
        </p:txBody>
      </p:sp>
      <p:sp>
        <p:nvSpPr>
          <p:cNvPr id="24" name="Body Level One…"/>
          <p:cNvSpPr txBox="1">
            <a:spLocks noGrp="1"/>
          </p:cNvSpPr>
          <p:nvPr>
            <p:ph type="body" sz="quarter" idx="1"/>
          </p:nvPr>
        </p:nvSpPr>
        <p:spPr>
          <a:xfrm>
            <a:off x="901700" y="7823200"/>
            <a:ext cx="11201400" cy="12065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a:defRPr>
            </a:lvl1pPr>
            <a:lvl2pPr marL="0" indent="0">
              <a:lnSpc>
                <a:spcPct val="80000"/>
              </a:lnSpc>
              <a:spcBef>
                <a:spcPts val="0"/>
              </a:spcBef>
              <a:buSzTx/>
              <a:buNone/>
              <a:defRPr cap="all" spc="288">
                <a:solidFill>
                  <a:srgbClr val="3E3B39"/>
                </a:solidFill>
                <a:latin typeface="+mn-lt"/>
                <a:ea typeface="+mn-ea"/>
                <a:cs typeface="+mn-cs"/>
                <a:sym typeface="Avenir Next"/>
              </a:defRPr>
            </a:lvl2pPr>
            <a:lvl3pPr marL="0" indent="0">
              <a:lnSpc>
                <a:spcPct val="80000"/>
              </a:lnSpc>
              <a:spcBef>
                <a:spcPts val="0"/>
              </a:spcBef>
              <a:buSzTx/>
              <a:buNone/>
              <a:defRPr cap="all" spc="288">
                <a:solidFill>
                  <a:srgbClr val="3E3B39"/>
                </a:solidFill>
                <a:latin typeface="+mn-lt"/>
                <a:ea typeface="+mn-ea"/>
                <a:cs typeface="+mn-cs"/>
                <a:sym typeface="Avenir Next"/>
              </a:defRPr>
            </a:lvl3pPr>
            <a:lvl4pPr marL="0" indent="0">
              <a:lnSpc>
                <a:spcPct val="80000"/>
              </a:lnSpc>
              <a:spcBef>
                <a:spcPts val="0"/>
              </a:spcBef>
              <a:buSzTx/>
              <a:buNone/>
              <a:defRPr cap="all" spc="288">
                <a:solidFill>
                  <a:srgbClr val="3E3B39"/>
                </a:solidFill>
                <a:latin typeface="+mn-lt"/>
                <a:ea typeface="+mn-ea"/>
                <a:cs typeface="+mn-cs"/>
                <a:sym typeface="Avenir Next"/>
              </a:defRPr>
            </a:lvl4pPr>
            <a:lvl5pPr marL="0" indent="0">
              <a:lnSpc>
                <a:spcPct val="80000"/>
              </a:lnSpc>
              <a:spcBef>
                <a:spcPts val="0"/>
              </a:spcBef>
              <a:buSzTx/>
              <a:buNone/>
              <a:defRPr cap="all" spc="288">
                <a:solidFill>
                  <a:srgbClr val="3E3B39"/>
                </a:solidFill>
                <a:latin typeface="+mn-lt"/>
                <a:ea typeface="+mn-ea"/>
                <a:cs typeface="+mn-cs"/>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xfrm>
            <a:off x="6303924" y="9258300"/>
            <a:ext cx="409652" cy="4191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901700" y="3898900"/>
            <a:ext cx="11201400" cy="1943100"/>
          </a:xfrm>
          <a:prstGeom prst="rect">
            <a:avLst/>
          </a:prstGeom>
        </p:spPr>
        <p:txBody>
          <a:bodyPr anchor="ct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Image"/>
          <p:cNvSpPr>
            <a:spLocks noGrp="1"/>
          </p:cNvSpPr>
          <p:nvPr>
            <p:ph type="pic" sz="half" idx="13"/>
          </p:nvPr>
        </p:nvSpPr>
        <p:spPr>
          <a:xfrm>
            <a:off x="6451600" y="1066800"/>
            <a:ext cx="5626100" cy="7632700"/>
          </a:xfrm>
          <a:prstGeom prst="rect">
            <a:avLst/>
          </a:prstGeom>
          <a:ln w="9525">
            <a:round/>
          </a:ln>
        </p:spPr>
        <p:txBody>
          <a:bodyPr lIns="91439" tIns="45719" rIns="91439" bIns="45719" anchor="t">
            <a:noAutofit/>
          </a:bodyPr>
          <a:lstStyle/>
          <a:p>
            <a:endParaRPr/>
          </a:p>
        </p:txBody>
      </p:sp>
      <p:sp>
        <p:nvSpPr>
          <p:cNvPr id="41" name="Title Text"/>
          <p:cNvSpPr txBox="1">
            <a:spLocks noGrp="1"/>
          </p:cNvSpPr>
          <p:nvPr>
            <p:ph type="title"/>
          </p:nvPr>
        </p:nvSpPr>
        <p:spPr>
          <a:xfrm>
            <a:off x="901700" y="927100"/>
            <a:ext cx="5080000" cy="4102100"/>
          </a:xfrm>
          <a:prstGeom prst="rect">
            <a:avLst/>
          </a:prstGeom>
        </p:spPr>
        <p:txBody>
          <a:bodyPr anchor="b"/>
          <a:lstStyle/>
          <a:p>
            <a:r>
              <a:t>Title Text</a:t>
            </a:r>
          </a:p>
        </p:txBody>
      </p:sp>
      <p:sp>
        <p:nvSpPr>
          <p:cNvPr id="42" name="Body Level One…"/>
          <p:cNvSpPr txBox="1">
            <a:spLocks noGrp="1"/>
          </p:cNvSpPr>
          <p:nvPr>
            <p:ph type="body" sz="quarter" idx="1"/>
          </p:nvPr>
        </p:nvSpPr>
        <p:spPr>
          <a:xfrm>
            <a:off x="901700" y="5029200"/>
            <a:ext cx="5080000" cy="36830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a:defRPr>
            </a:lvl1pPr>
            <a:lvl2pPr marL="0" indent="0">
              <a:lnSpc>
                <a:spcPct val="80000"/>
              </a:lnSpc>
              <a:spcBef>
                <a:spcPts val="0"/>
              </a:spcBef>
              <a:buSzTx/>
              <a:buNone/>
              <a:defRPr cap="all" spc="288">
                <a:solidFill>
                  <a:srgbClr val="3E3B39"/>
                </a:solidFill>
                <a:latin typeface="+mn-lt"/>
                <a:ea typeface="+mn-ea"/>
                <a:cs typeface="+mn-cs"/>
                <a:sym typeface="Avenir Next"/>
              </a:defRPr>
            </a:lvl2pPr>
            <a:lvl3pPr marL="0" indent="0">
              <a:lnSpc>
                <a:spcPct val="80000"/>
              </a:lnSpc>
              <a:spcBef>
                <a:spcPts val="0"/>
              </a:spcBef>
              <a:buSzTx/>
              <a:buNone/>
              <a:defRPr cap="all" spc="288">
                <a:solidFill>
                  <a:srgbClr val="3E3B39"/>
                </a:solidFill>
                <a:latin typeface="+mn-lt"/>
                <a:ea typeface="+mn-ea"/>
                <a:cs typeface="+mn-cs"/>
                <a:sym typeface="Avenir Next"/>
              </a:defRPr>
            </a:lvl3pPr>
            <a:lvl4pPr marL="0" indent="0">
              <a:lnSpc>
                <a:spcPct val="80000"/>
              </a:lnSpc>
              <a:spcBef>
                <a:spcPts val="0"/>
              </a:spcBef>
              <a:buSzTx/>
              <a:buNone/>
              <a:defRPr cap="all" spc="288">
                <a:solidFill>
                  <a:srgbClr val="3E3B39"/>
                </a:solidFill>
                <a:latin typeface="+mn-lt"/>
                <a:ea typeface="+mn-ea"/>
                <a:cs typeface="+mn-cs"/>
                <a:sym typeface="Avenir Next"/>
              </a:defRPr>
            </a:lvl4pPr>
            <a:lvl5pPr marL="0" indent="0">
              <a:lnSpc>
                <a:spcPct val="80000"/>
              </a:lnSpc>
              <a:spcBef>
                <a:spcPts val="0"/>
              </a:spcBef>
              <a:buSzTx/>
              <a:buNone/>
              <a:defRPr cap="all" spc="288">
                <a:solidFill>
                  <a:srgbClr val="3E3B39"/>
                </a:solidFill>
                <a:latin typeface="+mn-lt"/>
                <a:ea typeface="+mn-ea"/>
                <a:cs typeface="+mn-cs"/>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6303924" y="9258300"/>
            <a:ext cx="409652" cy="4191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7" name="Image"/>
          <p:cNvSpPr>
            <a:spLocks noGrp="1"/>
          </p:cNvSpPr>
          <p:nvPr>
            <p:ph type="pic" sz="half" idx="13"/>
          </p:nvPr>
        </p:nvSpPr>
        <p:spPr>
          <a:xfrm>
            <a:off x="6769100" y="2603500"/>
            <a:ext cx="5308600" cy="5969000"/>
          </a:xfrm>
          <a:prstGeom prst="rect">
            <a:avLst/>
          </a:prstGeom>
          <a:ln w="9525">
            <a:round/>
          </a:ln>
        </p:spPr>
        <p:txBody>
          <a:bodyPr lIns="91439" tIns="45719" rIns="91439" bIns="45719" anchor="t">
            <a:noAutofit/>
          </a:bodyPr>
          <a:lstStyle/>
          <a:p>
            <a:endParaRPr/>
          </a:p>
        </p:txBody>
      </p:sp>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sz="half" idx="1"/>
          </p:nvPr>
        </p:nvSpPr>
        <p:spPr>
          <a:xfrm>
            <a:off x="901700" y="2603500"/>
            <a:ext cx="5334000" cy="5969000"/>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901700" y="1727200"/>
            <a:ext cx="11201400" cy="6286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5" name="Image"/>
          <p:cNvSpPr>
            <a:spLocks noGrp="1"/>
          </p:cNvSpPr>
          <p:nvPr>
            <p:ph type="pic" sz="quarter" idx="13"/>
          </p:nvPr>
        </p:nvSpPr>
        <p:spPr>
          <a:xfrm>
            <a:off x="6654800" y="482600"/>
            <a:ext cx="5981700" cy="3911600"/>
          </a:xfrm>
          <a:prstGeom prst="rect">
            <a:avLst/>
          </a:prstGeom>
          <a:ln w="9525">
            <a:round/>
          </a:ln>
        </p:spPr>
        <p:txBody>
          <a:bodyPr lIns="91439" tIns="45719" rIns="91439" bIns="45719" anchor="t">
            <a:noAutofit/>
          </a:bodyPr>
          <a:lstStyle/>
          <a:p>
            <a:endParaRPr/>
          </a:p>
        </p:txBody>
      </p:sp>
      <p:sp>
        <p:nvSpPr>
          <p:cNvPr id="86" name="Image"/>
          <p:cNvSpPr>
            <a:spLocks noGrp="1"/>
          </p:cNvSpPr>
          <p:nvPr>
            <p:ph type="pic" sz="half" idx="14"/>
          </p:nvPr>
        </p:nvSpPr>
        <p:spPr>
          <a:xfrm>
            <a:off x="6654800" y="4673600"/>
            <a:ext cx="5981700" cy="4597400"/>
          </a:xfrm>
          <a:prstGeom prst="rect">
            <a:avLst/>
          </a:prstGeom>
          <a:ln w="9525">
            <a:round/>
          </a:ln>
        </p:spPr>
        <p:txBody>
          <a:bodyPr lIns="91439" tIns="45719" rIns="91439" bIns="45719" anchor="t">
            <a:noAutofit/>
          </a:bodyPr>
          <a:lstStyle/>
          <a:p>
            <a:endParaRPr/>
          </a:p>
        </p:txBody>
      </p:sp>
      <p:sp>
        <p:nvSpPr>
          <p:cNvPr id="87" name="Image"/>
          <p:cNvSpPr>
            <a:spLocks noGrp="1"/>
          </p:cNvSpPr>
          <p:nvPr>
            <p:ph type="pic" idx="15"/>
          </p:nvPr>
        </p:nvSpPr>
        <p:spPr>
          <a:xfrm>
            <a:off x="406400" y="482600"/>
            <a:ext cx="5981700" cy="8788400"/>
          </a:xfrm>
          <a:prstGeom prst="rect">
            <a:avLst/>
          </a:prstGeom>
          <a:ln w="9525">
            <a:round/>
          </a:ln>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pic>
        <p:nvPicPr>
          <p:cNvPr id="2" name="chalk_line_10x7.png" descr="chalk_line_10x7.png"/>
          <p:cNvPicPr>
            <a:picLocks/>
          </p:cNvPicPr>
          <p:nvPr/>
        </p:nvPicPr>
        <p:blipFill>
          <a:blip r:embed="rId17">
            <a:alphaModFix amt="45000"/>
            <a:extLst/>
          </a:blip>
          <a:stretch>
            <a:fillRect/>
          </a:stretch>
        </p:blipFill>
        <p:spPr>
          <a:xfrm>
            <a:off x="393700" y="355600"/>
            <a:ext cx="12217400" cy="8775700"/>
          </a:xfrm>
          <a:prstGeom prst="rect">
            <a:avLst/>
          </a:prstGeom>
          <a:ln w="12700">
            <a:miter lim="400000"/>
          </a:ln>
        </p:spPr>
      </p:pic>
      <p:sp>
        <p:nvSpPr>
          <p:cNvPr id="3" name="Title Text"/>
          <p:cNvSpPr txBox="1">
            <a:spLocks noGrp="1"/>
          </p:cNvSpPr>
          <p:nvPr>
            <p:ph type="title"/>
          </p:nvPr>
        </p:nvSpPr>
        <p:spPr>
          <a:xfrm>
            <a:off x="901700" y="635000"/>
            <a:ext cx="11201400"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901700" y="2603500"/>
            <a:ext cx="11201400" cy="596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299199" y="9258300"/>
            <a:ext cx="409652" cy="419100"/>
          </a:xfrm>
          <a:prstGeom prst="rect">
            <a:avLst/>
          </a:prstGeom>
          <a:ln w="12700">
            <a:miter lim="400000"/>
          </a:ln>
        </p:spPr>
        <p:txBody>
          <a:bodyPr wrap="none" lIns="50800" tIns="50800" rIns="50800" bIns="50800">
            <a:spAutoFit/>
          </a:bodyPr>
          <a:lstStyle>
            <a:lvl1pPr>
              <a:defRPr sz="1800" b="1" i="0" cap="all">
                <a:latin typeface="+mn-lt"/>
                <a:ea typeface="+mn-ea"/>
                <a:cs typeface="+mn-cs"/>
                <a:sym typeface="Avenir Nex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1pPr>
      <a:lvl2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2pPr>
      <a:lvl3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3pPr>
      <a:lvl4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4pPr>
      <a:lvl5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5pPr>
      <a:lvl6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6pPr>
      <a:lvl7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7pPr>
      <a:lvl8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8pPr>
      <a:lvl9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mn-lt"/>
          <a:ea typeface="+mn-ea"/>
          <a:cs typeface="+mn-cs"/>
          <a:sym typeface="Avenir Next"/>
        </a:defRPr>
      </a:lvl9pPr>
    </p:titleStyle>
    <p:bodyStyle>
      <a:lvl1pPr marL="444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bodyStyle>
    <p:otherStyle>
      <a:lvl1pPr marL="0" marR="0" indent="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1pPr>
      <a:lvl2pPr marL="0" marR="0" indent="2286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2pPr>
      <a:lvl3pPr marL="0" marR="0" indent="4572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3pPr>
      <a:lvl4pPr marL="0" marR="0" indent="6858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4pPr>
      <a:lvl5pPr marL="0" marR="0" indent="9144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5pPr>
      <a:lvl6pPr marL="0" marR="0" indent="11430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6pPr>
      <a:lvl7pPr marL="0" marR="0" indent="13716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7pPr>
      <a:lvl8pPr marL="0" marR="0" indent="16002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8pPr>
      <a:lvl9pPr marL="0" marR="0" indent="1828800" algn="ctr" defTabSz="58420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jpeg"/><Relationship Id="rId16"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tif"/><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1" name="IMG_3448 3.JPG" descr="IMG_3448 3.JPG"/>
          <p:cNvPicPr>
            <a:picLocks noGrp="1"/>
          </p:cNvPicPr>
          <p:nvPr>
            <p:ph type="pic" idx="13"/>
          </p:nvPr>
        </p:nvPicPr>
        <p:blipFill>
          <a:blip r:embed="rId2">
            <a:extLst/>
          </a:blip>
          <a:stretch>
            <a:fillRect/>
          </a:stretch>
        </p:blipFill>
        <p:spPr>
          <a:xfrm>
            <a:off x="355600" y="330200"/>
            <a:ext cx="12293600" cy="6248400"/>
          </a:xfrm>
          <a:prstGeom prst="rect">
            <a:avLst/>
          </a:prstGeom>
        </p:spPr>
      </p:pic>
      <p:sp>
        <p:nvSpPr>
          <p:cNvPr id="123" name="Rambert School -university of Kent - ucl"/>
          <p:cNvSpPr txBox="1">
            <a:spLocks noGrp="1"/>
          </p:cNvSpPr>
          <p:nvPr>
            <p:ph type="body" sz="quarter" idx="1"/>
          </p:nvPr>
        </p:nvSpPr>
        <p:spPr>
          <a:prstGeom prst="rect">
            <a:avLst/>
          </a:prstGeom>
        </p:spPr>
        <p:txBody>
          <a:bodyPr/>
          <a:lstStyle>
            <a:lvl1pPr>
              <a:defRPr sz="3400" spc="272"/>
            </a:lvl1pPr>
          </a:lstStyle>
          <a:p>
            <a:r>
              <a:rPr dirty="0"/>
              <a:t>Rambert School -university of Kent - </a:t>
            </a:r>
            <a:r>
              <a:rPr dirty="0" err="1"/>
              <a:t>ucl</a:t>
            </a:r>
            <a:endParaRPr dirty="0"/>
          </a:p>
        </p:txBody>
      </p:sp>
      <p:sp>
        <p:nvSpPr>
          <p:cNvPr id="124" name="Embodying Reflective Practice"/>
          <p:cNvSpPr txBox="1"/>
          <p:nvPr/>
        </p:nvSpPr>
        <p:spPr>
          <a:xfrm>
            <a:off x="1447800" y="3917950"/>
            <a:ext cx="11201400" cy="1714500"/>
          </a:xfrm>
          <a:prstGeom prst="rect">
            <a:avLst/>
          </a:prstGeom>
          <a:ln w="12700">
            <a:miter lim="400000"/>
          </a:ln>
          <a:effectLst>
            <a:reflection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a:lnSpc>
                <a:spcPct val="80000"/>
              </a:lnSpc>
              <a:defRPr sz="4800" b="1" i="0" cap="all" spc="384">
                <a:solidFill>
                  <a:srgbClr val="2B8D8A"/>
                </a:solidFill>
                <a:effectLst>
                  <a:outerShdw blurRad="25400" dist="25400" dir="5520000" rotWithShape="0">
                    <a:srgbClr val="FFFFFF">
                      <a:alpha val="72000"/>
                    </a:srgbClr>
                  </a:outerShdw>
                </a:effectLst>
                <a:latin typeface="+mn-lt"/>
                <a:ea typeface="+mn-ea"/>
                <a:cs typeface="+mn-cs"/>
                <a:sym typeface="Avenir Next"/>
              </a:defRPr>
            </a:lvl1pPr>
          </a:lstStyle>
          <a:p>
            <a:r>
              <a:rPr dirty="0"/>
              <a:t>Embodying Reflective Practice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
                                        </p:tgtEl>
                                        <p:attrNameLst>
                                          <p:attrName>style.visibility</p:attrName>
                                        </p:attrNameLst>
                                      </p:cBhvr>
                                      <p:to>
                                        <p:strVal val="visible"/>
                                      </p:to>
                                    </p:set>
                                    <p:animEffect transition="in" filter="dissolve">
                                      <p:cBhvr>
                                        <p:cTn id="7" dur="5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B83B-B16D-E443-BE53-E4D9ADB5F7E0}"/>
              </a:ext>
            </a:extLst>
          </p:cNvPr>
          <p:cNvSpPr>
            <a:spLocks noGrp="1"/>
          </p:cNvSpPr>
          <p:nvPr>
            <p:ph type="title"/>
          </p:nvPr>
        </p:nvSpPr>
        <p:spPr/>
        <p:txBody>
          <a:bodyPr/>
          <a:lstStyle/>
          <a:p>
            <a:r>
              <a:rPr lang="en-US" dirty="0"/>
              <a:t>The reflective Conservatoire</a:t>
            </a:r>
          </a:p>
        </p:txBody>
      </p:sp>
      <p:sp>
        <p:nvSpPr>
          <p:cNvPr id="3" name="Content Placeholder 2">
            <a:extLst>
              <a:ext uri="{FF2B5EF4-FFF2-40B4-BE49-F238E27FC236}">
                <a16:creationId xmlns:a16="http://schemas.microsoft.com/office/drawing/2014/main" id="{9A498765-C3AE-9946-BDB5-F52830BCFB87}"/>
              </a:ext>
            </a:extLst>
          </p:cNvPr>
          <p:cNvSpPr>
            <a:spLocks noGrp="1"/>
          </p:cNvSpPr>
          <p:nvPr>
            <p:ph idx="1"/>
          </p:nvPr>
        </p:nvSpPr>
        <p:spPr>
          <a:xfrm>
            <a:off x="901700" y="1959429"/>
            <a:ext cx="11201400" cy="7794171"/>
          </a:xfrm>
        </p:spPr>
        <p:txBody>
          <a:bodyPr>
            <a:normAutofit fontScale="85000" lnSpcReduction="20000"/>
          </a:bodyPr>
          <a:lstStyle/>
          <a:p>
            <a:pPr fontAlgn="base"/>
            <a:endParaRPr lang="en-GB" sz="4200" b="1" dirty="0">
              <a:effectLst/>
            </a:endParaRPr>
          </a:p>
          <a:p>
            <a:pPr fontAlgn="base"/>
            <a:r>
              <a:rPr lang="en-GB" sz="4200" b="1" dirty="0">
                <a:effectLst/>
              </a:rPr>
              <a:t>interface between education and professional worlds</a:t>
            </a:r>
          </a:p>
          <a:p>
            <a:pPr fontAlgn="base"/>
            <a:r>
              <a:rPr lang="en-GB" sz="4200" b="1" dirty="0">
                <a:effectLst/>
              </a:rPr>
              <a:t>Encourage two-way influence and exchange</a:t>
            </a:r>
          </a:p>
          <a:p>
            <a:pPr fontAlgn="base"/>
            <a:r>
              <a:rPr lang="en-GB" sz="4200" b="1" dirty="0">
                <a:effectLst/>
              </a:rPr>
              <a:t>Challenge  rigid conceptions of transmission/apprenticeship or one-way traffic from professional to student</a:t>
            </a:r>
          </a:p>
          <a:p>
            <a:pPr fontAlgn="base"/>
            <a:r>
              <a:rPr lang="en-GB" sz="4200" b="1" dirty="0">
                <a:effectLst/>
              </a:rPr>
              <a:t>Make way for co-created spaces focused on experiment, collaborative enquiry and risk-taking, supported by rigorous feedback and reflection.</a:t>
            </a:r>
            <a:endParaRPr lang="en-GB" sz="4200" dirty="0">
              <a:effectLst/>
            </a:endParaRPr>
          </a:p>
          <a:p>
            <a:pPr marL="0" indent="0">
              <a:buNone/>
            </a:pPr>
            <a:r>
              <a:rPr lang="en-GB" dirty="0"/>
              <a:t/>
            </a:r>
            <a:br>
              <a:rPr lang="en-GB" dirty="0"/>
            </a:br>
            <a:endParaRPr lang="en-US" dirty="0"/>
          </a:p>
        </p:txBody>
      </p:sp>
    </p:spTree>
    <p:extLst>
      <p:ext uri="{BB962C8B-B14F-4D97-AF65-F5344CB8AC3E}">
        <p14:creationId xmlns:p14="http://schemas.microsoft.com/office/powerpoint/2010/main" val="380027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9" name="Creativity…"/>
          <p:cNvSpPr txBox="1">
            <a:spLocks noGrp="1"/>
          </p:cNvSpPr>
          <p:nvPr>
            <p:ph type="body" idx="1"/>
          </p:nvPr>
        </p:nvSpPr>
        <p:spPr>
          <a:xfrm>
            <a:off x="901700" y="1240971"/>
            <a:ext cx="11201400" cy="7217229"/>
          </a:xfrm>
          <a:prstGeom prst="rect">
            <a:avLst/>
          </a:prstGeom>
        </p:spPr>
        <p:txBody>
          <a:bodyPr>
            <a:normAutofit lnSpcReduction="10000"/>
          </a:bodyPr>
          <a:lstStyle/>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Creativity</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Expression</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Play</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Multi-modality</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Metaphor</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Transformation of consciousness</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Abstraction</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Communication</a:t>
            </a:r>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sz="3200" dirty="0"/>
              <a:t>Questioning </a:t>
            </a:r>
            <a:endParaRPr lang="en-GB" sz="3200" dirty="0"/>
          </a:p>
          <a:p>
            <a:pPr marL="311150" indent="-311150" defTabSz="408940">
              <a:spcBef>
                <a:spcPts val="2200"/>
              </a:spcBef>
              <a:defRPr sz="2520">
                <a:solidFill>
                  <a:srgbClr val="F6F5F4"/>
                </a:solidFill>
                <a:effectLst>
                  <a:outerShdw blurRad="17780" dist="17780" dir="5520000" rotWithShape="0">
                    <a:srgbClr val="FFFFFF">
                      <a:alpha val="71999"/>
                    </a:srgbClr>
                  </a:outerShdw>
                </a:effectLst>
              </a:defRPr>
            </a:pPr>
            <a:r>
              <a:rPr lang="en-GB" sz="3200" dirty="0"/>
              <a:t>Reflection</a:t>
            </a:r>
            <a:endParaRPr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1" name="Questions?"/>
          <p:cNvSpPr txBox="1">
            <a:spLocks noGrp="1"/>
          </p:cNvSpPr>
          <p:nvPr>
            <p:ph type="title"/>
          </p:nvPr>
        </p:nvSpPr>
        <p:spPr>
          <a:prstGeom prst="rect">
            <a:avLst/>
          </a:prstGeom>
        </p:spPr>
        <p:txBody>
          <a:bodyPr/>
          <a:lstStyle>
            <a:lvl1pPr>
              <a:defRPr>
                <a:solidFill>
                  <a:srgbClr val="F6F5F4"/>
                </a:solidFill>
              </a:defRPr>
            </a:lvl1pPr>
          </a:lstStyle>
          <a:p>
            <a:r>
              <a:t>Questions?</a:t>
            </a:r>
          </a:p>
        </p:txBody>
      </p:sp>
      <p:sp>
        <p:nvSpPr>
          <p:cNvPr id="132" name="Do we have set ways of thinking about our practice?…"/>
          <p:cNvSpPr txBox="1">
            <a:spLocks noGrp="1"/>
          </p:cNvSpPr>
          <p:nvPr>
            <p:ph type="body" idx="1"/>
          </p:nvPr>
        </p:nvSpPr>
        <p:spPr>
          <a:xfrm>
            <a:off x="901700" y="2009643"/>
            <a:ext cx="11201400" cy="6611843"/>
          </a:xfrm>
          <a:prstGeom prst="rect">
            <a:avLst/>
          </a:prstGeom>
        </p:spPr>
        <p:txBody>
          <a:bodyPr>
            <a:normAutofit/>
          </a:bodyPr>
          <a:lstStyle/>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Do we have set ways of thinking about our practice?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Do we have set ways of evaluating our practice?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Are we entrenched in models of learning and pedagogy that drive our perception of our practice?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Can this change?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Can we borrow from other practices?</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How can we expand the notion of ‘creativity’ and </a:t>
            </a:r>
            <a:r>
              <a:rPr sz="2800" b="1" dirty="0" err="1"/>
              <a:t>utilise</a:t>
            </a:r>
            <a:r>
              <a:rPr sz="2800" b="1" dirty="0"/>
              <a:t> it in the ‘thinking about’ our practice?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What influences the way we perceive (‘look at’) our practice?</a:t>
            </a:r>
          </a:p>
          <a:p>
            <a:pPr marL="284479" indent="-284479" defTabSz="373887">
              <a:spcBef>
                <a:spcPts val="2000"/>
              </a:spcBef>
              <a:defRPr sz="2304">
                <a:solidFill>
                  <a:srgbClr val="F6F5F4"/>
                </a:solidFill>
                <a:effectLst>
                  <a:outerShdw blurRad="16256" dist="16256" dir="5520000" rotWithShape="0">
                    <a:srgbClr val="FFFFFF">
                      <a:alpha val="71999"/>
                    </a:srgbClr>
                  </a:outerShdw>
                </a:effectLst>
              </a:defRPr>
            </a:pPr>
            <a:r>
              <a:rPr sz="2800" b="1" dirty="0"/>
              <a:t>Can we change the way we ask questions?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4" name="Motivations"/>
          <p:cNvSpPr txBox="1">
            <a:spLocks noGrp="1"/>
          </p:cNvSpPr>
          <p:nvPr>
            <p:ph type="title"/>
          </p:nvPr>
        </p:nvSpPr>
        <p:spPr>
          <a:prstGeom prst="rect">
            <a:avLst/>
          </a:prstGeom>
        </p:spPr>
        <p:txBody>
          <a:bodyPr/>
          <a:lstStyle>
            <a:lvl1pPr>
              <a:defRPr>
                <a:solidFill>
                  <a:srgbClr val="F6F5F4"/>
                </a:solidFill>
              </a:defRPr>
            </a:lvl1pPr>
          </a:lstStyle>
          <a:p>
            <a:r>
              <a:t>Motivations</a:t>
            </a:r>
          </a:p>
        </p:txBody>
      </p:sp>
      <p:sp>
        <p:nvSpPr>
          <p:cNvPr id="135" name="Bridging the distance between concrete experience and articulation of that experience…"/>
          <p:cNvSpPr txBox="1">
            <a:spLocks noGrp="1"/>
          </p:cNvSpPr>
          <p:nvPr>
            <p:ph type="body" idx="1"/>
          </p:nvPr>
        </p:nvSpPr>
        <p:spPr>
          <a:xfrm>
            <a:off x="901700" y="1926771"/>
            <a:ext cx="11201400" cy="6645729"/>
          </a:xfrm>
          <a:prstGeom prst="rect">
            <a:avLst/>
          </a:prstGeom>
        </p:spPr>
        <p:txBody>
          <a:bodyPr>
            <a:normAutofit lnSpcReduction="10000"/>
          </a:bodyPr>
          <a:lstStyle/>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Bridging the distance between concrete experience and articulation of that experience</a:t>
            </a:r>
          </a:p>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Facilitate the journey towards professional goals</a:t>
            </a:r>
          </a:p>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Expand the notion of creativity to encompass reflective practice</a:t>
            </a:r>
          </a:p>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Open up the methods of reflection to encompass creative processes</a:t>
            </a:r>
          </a:p>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Collaboratively develop systematic reflective practice models for dancers</a:t>
            </a:r>
          </a:p>
          <a:p>
            <a:pPr marL="337820" indent="-337820" defTabSz="443991">
              <a:spcBef>
                <a:spcPts val="2400"/>
              </a:spcBef>
              <a:defRPr sz="2736">
                <a:solidFill>
                  <a:srgbClr val="F6F5F4"/>
                </a:solidFill>
                <a:effectLst>
                  <a:outerShdw blurRad="19304" dist="19304" dir="5520000" rotWithShape="0">
                    <a:srgbClr val="FFFFFF">
                      <a:alpha val="71999"/>
                    </a:srgbClr>
                  </a:outerShdw>
                </a:effectLst>
              </a:defRPr>
            </a:pPr>
            <a:r>
              <a:rPr sz="3200" b="1" dirty="0"/>
              <a:t>Creating bespoke models of reflection for dancers in training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creativity in research mean?</a:t>
            </a:r>
          </a:p>
        </p:txBody>
      </p:sp>
      <p:sp>
        <p:nvSpPr>
          <p:cNvPr id="3" name="Content Placeholder 2"/>
          <p:cNvSpPr>
            <a:spLocks noGrp="1"/>
          </p:cNvSpPr>
          <p:nvPr>
            <p:ph idx="1"/>
          </p:nvPr>
        </p:nvSpPr>
        <p:spPr>
          <a:xfrm>
            <a:off x="901700" y="2349500"/>
            <a:ext cx="11201400" cy="6841671"/>
          </a:xfrm>
        </p:spPr>
        <p:txBody>
          <a:bodyPr>
            <a:normAutofit fontScale="92500" lnSpcReduction="10000"/>
          </a:bodyPr>
          <a:lstStyle/>
          <a:p>
            <a:endParaRPr lang="en-GB" b="1" dirty="0"/>
          </a:p>
          <a:p>
            <a:r>
              <a:rPr lang="en-GB" b="1" dirty="0"/>
              <a:t>Engaging with a range of tools from other disciplines (</a:t>
            </a:r>
            <a:r>
              <a:rPr lang="en-GB" b="1" dirty="0" err="1"/>
              <a:t>eg</a:t>
            </a:r>
            <a:r>
              <a:rPr lang="en-GB" b="1" dirty="0"/>
              <a:t> arts-based methods see Kar 2015)</a:t>
            </a:r>
          </a:p>
          <a:p>
            <a:pPr marL="0" indent="0">
              <a:buNone/>
            </a:pPr>
            <a:endParaRPr lang="en-GB" b="1" dirty="0"/>
          </a:p>
          <a:p>
            <a:r>
              <a:rPr lang="en-GB" b="1" dirty="0"/>
              <a:t>Playfulness and fun allow participants to go deeper into their process and share more (Statler et al 2011)</a:t>
            </a:r>
          </a:p>
          <a:p>
            <a:pPr marL="0" indent="0">
              <a:buNone/>
            </a:pPr>
            <a:endParaRPr lang="en-GB" b="1" dirty="0"/>
          </a:p>
          <a:p>
            <a:r>
              <a:rPr lang="en-GB" b="1" dirty="0"/>
              <a:t>Draw on multimodal forms of communication, allowing different ‘voices’ to be heard’ (</a:t>
            </a:r>
            <a:r>
              <a:rPr lang="en-GB" b="1" dirty="0" err="1"/>
              <a:t>Jewitt</a:t>
            </a:r>
            <a:r>
              <a:rPr lang="en-GB" b="1" dirty="0"/>
              <a:t> et al 2016)</a:t>
            </a:r>
          </a:p>
          <a:p>
            <a:pPr marL="0" indent="0">
              <a:buNone/>
            </a:pPr>
            <a:endParaRPr lang="en-GB" dirty="0"/>
          </a:p>
        </p:txBody>
      </p:sp>
    </p:spTree>
    <p:extLst>
      <p:ext uri="{BB962C8B-B14F-4D97-AF65-F5344CB8AC3E}">
        <p14:creationId xmlns:p14="http://schemas.microsoft.com/office/powerpoint/2010/main" val="26942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5" b="-3295"/>
          <a:stretch/>
        </p:blipFill>
        <p:spPr bwMode="auto">
          <a:xfrm>
            <a:off x="4068050" y="2946574"/>
            <a:ext cx="3550906" cy="495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Embodied Exploration</a:t>
            </a:r>
          </a:p>
        </p:txBody>
      </p:sp>
      <p:sp>
        <p:nvSpPr>
          <p:cNvPr id="4" name="Content Placeholder 3"/>
          <p:cNvSpPr>
            <a:spLocks noGrp="1"/>
          </p:cNvSpPr>
          <p:nvPr>
            <p:ph sz="half" idx="2"/>
          </p:nvPr>
        </p:nvSpPr>
        <p:spPr>
          <a:xfrm>
            <a:off x="7825303" y="3074043"/>
            <a:ext cx="5179498" cy="4392507"/>
          </a:xfrm>
        </p:spPr>
        <p:txBody>
          <a:bodyPr>
            <a:normAutofit fontScale="55000" lnSpcReduction="20000"/>
          </a:bodyPr>
          <a:lstStyle/>
          <a:p>
            <a:r>
              <a:rPr lang="en-GB" b="1" dirty="0"/>
              <a:t>Accessing concepts through embodied means</a:t>
            </a:r>
          </a:p>
          <a:p>
            <a:pPr marL="0" indent="0">
              <a:buNone/>
            </a:pPr>
            <a:endParaRPr lang="en-GB" b="1" dirty="0"/>
          </a:p>
          <a:p>
            <a:r>
              <a:rPr lang="en-GB" b="1" dirty="0"/>
              <a:t>Utilising familiar creative methods to tap-into reflective thinking</a:t>
            </a:r>
          </a:p>
          <a:p>
            <a:pPr marL="0" indent="0">
              <a:buNone/>
            </a:pPr>
            <a:endParaRPr lang="en-GB" b="1" dirty="0"/>
          </a:p>
          <a:p>
            <a:r>
              <a:rPr lang="en-GB" b="1" dirty="0"/>
              <a:t>Utilising the body as a site of knowledge to draw from – challenging mind-body dualism</a:t>
            </a:r>
          </a:p>
        </p:txBody>
      </p:sp>
      <p:pic>
        <p:nvPicPr>
          <p:cNvPr id="102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86980" y="3104463"/>
            <a:ext cx="3481070" cy="464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Creative Play</a:t>
            </a:r>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727205" y="3414608"/>
            <a:ext cx="4383515" cy="328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005101" y="3414607"/>
            <a:ext cx="4416018" cy="331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82512" y="6995682"/>
            <a:ext cx="5810118" cy="2246769"/>
          </a:xfrm>
          <a:prstGeom prst="rect">
            <a:avLst/>
          </a:prstGeom>
          <a:noFill/>
        </p:spPr>
        <p:txBody>
          <a:bodyPr wrap="square" rtlCol="0">
            <a:spAutoFit/>
          </a:bodyPr>
          <a:lstStyle/>
          <a:p>
            <a:r>
              <a:rPr lang="en-GB" sz="2800" b="1" dirty="0"/>
              <a:t>Non-linguistic methods of exploration</a:t>
            </a:r>
          </a:p>
          <a:p>
            <a:endParaRPr lang="en-GB" sz="2800" b="1" dirty="0"/>
          </a:p>
          <a:p>
            <a:r>
              <a:rPr lang="en-GB" sz="2800" b="1" dirty="0"/>
              <a:t>Access language via creative means</a:t>
            </a:r>
          </a:p>
        </p:txBody>
      </p:sp>
    </p:spTree>
    <p:extLst>
      <p:ext uri="{BB962C8B-B14F-4D97-AF65-F5344CB8AC3E}">
        <p14:creationId xmlns:p14="http://schemas.microsoft.com/office/powerpoint/2010/main" val="40404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 Verbalise</a:t>
            </a:r>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75361" y="2018833"/>
            <a:ext cx="3722063" cy="279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33230" y="1781750"/>
            <a:ext cx="5527040" cy="414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8690" y="5459604"/>
            <a:ext cx="5801710" cy="4293996"/>
          </a:xfrm>
          <a:prstGeom prst="rect">
            <a:avLst/>
          </a:prstGeom>
          <a:noFill/>
        </p:spPr>
        <p:txBody>
          <a:bodyPr wrap="square" rtlCol="0">
            <a:spAutoFit/>
          </a:bodyPr>
          <a:lstStyle/>
          <a:p>
            <a:r>
              <a:rPr lang="en-GB" sz="3413" b="1" dirty="0"/>
              <a:t>Abstracting from the body and the self in order to discuss body and self</a:t>
            </a:r>
          </a:p>
          <a:p>
            <a:endParaRPr lang="en-GB" sz="3413" b="1" dirty="0"/>
          </a:p>
          <a:p>
            <a:r>
              <a:rPr lang="en-GB" sz="3413" b="1" dirty="0"/>
              <a:t>Bridging the gap between embodied experiences and language used to articulate them</a:t>
            </a:r>
          </a:p>
        </p:txBody>
      </p:sp>
    </p:spTree>
    <p:extLst>
      <p:ext uri="{BB962C8B-B14F-4D97-AF65-F5344CB8AC3E}">
        <p14:creationId xmlns:p14="http://schemas.microsoft.com/office/powerpoint/2010/main" val="33100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D8881"/>
        </a:solidFill>
        <a:effectLst/>
      </p:bgPr>
    </p:bg>
    <p:spTree>
      <p:nvGrpSpPr>
        <p:cNvPr id="1" name=""/>
        <p:cNvGrpSpPr/>
        <p:nvPr/>
      </p:nvGrpSpPr>
      <p:grpSpPr>
        <a:xfrm>
          <a:off x="0" y="0"/>
          <a:ext cx="0" cy="0"/>
          <a:chOff x="0" y="0"/>
          <a:chExt cx="0" cy="0"/>
        </a:xfrm>
      </p:grpSpPr>
      <p:grpSp>
        <p:nvGrpSpPr>
          <p:cNvPr id="139" name="Rambert School.jpeg"/>
          <p:cNvGrpSpPr/>
          <p:nvPr/>
        </p:nvGrpSpPr>
        <p:grpSpPr>
          <a:xfrm>
            <a:off x="673374" y="506615"/>
            <a:ext cx="4064001" cy="2463801"/>
            <a:chOff x="0" y="0"/>
            <a:chExt cx="4064000" cy="2463800"/>
          </a:xfrm>
        </p:grpSpPr>
        <p:pic>
          <p:nvPicPr>
            <p:cNvPr id="138" name="Rambert School.jpeg" descr="Rambert School.jpeg"/>
            <p:cNvPicPr>
              <a:picLocks noChangeAspect="1"/>
            </p:cNvPicPr>
            <p:nvPr/>
          </p:nvPicPr>
          <p:blipFill>
            <a:blip r:embed="rId2">
              <a:extLst/>
            </a:blip>
            <a:stretch>
              <a:fillRect/>
            </a:stretch>
          </p:blipFill>
          <p:spPr>
            <a:xfrm>
              <a:off x="127000" y="88900"/>
              <a:ext cx="3810000" cy="2133600"/>
            </a:xfrm>
            <a:prstGeom prst="rect">
              <a:avLst/>
            </a:prstGeom>
            <a:ln>
              <a:noFill/>
            </a:ln>
            <a:effectLst/>
          </p:spPr>
        </p:pic>
        <p:pic>
          <p:nvPicPr>
            <p:cNvPr id="137" name="Rambert School.jpeg" descr="Rambert School.jpeg"/>
            <p:cNvPicPr>
              <a:picLocks/>
            </p:cNvPicPr>
            <p:nvPr/>
          </p:nvPicPr>
          <p:blipFill>
            <a:blip r:embed="rId3">
              <a:extLst/>
            </a:blip>
            <a:stretch>
              <a:fillRect/>
            </a:stretch>
          </p:blipFill>
          <p:spPr>
            <a:xfrm>
              <a:off x="0" y="0"/>
              <a:ext cx="4064000" cy="2463800"/>
            </a:xfrm>
            <a:prstGeom prst="rect">
              <a:avLst/>
            </a:prstGeom>
            <a:effectLst/>
          </p:spPr>
        </p:pic>
      </p:grpSp>
      <p:grpSp>
        <p:nvGrpSpPr>
          <p:cNvPr id="142" name="monument studio.jpeg"/>
          <p:cNvGrpSpPr/>
          <p:nvPr/>
        </p:nvGrpSpPr>
        <p:grpSpPr>
          <a:xfrm>
            <a:off x="537902" y="6516485"/>
            <a:ext cx="3972655" cy="2804796"/>
            <a:chOff x="0" y="0"/>
            <a:chExt cx="3972654" cy="2804795"/>
          </a:xfrm>
        </p:grpSpPr>
        <p:pic>
          <p:nvPicPr>
            <p:cNvPr id="141" name="monument studio.jpeg" descr="monument studio.jpeg"/>
            <p:cNvPicPr>
              <a:picLocks noChangeAspect="1"/>
            </p:cNvPicPr>
            <p:nvPr/>
          </p:nvPicPr>
          <p:blipFill>
            <a:blip r:embed="rId4">
              <a:extLst/>
            </a:blip>
            <a:stretch>
              <a:fillRect/>
            </a:stretch>
          </p:blipFill>
          <p:spPr>
            <a:xfrm>
              <a:off x="127000" y="88900"/>
              <a:ext cx="3718655" cy="2474596"/>
            </a:xfrm>
            <a:prstGeom prst="rect">
              <a:avLst/>
            </a:prstGeom>
            <a:ln>
              <a:noFill/>
            </a:ln>
            <a:effectLst/>
          </p:spPr>
        </p:pic>
        <p:pic>
          <p:nvPicPr>
            <p:cNvPr id="140" name="monument studio.jpeg" descr="monument studio.jpeg"/>
            <p:cNvPicPr>
              <a:picLocks/>
            </p:cNvPicPr>
            <p:nvPr/>
          </p:nvPicPr>
          <p:blipFill>
            <a:blip r:embed="rId5">
              <a:extLst/>
            </a:blip>
            <a:stretch>
              <a:fillRect/>
            </a:stretch>
          </p:blipFill>
          <p:spPr>
            <a:xfrm>
              <a:off x="0" y="0"/>
              <a:ext cx="3972655" cy="2804796"/>
            </a:xfrm>
            <a:prstGeom prst="rect">
              <a:avLst/>
            </a:prstGeom>
            <a:effectLst/>
          </p:spPr>
        </p:pic>
      </p:grpSp>
      <p:grpSp>
        <p:nvGrpSpPr>
          <p:cNvPr id="145" name="Rambert School 2.jpeg"/>
          <p:cNvGrpSpPr/>
          <p:nvPr/>
        </p:nvGrpSpPr>
        <p:grpSpPr>
          <a:xfrm>
            <a:off x="4789783" y="6880646"/>
            <a:ext cx="3746501" cy="2654301"/>
            <a:chOff x="0" y="0"/>
            <a:chExt cx="3746500" cy="2654300"/>
          </a:xfrm>
        </p:grpSpPr>
        <p:pic>
          <p:nvPicPr>
            <p:cNvPr id="144" name="Rambert School 2.jpeg" descr="Rambert School 2.jpeg"/>
            <p:cNvPicPr>
              <a:picLocks noChangeAspect="1"/>
            </p:cNvPicPr>
            <p:nvPr/>
          </p:nvPicPr>
          <p:blipFill>
            <a:blip r:embed="rId6">
              <a:extLst/>
            </a:blip>
            <a:stretch>
              <a:fillRect/>
            </a:stretch>
          </p:blipFill>
          <p:spPr>
            <a:xfrm>
              <a:off x="127000" y="88900"/>
              <a:ext cx="3492500" cy="2324100"/>
            </a:xfrm>
            <a:prstGeom prst="rect">
              <a:avLst/>
            </a:prstGeom>
            <a:ln>
              <a:noFill/>
            </a:ln>
            <a:effectLst/>
          </p:spPr>
        </p:pic>
        <p:pic>
          <p:nvPicPr>
            <p:cNvPr id="143" name="Rambert School 2.jpeg" descr="Rambert School 2.jpeg"/>
            <p:cNvPicPr>
              <a:picLocks/>
            </p:cNvPicPr>
            <p:nvPr/>
          </p:nvPicPr>
          <p:blipFill>
            <a:blip r:embed="rId7">
              <a:extLst/>
            </a:blip>
            <a:stretch>
              <a:fillRect/>
            </a:stretch>
          </p:blipFill>
          <p:spPr>
            <a:xfrm>
              <a:off x="0" y="0"/>
              <a:ext cx="3746500" cy="2654300"/>
            </a:xfrm>
            <a:prstGeom prst="rect">
              <a:avLst/>
            </a:prstGeom>
            <a:effectLst/>
          </p:spPr>
        </p:pic>
      </p:grpSp>
      <p:grpSp>
        <p:nvGrpSpPr>
          <p:cNvPr id="148" name="Image"/>
          <p:cNvGrpSpPr/>
          <p:nvPr/>
        </p:nvGrpSpPr>
        <p:grpSpPr>
          <a:xfrm>
            <a:off x="4868120" y="3245687"/>
            <a:ext cx="4714632" cy="3569469"/>
            <a:chOff x="0" y="0"/>
            <a:chExt cx="4714630" cy="3569467"/>
          </a:xfrm>
        </p:grpSpPr>
        <p:pic>
          <p:nvPicPr>
            <p:cNvPr id="147" name="Image" descr="Image"/>
            <p:cNvPicPr>
              <a:picLocks noChangeAspect="1"/>
            </p:cNvPicPr>
            <p:nvPr/>
          </p:nvPicPr>
          <p:blipFill>
            <a:blip r:embed="rId8">
              <a:extLst/>
            </a:blip>
            <a:stretch>
              <a:fillRect/>
            </a:stretch>
          </p:blipFill>
          <p:spPr>
            <a:xfrm>
              <a:off x="127000" y="88900"/>
              <a:ext cx="4460631" cy="3239268"/>
            </a:xfrm>
            <a:prstGeom prst="rect">
              <a:avLst/>
            </a:prstGeom>
            <a:ln>
              <a:noFill/>
            </a:ln>
            <a:effectLst/>
          </p:spPr>
        </p:pic>
        <p:pic>
          <p:nvPicPr>
            <p:cNvPr id="146" name="Image" descr="Image"/>
            <p:cNvPicPr>
              <a:picLocks/>
            </p:cNvPicPr>
            <p:nvPr/>
          </p:nvPicPr>
          <p:blipFill>
            <a:blip r:embed="rId9">
              <a:extLst/>
            </a:blip>
            <a:stretch>
              <a:fillRect/>
            </a:stretch>
          </p:blipFill>
          <p:spPr>
            <a:xfrm>
              <a:off x="0" y="0"/>
              <a:ext cx="4714631" cy="3569468"/>
            </a:xfrm>
            <a:prstGeom prst="rect">
              <a:avLst/>
            </a:prstGeom>
            <a:effectLst/>
          </p:spPr>
        </p:pic>
      </p:grpSp>
      <p:grpSp>
        <p:nvGrpSpPr>
          <p:cNvPr id="151" name="Image"/>
          <p:cNvGrpSpPr/>
          <p:nvPr/>
        </p:nvGrpSpPr>
        <p:grpSpPr>
          <a:xfrm>
            <a:off x="8815510" y="5466239"/>
            <a:ext cx="3746501" cy="3569468"/>
            <a:chOff x="0" y="0"/>
            <a:chExt cx="3746500" cy="3569467"/>
          </a:xfrm>
        </p:grpSpPr>
        <p:pic>
          <p:nvPicPr>
            <p:cNvPr id="150" name="Image" descr="Image"/>
            <p:cNvPicPr>
              <a:picLocks noChangeAspect="1"/>
            </p:cNvPicPr>
            <p:nvPr/>
          </p:nvPicPr>
          <p:blipFill>
            <a:blip r:embed="rId10">
              <a:extLst/>
            </a:blip>
            <a:stretch>
              <a:fillRect/>
            </a:stretch>
          </p:blipFill>
          <p:spPr>
            <a:xfrm>
              <a:off x="127000" y="88900"/>
              <a:ext cx="3492500" cy="3239268"/>
            </a:xfrm>
            <a:prstGeom prst="rect">
              <a:avLst/>
            </a:prstGeom>
            <a:ln>
              <a:noFill/>
            </a:ln>
            <a:effectLst/>
          </p:spPr>
        </p:pic>
        <p:pic>
          <p:nvPicPr>
            <p:cNvPr id="149" name="Image" descr="Image"/>
            <p:cNvPicPr>
              <a:picLocks/>
            </p:cNvPicPr>
            <p:nvPr/>
          </p:nvPicPr>
          <p:blipFill>
            <a:blip r:embed="rId11">
              <a:extLst/>
            </a:blip>
            <a:stretch>
              <a:fillRect/>
            </a:stretch>
          </p:blipFill>
          <p:spPr>
            <a:xfrm>
              <a:off x="0" y="0"/>
              <a:ext cx="3746500" cy="3569468"/>
            </a:xfrm>
            <a:prstGeom prst="rect">
              <a:avLst/>
            </a:prstGeom>
            <a:effectLst/>
          </p:spPr>
        </p:pic>
      </p:grpSp>
      <p:grpSp>
        <p:nvGrpSpPr>
          <p:cNvPr id="154" name="Image"/>
          <p:cNvGrpSpPr/>
          <p:nvPr/>
        </p:nvGrpSpPr>
        <p:grpSpPr>
          <a:xfrm>
            <a:off x="9152676" y="546479"/>
            <a:ext cx="3317039" cy="3721955"/>
            <a:chOff x="0" y="0"/>
            <a:chExt cx="3317038" cy="3721954"/>
          </a:xfrm>
        </p:grpSpPr>
        <p:pic>
          <p:nvPicPr>
            <p:cNvPr id="153" name="Image" descr="Image"/>
            <p:cNvPicPr>
              <a:picLocks noChangeAspect="1"/>
            </p:cNvPicPr>
            <p:nvPr/>
          </p:nvPicPr>
          <p:blipFill>
            <a:blip r:embed="rId12">
              <a:extLst/>
            </a:blip>
            <a:stretch>
              <a:fillRect/>
            </a:stretch>
          </p:blipFill>
          <p:spPr>
            <a:xfrm>
              <a:off x="127000" y="88900"/>
              <a:ext cx="3063039" cy="3391755"/>
            </a:xfrm>
            <a:prstGeom prst="rect">
              <a:avLst/>
            </a:prstGeom>
            <a:ln>
              <a:noFill/>
            </a:ln>
            <a:effectLst/>
          </p:spPr>
        </p:pic>
        <p:pic>
          <p:nvPicPr>
            <p:cNvPr id="152" name="Image" descr="Image"/>
            <p:cNvPicPr>
              <a:picLocks/>
            </p:cNvPicPr>
            <p:nvPr/>
          </p:nvPicPr>
          <p:blipFill>
            <a:blip r:embed="rId13">
              <a:extLst/>
            </a:blip>
            <a:stretch>
              <a:fillRect/>
            </a:stretch>
          </p:blipFill>
          <p:spPr>
            <a:xfrm>
              <a:off x="0" y="0"/>
              <a:ext cx="3317039" cy="3721955"/>
            </a:xfrm>
            <a:prstGeom prst="rect">
              <a:avLst/>
            </a:prstGeom>
            <a:effectLst/>
          </p:spPr>
        </p:pic>
      </p:grpSp>
      <p:grpSp>
        <p:nvGrpSpPr>
          <p:cNvPr id="157" name="rambert school 4.jpeg"/>
          <p:cNvGrpSpPr/>
          <p:nvPr/>
        </p:nvGrpSpPr>
        <p:grpSpPr>
          <a:xfrm>
            <a:off x="4958059" y="296833"/>
            <a:ext cx="3973932" cy="2883364"/>
            <a:chOff x="0" y="0"/>
            <a:chExt cx="3973931" cy="2883363"/>
          </a:xfrm>
        </p:grpSpPr>
        <p:pic>
          <p:nvPicPr>
            <p:cNvPr id="156" name="rambert school 4.jpeg" descr="rambert school 4.jpeg"/>
            <p:cNvPicPr>
              <a:picLocks noChangeAspect="1"/>
            </p:cNvPicPr>
            <p:nvPr/>
          </p:nvPicPr>
          <p:blipFill>
            <a:blip r:embed="rId14">
              <a:extLst/>
            </a:blip>
            <a:stretch>
              <a:fillRect/>
            </a:stretch>
          </p:blipFill>
          <p:spPr>
            <a:xfrm>
              <a:off x="127000" y="88900"/>
              <a:ext cx="3719932" cy="2553164"/>
            </a:xfrm>
            <a:prstGeom prst="rect">
              <a:avLst/>
            </a:prstGeom>
            <a:ln>
              <a:noFill/>
            </a:ln>
            <a:effectLst/>
          </p:spPr>
        </p:pic>
        <p:pic>
          <p:nvPicPr>
            <p:cNvPr id="155" name="rambert school 4.jpeg" descr="rambert school 4.jpeg"/>
            <p:cNvPicPr>
              <a:picLocks/>
            </p:cNvPicPr>
            <p:nvPr/>
          </p:nvPicPr>
          <p:blipFill>
            <a:blip r:embed="rId15">
              <a:extLst/>
            </a:blip>
            <a:stretch>
              <a:fillRect/>
            </a:stretch>
          </p:blipFill>
          <p:spPr>
            <a:xfrm>
              <a:off x="0" y="0"/>
              <a:ext cx="3973932" cy="2883364"/>
            </a:xfrm>
            <a:prstGeom prst="rect">
              <a:avLst/>
            </a:prstGeom>
            <a:effectLst/>
          </p:spPr>
        </p:pic>
      </p:grpSp>
      <p:grpSp>
        <p:nvGrpSpPr>
          <p:cNvPr id="160" name="learning-kolb.jpg"/>
          <p:cNvGrpSpPr/>
          <p:nvPr/>
        </p:nvGrpSpPr>
        <p:grpSpPr>
          <a:xfrm>
            <a:off x="546170" y="3070068"/>
            <a:ext cx="4191205" cy="3346765"/>
            <a:chOff x="0" y="0"/>
            <a:chExt cx="4191203" cy="3346763"/>
          </a:xfrm>
        </p:grpSpPr>
        <p:pic>
          <p:nvPicPr>
            <p:cNvPr id="159" name="learning-kolb.jpg" descr="learning-kolb.jpg"/>
            <p:cNvPicPr>
              <a:picLocks noChangeAspect="1"/>
            </p:cNvPicPr>
            <p:nvPr/>
          </p:nvPicPr>
          <p:blipFill>
            <a:blip r:embed="rId16">
              <a:extLst/>
            </a:blip>
            <a:stretch>
              <a:fillRect/>
            </a:stretch>
          </p:blipFill>
          <p:spPr>
            <a:xfrm>
              <a:off x="127000" y="88900"/>
              <a:ext cx="3937204" cy="3016565"/>
            </a:xfrm>
            <a:prstGeom prst="rect">
              <a:avLst/>
            </a:prstGeom>
            <a:ln>
              <a:noFill/>
            </a:ln>
            <a:effectLst/>
          </p:spPr>
        </p:pic>
        <p:pic>
          <p:nvPicPr>
            <p:cNvPr id="158" name="learning-kolb.jpg" descr="learning-kolb.jpg"/>
            <p:cNvPicPr>
              <a:picLocks/>
            </p:cNvPicPr>
            <p:nvPr/>
          </p:nvPicPr>
          <p:blipFill>
            <a:blip r:embed="rId17">
              <a:extLst/>
            </a:blip>
            <a:stretch>
              <a:fillRect/>
            </a:stretch>
          </p:blipFill>
          <p:spPr>
            <a:xfrm>
              <a:off x="0" y="0"/>
              <a:ext cx="4191204" cy="334676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3465.JPG" descr="IMG_3465.JPG"/>
          <p:cNvPicPr>
            <a:picLocks noGrp="1"/>
          </p:cNvPicPr>
          <p:nvPr>
            <p:ph type="pic" idx="13"/>
          </p:nvPr>
        </p:nvPicPr>
        <p:blipFill>
          <a:blip r:embed="rId2">
            <a:extLst/>
          </a:blip>
          <a:stretch>
            <a:fillRect/>
          </a:stretch>
        </p:blipFill>
        <p:spPr>
          <a:xfrm>
            <a:off x="6324600" y="977900"/>
            <a:ext cx="5880100" cy="7962900"/>
          </a:xfrm>
          <a:prstGeom prst="rect">
            <a:avLst/>
          </a:prstGeom>
        </p:spPr>
      </p:pic>
      <p:sp>
        <p:nvSpPr>
          <p:cNvPr id="163" name="Accessing new and/or different information in your mind…"/>
          <p:cNvSpPr txBox="1"/>
          <p:nvPr/>
        </p:nvSpPr>
        <p:spPr>
          <a:xfrm>
            <a:off x="707814" y="-114243"/>
            <a:ext cx="5616786" cy="928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ct val="150000"/>
              </a:lnSpc>
              <a:defRPr sz="1700" i="0">
                <a:solidFill>
                  <a:srgbClr val="000000"/>
                </a:solidFill>
                <a:effectLst/>
                <a:latin typeface="Futura Bold"/>
                <a:ea typeface="Futura Bold"/>
                <a:cs typeface="Futura Bold"/>
                <a:sym typeface="Futura Bold"/>
              </a:defRPr>
            </a:pPr>
            <a:endParaRPr lang="en-GB" sz="2000" dirty="0"/>
          </a:p>
          <a:p>
            <a:pPr algn="l" defTabSz="457200">
              <a:lnSpc>
                <a:spcPct val="150000"/>
              </a:lnSpc>
              <a:defRPr sz="1700" i="0">
                <a:solidFill>
                  <a:srgbClr val="000000"/>
                </a:solidFill>
                <a:effectLst/>
                <a:latin typeface="Futura Bold"/>
                <a:ea typeface="Futura Bold"/>
                <a:cs typeface="Futura Bold"/>
                <a:sym typeface="Futura Bold"/>
              </a:defRPr>
            </a:pPr>
            <a:r>
              <a:rPr sz="2000" dirty="0"/>
              <a:t>Accessing new and/or different information in your mind </a:t>
            </a:r>
          </a:p>
          <a:p>
            <a:pPr algn="l" defTabSz="457200">
              <a:lnSpc>
                <a:spcPct val="150000"/>
              </a:lnSpc>
              <a:defRPr sz="1700" i="0">
                <a:solidFill>
                  <a:srgbClr val="000000"/>
                </a:solidFill>
                <a:effectLst/>
                <a:latin typeface="Futura Bold"/>
                <a:ea typeface="Futura Bold"/>
                <a:cs typeface="Futura Bold"/>
                <a:sym typeface="Futura Bold"/>
              </a:defRPr>
            </a:pPr>
            <a:endParaRPr sz="2000" dirty="0"/>
          </a:p>
          <a:p>
            <a:pPr algn="l" defTabSz="457200">
              <a:lnSpc>
                <a:spcPct val="150000"/>
              </a:lnSpc>
              <a:defRPr sz="1700" i="0">
                <a:solidFill>
                  <a:srgbClr val="000000"/>
                </a:solidFill>
                <a:effectLst/>
                <a:latin typeface="Futura Bold"/>
                <a:ea typeface="Futura Bold"/>
                <a:cs typeface="Futura Bold"/>
                <a:sym typeface="Futura Bold"/>
              </a:defRPr>
            </a:pPr>
            <a:r>
              <a:rPr sz="2000" dirty="0"/>
              <a:t>Setting yourself free from the usual thinking patterns and automatic thoughts you ’run into’ </a:t>
            </a:r>
          </a:p>
          <a:p>
            <a:pPr algn="l" defTabSz="457200">
              <a:lnSpc>
                <a:spcPct val="150000"/>
              </a:lnSpc>
              <a:defRPr sz="1700" i="0">
                <a:solidFill>
                  <a:srgbClr val="000000"/>
                </a:solidFill>
                <a:effectLst/>
                <a:latin typeface="Futura Bold"/>
                <a:ea typeface="Futura Bold"/>
                <a:cs typeface="Futura Bold"/>
                <a:sym typeface="Futura Bold"/>
              </a:defRPr>
            </a:pPr>
            <a:endParaRPr sz="2000" dirty="0"/>
          </a:p>
          <a:p>
            <a:pPr algn="l" defTabSz="457200">
              <a:lnSpc>
                <a:spcPct val="150000"/>
              </a:lnSpc>
              <a:defRPr sz="1700" i="0">
                <a:solidFill>
                  <a:srgbClr val="000000"/>
                </a:solidFill>
                <a:effectLst/>
                <a:latin typeface="Futura Bold"/>
                <a:ea typeface="Futura Bold"/>
                <a:cs typeface="Futura Bold"/>
                <a:sym typeface="Futura Bold"/>
              </a:defRPr>
            </a:pPr>
            <a:r>
              <a:rPr sz="2000" dirty="0"/>
              <a:t>Starting and inspiring an associative process where the metaphors/LEGO bricks work as ‘inspirators’ for new thoughts and connections</a:t>
            </a:r>
          </a:p>
          <a:p>
            <a:pPr algn="l" defTabSz="457200">
              <a:lnSpc>
                <a:spcPct val="150000"/>
              </a:lnSpc>
              <a:defRPr sz="1700" i="0">
                <a:solidFill>
                  <a:srgbClr val="000000"/>
                </a:solidFill>
                <a:effectLst/>
                <a:latin typeface="Futura Bold"/>
                <a:ea typeface="Futura Bold"/>
                <a:cs typeface="Futura Bold"/>
                <a:sym typeface="Futura Bold"/>
              </a:defRPr>
            </a:pPr>
            <a:endParaRPr sz="2000" dirty="0"/>
          </a:p>
          <a:p>
            <a:pPr algn="l" defTabSz="457200">
              <a:lnSpc>
                <a:spcPct val="150000"/>
              </a:lnSpc>
              <a:defRPr sz="1700" i="0">
                <a:solidFill>
                  <a:srgbClr val="000000"/>
                </a:solidFill>
                <a:effectLst/>
                <a:latin typeface="Futura Bold"/>
                <a:ea typeface="Futura Bold"/>
                <a:cs typeface="Futura Bold"/>
                <a:sym typeface="Futura Bold"/>
              </a:defRPr>
            </a:pPr>
            <a:r>
              <a:rPr sz="2000" dirty="0"/>
              <a:t>Finding new lines of thought </a:t>
            </a:r>
          </a:p>
          <a:p>
            <a:pPr algn="l" defTabSz="457200">
              <a:lnSpc>
                <a:spcPct val="150000"/>
              </a:lnSpc>
              <a:defRPr sz="1700" i="0">
                <a:solidFill>
                  <a:srgbClr val="000000"/>
                </a:solidFill>
                <a:effectLst/>
                <a:latin typeface="Futura Bold"/>
                <a:ea typeface="Futura Bold"/>
                <a:cs typeface="Futura Bold"/>
                <a:sym typeface="Futura Bold"/>
              </a:defRPr>
            </a:pPr>
            <a:r>
              <a:rPr sz="2000" dirty="0" err="1"/>
              <a:t>Externalising</a:t>
            </a:r>
            <a:r>
              <a:rPr sz="2000" dirty="0"/>
              <a:t> thoughts, feelings, experiences </a:t>
            </a:r>
          </a:p>
          <a:p>
            <a:pPr algn="l" defTabSz="457200">
              <a:lnSpc>
                <a:spcPct val="150000"/>
              </a:lnSpc>
              <a:defRPr sz="1700" i="0">
                <a:solidFill>
                  <a:srgbClr val="000000"/>
                </a:solidFill>
                <a:effectLst/>
                <a:latin typeface="Futura Bold"/>
                <a:ea typeface="Futura Bold"/>
                <a:cs typeface="Futura Bold"/>
                <a:sym typeface="Futura Bold"/>
              </a:defRPr>
            </a:pPr>
            <a:endParaRPr sz="2000" dirty="0"/>
          </a:p>
          <a:p>
            <a:pPr algn="l" defTabSz="457200">
              <a:lnSpc>
                <a:spcPct val="150000"/>
              </a:lnSpc>
              <a:defRPr sz="1700" i="0">
                <a:solidFill>
                  <a:srgbClr val="000000"/>
                </a:solidFill>
                <a:effectLst/>
                <a:latin typeface="Futura Bold"/>
                <a:ea typeface="Futura Bold"/>
                <a:cs typeface="Futura Bold"/>
                <a:sym typeface="Futura Bold"/>
              </a:defRPr>
            </a:pPr>
            <a:r>
              <a:rPr sz="2000" dirty="0"/>
              <a:t>Look at these things from an outside view </a:t>
            </a:r>
          </a:p>
          <a:p>
            <a:pPr algn="l" defTabSz="457200">
              <a:lnSpc>
                <a:spcPct val="150000"/>
              </a:lnSpc>
              <a:defRPr sz="1700" i="0">
                <a:solidFill>
                  <a:srgbClr val="000000"/>
                </a:solidFill>
                <a:effectLst/>
                <a:latin typeface="Futura Bold"/>
                <a:ea typeface="Futura Bold"/>
                <a:cs typeface="Futura Bold"/>
                <a:sym typeface="Futura Bold"/>
              </a:defRPr>
            </a:pPr>
            <a:r>
              <a:rPr sz="2000" dirty="0"/>
              <a:t>Something that can be acted 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6" name="–Aristotle"/>
          <p:cNvSpPr txBox="1">
            <a:spLocks noGrp="1"/>
          </p:cNvSpPr>
          <p:nvPr>
            <p:ph type="body" idx="13"/>
          </p:nvPr>
        </p:nvSpPr>
        <p:spPr>
          <a:prstGeom prst="rect">
            <a:avLst/>
          </a:prstGeom>
        </p:spPr>
        <p:txBody>
          <a:bodyPr/>
          <a:lstStyle/>
          <a:p>
            <a:r>
              <a:t>–Aristotle</a:t>
            </a:r>
          </a:p>
        </p:txBody>
      </p:sp>
      <p:sp>
        <p:nvSpPr>
          <p:cNvPr id="127" name="“It is a great thing indeed to make use of the poetic forms,…but the greatest thing by far is to be a master of metaphor” (Poetics 1459a)…"/>
          <p:cNvSpPr txBox="1">
            <a:spLocks noGrp="1"/>
          </p:cNvSpPr>
          <p:nvPr>
            <p:ph type="body" idx="14"/>
          </p:nvPr>
        </p:nvSpPr>
        <p:spPr>
          <a:xfrm>
            <a:off x="1270000" y="-737870"/>
            <a:ext cx="10464800" cy="10695940"/>
          </a:xfrm>
          <a:prstGeom prst="rect">
            <a:avLst/>
          </a:prstGeom>
        </p:spPr>
        <p:txBody>
          <a:bodyPr/>
          <a:lstStyle/>
          <a:p>
            <a:pPr>
              <a:defRPr>
                <a:solidFill>
                  <a:srgbClr val="F6F5F4"/>
                </a:solidFill>
              </a:defRPr>
            </a:pPr>
            <a:endParaRPr dirty="0"/>
          </a:p>
          <a:p>
            <a:pPr>
              <a:defRPr>
                <a:solidFill>
                  <a:srgbClr val="F6F5F4"/>
                </a:solidFill>
              </a:defRPr>
            </a:pPr>
            <a:endParaRPr dirty="0"/>
          </a:p>
          <a:p>
            <a:pPr>
              <a:defRPr>
                <a:solidFill>
                  <a:srgbClr val="F6F5F4"/>
                </a:solidFill>
              </a:defRPr>
            </a:pPr>
            <a:r>
              <a:rPr dirty="0"/>
              <a:t>“It is a great thing indeed to make use of the poetic forms,…but the greatest thing by far is to be a master of metaphor” (Poetics 1459a)</a:t>
            </a:r>
          </a:p>
          <a:p>
            <a:pPr>
              <a:defRPr>
                <a:solidFill>
                  <a:srgbClr val="F6F5F4"/>
                </a:solidFill>
              </a:defRPr>
            </a:pPr>
            <a:endParaRPr dirty="0"/>
          </a:p>
          <a:p>
            <a:pPr>
              <a:defRPr>
                <a:solidFill>
                  <a:srgbClr val="F6F5F4"/>
                </a:solidFill>
              </a:defRPr>
            </a:pPr>
            <a:r>
              <a:rPr dirty="0"/>
              <a:t>"Ordinary words convey only what we know already; it is from metaphor that we can best get hold of something fresh" (Rhetoric 1410b)</a:t>
            </a:r>
          </a:p>
          <a:p>
            <a:pPr>
              <a:defRPr>
                <a:solidFill>
                  <a:srgbClr val="F6F5F4"/>
                </a:solidFill>
              </a:defRPr>
            </a:pPr>
            <a:endParaRPr dirty="0"/>
          </a:p>
          <a:p>
            <a:pPr>
              <a:defRPr>
                <a:solidFill>
                  <a:srgbClr val="F6F5F4"/>
                </a:solidFill>
              </a:defRPr>
            </a:pPr>
            <a:endParaRPr dirty="0"/>
          </a:p>
          <a:p>
            <a:pPr>
              <a:defRPr>
                <a:solidFill>
                  <a:srgbClr val="F6F5F4"/>
                </a:solidFill>
              </a:defRPr>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G_3480.JPG" descr="IMG_3480.JPG"/>
          <p:cNvPicPr>
            <a:picLocks noGrp="1"/>
          </p:cNvPicPr>
          <p:nvPr>
            <p:ph type="pic" idx="13"/>
          </p:nvPr>
        </p:nvPicPr>
        <p:blipFill>
          <a:blip r:embed="rId2">
            <a:extLst/>
          </a:blip>
          <a:stretch>
            <a:fillRect/>
          </a:stretch>
        </p:blipFill>
        <p:spPr>
          <a:xfrm>
            <a:off x="6616700" y="431800"/>
            <a:ext cx="6057900" cy="4013200"/>
          </a:xfrm>
          <a:prstGeom prst="rect">
            <a:avLst/>
          </a:prstGeom>
        </p:spPr>
      </p:pic>
      <p:pic>
        <p:nvPicPr>
          <p:cNvPr id="166" name="IMG_3455.JPG" descr="IMG_3455.JPG"/>
          <p:cNvPicPr>
            <a:picLocks noGrp="1"/>
          </p:cNvPicPr>
          <p:nvPr>
            <p:ph type="pic" idx="14"/>
          </p:nvPr>
        </p:nvPicPr>
        <p:blipFill>
          <a:blip r:embed="rId3">
            <a:extLst/>
          </a:blip>
          <a:stretch>
            <a:fillRect/>
          </a:stretch>
        </p:blipFill>
        <p:spPr>
          <a:xfrm>
            <a:off x="6616700" y="4622800"/>
            <a:ext cx="6057901" cy="4699000"/>
          </a:xfrm>
          <a:prstGeom prst="rect">
            <a:avLst/>
          </a:prstGeom>
        </p:spPr>
      </p:pic>
      <p:pic>
        <p:nvPicPr>
          <p:cNvPr id="167" name="IMG_3471.JPG" descr="IMG_3471.JPG"/>
          <p:cNvPicPr>
            <a:picLocks noGrp="1"/>
          </p:cNvPicPr>
          <p:nvPr>
            <p:ph type="pic" idx="15"/>
          </p:nvPr>
        </p:nvPicPr>
        <p:blipFill>
          <a:blip r:embed="rId4">
            <a:extLst/>
          </a:blip>
          <a:stretch>
            <a:fillRect/>
          </a:stretch>
        </p:blipFill>
        <p:spPr>
          <a:xfrm>
            <a:off x="368300" y="431800"/>
            <a:ext cx="6057900" cy="889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G_4510.JPG" descr="IMG_4510.JPG"/>
          <p:cNvPicPr>
            <a:picLocks noGrp="1"/>
          </p:cNvPicPr>
          <p:nvPr>
            <p:ph type="pic" idx="13"/>
          </p:nvPr>
        </p:nvPicPr>
        <p:blipFill>
          <a:blip r:embed="rId2">
            <a:extLst/>
          </a:blip>
          <a:stretch>
            <a:fillRect/>
          </a:stretch>
        </p:blipFill>
        <p:spPr>
          <a:xfrm>
            <a:off x="6616700" y="431800"/>
            <a:ext cx="6057900" cy="4013200"/>
          </a:xfrm>
          <a:prstGeom prst="rect">
            <a:avLst/>
          </a:prstGeom>
        </p:spPr>
      </p:pic>
      <p:pic>
        <p:nvPicPr>
          <p:cNvPr id="170" name="IMG_4506.JPG" descr="IMG_4506.JPG"/>
          <p:cNvPicPr>
            <a:picLocks noGrp="1"/>
          </p:cNvPicPr>
          <p:nvPr>
            <p:ph type="pic" idx="14"/>
          </p:nvPr>
        </p:nvPicPr>
        <p:blipFill>
          <a:blip r:embed="rId3">
            <a:extLst/>
          </a:blip>
          <a:stretch>
            <a:fillRect/>
          </a:stretch>
        </p:blipFill>
        <p:spPr>
          <a:xfrm>
            <a:off x="6616700" y="4622800"/>
            <a:ext cx="6057901" cy="4699000"/>
          </a:xfrm>
          <a:prstGeom prst="rect">
            <a:avLst/>
          </a:prstGeom>
        </p:spPr>
      </p:pic>
      <p:pic>
        <p:nvPicPr>
          <p:cNvPr id="171" name="IMG_4503.JPG" descr="IMG_4503.JPG"/>
          <p:cNvPicPr>
            <a:picLocks noGrp="1"/>
          </p:cNvPicPr>
          <p:nvPr>
            <p:ph type="pic" idx="15"/>
          </p:nvPr>
        </p:nvPicPr>
        <p:blipFill>
          <a:blip r:embed="rId4">
            <a:extLst/>
          </a:blip>
          <a:stretch>
            <a:fillRect/>
          </a:stretch>
        </p:blipFill>
        <p:spPr>
          <a:xfrm>
            <a:off x="368300" y="431800"/>
            <a:ext cx="6057900" cy="889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G_3451 2.JPG" descr="IMG_3451 2.JPG"/>
          <p:cNvPicPr>
            <a:picLocks noGrp="1"/>
          </p:cNvPicPr>
          <p:nvPr>
            <p:ph type="pic" idx="13"/>
          </p:nvPr>
        </p:nvPicPr>
        <p:blipFill>
          <a:blip r:embed="rId2">
            <a:extLst/>
          </a:blip>
          <a:stretch>
            <a:fillRect/>
          </a:stretch>
        </p:blipFill>
        <p:spPr>
          <a:xfrm>
            <a:off x="6616700" y="431800"/>
            <a:ext cx="6057900" cy="4013200"/>
          </a:xfrm>
          <a:prstGeom prst="rect">
            <a:avLst/>
          </a:prstGeom>
        </p:spPr>
      </p:pic>
      <p:pic>
        <p:nvPicPr>
          <p:cNvPr id="174" name="IMG_3461.JPG" descr="IMG_3461.JPG"/>
          <p:cNvPicPr>
            <a:picLocks noGrp="1"/>
          </p:cNvPicPr>
          <p:nvPr>
            <p:ph type="pic" idx="14"/>
          </p:nvPr>
        </p:nvPicPr>
        <p:blipFill>
          <a:blip r:embed="rId3">
            <a:extLst/>
          </a:blip>
          <a:stretch>
            <a:fillRect/>
          </a:stretch>
        </p:blipFill>
        <p:spPr>
          <a:xfrm>
            <a:off x="6616700" y="4622800"/>
            <a:ext cx="6057901" cy="4699000"/>
          </a:xfrm>
          <a:prstGeom prst="rect">
            <a:avLst/>
          </a:prstGeom>
        </p:spPr>
      </p:pic>
      <p:pic>
        <p:nvPicPr>
          <p:cNvPr id="175" name="IMG_3468.JPG" descr="IMG_3468.JPG"/>
          <p:cNvPicPr>
            <a:picLocks noGrp="1"/>
          </p:cNvPicPr>
          <p:nvPr>
            <p:ph type="pic" idx="15"/>
          </p:nvPr>
        </p:nvPicPr>
        <p:blipFill>
          <a:blip r:embed="rId4">
            <a:extLst/>
          </a:blip>
          <a:stretch>
            <a:fillRect/>
          </a:stretch>
        </p:blipFill>
        <p:spPr>
          <a:xfrm>
            <a:off x="361950" y="431800"/>
            <a:ext cx="6057900" cy="889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G_3444 2.JPG" descr="IMG_3444 2.JPG"/>
          <p:cNvPicPr>
            <a:picLocks noGrp="1"/>
          </p:cNvPicPr>
          <p:nvPr>
            <p:ph type="pic" idx="13"/>
          </p:nvPr>
        </p:nvPicPr>
        <p:blipFill>
          <a:blip r:embed="rId2">
            <a:extLst/>
          </a:blip>
          <a:stretch>
            <a:fillRect/>
          </a:stretch>
        </p:blipFill>
        <p:spPr>
          <a:xfrm>
            <a:off x="6616700" y="431800"/>
            <a:ext cx="6057900" cy="4013200"/>
          </a:xfrm>
          <a:prstGeom prst="rect">
            <a:avLst/>
          </a:prstGeom>
        </p:spPr>
      </p:pic>
      <p:pic>
        <p:nvPicPr>
          <p:cNvPr id="178" name="IMG_3437 4.JPG" descr="IMG_3437 4.JPG"/>
          <p:cNvPicPr>
            <a:picLocks noGrp="1"/>
          </p:cNvPicPr>
          <p:nvPr>
            <p:ph type="pic" idx="14"/>
          </p:nvPr>
        </p:nvPicPr>
        <p:blipFill>
          <a:blip r:embed="rId3">
            <a:extLst/>
          </a:blip>
          <a:stretch>
            <a:fillRect/>
          </a:stretch>
        </p:blipFill>
        <p:spPr>
          <a:xfrm>
            <a:off x="6616700" y="4622800"/>
            <a:ext cx="6057901" cy="4699000"/>
          </a:xfrm>
          <a:prstGeom prst="rect">
            <a:avLst/>
          </a:prstGeom>
        </p:spPr>
      </p:pic>
      <p:pic>
        <p:nvPicPr>
          <p:cNvPr id="179" name="IMG_3440 3.JPG" descr="IMG_3440 3.JPG"/>
          <p:cNvPicPr>
            <a:picLocks noGrp="1"/>
          </p:cNvPicPr>
          <p:nvPr>
            <p:ph type="pic" idx="15"/>
          </p:nvPr>
        </p:nvPicPr>
        <p:blipFill>
          <a:blip r:embed="rId4">
            <a:extLst/>
          </a:blip>
          <a:stretch>
            <a:fillRect/>
          </a:stretch>
        </p:blipFill>
        <p:spPr>
          <a:xfrm>
            <a:off x="368300" y="431800"/>
            <a:ext cx="6057900" cy="889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G_4502.JPG" descr="IMG_4502.JPG"/>
          <p:cNvPicPr>
            <a:picLocks noGrp="1"/>
          </p:cNvPicPr>
          <p:nvPr>
            <p:ph type="pic" idx="13"/>
          </p:nvPr>
        </p:nvPicPr>
        <p:blipFill>
          <a:blip r:embed="rId2">
            <a:extLst/>
          </a:blip>
          <a:stretch>
            <a:fillRect/>
          </a:stretch>
        </p:blipFill>
        <p:spPr>
          <a:xfrm>
            <a:off x="6616700" y="431800"/>
            <a:ext cx="6057900" cy="4013200"/>
          </a:xfrm>
          <a:prstGeom prst="rect">
            <a:avLst/>
          </a:prstGeom>
        </p:spPr>
      </p:pic>
      <p:pic>
        <p:nvPicPr>
          <p:cNvPr id="182" name="IMG_4513.JPG" descr="IMG_4513.JPG"/>
          <p:cNvPicPr>
            <a:picLocks noGrp="1"/>
          </p:cNvPicPr>
          <p:nvPr>
            <p:ph type="pic" idx="14"/>
          </p:nvPr>
        </p:nvPicPr>
        <p:blipFill>
          <a:blip r:embed="rId3">
            <a:extLst/>
          </a:blip>
          <a:stretch>
            <a:fillRect/>
          </a:stretch>
        </p:blipFill>
        <p:spPr>
          <a:xfrm>
            <a:off x="6616700" y="4622800"/>
            <a:ext cx="6057901" cy="4699000"/>
          </a:xfrm>
          <a:prstGeom prst="rect">
            <a:avLst/>
          </a:prstGeom>
        </p:spPr>
      </p:pic>
      <p:pic>
        <p:nvPicPr>
          <p:cNvPr id="183" name="IMG_4500.jpg" descr="IMG_4500.jpg"/>
          <p:cNvPicPr>
            <a:picLocks noGrp="1"/>
          </p:cNvPicPr>
          <p:nvPr>
            <p:ph type="pic" idx="15"/>
          </p:nvPr>
        </p:nvPicPr>
        <p:blipFill>
          <a:blip r:embed="rId4">
            <a:extLst/>
          </a:blip>
          <a:stretch>
            <a:fillRect/>
          </a:stretch>
        </p:blipFill>
        <p:spPr>
          <a:xfrm>
            <a:off x="368300" y="431800"/>
            <a:ext cx="6057900" cy="889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F0B6-9B7F-064F-AB14-D6A69482B93E}"/>
              </a:ext>
            </a:extLst>
          </p:cNvPr>
          <p:cNvSpPr>
            <a:spLocks noGrp="1"/>
          </p:cNvSpPr>
          <p:nvPr>
            <p:ph type="title"/>
          </p:nvPr>
        </p:nvSpPr>
        <p:spPr/>
        <p:txBody>
          <a:bodyPr/>
          <a:lstStyle/>
          <a:p>
            <a:r>
              <a:rPr lang="en-US" dirty="0"/>
              <a:t>Conceptual explorations</a:t>
            </a:r>
          </a:p>
        </p:txBody>
      </p:sp>
      <p:sp>
        <p:nvSpPr>
          <p:cNvPr id="3" name="Text Placeholder 2">
            <a:extLst>
              <a:ext uri="{FF2B5EF4-FFF2-40B4-BE49-F238E27FC236}">
                <a16:creationId xmlns:a16="http://schemas.microsoft.com/office/drawing/2014/main" id="{3D973ADB-CDA6-1B4E-9047-95AD1A0164BA}"/>
              </a:ext>
            </a:extLst>
          </p:cNvPr>
          <p:cNvSpPr>
            <a:spLocks noGrp="1"/>
          </p:cNvSpPr>
          <p:nvPr>
            <p:ph type="body" idx="1"/>
          </p:nvPr>
        </p:nvSpPr>
        <p:spPr>
          <a:xfrm>
            <a:off x="901700" y="1665514"/>
            <a:ext cx="11201400" cy="6906986"/>
          </a:xfrm>
        </p:spPr>
        <p:txBody>
          <a:bodyPr/>
          <a:lstStyle/>
          <a:p>
            <a:r>
              <a:rPr lang="en-US" b="1" dirty="0"/>
              <a:t>Reflection needs to be in context and conscious in order to affect change</a:t>
            </a:r>
          </a:p>
          <a:p>
            <a:r>
              <a:rPr lang="en-US" b="1" dirty="0"/>
              <a:t>Reflection can be embodied in the context of the dance conservatoire</a:t>
            </a:r>
          </a:p>
          <a:p>
            <a:r>
              <a:rPr lang="en-US" b="1" dirty="0"/>
              <a:t>Reflective practice – Reflexivity</a:t>
            </a:r>
          </a:p>
          <a:p>
            <a:r>
              <a:rPr lang="en-US" b="1" dirty="0"/>
              <a:t>Self-esteem, Self-efficacy, Self-Image</a:t>
            </a:r>
          </a:p>
        </p:txBody>
      </p:sp>
    </p:spTree>
    <p:extLst>
      <p:ext uri="{BB962C8B-B14F-4D97-AF65-F5344CB8AC3E}">
        <p14:creationId xmlns:p14="http://schemas.microsoft.com/office/powerpoint/2010/main" val="113334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BDE8-5D80-F749-8FD3-F9481C7F3D5D}"/>
              </a:ext>
            </a:extLst>
          </p:cNvPr>
          <p:cNvSpPr>
            <a:spLocks noGrp="1"/>
          </p:cNvSpPr>
          <p:nvPr>
            <p:ph type="title"/>
          </p:nvPr>
        </p:nvSpPr>
        <p:spPr/>
        <p:txBody>
          <a:bodyPr/>
          <a:lstStyle/>
          <a:p>
            <a:r>
              <a:rPr lang="en-US" dirty="0"/>
              <a:t>Creative methods</a:t>
            </a:r>
          </a:p>
        </p:txBody>
      </p:sp>
      <p:sp>
        <p:nvSpPr>
          <p:cNvPr id="3" name="Text Placeholder 2">
            <a:extLst>
              <a:ext uri="{FF2B5EF4-FFF2-40B4-BE49-F238E27FC236}">
                <a16:creationId xmlns:a16="http://schemas.microsoft.com/office/drawing/2014/main" id="{0486D62A-5EDD-2347-B97B-8D598205D880}"/>
              </a:ext>
            </a:extLst>
          </p:cNvPr>
          <p:cNvSpPr>
            <a:spLocks noGrp="1"/>
          </p:cNvSpPr>
          <p:nvPr>
            <p:ph type="body" idx="1"/>
          </p:nvPr>
        </p:nvSpPr>
        <p:spPr/>
        <p:txBody>
          <a:bodyPr/>
          <a:lstStyle/>
          <a:p>
            <a:r>
              <a:rPr lang="en-US" b="1" dirty="0"/>
              <a:t>Widen out the idea of reflection</a:t>
            </a:r>
          </a:p>
          <a:p>
            <a:r>
              <a:rPr lang="en-US" b="1" dirty="0"/>
              <a:t>Journaling</a:t>
            </a:r>
          </a:p>
          <a:p>
            <a:r>
              <a:rPr lang="en-US" b="1" dirty="0"/>
              <a:t>Drawing</a:t>
            </a:r>
          </a:p>
          <a:p>
            <a:r>
              <a:rPr lang="en-US" b="1" dirty="0"/>
              <a:t>Model-making</a:t>
            </a:r>
          </a:p>
          <a:p>
            <a:r>
              <a:rPr lang="en-US" b="1" dirty="0"/>
              <a:t>Moving</a:t>
            </a:r>
          </a:p>
          <a:p>
            <a:r>
              <a:rPr lang="en-US" b="1" dirty="0"/>
              <a:t>Audio-visual explorations</a:t>
            </a:r>
          </a:p>
        </p:txBody>
      </p:sp>
    </p:spTree>
    <p:extLst>
      <p:ext uri="{BB962C8B-B14F-4D97-AF65-F5344CB8AC3E}">
        <p14:creationId xmlns:p14="http://schemas.microsoft.com/office/powerpoint/2010/main" val="75322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D0135-9148-FE43-8980-AF372A2CD56B}"/>
              </a:ext>
            </a:extLst>
          </p:cNvPr>
          <p:cNvSpPr>
            <a:spLocks noGrp="1"/>
          </p:cNvSpPr>
          <p:nvPr>
            <p:ph type="body" idx="1"/>
          </p:nvPr>
        </p:nvSpPr>
        <p:spPr>
          <a:xfrm>
            <a:off x="901700" y="2249714"/>
            <a:ext cx="11201400" cy="5969000"/>
          </a:xfrm>
        </p:spPr>
        <p:txBody>
          <a:bodyPr>
            <a:normAutofit lnSpcReduction="10000"/>
          </a:bodyPr>
          <a:lstStyle/>
          <a:p>
            <a:r>
              <a:rPr lang="en-US" b="1" dirty="0"/>
              <a:t>Opening up the channels of evaluative thinking</a:t>
            </a:r>
          </a:p>
          <a:p>
            <a:r>
              <a:rPr lang="en-US" b="1" dirty="0"/>
              <a:t>Shortening the gap between embodied experience and verbal articulation of that experience</a:t>
            </a:r>
          </a:p>
          <a:p>
            <a:r>
              <a:rPr lang="en-US" b="1" dirty="0"/>
              <a:t>Collective reflection – engaged practice</a:t>
            </a:r>
          </a:p>
          <a:p>
            <a:r>
              <a:rPr lang="en-US" b="1" dirty="0"/>
              <a:t>Dialogue between practice and the nature of that practice or </a:t>
            </a:r>
            <a:r>
              <a:rPr lang="en-US" b="1" dirty="0" err="1"/>
              <a:t>behaviours</a:t>
            </a:r>
            <a:r>
              <a:rPr lang="en-US" b="1" dirty="0"/>
              <a:t> within that practice</a:t>
            </a:r>
          </a:p>
          <a:p>
            <a:r>
              <a:rPr lang="en-US" b="1" dirty="0"/>
              <a:t>Personal growth </a:t>
            </a:r>
          </a:p>
        </p:txBody>
      </p:sp>
    </p:spTree>
    <p:extLst>
      <p:ext uri="{BB962C8B-B14F-4D97-AF65-F5344CB8AC3E}">
        <p14:creationId xmlns:p14="http://schemas.microsoft.com/office/powerpoint/2010/main" val="72712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9611-FFE9-E544-8B2C-106A58E58BFA}"/>
              </a:ext>
            </a:extLst>
          </p:cNvPr>
          <p:cNvSpPr>
            <a:spLocks noGrp="1"/>
          </p:cNvSpPr>
          <p:nvPr>
            <p:ph type="title"/>
          </p:nvPr>
        </p:nvSpPr>
        <p:spPr/>
        <p:txBody>
          <a:bodyPr/>
          <a:lstStyle/>
          <a:p>
            <a:r>
              <a:rPr lang="en-US" dirty="0"/>
              <a:t>Data collected</a:t>
            </a:r>
          </a:p>
        </p:txBody>
      </p:sp>
      <p:sp>
        <p:nvSpPr>
          <p:cNvPr id="3" name="Text Placeholder 2">
            <a:extLst>
              <a:ext uri="{FF2B5EF4-FFF2-40B4-BE49-F238E27FC236}">
                <a16:creationId xmlns:a16="http://schemas.microsoft.com/office/drawing/2014/main" id="{7373BEF4-8ED6-464A-A311-2F2AF887B165}"/>
              </a:ext>
            </a:extLst>
          </p:cNvPr>
          <p:cNvSpPr>
            <a:spLocks noGrp="1"/>
          </p:cNvSpPr>
          <p:nvPr>
            <p:ph type="body" idx="1"/>
          </p:nvPr>
        </p:nvSpPr>
        <p:spPr>
          <a:xfrm>
            <a:off x="901700" y="2057400"/>
            <a:ext cx="11201400" cy="7168243"/>
          </a:xfrm>
        </p:spPr>
        <p:txBody>
          <a:bodyPr/>
          <a:lstStyle/>
          <a:p>
            <a:r>
              <a:rPr lang="en-GB" b="1" dirty="0">
                <a:effectLst/>
              </a:rPr>
              <a:t>multi-modal, comprising of the researchers’ reflective journals</a:t>
            </a:r>
          </a:p>
          <a:p>
            <a:r>
              <a:rPr lang="en-GB" b="1" dirty="0">
                <a:effectLst/>
              </a:rPr>
              <a:t>the </a:t>
            </a:r>
            <a:r>
              <a:rPr lang="en-GB" b="1" dirty="0" err="1">
                <a:effectLst/>
              </a:rPr>
              <a:t>padlet</a:t>
            </a:r>
            <a:r>
              <a:rPr lang="en-GB" b="1" dirty="0">
                <a:effectLst/>
              </a:rPr>
              <a:t> page where students posted short reflections</a:t>
            </a:r>
          </a:p>
          <a:p>
            <a:r>
              <a:rPr lang="en-GB" b="1" dirty="0">
                <a:effectLst/>
              </a:rPr>
              <a:t>images and videos</a:t>
            </a:r>
          </a:p>
          <a:p>
            <a:r>
              <a:rPr lang="en-GB" b="1" dirty="0">
                <a:effectLst/>
              </a:rPr>
              <a:t>the filmed footage</a:t>
            </a:r>
          </a:p>
          <a:p>
            <a:r>
              <a:rPr lang="en-GB" b="1" dirty="0">
                <a:effectLst/>
              </a:rPr>
              <a:t> interview transcripts from focus groups</a:t>
            </a:r>
          </a:p>
          <a:p>
            <a:endParaRPr lang="en-US" dirty="0"/>
          </a:p>
        </p:txBody>
      </p:sp>
    </p:spTree>
    <p:extLst>
      <p:ext uri="{BB962C8B-B14F-4D97-AF65-F5344CB8AC3E}">
        <p14:creationId xmlns:p14="http://schemas.microsoft.com/office/powerpoint/2010/main" val="289068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346C-D086-1A46-A649-30662FDB8AB6}"/>
              </a:ext>
            </a:extLst>
          </p:cNvPr>
          <p:cNvSpPr>
            <a:spLocks noGrp="1"/>
          </p:cNvSpPr>
          <p:nvPr>
            <p:ph type="title"/>
          </p:nvPr>
        </p:nvSpPr>
        <p:spPr/>
        <p:txBody>
          <a:bodyPr/>
          <a:lstStyle/>
          <a:p>
            <a:r>
              <a:rPr lang="en-US" dirty="0"/>
              <a:t>Research context</a:t>
            </a:r>
          </a:p>
        </p:txBody>
      </p:sp>
      <p:sp>
        <p:nvSpPr>
          <p:cNvPr id="3" name="Text Placeholder 2">
            <a:extLst>
              <a:ext uri="{FF2B5EF4-FFF2-40B4-BE49-F238E27FC236}">
                <a16:creationId xmlns:a16="http://schemas.microsoft.com/office/drawing/2014/main" id="{B62EB14D-F97C-E243-99CF-9BCFC3165FFC}"/>
              </a:ext>
            </a:extLst>
          </p:cNvPr>
          <p:cNvSpPr>
            <a:spLocks noGrp="1"/>
          </p:cNvSpPr>
          <p:nvPr>
            <p:ph type="body" idx="1"/>
          </p:nvPr>
        </p:nvSpPr>
        <p:spPr>
          <a:xfrm>
            <a:off x="901700" y="1950358"/>
            <a:ext cx="11201400" cy="5969000"/>
          </a:xfrm>
        </p:spPr>
        <p:txBody>
          <a:bodyPr/>
          <a:lstStyle/>
          <a:p>
            <a:r>
              <a:rPr lang="en-US" sz="4000" b="1" dirty="0"/>
              <a:t>Pedagogical approaches</a:t>
            </a:r>
          </a:p>
          <a:p>
            <a:r>
              <a:rPr lang="en-US" sz="4000" b="1" dirty="0"/>
              <a:t>Reflective Practice models</a:t>
            </a:r>
          </a:p>
          <a:p>
            <a:r>
              <a:rPr lang="en-US" sz="4000" b="1" dirty="0"/>
              <a:t>Artistic Practice – Research</a:t>
            </a:r>
          </a:p>
          <a:p>
            <a:r>
              <a:rPr lang="en-US" sz="4000" b="1" dirty="0"/>
              <a:t>Creativity</a:t>
            </a:r>
          </a:p>
          <a:p>
            <a:endParaRPr lang="en-US" dirty="0"/>
          </a:p>
        </p:txBody>
      </p:sp>
    </p:spTree>
    <p:extLst>
      <p:ext uri="{BB962C8B-B14F-4D97-AF65-F5344CB8AC3E}">
        <p14:creationId xmlns:p14="http://schemas.microsoft.com/office/powerpoint/2010/main" val="272166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C4F54-D19B-B448-AD15-7230BF5D634E}"/>
              </a:ext>
            </a:extLst>
          </p:cNvPr>
          <p:cNvSpPr>
            <a:spLocks noGrp="1"/>
          </p:cNvSpPr>
          <p:nvPr>
            <p:ph type="body" sz="quarter" idx="13"/>
          </p:nvPr>
        </p:nvSpPr>
        <p:spPr>
          <a:xfrm>
            <a:off x="424543" y="784710"/>
            <a:ext cx="12017827" cy="7993983"/>
          </a:xfrm>
        </p:spPr>
        <p:txBody>
          <a:bodyPr/>
          <a:lstStyle/>
          <a:p>
            <a:r>
              <a:rPr lang="en-GB" b="1" i="0" dirty="0">
                <a:effectLst/>
              </a:rPr>
              <a:t>Phaedra Petsilas - Head of Studies at Rambert School of Ballet and Contemporary Dance.  </a:t>
            </a:r>
          </a:p>
          <a:p>
            <a:r>
              <a:rPr lang="en-GB" b="1" i="0" dirty="0">
                <a:effectLst/>
              </a:rPr>
              <a:t> </a:t>
            </a:r>
          </a:p>
          <a:p>
            <a:r>
              <a:rPr lang="en-GB" b="1" i="0" dirty="0">
                <a:effectLst/>
              </a:rPr>
              <a:t>Nicole Brown - Lecturer in Education and Academic Head of Learning and Teaching at UCL Institute of Education. </a:t>
            </a:r>
          </a:p>
          <a:p>
            <a:endParaRPr lang="en-GB" b="1" i="0" dirty="0">
              <a:effectLst/>
            </a:endParaRPr>
          </a:p>
          <a:p>
            <a:r>
              <a:rPr lang="en-GB" b="1" i="0" dirty="0">
                <a:effectLst/>
              </a:rPr>
              <a:t>Dr Jennifer Leigh - lecturer in Higher Education and Academic Practice at the Centre for Study of Higher Education, University of Kent. </a:t>
            </a:r>
          </a:p>
          <a:p>
            <a:endParaRPr lang="en-GB" b="1" i="0" dirty="0">
              <a:effectLst/>
            </a:endParaRPr>
          </a:p>
          <a:p>
            <a:r>
              <a:rPr lang="en-GB" b="1" i="0" dirty="0">
                <a:effectLst/>
              </a:rPr>
              <a:t>Catriona Blackburn – Visual Ethnographer and film-maker</a:t>
            </a:r>
          </a:p>
          <a:p>
            <a:endParaRPr lang="en-GB" b="1" i="0" dirty="0">
              <a:effectLst/>
            </a:endParaRPr>
          </a:p>
          <a:p>
            <a:r>
              <a:rPr lang="en-GB" b="1" i="0" dirty="0">
                <a:effectLst/>
              </a:rPr>
              <a:t>Rambert School  Foundation Degree Y2 Students</a:t>
            </a:r>
            <a:endParaRPr lang="en-US" b="1" dirty="0"/>
          </a:p>
        </p:txBody>
      </p:sp>
    </p:spTree>
    <p:extLst>
      <p:ext uri="{BB962C8B-B14F-4D97-AF65-F5344CB8AC3E}">
        <p14:creationId xmlns:p14="http://schemas.microsoft.com/office/powerpoint/2010/main" val="386897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E8A6-CD85-9F4C-893B-CEE692D24B63}"/>
              </a:ext>
            </a:extLst>
          </p:cNvPr>
          <p:cNvSpPr>
            <a:spLocks noGrp="1"/>
          </p:cNvSpPr>
          <p:nvPr>
            <p:ph type="title"/>
          </p:nvPr>
        </p:nvSpPr>
        <p:spPr/>
        <p:txBody>
          <a:bodyPr/>
          <a:lstStyle/>
          <a:p>
            <a:r>
              <a:rPr lang="en-US" dirty="0"/>
              <a:t>outputs</a:t>
            </a:r>
          </a:p>
        </p:txBody>
      </p:sp>
      <p:sp>
        <p:nvSpPr>
          <p:cNvPr id="3" name="Text Placeholder 2">
            <a:extLst>
              <a:ext uri="{FF2B5EF4-FFF2-40B4-BE49-F238E27FC236}">
                <a16:creationId xmlns:a16="http://schemas.microsoft.com/office/drawing/2014/main" id="{8D921330-B6FF-5440-AC3E-2911445AC1DA}"/>
              </a:ext>
            </a:extLst>
          </p:cNvPr>
          <p:cNvSpPr>
            <a:spLocks noGrp="1"/>
          </p:cNvSpPr>
          <p:nvPr>
            <p:ph type="body" idx="1"/>
          </p:nvPr>
        </p:nvSpPr>
        <p:spPr>
          <a:xfrm>
            <a:off x="901700" y="1492250"/>
            <a:ext cx="11201400" cy="5969000"/>
          </a:xfrm>
        </p:spPr>
        <p:txBody>
          <a:bodyPr>
            <a:normAutofit/>
          </a:bodyPr>
          <a:lstStyle/>
          <a:p>
            <a:r>
              <a:rPr lang="en-US" sz="4000" b="1" dirty="0"/>
              <a:t>Short film</a:t>
            </a:r>
          </a:p>
          <a:p>
            <a:r>
              <a:rPr lang="en-US" sz="4000" b="1" dirty="0"/>
              <a:t>Conference presentations</a:t>
            </a:r>
          </a:p>
          <a:p>
            <a:r>
              <a:rPr lang="en-US" sz="4000" b="1" dirty="0"/>
              <a:t>Articles in peer reviewed journals</a:t>
            </a:r>
          </a:p>
          <a:p>
            <a:r>
              <a:rPr lang="en-US" sz="4000" b="1" dirty="0"/>
              <a:t>Further projects</a:t>
            </a:r>
          </a:p>
        </p:txBody>
      </p:sp>
    </p:spTree>
    <p:extLst>
      <p:ext uri="{BB962C8B-B14F-4D97-AF65-F5344CB8AC3E}">
        <p14:creationId xmlns:p14="http://schemas.microsoft.com/office/powerpoint/2010/main" val="11714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A0DC-F71E-2C48-B940-CBBEEFB35CCA}"/>
              </a:ext>
            </a:extLst>
          </p:cNvPr>
          <p:cNvSpPr>
            <a:spLocks noGrp="1"/>
          </p:cNvSpPr>
          <p:nvPr>
            <p:ph type="title"/>
          </p:nvPr>
        </p:nvSpPr>
        <p:spPr/>
        <p:txBody>
          <a:bodyPr/>
          <a:lstStyle/>
          <a:p>
            <a:r>
              <a:rPr lang="en-US" dirty="0"/>
              <a:t>Impact</a:t>
            </a:r>
          </a:p>
        </p:txBody>
      </p:sp>
      <p:sp>
        <p:nvSpPr>
          <p:cNvPr id="3" name="Text Placeholder 2">
            <a:extLst>
              <a:ext uri="{FF2B5EF4-FFF2-40B4-BE49-F238E27FC236}">
                <a16:creationId xmlns:a16="http://schemas.microsoft.com/office/drawing/2014/main" id="{413CD4BD-01B5-924E-B74A-9C824C888A38}"/>
              </a:ext>
            </a:extLst>
          </p:cNvPr>
          <p:cNvSpPr>
            <a:spLocks noGrp="1"/>
          </p:cNvSpPr>
          <p:nvPr>
            <p:ph type="body" idx="1"/>
          </p:nvPr>
        </p:nvSpPr>
        <p:spPr>
          <a:xfrm>
            <a:off x="673100" y="1917700"/>
            <a:ext cx="11201400" cy="5969000"/>
          </a:xfrm>
        </p:spPr>
        <p:txBody>
          <a:bodyPr>
            <a:normAutofit/>
          </a:bodyPr>
          <a:lstStyle/>
          <a:p>
            <a:r>
              <a:rPr lang="en-US" sz="4000" b="1" dirty="0"/>
              <a:t>Explicit teaching of reflective practice in the School</a:t>
            </a:r>
          </a:p>
          <a:p>
            <a:r>
              <a:rPr lang="en-US" sz="4000" b="1" dirty="0"/>
              <a:t>Improved reflective skills in student cohort</a:t>
            </a:r>
          </a:p>
          <a:p>
            <a:r>
              <a:rPr lang="en-US" sz="4000" b="1" dirty="0"/>
              <a:t>Cross-fertilization of disciplines</a:t>
            </a:r>
          </a:p>
          <a:p>
            <a:r>
              <a:rPr lang="en-US" sz="4000" b="1" dirty="0"/>
              <a:t>Cross-conservatoire dissemination</a:t>
            </a:r>
          </a:p>
        </p:txBody>
      </p:sp>
    </p:spTree>
    <p:extLst>
      <p:ext uri="{BB962C8B-B14F-4D97-AF65-F5344CB8AC3E}">
        <p14:creationId xmlns:p14="http://schemas.microsoft.com/office/powerpoint/2010/main" val="342009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1090-5646-024D-8454-CA76FBF175D4}"/>
              </a:ext>
            </a:extLst>
          </p:cNvPr>
          <p:cNvSpPr>
            <a:spLocks noGrp="1"/>
          </p:cNvSpPr>
          <p:nvPr>
            <p:ph type="title"/>
          </p:nvPr>
        </p:nvSpPr>
        <p:spPr/>
        <p:txBody>
          <a:bodyPr/>
          <a:lstStyle/>
          <a:p>
            <a:r>
              <a:rPr lang="en-US" dirty="0"/>
              <a:t>What/why</a:t>
            </a:r>
          </a:p>
        </p:txBody>
      </p:sp>
      <p:sp>
        <p:nvSpPr>
          <p:cNvPr id="3" name="Content Placeholder 2">
            <a:extLst>
              <a:ext uri="{FF2B5EF4-FFF2-40B4-BE49-F238E27FC236}">
                <a16:creationId xmlns:a16="http://schemas.microsoft.com/office/drawing/2014/main" id="{43C4223F-820F-6046-BEC4-621B56CE9E11}"/>
              </a:ext>
            </a:extLst>
          </p:cNvPr>
          <p:cNvSpPr>
            <a:spLocks noGrp="1"/>
          </p:cNvSpPr>
          <p:nvPr>
            <p:ph idx="1"/>
          </p:nvPr>
        </p:nvSpPr>
        <p:spPr>
          <a:xfrm>
            <a:off x="901700" y="2349500"/>
            <a:ext cx="11201400" cy="7004957"/>
          </a:xfrm>
        </p:spPr>
        <p:txBody>
          <a:bodyPr>
            <a:normAutofit/>
          </a:bodyPr>
          <a:lstStyle/>
          <a:p>
            <a:r>
              <a:rPr lang="en-GB" b="1" dirty="0">
                <a:solidFill>
                  <a:schemeClr val="tx1">
                    <a:lumMod val="50000"/>
                  </a:schemeClr>
                </a:solidFill>
                <a:effectLst/>
                <a:cs typeface="Arial" panose="020B0604020202020204" pitchFamily="34" charset="0"/>
              </a:rPr>
              <a:t>Explore whether a creative, embodied approach to teaching reflective practice would be of value</a:t>
            </a:r>
          </a:p>
          <a:p>
            <a:endParaRPr lang="en-GB" b="1" dirty="0">
              <a:solidFill>
                <a:schemeClr val="tx1">
                  <a:lumMod val="50000"/>
                </a:schemeClr>
              </a:solidFill>
              <a:effectLst/>
              <a:cs typeface="Arial" panose="020B0604020202020204" pitchFamily="34" charset="0"/>
            </a:endParaRPr>
          </a:p>
          <a:p>
            <a:r>
              <a:rPr lang="en-GB" b="1" dirty="0">
                <a:solidFill>
                  <a:schemeClr val="tx1">
                    <a:lumMod val="50000"/>
                  </a:schemeClr>
                </a:solidFill>
                <a:effectLst/>
                <a:cs typeface="Arial" panose="020B0604020202020204" pitchFamily="34" charset="0"/>
              </a:rPr>
              <a:t>Explicitly embed reflective practice at Rambert School.</a:t>
            </a:r>
          </a:p>
          <a:p>
            <a:endParaRPr lang="en-US" b="1" dirty="0">
              <a:solidFill>
                <a:schemeClr val="tx1">
                  <a:lumMod val="50000"/>
                </a:schemeClr>
              </a:solidFill>
              <a:cs typeface="Arial" panose="020B0604020202020204" pitchFamily="34" charset="0"/>
            </a:endParaRPr>
          </a:p>
          <a:p>
            <a:r>
              <a:rPr lang="en-GB" b="1" dirty="0">
                <a:solidFill>
                  <a:schemeClr val="tx1">
                    <a:lumMod val="50000"/>
                  </a:schemeClr>
                </a:solidFill>
                <a:effectLst/>
                <a:cs typeface="Arial" panose="020B0604020202020204" pitchFamily="34" charset="0"/>
              </a:rPr>
              <a:t>Explore the capturing of embodied reflective practice at the school </a:t>
            </a:r>
            <a:endParaRPr lang="en-US" b="1" dirty="0">
              <a:solidFill>
                <a:schemeClr val="tx1">
                  <a:lumMod val="50000"/>
                </a:schemeClr>
              </a:solidFill>
              <a:cs typeface="Arial" panose="020B0604020202020204" pitchFamily="34" charset="0"/>
            </a:endParaRPr>
          </a:p>
          <a:p>
            <a:endParaRPr lang="en-US" dirty="0"/>
          </a:p>
        </p:txBody>
      </p:sp>
    </p:spTree>
    <p:extLst>
      <p:ext uri="{BB962C8B-B14F-4D97-AF65-F5344CB8AC3E}">
        <p14:creationId xmlns:p14="http://schemas.microsoft.com/office/powerpoint/2010/main" val="311629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54F7-A687-E24A-9077-01B9F06208F4}"/>
              </a:ext>
            </a:extLst>
          </p:cNvPr>
          <p:cNvSpPr>
            <a:spLocks noGrp="1"/>
          </p:cNvSpPr>
          <p:nvPr>
            <p:ph type="title"/>
          </p:nvPr>
        </p:nvSpPr>
        <p:spPr/>
        <p:txBody>
          <a:bodyPr/>
          <a:lstStyle/>
          <a:p>
            <a:r>
              <a:rPr lang="en-US" dirty="0"/>
              <a:t>Dewey 1910 reflection</a:t>
            </a:r>
          </a:p>
        </p:txBody>
      </p:sp>
      <p:sp>
        <p:nvSpPr>
          <p:cNvPr id="3" name="Content Placeholder 2">
            <a:extLst>
              <a:ext uri="{FF2B5EF4-FFF2-40B4-BE49-F238E27FC236}">
                <a16:creationId xmlns:a16="http://schemas.microsoft.com/office/drawing/2014/main" id="{B363C0A4-CF73-E540-B287-02FBCCAC6A2F}"/>
              </a:ext>
            </a:extLst>
          </p:cNvPr>
          <p:cNvSpPr>
            <a:spLocks noGrp="1"/>
          </p:cNvSpPr>
          <p:nvPr>
            <p:ph idx="1"/>
          </p:nvPr>
        </p:nvSpPr>
        <p:spPr/>
        <p:txBody>
          <a:bodyPr>
            <a:normAutofit/>
          </a:bodyPr>
          <a:lstStyle/>
          <a:p>
            <a:pPr marL="0" indent="0">
              <a:buNone/>
            </a:pPr>
            <a:r>
              <a:rPr lang="en-GB" sz="4000" spc="-10" dirty="0">
                <a:solidFill>
                  <a:srgbClr val="191B0E"/>
                </a:solidFill>
                <a:latin typeface="Franklin Gothic Medium"/>
                <a:cs typeface="Franklin Gothic Medium"/>
              </a:rPr>
              <a:t>‘the </a:t>
            </a:r>
            <a:r>
              <a:rPr lang="en-GB" sz="4000" spc="-15" dirty="0">
                <a:solidFill>
                  <a:srgbClr val="191B0E"/>
                </a:solidFill>
                <a:latin typeface="Franklin Gothic Medium"/>
                <a:cs typeface="Franklin Gothic Medium"/>
              </a:rPr>
              <a:t>active,  persistent </a:t>
            </a:r>
            <a:r>
              <a:rPr lang="en-GB" sz="4000" spc="-10" dirty="0">
                <a:solidFill>
                  <a:srgbClr val="191B0E"/>
                </a:solidFill>
                <a:latin typeface="Franklin Gothic Medium"/>
                <a:cs typeface="Franklin Gothic Medium"/>
              </a:rPr>
              <a:t>and </a:t>
            </a:r>
            <a:r>
              <a:rPr lang="en-GB" sz="4000" spc="-15" dirty="0">
                <a:solidFill>
                  <a:srgbClr val="191B0E"/>
                </a:solidFill>
                <a:latin typeface="Franklin Gothic Medium"/>
                <a:cs typeface="Franklin Gothic Medium"/>
              </a:rPr>
              <a:t>careful consideration </a:t>
            </a:r>
            <a:r>
              <a:rPr lang="en-GB" sz="4000" spc="-30" dirty="0">
                <a:solidFill>
                  <a:srgbClr val="191B0E"/>
                </a:solidFill>
                <a:latin typeface="Franklin Gothic Medium"/>
                <a:cs typeface="Franklin Gothic Medium"/>
              </a:rPr>
              <a:t>of </a:t>
            </a:r>
            <a:r>
              <a:rPr lang="en-GB" sz="4000" spc="-40" dirty="0">
                <a:solidFill>
                  <a:srgbClr val="191B0E"/>
                </a:solidFill>
                <a:latin typeface="Franklin Gothic Medium"/>
                <a:cs typeface="Franklin Gothic Medium"/>
              </a:rPr>
              <a:t>any </a:t>
            </a:r>
            <a:r>
              <a:rPr lang="en-GB" sz="4000" spc="-25" dirty="0">
                <a:solidFill>
                  <a:srgbClr val="191B0E"/>
                </a:solidFill>
                <a:latin typeface="Franklin Gothic Medium"/>
                <a:cs typeface="Franklin Gothic Medium"/>
              </a:rPr>
              <a:t>belief </a:t>
            </a:r>
            <a:r>
              <a:rPr lang="en-GB" sz="4000" spc="-15" dirty="0">
                <a:solidFill>
                  <a:srgbClr val="191B0E"/>
                </a:solidFill>
                <a:latin typeface="Franklin Gothic Medium"/>
                <a:cs typeface="Franklin Gothic Medium"/>
              </a:rPr>
              <a:t>or </a:t>
            </a:r>
            <a:r>
              <a:rPr lang="en-GB" sz="4000" spc="-10" dirty="0">
                <a:solidFill>
                  <a:srgbClr val="191B0E"/>
                </a:solidFill>
                <a:latin typeface="Franklin Gothic Medium"/>
                <a:cs typeface="Franklin Gothic Medium"/>
              </a:rPr>
              <a:t>supposed </a:t>
            </a:r>
            <a:r>
              <a:rPr lang="en-GB" sz="4000" spc="-55" dirty="0">
                <a:solidFill>
                  <a:srgbClr val="191B0E"/>
                </a:solidFill>
                <a:latin typeface="Franklin Gothic Medium"/>
                <a:cs typeface="Franklin Gothic Medium"/>
              </a:rPr>
              <a:t>form </a:t>
            </a:r>
            <a:r>
              <a:rPr lang="en-GB" sz="4000" spc="-30" dirty="0">
                <a:solidFill>
                  <a:srgbClr val="191B0E"/>
                </a:solidFill>
                <a:latin typeface="Franklin Gothic Medium"/>
                <a:cs typeface="Franklin Gothic Medium"/>
              </a:rPr>
              <a:t>of </a:t>
            </a:r>
            <a:r>
              <a:rPr lang="en-GB" sz="4000" spc="-35" dirty="0">
                <a:solidFill>
                  <a:srgbClr val="191B0E"/>
                </a:solidFill>
                <a:latin typeface="Franklin Gothic Medium"/>
                <a:cs typeface="Franklin Gothic Medium"/>
              </a:rPr>
              <a:t>knowledge </a:t>
            </a:r>
            <a:r>
              <a:rPr lang="en-GB" sz="4000" spc="-15" dirty="0">
                <a:solidFill>
                  <a:srgbClr val="191B0E"/>
                </a:solidFill>
                <a:latin typeface="Franklin Gothic Medium"/>
                <a:cs typeface="Franklin Gothic Medium"/>
              </a:rPr>
              <a:t>in  </a:t>
            </a:r>
            <a:r>
              <a:rPr lang="en-GB" sz="4000" spc="-20" dirty="0">
                <a:solidFill>
                  <a:srgbClr val="191B0E"/>
                </a:solidFill>
                <a:latin typeface="Franklin Gothic Medium"/>
                <a:cs typeface="Franklin Gothic Medium"/>
              </a:rPr>
              <a:t>the </a:t>
            </a:r>
            <a:r>
              <a:rPr lang="en-GB" sz="4000" spc="-35" dirty="0">
                <a:solidFill>
                  <a:srgbClr val="191B0E"/>
                </a:solidFill>
                <a:latin typeface="Franklin Gothic Medium"/>
                <a:cs typeface="Franklin Gothic Medium"/>
              </a:rPr>
              <a:t>light </a:t>
            </a:r>
            <a:r>
              <a:rPr lang="en-GB" sz="4000" spc="-30" dirty="0">
                <a:solidFill>
                  <a:srgbClr val="191B0E"/>
                </a:solidFill>
                <a:latin typeface="Franklin Gothic Medium"/>
                <a:cs typeface="Franklin Gothic Medium"/>
              </a:rPr>
              <a:t>of </a:t>
            </a:r>
            <a:r>
              <a:rPr lang="en-GB" sz="4000" spc="-20" dirty="0">
                <a:solidFill>
                  <a:srgbClr val="191B0E"/>
                </a:solidFill>
                <a:latin typeface="Franklin Gothic Medium"/>
                <a:cs typeface="Franklin Gothic Medium"/>
              </a:rPr>
              <a:t>the </a:t>
            </a:r>
            <a:r>
              <a:rPr lang="en-GB" sz="4000" spc="-15" dirty="0">
                <a:solidFill>
                  <a:srgbClr val="191B0E"/>
                </a:solidFill>
                <a:latin typeface="Franklin Gothic Medium"/>
                <a:cs typeface="Franklin Gothic Medium"/>
              </a:rPr>
              <a:t>grounds </a:t>
            </a:r>
            <a:r>
              <a:rPr lang="en-GB" sz="4000" spc="-25" dirty="0">
                <a:solidFill>
                  <a:srgbClr val="191B0E"/>
                </a:solidFill>
                <a:latin typeface="Franklin Gothic Medium"/>
                <a:cs typeface="Franklin Gothic Medium"/>
              </a:rPr>
              <a:t>that </a:t>
            </a:r>
            <a:r>
              <a:rPr lang="en-GB" sz="4000" spc="-5" dirty="0">
                <a:solidFill>
                  <a:srgbClr val="191B0E"/>
                </a:solidFill>
                <a:latin typeface="Franklin Gothic Medium"/>
                <a:cs typeface="Franklin Gothic Medium"/>
              </a:rPr>
              <a:t>support</a:t>
            </a:r>
            <a:r>
              <a:rPr lang="en-GB" sz="4000" spc="110" dirty="0">
                <a:solidFill>
                  <a:srgbClr val="191B0E"/>
                </a:solidFill>
                <a:latin typeface="Franklin Gothic Medium"/>
                <a:cs typeface="Franklin Gothic Medium"/>
              </a:rPr>
              <a:t> </a:t>
            </a:r>
            <a:r>
              <a:rPr lang="en-GB" sz="4000" spc="-10" dirty="0">
                <a:solidFill>
                  <a:srgbClr val="191B0E"/>
                </a:solidFill>
                <a:latin typeface="Franklin Gothic Medium"/>
                <a:cs typeface="Franklin Gothic Medium"/>
              </a:rPr>
              <a:t>it’</a:t>
            </a:r>
          </a:p>
          <a:p>
            <a:pPr marL="0" indent="0">
              <a:buNone/>
            </a:pPr>
            <a:endParaRPr lang="en-GB" sz="4000" spc="-10" dirty="0">
              <a:solidFill>
                <a:srgbClr val="191B0E"/>
              </a:solidFill>
              <a:latin typeface="Franklin Gothic Medium"/>
            </a:endParaRPr>
          </a:p>
          <a:p>
            <a:pPr marL="0" indent="0">
              <a:buNone/>
            </a:pPr>
            <a:r>
              <a:rPr lang="en-GB" sz="4000" spc="-5" dirty="0">
                <a:solidFill>
                  <a:srgbClr val="191B0E"/>
                </a:solidFill>
                <a:latin typeface="Franklin Gothic Medium"/>
                <a:cs typeface="Franklin Gothic Medium"/>
              </a:rPr>
              <a:t>‘enables </a:t>
            </a:r>
            <a:r>
              <a:rPr lang="en-GB" sz="4000" spc="10" dirty="0">
                <a:solidFill>
                  <a:srgbClr val="191B0E"/>
                </a:solidFill>
                <a:latin typeface="Franklin Gothic Medium"/>
                <a:cs typeface="Franklin Gothic Medium"/>
              </a:rPr>
              <a:t>us </a:t>
            </a:r>
            <a:r>
              <a:rPr lang="en-GB" sz="4000" spc="-45" dirty="0">
                <a:solidFill>
                  <a:srgbClr val="191B0E"/>
                </a:solidFill>
                <a:latin typeface="Franklin Gothic Medium"/>
                <a:cs typeface="Franklin Gothic Medium"/>
              </a:rPr>
              <a:t>to </a:t>
            </a:r>
            <a:r>
              <a:rPr lang="en-GB" sz="4000" spc="-15" dirty="0">
                <a:solidFill>
                  <a:srgbClr val="191B0E"/>
                </a:solidFill>
                <a:latin typeface="Franklin Gothic Medium"/>
                <a:cs typeface="Franklin Gothic Medium"/>
              </a:rPr>
              <a:t>direct </a:t>
            </a:r>
            <a:r>
              <a:rPr lang="en-GB" sz="4000" spc="-10" dirty="0">
                <a:solidFill>
                  <a:srgbClr val="191B0E"/>
                </a:solidFill>
                <a:latin typeface="Franklin Gothic Medium"/>
                <a:cs typeface="Franklin Gothic Medium"/>
              </a:rPr>
              <a:t>our </a:t>
            </a:r>
            <a:r>
              <a:rPr lang="en-GB" sz="4000" spc="-15" dirty="0">
                <a:solidFill>
                  <a:srgbClr val="191B0E"/>
                </a:solidFill>
                <a:latin typeface="Franklin Gothic Medium"/>
                <a:cs typeface="Franklin Gothic Medium"/>
              </a:rPr>
              <a:t>actions </a:t>
            </a:r>
            <a:r>
              <a:rPr lang="en-GB" sz="4000" spc="-35" dirty="0">
                <a:solidFill>
                  <a:srgbClr val="191B0E"/>
                </a:solidFill>
                <a:latin typeface="Franklin Gothic Medium"/>
                <a:cs typeface="Franklin Gothic Medium"/>
              </a:rPr>
              <a:t>with  </a:t>
            </a:r>
            <a:r>
              <a:rPr lang="en-GB" sz="4000" spc="-25" dirty="0">
                <a:solidFill>
                  <a:srgbClr val="191B0E"/>
                </a:solidFill>
                <a:latin typeface="Franklin Gothic Medium"/>
                <a:cs typeface="Franklin Gothic Medium"/>
              </a:rPr>
              <a:t>foresight </a:t>
            </a:r>
            <a:r>
              <a:rPr lang="en-GB" sz="4000" spc="5" dirty="0">
                <a:solidFill>
                  <a:srgbClr val="191B0E"/>
                </a:solidFill>
                <a:latin typeface="Franklin Gothic Medium"/>
                <a:cs typeface="Franklin Gothic Medium"/>
              </a:rPr>
              <a:t>… </a:t>
            </a:r>
            <a:r>
              <a:rPr lang="en-GB" sz="4000" spc="-35" dirty="0">
                <a:solidFill>
                  <a:srgbClr val="191B0E"/>
                </a:solidFill>
                <a:latin typeface="Franklin Gothic Medium"/>
                <a:cs typeface="Franklin Gothic Medium"/>
              </a:rPr>
              <a:t>It </a:t>
            </a:r>
            <a:r>
              <a:rPr lang="en-GB" sz="4000" spc="-10" dirty="0">
                <a:solidFill>
                  <a:srgbClr val="191B0E"/>
                </a:solidFill>
                <a:latin typeface="Franklin Gothic Medium"/>
                <a:cs typeface="Franklin Gothic Medium"/>
              </a:rPr>
              <a:t>enables </a:t>
            </a:r>
            <a:r>
              <a:rPr lang="en-GB" sz="4000" spc="10" dirty="0">
                <a:solidFill>
                  <a:srgbClr val="191B0E"/>
                </a:solidFill>
                <a:latin typeface="Franklin Gothic Medium"/>
                <a:cs typeface="Franklin Gothic Medium"/>
              </a:rPr>
              <a:t>us </a:t>
            </a:r>
            <a:r>
              <a:rPr lang="en-GB" sz="4000" spc="-45" dirty="0">
                <a:solidFill>
                  <a:srgbClr val="191B0E"/>
                </a:solidFill>
                <a:latin typeface="Franklin Gothic Medium"/>
                <a:cs typeface="Franklin Gothic Medium"/>
              </a:rPr>
              <a:t>to </a:t>
            </a:r>
            <a:r>
              <a:rPr lang="en-GB" sz="4000" spc="-50" dirty="0">
                <a:solidFill>
                  <a:srgbClr val="191B0E"/>
                </a:solidFill>
                <a:latin typeface="Franklin Gothic Medium"/>
                <a:cs typeface="Franklin Gothic Medium"/>
              </a:rPr>
              <a:t>know </a:t>
            </a:r>
            <a:r>
              <a:rPr lang="en-GB" sz="4000" spc="-35" dirty="0">
                <a:solidFill>
                  <a:srgbClr val="191B0E"/>
                </a:solidFill>
                <a:latin typeface="Franklin Gothic Medium"/>
                <a:cs typeface="Franklin Gothic Medium"/>
              </a:rPr>
              <a:t>what </a:t>
            </a:r>
            <a:r>
              <a:rPr lang="en-GB" sz="4000" spc="-55" dirty="0">
                <a:solidFill>
                  <a:srgbClr val="191B0E"/>
                </a:solidFill>
                <a:latin typeface="Franklin Gothic Medium"/>
                <a:cs typeface="Franklin Gothic Medium"/>
              </a:rPr>
              <a:t>we </a:t>
            </a:r>
            <a:r>
              <a:rPr lang="en-GB" sz="4000" spc="-15" dirty="0">
                <a:solidFill>
                  <a:srgbClr val="191B0E"/>
                </a:solidFill>
                <a:latin typeface="Franklin Gothic Medium"/>
                <a:cs typeface="Franklin Gothic Medium"/>
              </a:rPr>
              <a:t>are about </a:t>
            </a:r>
            <a:r>
              <a:rPr lang="en-GB" sz="4000" spc="-25" dirty="0">
                <a:solidFill>
                  <a:srgbClr val="191B0E"/>
                </a:solidFill>
                <a:latin typeface="Franklin Gothic Medium"/>
                <a:cs typeface="Franklin Gothic Medium"/>
              </a:rPr>
              <a:t>when </a:t>
            </a:r>
            <a:r>
              <a:rPr lang="en-GB" sz="4000" spc="-55" dirty="0">
                <a:solidFill>
                  <a:srgbClr val="191B0E"/>
                </a:solidFill>
                <a:latin typeface="Franklin Gothic Medium"/>
                <a:cs typeface="Franklin Gothic Medium"/>
              </a:rPr>
              <a:t>we </a:t>
            </a:r>
            <a:r>
              <a:rPr lang="en-GB" sz="4000" spc="-5" dirty="0">
                <a:solidFill>
                  <a:srgbClr val="191B0E"/>
                </a:solidFill>
                <a:latin typeface="Franklin Gothic Medium"/>
                <a:cs typeface="Franklin Gothic Medium"/>
              </a:rPr>
              <a:t>act’</a:t>
            </a:r>
            <a:endParaRPr lang="en-US" sz="4000" dirty="0"/>
          </a:p>
        </p:txBody>
      </p:sp>
    </p:spTree>
    <p:extLst>
      <p:ext uri="{BB962C8B-B14F-4D97-AF65-F5344CB8AC3E}">
        <p14:creationId xmlns:p14="http://schemas.microsoft.com/office/powerpoint/2010/main" val="21656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A8B5-DE36-9A40-8076-C49858B5BAA5}"/>
              </a:ext>
            </a:extLst>
          </p:cNvPr>
          <p:cNvSpPr>
            <a:spLocks noGrp="1"/>
          </p:cNvSpPr>
          <p:nvPr>
            <p:ph type="title"/>
          </p:nvPr>
        </p:nvSpPr>
        <p:spPr/>
        <p:txBody>
          <a:bodyPr/>
          <a:lstStyle/>
          <a:p>
            <a:r>
              <a:rPr lang="en-US" dirty="0"/>
              <a:t>Creative Professional practice</a:t>
            </a:r>
          </a:p>
        </p:txBody>
      </p:sp>
      <p:sp>
        <p:nvSpPr>
          <p:cNvPr id="3" name="Content Placeholder 2">
            <a:extLst>
              <a:ext uri="{FF2B5EF4-FFF2-40B4-BE49-F238E27FC236}">
                <a16:creationId xmlns:a16="http://schemas.microsoft.com/office/drawing/2014/main" id="{45F115B1-ADD2-BB4E-A13D-011C26B1AAC4}"/>
              </a:ext>
            </a:extLst>
          </p:cNvPr>
          <p:cNvSpPr>
            <a:spLocks noGrp="1"/>
          </p:cNvSpPr>
          <p:nvPr>
            <p:ph idx="1"/>
          </p:nvPr>
        </p:nvSpPr>
        <p:spPr>
          <a:xfrm>
            <a:off x="901700" y="2603500"/>
            <a:ext cx="11201400" cy="5969000"/>
          </a:xfrm>
        </p:spPr>
        <p:txBody>
          <a:bodyPr/>
          <a:lstStyle/>
          <a:p>
            <a:r>
              <a:rPr lang="en-US" b="1" dirty="0">
                <a:solidFill>
                  <a:schemeClr val="tx1">
                    <a:lumMod val="50000"/>
                  </a:schemeClr>
                </a:solidFill>
              </a:rPr>
              <a:t>Reflection informing artistic practice</a:t>
            </a:r>
          </a:p>
          <a:p>
            <a:r>
              <a:rPr lang="en-US" b="1" dirty="0">
                <a:solidFill>
                  <a:schemeClr val="tx1">
                    <a:lumMod val="50000"/>
                  </a:schemeClr>
                </a:solidFill>
              </a:rPr>
              <a:t>Understanding and unpacking process</a:t>
            </a:r>
          </a:p>
          <a:p>
            <a:r>
              <a:rPr lang="en-US" b="1" dirty="0">
                <a:solidFill>
                  <a:schemeClr val="tx1">
                    <a:lumMod val="50000"/>
                  </a:schemeClr>
                </a:solidFill>
              </a:rPr>
              <a:t>Developing self-awareness and self-efficacy </a:t>
            </a:r>
          </a:p>
          <a:p>
            <a:r>
              <a:rPr lang="en-US" b="1" dirty="0">
                <a:solidFill>
                  <a:schemeClr val="tx1">
                    <a:lumMod val="50000"/>
                  </a:schemeClr>
                </a:solidFill>
              </a:rPr>
              <a:t>Developing agency as a performer</a:t>
            </a:r>
          </a:p>
          <a:p>
            <a:r>
              <a:rPr lang="en-US" b="1" dirty="0">
                <a:solidFill>
                  <a:schemeClr val="tx1">
                    <a:lumMod val="50000"/>
                  </a:schemeClr>
                </a:solidFill>
              </a:rPr>
              <a:t>Be able to evaluate artistic process and product</a:t>
            </a:r>
          </a:p>
        </p:txBody>
      </p:sp>
    </p:spTree>
    <p:extLst>
      <p:ext uri="{BB962C8B-B14F-4D97-AF65-F5344CB8AC3E}">
        <p14:creationId xmlns:p14="http://schemas.microsoft.com/office/powerpoint/2010/main" val="225902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71" y="854142"/>
            <a:ext cx="11319886" cy="1412908"/>
          </a:xfrm>
          <a:prstGeom prst="rect">
            <a:avLst/>
          </a:prstGeom>
        </p:spPr>
        <p:txBody>
          <a:bodyPr vert="horz" wrap="square" lIns="0" tIns="17611" rIns="0" bIns="0" rtlCol="0">
            <a:spAutoFit/>
          </a:bodyPr>
          <a:lstStyle/>
          <a:p>
            <a:pPr marL="13547">
              <a:lnSpc>
                <a:spcPct val="100000"/>
              </a:lnSpc>
              <a:spcBef>
                <a:spcPts val="139"/>
              </a:spcBef>
            </a:pPr>
            <a:r>
              <a:rPr sz="4533" spc="21" dirty="0"/>
              <a:t>Brief </a:t>
            </a:r>
            <a:r>
              <a:rPr sz="4533" spc="37" dirty="0"/>
              <a:t>Description </a:t>
            </a:r>
            <a:r>
              <a:rPr sz="4533" spc="5" dirty="0"/>
              <a:t>of </a:t>
            </a:r>
            <a:r>
              <a:rPr sz="4533" spc="32" dirty="0"/>
              <a:t>Research</a:t>
            </a:r>
            <a:r>
              <a:rPr sz="4533" spc="96" dirty="0"/>
              <a:t> </a:t>
            </a:r>
            <a:r>
              <a:rPr sz="4533" spc="5" dirty="0"/>
              <a:t>Project</a:t>
            </a:r>
            <a:r>
              <a:rPr lang="en-GB" sz="4533" spc="5" dirty="0"/>
              <a:t> on the outset</a:t>
            </a:r>
            <a:r>
              <a:rPr sz="4533" spc="5" dirty="0"/>
              <a:t>:</a:t>
            </a:r>
            <a:endParaRPr sz="4533" dirty="0"/>
          </a:p>
        </p:txBody>
      </p:sp>
      <p:sp>
        <p:nvSpPr>
          <p:cNvPr id="5" name="object 5"/>
          <p:cNvSpPr txBox="1"/>
          <p:nvPr/>
        </p:nvSpPr>
        <p:spPr>
          <a:xfrm>
            <a:off x="365300" y="3214107"/>
            <a:ext cx="12246428" cy="6151428"/>
          </a:xfrm>
          <a:prstGeom prst="rect">
            <a:avLst/>
          </a:prstGeom>
        </p:spPr>
        <p:txBody>
          <a:bodyPr vert="horz" wrap="square" lIns="0" tIns="56896" rIns="0" bIns="0" rtlCol="0">
            <a:spAutoFit/>
          </a:bodyPr>
          <a:lstStyle/>
          <a:p>
            <a:r>
              <a:rPr lang="en-GB" sz="4400" b="1" baseline="30000" dirty="0">
                <a:effectLst/>
              </a:rPr>
              <a:t> </a:t>
            </a:r>
            <a:endParaRPr lang="en-GB" sz="4400" b="1" dirty="0">
              <a:effectLst/>
            </a:endParaRPr>
          </a:p>
          <a:p>
            <a:r>
              <a:rPr lang="en-GB" sz="4400" b="1" baseline="30000" dirty="0">
                <a:effectLst/>
              </a:rPr>
              <a:t>Identify and explore the reflective potential of a variety of embodied experiences</a:t>
            </a:r>
          </a:p>
          <a:p>
            <a:endParaRPr lang="en-GB" sz="4400" b="1" dirty="0">
              <a:effectLst/>
            </a:endParaRPr>
          </a:p>
          <a:p>
            <a:r>
              <a:rPr lang="en-GB" sz="4400" b="1" baseline="30000" dirty="0">
                <a:effectLst/>
              </a:rPr>
              <a:t>Explore divergent methods of reflection on performance and choreography that Y2 students undertake at Rambert School</a:t>
            </a:r>
          </a:p>
          <a:p>
            <a:endParaRPr lang="en-GB" sz="4400" b="1" dirty="0">
              <a:effectLst/>
            </a:endParaRPr>
          </a:p>
          <a:p>
            <a:r>
              <a:rPr lang="en-GB" sz="4400" b="1" baseline="30000" dirty="0">
                <a:effectLst/>
              </a:rPr>
              <a:t>Identify the most effective of these methods in collaboration with the students </a:t>
            </a:r>
            <a:endParaRPr lang="en-GB" sz="4400" b="1" dirty="0">
              <a:effectLst/>
            </a:endParaRPr>
          </a:p>
          <a:p>
            <a:r>
              <a:rPr lang="en-GB" sz="4400" b="1" baseline="30000" dirty="0">
                <a:effectLst/>
              </a:rPr>
              <a:t>Students act as active agents in the exploration and dissemination of these methods </a:t>
            </a:r>
            <a:endParaRPr lang="en-GB" sz="4400" b="1" dirty="0">
              <a:effectLst/>
            </a:endParaRPr>
          </a:p>
        </p:txBody>
      </p:sp>
    </p:spTree>
    <p:extLst>
      <p:ext uri="{BB962C8B-B14F-4D97-AF65-F5344CB8AC3E}">
        <p14:creationId xmlns:p14="http://schemas.microsoft.com/office/powerpoint/2010/main" val="1553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8C63-4B77-DE45-BC15-38DFC783BB24}"/>
              </a:ext>
            </a:extLst>
          </p:cNvPr>
          <p:cNvSpPr>
            <a:spLocks noGrp="1"/>
          </p:cNvSpPr>
          <p:nvPr>
            <p:ph type="title"/>
          </p:nvPr>
        </p:nvSpPr>
        <p:spPr/>
        <p:txBody>
          <a:bodyPr/>
          <a:lstStyle/>
          <a:p>
            <a:r>
              <a:rPr lang="en-US" dirty="0"/>
              <a:t>What/How</a:t>
            </a:r>
          </a:p>
        </p:txBody>
      </p:sp>
      <p:sp>
        <p:nvSpPr>
          <p:cNvPr id="5" name="Rectangle 2">
            <a:extLst>
              <a:ext uri="{FF2B5EF4-FFF2-40B4-BE49-F238E27FC236}">
                <a16:creationId xmlns:a16="http://schemas.microsoft.com/office/drawing/2014/main" id="{EB00D3E2-FE33-1D48-A7D4-E148C67B7768}"/>
              </a:ext>
            </a:extLst>
          </p:cNvPr>
          <p:cNvSpPr>
            <a:spLocks noGrp="1" noChangeArrowheads="1"/>
          </p:cNvSpPr>
          <p:nvPr>
            <p:ph idx="1"/>
          </p:nvPr>
        </p:nvSpPr>
        <p:spPr bwMode="auto">
          <a:xfrm>
            <a:off x="457200" y="2156295"/>
            <a:ext cx="116459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4000" b="1" dirty="0">
                <a:solidFill>
                  <a:schemeClr val="tx1"/>
                </a:solidFill>
                <a:effectLst/>
                <a:latin typeface="+mj-lt"/>
                <a:ea typeface="Calibri" panose="020F0502020204030204" pitchFamily="34" charset="0"/>
                <a:cs typeface="Times New Roman" panose="02020603050405020304" pitchFamily="18" charset="0"/>
              </a:rPr>
              <a:t>F</a:t>
            </a:r>
            <a:r>
              <a:rPr kumimoji="0" lang="en-GB" altLang="en-US" sz="4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ive sessions working with the cohort in an open space,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4000" b="1"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000" b="1" dirty="0">
                <a:solidFill>
                  <a:schemeClr val="tx1"/>
                </a:solidFill>
                <a:effectLst/>
                <a:latin typeface="+mj-lt"/>
                <a:ea typeface="Calibri" panose="020F0502020204030204" pitchFamily="34" charset="0"/>
                <a:cs typeface="Times New Roman" panose="02020603050405020304" pitchFamily="18" charset="0"/>
              </a:rPr>
              <a:t>M</a:t>
            </a:r>
            <a:r>
              <a:rPr kumimoji="0" lang="en-GB" altLang="en-US" sz="4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ovement exercises based around Authentic Movement (Adler, 2002)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4000" b="1"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000" b="1" dirty="0">
                <a:solidFill>
                  <a:schemeClr val="tx1"/>
                </a:solidFill>
                <a:effectLst/>
                <a:latin typeface="+mj-lt"/>
                <a:ea typeface="Calibri" panose="020F0502020204030204" pitchFamily="34" charset="0"/>
                <a:cs typeface="Times New Roman" panose="02020603050405020304" pitchFamily="18" charset="0"/>
              </a:rPr>
              <a:t>T</a:t>
            </a:r>
            <a:r>
              <a:rPr kumimoji="0" lang="en-GB" altLang="en-US" sz="4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heoretical models of reflective practice (Brookfield, 1995; Kolb, 1984)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4000" b="1"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000" b="1" dirty="0">
                <a:solidFill>
                  <a:schemeClr val="tx1"/>
                </a:solidFill>
                <a:effectLst/>
                <a:latin typeface="+mj-lt"/>
                <a:ea typeface="Calibri" panose="020F0502020204030204" pitchFamily="34" charset="0"/>
                <a:cs typeface="Times New Roman" panose="02020603050405020304" pitchFamily="18" charset="0"/>
              </a:rPr>
              <a:t>A</a:t>
            </a:r>
            <a:r>
              <a:rPr kumimoji="0" lang="en-GB" altLang="en-US" sz="4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rts-based activities using ideas of model-making and metaphor (Finlay, 2015). </a:t>
            </a:r>
            <a:endParaRPr kumimoji="0" lang="en-GB" altLang="en-US" sz="60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31957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FFF2-B663-1047-93E3-7DDCE80FD849}"/>
              </a:ext>
            </a:extLst>
          </p:cNvPr>
          <p:cNvSpPr>
            <a:spLocks noGrp="1"/>
          </p:cNvSpPr>
          <p:nvPr>
            <p:ph type="title"/>
          </p:nvPr>
        </p:nvSpPr>
        <p:spPr/>
        <p:txBody>
          <a:bodyPr/>
          <a:lstStyle/>
          <a:p>
            <a:r>
              <a:rPr lang="en-US" dirty="0"/>
              <a:t>DIFFERENT ONTOLOGIES</a:t>
            </a:r>
          </a:p>
        </p:txBody>
      </p:sp>
      <p:sp>
        <p:nvSpPr>
          <p:cNvPr id="3" name="Content Placeholder 2">
            <a:extLst>
              <a:ext uri="{FF2B5EF4-FFF2-40B4-BE49-F238E27FC236}">
                <a16:creationId xmlns:a16="http://schemas.microsoft.com/office/drawing/2014/main" id="{CE0ED1E2-FBD4-A543-B84F-BB4B87E9AF6E}"/>
              </a:ext>
            </a:extLst>
          </p:cNvPr>
          <p:cNvSpPr>
            <a:spLocks noGrp="1"/>
          </p:cNvSpPr>
          <p:nvPr>
            <p:ph idx="1"/>
          </p:nvPr>
        </p:nvSpPr>
        <p:spPr/>
        <p:txBody>
          <a:bodyPr/>
          <a:lstStyle/>
          <a:p>
            <a:pPr marL="0" indent="0">
              <a:buNone/>
            </a:pPr>
            <a:r>
              <a:rPr lang="en-GB" b="1" dirty="0">
                <a:effectLst/>
              </a:rPr>
              <a:t>INDIVIDUALS</a:t>
            </a:r>
          </a:p>
          <a:p>
            <a:pPr marL="0" indent="0">
              <a:buNone/>
            </a:pPr>
            <a:r>
              <a:rPr lang="en-GB" b="1" dirty="0">
                <a:effectLst/>
              </a:rPr>
              <a:t>ENSEMBLE</a:t>
            </a:r>
          </a:p>
          <a:p>
            <a:pPr marL="0" indent="0">
              <a:buNone/>
            </a:pPr>
            <a:r>
              <a:rPr lang="en-GB" b="1" dirty="0">
                <a:effectLst/>
              </a:rPr>
              <a:t>COMMUNITY</a:t>
            </a:r>
          </a:p>
          <a:p>
            <a:pPr marL="0" indent="0">
              <a:buNone/>
            </a:pPr>
            <a:r>
              <a:rPr lang="en-GB" b="1" dirty="0">
                <a:effectLst/>
              </a:rPr>
              <a:t>ORGANISATION</a:t>
            </a:r>
          </a:p>
          <a:p>
            <a:pPr marL="0" indent="0">
              <a:buNone/>
            </a:pPr>
            <a:r>
              <a:rPr lang="en-GB" b="1" dirty="0">
                <a:effectLst/>
              </a:rPr>
              <a:t>PROFESSION</a:t>
            </a:r>
          </a:p>
          <a:p>
            <a:pPr marL="0" indent="0">
              <a:buNone/>
            </a:pPr>
            <a:r>
              <a:rPr lang="en-GB" b="1" dirty="0">
                <a:effectLst/>
              </a:rPr>
              <a:t>INDUSTRY</a:t>
            </a:r>
            <a:endParaRPr lang="en-US" dirty="0"/>
          </a:p>
        </p:txBody>
      </p:sp>
    </p:spTree>
    <p:extLst>
      <p:ext uri="{BB962C8B-B14F-4D97-AF65-F5344CB8AC3E}">
        <p14:creationId xmlns:p14="http://schemas.microsoft.com/office/powerpoint/2010/main" val="344846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5">
  <a:themeElements>
    <a:clrScheme name="New_Template5">
      <a:dk1>
        <a:srgbClr val="5E524C"/>
      </a:dk1>
      <a:lt1>
        <a:srgbClr val="12455E"/>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a:ea typeface="Avenir Next"/>
        <a:cs typeface="Avenir Next"/>
      </a:majorFont>
      <a:minorFont>
        <a:latin typeface="Avenir Next"/>
        <a:ea typeface="Avenir Next"/>
        <a:cs typeface="Avenir Next"/>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5">
  <a:themeElements>
    <a:clrScheme name="New_Template5">
      <a:dk1>
        <a:srgbClr val="000000"/>
      </a:dk1>
      <a:lt1>
        <a:srgbClr val="FFFFFF"/>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a:ea typeface="Avenir Next"/>
        <a:cs typeface="Avenir Next"/>
      </a:majorFont>
      <a:minorFont>
        <a:latin typeface="Avenir Next"/>
        <a:ea typeface="Avenir Next"/>
        <a:cs typeface="Avenir Next"/>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{722962E1-461B-9E4C-BCFB-4148BEAC6C6A}tf10001063</Template>
  <TotalTime>826</TotalTime>
  <Words>944</Words>
  <Application>Microsoft Office PowerPoint</Application>
  <PresentationFormat>Custom</PresentationFormat>
  <Paragraphs>175</Paragraphs>
  <Slides>31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Avenir Next</vt:lpstr>
      <vt:lpstr>Avenir Next Demi Bold</vt:lpstr>
      <vt:lpstr>Avenir Next Medium</vt:lpstr>
      <vt:lpstr>Calibri</vt:lpstr>
      <vt:lpstr>Franklin Gothic Medium</vt:lpstr>
      <vt:lpstr>Futura Bold</vt:lpstr>
      <vt:lpstr>Helvetica Neue</vt:lpstr>
      <vt:lpstr>Times New Roman</vt:lpstr>
      <vt:lpstr>New_Template5</vt:lpstr>
      <vt:lpstr>PowerPoint Presentation</vt:lpstr>
      <vt:lpstr>PowerPoint Presentation</vt:lpstr>
      <vt:lpstr>PowerPoint Presentation</vt:lpstr>
      <vt:lpstr>What/why</vt:lpstr>
      <vt:lpstr>Dewey 1910 reflection</vt:lpstr>
      <vt:lpstr>Creative Professional practice</vt:lpstr>
      <vt:lpstr>Brief Description of Research Project on the outset:</vt:lpstr>
      <vt:lpstr>What/How</vt:lpstr>
      <vt:lpstr>DIFFERENT ONTOLOGIES</vt:lpstr>
      <vt:lpstr>The reflective Conservatoire</vt:lpstr>
      <vt:lpstr>PowerPoint Presentation</vt:lpstr>
      <vt:lpstr>Questions?</vt:lpstr>
      <vt:lpstr>Motivations</vt:lpstr>
      <vt:lpstr>What does creativity in research mean?</vt:lpstr>
      <vt:lpstr>Embodied Exploration</vt:lpstr>
      <vt:lpstr>Creative Play</vt:lpstr>
      <vt:lpstr>Create - Verbalise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Conceptual explorations</vt:lpstr>
      <vt:lpstr>Creative methods</vt:lpstr>
      <vt:lpstr>PowerPoint Presentation</vt:lpstr>
      <vt:lpstr>Data collected</vt:lpstr>
      <vt:lpstr>Research context</vt:lpstr>
      <vt:lpstr>outputs</vt:lpstr>
      <vt:lpstr>Impact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CDD Funded Project</dc:title>
  <dc:creator>Julie Iliffe</dc:creator>
  <cp:lastModifiedBy>Julie Iliffe</cp:lastModifiedBy>
  <cp:revision>19</cp:revision>
  <dcterms:modified xsi:type="dcterms:W3CDTF">2019-03-19T09:29:29Z</dcterms:modified>
</cp:coreProperties>
</file>