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8" r:id="rId2"/>
    <p:sldId id="278" r:id="rId3"/>
    <p:sldId id="288" r:id="rId4"/>
    <p:sldId id="300" r:id="rId5"/>
    <p:sldId id="296" r:id="rId6"/>
    <p:sldId id="295" r:id="rId7"/>
    <p:sldId id="301" r:id="rId8"/>
    <p:sldId id="297" r:id="rId9"/>
    <p:sldId id="261" r:id="rId10"/>
    <p:sldId id="279" r:id="rId11"/>
    <p:sldId id="280" r:id="rId12"/>
    <p:sldId id="259" r:id="rId13"/>
    <p:sldId id="283" r:id="rId14"/>
    <p:sldId id="304" r:id="rId15"/>
    <p:sldId id="285" r:id="rId16"/>
    <p:sldId id="303" r:id="rId17"/>
    <p:sldId id="302" r:id="rId18"/>
    <p:sldId id="287" r:id="rId19"/>
    <p:sldId id="29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6" autoAdjust="0"/>
    <p:restoredTop sz="94660"/>
  </p:normalViewPr>
  <p:slideViewPr>
    <p:cSldViewPr snapToGrid="0">
      <p:cViewPr varScale="1">
        <p:scale>
          <a:sx n="118" d="100"/>
          <a:sy n="118" d="100"/>
        </p:scale>
        <p:origin x="2634" y="-10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2151A2-C204-442C-9BC9-2C9195EE72D8}" type="datetimeFigureOut">
              <a:rPr lang="en-GB" smtClean="0"/>
              <a:t>07/06/2022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CCF438-9F5F-41BE-9659-1C8796B0D756}" type="slidenum">
              <a:rPr lang="en-GB" smtClean="0"/>
              <a:t>‹#›</a:t>
            </a:fld>
            <a:endParaRPr lang="en-GB"/>
          </a:p>
        </p:txBody>
      </p:sp>
    </p:spTree>
    <p:extLst>
      <p:ext uri="{BB962C8B-B14F-4D97-AF65-F5344CB8AC3E}">
        <p14:creationId xmlns:p14="http://schemas.microsoft.com/office/powerpoint/2010/main" val="1386667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E1B3B4-A5A9-442E-B305-2C1B6152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5189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E1B3B4-A5A9-442E-B305-2C1B6152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187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E1B3B4-A5A9-442E-B305-2C1B6152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096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E1B3B4-A5A9-442E-B305-2C1B6152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610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E1B3B4-A5A9-442E-B305-2C1B6152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029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endParaRPr lang="en-US" dirty="0"/>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3382650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49680" y="190500"/>
            <a:ext cx="10036292" cy="773776"/>
          </a:xfrm>
        </p:spPr>
        <p:txBody>
          <a:bodyPr anchor="ctr"/>
          <a:lstStyle>
            <a:lvl1pPr algn="r">
              <a:lnSpc>
                <a:spcPct val="100000"/>
              </a:lnSpc>
              <a:defRPr spc="-20" baseline="0">
                <a:solidFill>
                  <a:schemeClr val="bg1"/>
                </a:solidFill>
              </a:defRPr>
            </a:lvl1pPr>
          </a:lstStyle>
          <a:p>
            <a:r>
              <a:rPr lang="en-US" dirty="0"/>
              <a:t>Click to add title</a:t>
            </a:r>
          </a:p>
        </p:txBody>
      </p:sp>
      <p:sp>
        <p:nvSpPr>
          <p:cNvPr id="12" name="Text Placeholder 30">
            <a:extLst>
              <a:ext uri="{FF2B5EF4-FFF2-40B4-BE49-F238E27FC236}">
                <a16:creationId xmlns:a16="http://schemas.microsoft.com/office/drawing/2014/main" id="{7F0BA818-CA3B-46FD-9A79-7BDC1D9CA710}"/>
              </a:ext>
            </a:extLst>
          </p:cNvPr>
          <p:cNvSpPr>
            <a:spLocks noGrp="1"/>
          </p:cNvSpPr>
          <p:nvPr>
            <p:ph type="body" sz="quarter" idx="14" hasCustomPrompt="1"/>
          </p:nvPr>
        </p:nvSpPr>
        <p:spPr>
          <a:xfrm>
            <a:off x="1209243" y="1764139"/>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2374900"/>
            <a:ext cx="4756714" cy="3365500"/>
          </a:xfrm>
        </p:spPr>
        <p:txBody>
          <a:bodyPr>
            <a:normAutofit/>
          </a:bodyPr>
          <a:lstStyle>
            <a:lvl1pPr>
              <a:defRPr sz="2000"/>
            </a:lvl1pPr>
          </a:lstStyle>
          <a:p>
            <a:pPr lvl="0"/>
            <a:r>
              <a:rPr lang="en-US" dirty="0"/>
              <a:t>Click to add text</a:t>
            </a:r>
          </a:p>
        </p:txBody>
      </p:sp>
      <p:sp>
        <p:nvSpPr>
          <p:cNvPr id="14" name="Text Placeholder 30">
            <a:extLst>
              <a:ext uri="{FF2B5EF4-FFF2-40B4-BE49-F238E27FC236}">
                <a16:creationId xmlns:a16="http://schemas.microsoft.com/office/drawing/2014/main" id="{9ECBA1DE-781A-4AA7-86CA-0EBE52A9B417}"/>
              </a:ext>
            </a:extLst>
          </p:cNvPr>
          <p:cNvSpPr>
            <a:spLocks noGrp="1"/>
          </p:cNvSpPr>
          <p:nvPr>
            <p:ph type="body" sz="quarter" idx="16" hasCustomPrompt="1"/>
          </p:nvPr>
        </p:nvSpPr>
        <p:spPr>
          <a:xfrm>
            <a:off x="6257467" y="1764031"/>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8" name="Text Placeholder 15">
            <a:extLst>
              <a:ext uri="{FF2B5EF4-FFF2-40B4-BE49-F238E27FC236}">
                <a16:creationId xmlns:a16="http://schemas.microsoft.com/office/drawing/2014/main" id="{53A9CA10-3BBC-41E7-A34E-C6CCFEC8205E}"/>
              </a:ext>
            </a:extLst>
          </p:cNvPr>
          <p:cNvSpPr>
            <a:spLocks noGrp="1"/>
          </p:cNvSpPr>
          <p:nvPr>
            <p:ph type="body" sz="quarter" idx="18" hasCustomPrompt="1"/>
          </p:nvPr>
        </p:nvSpPr>
        <p:spPr>
          <a:xfrm>
            <a:off x="6257467" y="2374900"/>
            <a:ext cx="4756714" cy="3365500"/>
          </a:xfrm>
        </p:spPr>
        <p:txBody>
          <a:bodyPr>
            <a:normAutofit/>
          </a:bodyPr>
          <a:lstStyle>
            <a:lvl1pPr>
              <a:defRPr sz="2000"/>
            </a:lvl1pPr>
          </a:lstStyle>
          <a:p>
            <a:pPr lvl="0"/>
            <a:r>
              <a:rPr lang="en-US" dirty="0"/>
              <a:t>Click to add text</a:t>
            </a:r>
          </a:p>
        </p:txBody>
      </p:sp>
      <p:sp>
        <p:nvSpPr>
          <p:cNvPr id="6" name="Footer Placeholder 4">
            <a:extLst>
              <a:ext uri="{FF2B5EF4-FFF2-40B4-BE49-F238E27FC236}">
                <a16:creationId xmlns:a16="http://schemas.microsoft.com/office/drawing/2014/main" id="{27F3D4E9-1171-434D-AA71-EA27F72E0D99}"/>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7" name="Date Placeholder 3">
            <a:extLst>
              <a:ext uri="{FF2B5EF4-FFF2-40B4-BE49-F238E27FC236}">
                <a16:creationId xmlns:a16="http://schemas.microsoft.com/office/drawing/2014/main" id="{57A29A0D-15CB-4460-9435-7E7D645346A5}"/>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8" name="Slide Number Placeholder 5">
            <a:extLst>
              <a:ext uri="{FF2B5EF4-FFF2-40B4-BE49-F238E27FC236}">
                <a16:creationId xmlns:a16="http://schemas.microsoft.com/office/drawing/2014/main" id="{8B6F95C2-7834-44D3-B93B-79D944E1283C}"/>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612148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anchor="ctr"/>
          <a:lstStyle>
            <a:lvl1pPr algn="r">
              <a:lnSpc>
                <a:spcPct val="100000"/>
              </a:lnSpc>
              <a:defRPr spc="-20" baseline="0">
                <a:solidFill>
                  <a:schemeClr val="bg1"/>
                </a:solidFill>
              </a:defRPr>
            </a:lvl1pPr>
          </a:lstStyle>
          <a:p>
            <a:r>
              <a:rPr lang="en-US" dirty="0"/>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a:normAutofit/>
          </a:bodyPr>
          <a:lstStyle>
            <a:lvl1pPr>
              <a:defRPr sz="2000"/>
            </a:lvl1pPr>
          </a:lstStyle>
          <a:p>
            <a:pPr lvl="0"/>
            <a:r>
              <a:rPr lang="en-US" dirty="0"/>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a:normAutofit/>
          </a:bodyPr>
          <a:lstStyle>
            <a:lvl1pPr>
              <a:defRPr sz="2000"/>
            </a:lvl1pPr>
          </a:lstStyle>
          <a:p>
            <a:pPr lvl="0"/>
            <a:r>
              <a:rPr lang="en-US" dirty="0"/>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a:normAutofit/>
          </a:bodyPr>
          <a:lstStyle>
            <a:lvl1pPr>
              <a:defRPr sz="2000"/>
            </a:lvl1pPr>
          </a:lstStyle>
          <a:p>
            <a:pPr lvl="0"/>
            <a:r>
              <a:rPr lang="en-US" dirty="0"/>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827393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926107-51B9-44DD-8581-AA5E8B601C63}"/>
              </a:ext>
            </a:extLst>
          </p:cNvPr>
          <p:cNvSpPr>
            <a:spLocks noGrp="1"/>
          </p:cNvSpPr>
          <p:nvPr>
            <p:ph type="title"/>
          </p:nvPr>
        </p:nvSpPr>
        <p:spPr>
          <a:xfrm>
            <a:off x="647698" y="484494"/>
            <a:ext cx="5800867" cy="1569493"/>
          </a:xfrm>
        </p:spPr>
        <p:txBody>
          <a:bodyPr anchor="b">
            <a:normAutofit/>
          </a:bodyPr>
          <a:lstStyle>
            <a:lvl1pPr>
              <a:defRPr>
                <a:solidFill>
                  <a:schemeClr val="accent1"/>
                </a:solidFill>
              </a:defRPr>
            </a:lvl1p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CD144A4B-34B7-47EC-888B-0D20760065AA}"/>
              </a:ext>
            </a:extLst>
          </p:cNvPr>
          <p:cNvSpPr>
            <a:spLocks noGrp="1"/>
          </p:cNvSpPr>
          <p:nvPr>
            <p:ph idx="1"/>
          </p:nvPr>
        </p:nvSpPr>
        <p:spPr>
          <a:xfrm>
            <a:off x="647702" y="2156346"/>
            <a:ext cx="5800866" cy="3963937"/>
          </a:xfrm>
        </p:spPr>
        <p:txBody>
          <a:bodyPr>
            <a:normAutofit/>
          </a:bodyPr>
          <a:lstStyle>
            <a:lvl1pPr marL="0" indent="0">
              <a:buNone/>
              <a:defRPr/>
            </a:lvl1pPr>
          </a:lstStyle>
          <a:p>
            <a:pPr lvl="0"/>
            <a:r>
              <a:rPr lang="en-US"/>
              <a:t>Click to edit Master text styles</a:t>
            </a:r>
          </a:p>
        </p:txBody>
      </p:sp>
      <p:sp>
        <p:nvSpPr>
          <p:cNvPr id="9" name="Footer Placeholder 4">
            <a:extLst>
              <a:ext uri="{FF2B5EF4-FFF2-40B4-BE49-F238E27FC236}">
                <a16:creationId xmlns:a16="http://schemas.microsoft.com/office/drawing/2014/main" id="{C6A9B852-DA3F-4566-BDEB-F1F69334E1FB}"/>
              </a:ext>
            </a:extLst>
          </p:cNvPr>
          <p:cNvSpPr>
            <a:spLocks noGrp="1"/>
          </p:cNvSpPr>
          <p:nvPr>
            <p:ph type="ftr" sz="quarter" idx="11"/>
          </p:nvPr>
        </p:nvSpPr>
        <p:spPr>
          <a:xfrm>
            <a:off x="199277" y="6356350"/>
            <a:ext cx="387742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17" name="Picture Placeholder 12">
            <a:extLst>
              <a:ext uri="{FF2B5EF4-FFF2-40B4-BE49-F238E27FC236}">
                <a16:creationId xmlns:a16="http://schemas.microsoft.com/office/drawing/2014/main" id="{116EBB24-A127-412B-99DB-A7FBCA68A2FA}"/>
              </a:ext>
            </a:extLst>
          </p:cNvPr>
          <p:cNvSpPr>
            <a:spLocks noGrp="1"/>
          </p:cNvSpPr>
          <p:nvPr>
            <p:ph type="pic" sz="quarter" idx="13" hasCustomPrompt="1"/>
          </p:nvPr>
        </p:nvSpPr>
        <p:spPr>
          <a:xfrm>
            <a:off x="6700838" y="665163"/>
            <a:ext cx="2214562" cy="2513012"/>
          </a:xfrm>
        </p:spPr>
        <p:txBody>
          <a:bodyPr/>
          <a:lstStyle>
            <a:lvl1pPr marL="0" indent="0" algn="ctr">
              <a:buNone/>
              <a:defRPr/>
            </a:lvl1pPr>
          </a:lstStyle>
          <a:p>
            <a:r>
              <a:rPr lang="en-US" dirty="0"/>
              <a:t>Click to add photo</a:t>
            </a:r>
          </a:p>
        </p:txBody>
      </p:sp>
      <p:sp>
        <p:nvSpPr>
          <p:cNvPr id="18" name="Picture Placeholder 12">
            <a:extLst>
              <a:ext uri="{FF2B5EF4-FFF2-40B4-BE49-F238E27FC236}">
                <a16:creationId xmlns:a16="http://schemas.microsoft.com/office/drawing/2014/main" id="{63CCB0A6-D7F6-4C78-B6C0-A045E3B25B00}"/>
              </a:ext>
            </a:extLst>
          </p:cNvPr>
          <p:cNvSpPr>
            <a:spLocks noGrp="1"/>
          </p:cNvSpPr>
          <p:nvPr>
            <p:ph type="pic" sz="quarter" idx="14" hasCustomPrompt="1"/>
          </p:nvPr>
        </p:nvSpPr>
        <p:spPr>
          <a:xfrm>
            <a:off x="9329737" y="665579"/>
            <a:ext cx="2214562" cy="2513012"/>
          </a:xfrm>
        </p:spPr>
        <p:txBody>
          <a:bodyPr/>
          <a:lstStyle>
            <a:lvl1pPr marL="0" indent="0" algn="ctr">
              <a:buNone/>
              <a:defRPr/>
            </a:lvl1pPr>
          </a:lstStyle>
          <a:p>
            <a:r>
              <a:rPr lang="en-US" dirty="0"/>
              <a:t>Click to add photo</a:t>
            </a:r>
          </a:p>
        </p:txBody>
      </p:sp>
      <p:sp>
        <p:nvSpPr>
          <p:cNvPr id="19" name="Picture Placeholder 12">
            <a:extLst>
              <a:ext uri="{FF2B5EF4-FFF2-40B4-BE49-F238E27FC236}">
                <a16:creationId xmlns:a16="http://schemas.microsoft.com/office/drawing/2014/main" id="{F3038A14-3DB7-4BDC-A247-674224BFB8B1}"/>
              </a:ext>
            </a:extLst>
          </p:cNvPr>
          <p:cNvSpPr>
            <a:spLocks noGrp="1"/>
          </p:cNvSpPr>
          <p:nvPr>
            <p:ph type="pic" sz="quarter" idx="15" hasCustomPrompt="1"/>
          </p:nvPr>
        </p:nvSpPr>
        <p:spPr>
          <a:xfrm>
            <a:off x="6700854" y="3607271"/>
            <a:ext cx="2214562" cy="2513012"/>
          </a:xfrm>
        </p:spPr>
        <p:txBody>
          <a:bodyPr/>
          <a:lstStyle>
            <a:lvl1pPr marL="0" indent="0" algn="ctr">
              <a:buNone/>
              <a:defRPr/>
            </a:lvl1pPr>
          </a:lstStyle>
          <a:p>
            <a:r>
              <a:rPr lang="en-US" dirty="0"/>
              <a:t>Click to add photo</a:t>
            </a:r>
          </a:p>
        </p:txBody>
      </p:sp>
      <p:sp>
        <p:nvSpPr>
          <p:cNvPr id="20" name="Picture Placeholder 12">
            <a:extLst>
              <a:ext uri="{FF2B5EF4-FFF2-40B4-BE49-F238E27FC236}">
                <a16:creationId xmlns:a16="http://schemas.microsoft.com/office/drawing/2014/main" id="{59BCC1BB-4299-409F-9215-B3A4ECAB5238}"/>
              </a:ext>
            </a:extLst>
          </p:cNvPr>
          <p:cNvSpPr>
            <a:spLocks noGrp="1"/>
          </p:cNvSpPr>
          <p:nvPr>
            <p:ph type="pic" sz="quarter" idx="16" hasCustomPrompt="1"/>
          </p:nvPr>
        </p:nvSpPr>
        <p:spPr>
          <a:xfrm>
            <a:off x="9324845" y="3607271"/>
            <a:ext cx="2214562" cy="2513012"/>
          </a:xfrm>
        </p:spPr>
        <p:txBody>
          <a:bodyPr/>
          <a:lstStyle>
            <a:lvl1pPr marL="0" indent="0" algn="ctr">
              <a:buNone/>
              <a:defRPr/>
            </a:lvl1pPr>
          </a:lstStyle>
          <a:p>
            <a:r>
              <a:rPr lang="en-US" dirty="0"/>
              <a:t>Click to add photo</a:t>
            </a:r>
          </a:p>
        </p:txBody>
      </p:sp>
      <p:sp>
        <p:nvSpPr>
          <p:cNvPr id="10" name="Date Placeholder 3">
            <a:extLst>
              <a:ext uri="{FF2B5EF4-FFF2-40B4-BE49-F238E27FC236}">
                <a16:creationId xmlns:a16="http://schemas.microsoft.com/office/drawing/2014/main" id="{7FB415D6-2F2D-46E2-94AF-1F3BE10F351D}"/>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1" name="Slide Number Placeholder 5">
            <a:extLst>
              <a:ext uri="{FF2B5EF4-FFF2-40B4-BE49-F238E27FC236}">
                <a16:creationId xmlns:a16="http://schemas.microsoft.com/office/drawing/2014/main" id="{FEC8DC3B-1AAD-429C-A1EA-FAEE9D884490}"/>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F39FF-F5CB-4ACA-9B46-4CCF89ECA75F}"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806128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4716EF3-1422-48C0-BC49-14FAC3550FC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b"/>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3" name="Footer Placeholder 4">
            <a:extLst>
              <a:ext uri="{FF2B5EF4-FFF2-40B4-BE49-F238E27FC236}">
                <a16:creationId xmlns:a16="http://schemas.microsoft.com/office/drawing/2014/main" id="{D946F5EF-2C45-4A87-A1DD-BD2A6FB91BC5}"/>
              </a:ext>
            </a:extLst>
          </p:cNvPr>
          <p:cNvSpPr>
            <a:spLocks noGrp="1"/>
          </p:cNvSpPr>
          <p:nvPr>
            <p:ph type="ftr" sz="quarter" idx="11"/>
          </p:nvPr>
        </p:nvSpPr>
        <p:spPr>
          <a:xfrm>
            <a:off x="199277" y="6356350"/>
            <a:ext cx="3749040" cy="365125"/>
          </a:xfrm>
        </p:spPr>
        <p:txBody>
          <a:bodyPr/>
          <a:lstStyle>
            <a:lvl1pPr>
              <a:defRPr>
                <a:solidFill>
                  <a:schemeClr val="bg1"/>
                </a:solidFill>
              </a:defRPr>
            </a:lvl1pPr>
          </a:lstStyle>
          <a:p>
            <a:r>
              <a:rPr lang="en-US" dirty="0"/>
              <a:t>Presentation title</a:t>
            </a:r>
          </a:p>
        </p:txBody>
      </p:sp>
      <p:sp>
        <p:nvSpPr>
          <p:cNvPr id="19" name="Picture Placeholder 16">
            <a:extLst>
              <a:ext uri="{FF2B5EF4-FFF2-40B4-BE49-F238E27FC236}">
                <a16:creationId xmlns:a16="http://schemas.microsoft.com/office/drawing/2014/main" id="{B1A8891C-A2D4-4238-ABCE-62AB3A9121A5}"/>
              </a:ext>
            </a:extLst>
          </p:cNvPr>
          <p:cNvSpPr>
            <a:spLocks noGrp="1"/>
          </p:cNvSpPr>
          <p:nvPr>
            <p:ph type="pic" sz="quarter" idx="13" hasCustomPrompt="1"/>
          </p:nvPr>
        </p:nvSpPr>
        <p:spPr>
          <a:xfrm>
            <a:off x="4076700" y="0"/>
            <a:ext cx="4038600" cy="3429000"/>
          </a:xfrm>
        </p:spPr>
        <p:txBody>
          <a:bodyPr/>
          <a:lstStyle>
            <a:lvl1pPr marL="0" indent="0" algn="ctr">
              <a:buNone/>
              <a:defRPr/>
            </a:lvl1pPr>
          </a:lstStyle>
          <a:p>
            <a:r>
              <a:rPr lang="en-US" dirty="0"/>
              <a:t>Click to add photo</a:t>
            </a:r>
          </a:p>
        </p:txBody>
      </p:sp>
      <p:sp>
        <p:nvSpPr>
          <p:cNvPr id="20" name="Picture Placeholder 16">
            <a:extLst>
              <a:ext uri="{FF2B5EF4-FFF2-40B4-BE49-F238E27FC236}">
                <a16:creationId xmlns:a16="http://schemas.microsoft.com/office/drawing/2014/main" id="{7B51DFB6-C977-4551-BE38-57688D7FF0B7}"/>
              </a:ext>
            </a:extLst>
          </p:cNvPr>
          <p:cNvSpPr>
            <a:spLocks noGrp="1"/>
          </p:cNvSpPr>
          <p:nvPr>
            <p:ph type="pic" sz="quarter" idx="14" hasCustomPrompt="1"/>
          </p:nvPr>
        </p:nvSpPr>
        <p:spPr>
          <a:xfrm>
            <a:off x="8115300" y="0"/>
            <a:ext cx="4076701" cy="3429000"/>
          </a:xfrm>
        </p:spPr>
        <p:txBody>
          <a:bodyPr/>
          <a:lstStyle>
            <a:lvl1pPr marL="0" indent="0" algn="ctr">
              <a:buNone/>
              <a:defRPr/>
            </a:lvl1pPr>
          </a:lstStyle>
          <a:p>
            <a:r>
              <a:rPr lang="en-US" dirty="0"/>
              <a:t>Click to add photo</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3841750"/>
            <a:ext cx="6599238" cy="2296083"/>
          </a:xfrm>
        </p:spPr>
        <p:txBody>
          <a:bodyPr>
            <a:normAutofit/>
          </a:bodyPr>
          <a:lstStyle>
            <a:lvl1pPr marL="342900" indent="-342900">
              <a:buFont typeface="Arial" panose="020B0604020202020204" pitchFamily="34" charset="0"/>
              <a:buChar char="•"/>
              <a:defRPr sz="2000"/>
            </a:lvl1pPr>
          </a:lstStyle>
          <a:p>
            <a:pPr lvl="0"/>
            <a:r>
              <a:rPr lang="en-US" dirty="0"/>
              <a:t>Click to add text</a:t>
            </a:r>
          </a:p>
        </p:txBody>
      </p:sp>
      <p:sp>
        <p:nvSpPr>
          <p:cNvPr id="14" name="Date Placeholder 3">
            <a:extLst>
              <a:ext uri="{FF2B5EF4-FFF2-40B4-BE49-F238E27FC236}">
                <a16:creationId xmlns:a16="http://schemas.microsoft.com/office/drawing/2014/main" id="{9188F17E-DD3B-4CCC-957F-5A6914488466}"/>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2A0235C7-971D-4E52-B991-EFA44A9AFC3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18137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dirty="0"/>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478491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6EB31F-C5DF-49FF-8DEA-86AC0C1860A0}"/>
              </a:ext>
              <a:ext uri="{C183D7F6-B498-43B3-948B-1728B52AA6E4}">
                <adec:decorative xmlns:adec="http://schemas.microsoft.com/office/drawing/2017/decorative" val="1"/>
              </a:ext>
            </a:extLst>
          </p:cNvPr>
          <p:cNvSpPr/>
          <p:nvPr userDrawn="1"/>
        </p:nvSpPr>
        <p:spPr>
          <a:xfrm>
            <a:off x="1" y="0"/>
            <a:ext cx="7086599" cy="45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ACFE912F-46EC-49B0-9C9A-DE9CBDF9FBBF}"/>
              </a:ext>
            </a:extLst>
          </p:cNvPr>
          <p:cNvSpPr>
            <a:spLocks noGrp="1"/>
          </p:cNvSpPr>
          <p:nvPr>
            <p:ph type="ctrTitle"/>
          </p:nvPr>
        </p:nvSpPr>
        <p:spPr>
          <a:xfrm>
            <a:off x="649045" y="753035"/>
            <a:ext cx="5945393" cy="2366683"/>
          </a:xfrm>
        </p:spPr>
        <p:txBody>
          <a:bodyPr>
            <a:normAutofit/>
          </a:bodyPr>
          <a:lstStyle>
            <a:lvl1pPr>
              <a:defRPr spc="-20" baseline="0">
                <a:solidFill>
                  <a:schemeClr val="bg1"/>
                </a:solidFill>
              </a:defRPr>
            </a:lvl1pPr>
          </a:lstStyle>
          <a:p>
            <a:r>
              <a:rPr lang="en-US" sz="6000"/>
              <a:t>Click to edit Master title style</a:t>
            </a:r>
            <a:endParaRPr lang="en-US" sz="6000" dirty="0"/>
          </a:p>
        </p:txBody>
      </p:sp>
      <p:sp>
        <p:nvSpPr>
          <p:cNvPr id="5" name="Subtitle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p:spPr>
        <p:txBody>
          <a:bodyPr>
            <a:normAutofit/>
          </a:bodyPr>
          <a:lstStyle>
            <a:lvl1pPr marL="0" indent="0">
              <a:buNone/>
              <a:defRPr sz="2400">
                <a:solidFill>
                  <a:schemeClr val="bg1"/>
                </a:solidFill>
              </a:defRPr>
            </a:lvl1pPr>
          </a:lstStyle>
          <a:p>
            <a:r>
              <a:rPr lang="en-US"/>
              <a:t>Click to edit Master subtitle style</a:t>
            </a:r>
            <a:endParaRPr lang="en-US" dirty="0"/>
          </a:p>
        </p:txBody>
      </p:sp>
      <p:sp>
        <p:nvSpPr>
          <p:cNvPr id="16" name="Picture Placehold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p:spPr>
        <p:txBody>
          <a:bodyPr/>
          <a:lstStyle>
            <a:lvl1pPr marL="0" indent="0" algn="l">
              <a:buNone/>
              <a:defRPr/>
            </a:lvl1pPr>
          </a:lstStyle>
          <a:p>
            <a:r>
              <a:rPr lang="en-US" dirty="0"/>
              <a:t>Click to add photo</a:t>
            </a:r>
          </a:p>
        </p:txBody>
      </p:sp>
      <p:sp>
        <p:nvSpPr>
          <p:cNvPr id="8" name="Footer Placeholder 4">
            <a:extLst>
              <a:ext uri="{FF2B5EF4-FFF2-40B4-BE49-F238E27FC236}">
                <a16:creationId xmlns:a16="http://schemas.microsoft.com/office/drawing/2014/main" id="{52F1BABA-5C8C-4693-BD5A-974A171125F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14" name="Picture Placehold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a:lstStyle>
            <a:lvl1pPr marL="0" indent="0" algn="ctr">
              <a:buNone/>
              <a:defRPr/>
            </a:lvl1pPr>
          </a:lstStyle>
          <a:p>
            <a:r>
              <a:rPr lang="en-US" dirty="0"/>
              <a:t>Click to add photo</a:t>
            </a:r>
          </a:p>
        </p:txBody>
      </p:sp>
      <p:sp>
        <p:nvSpPr>
          <p:cNvPr id="17" name="Picture Placehold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p:spPr>
        <p:txBody>
          <a:bodyPr/>
          <a:lstStyle>
            <a:lvl1pPr marL="0" indent="0">
              <a:buNone/>
              <a:defRPr/>
            </a:lvl1pPr>
          </a:lstStyle>
          <a:p>
            <a:r>
              <a:rPr lang="en-US" dirty="0"/>
              <a:t>Click to add photo</a:t>
            </a:r>
          </a:p>
        </p:txBody>
      </p:sp>
      <p:sp>
        <p:nvSpPr>
          <p:cNvPr id="10" name="Date Placeholder 3">
            <a:extLst>
              <a:ext uri="{FF2B5EF4-FFF2-40B4-BE49-F238E27FC236}">
                <a16:creationId xmlns:a16="http://schemas.microsoft.com/office/drawing/2014/main" id="{94253B29-520A-4014-A821-4F52F57CBC62}"/>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11" name="Slide Number Placeholder 5">
            <a:extLst>
              <a:ext uri="{FF2B5EF4-FFF2-40B4-BE49-F238E27FC236}">
                <a16:creationId xmlns:a16="http://schemas.microsoft.com/office/drawing/2014/main" id="{46B60DEE-1456-46C0-A3E5-4CAF3E128D5B}"/>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2722F022-211C-4882-844C-086FEA6806AA}"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6182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4DD58-525D-4728-A769-9F38711D57DA}"/>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88" y="875030"/>
            <a:ext cx="2384425" cy="5068570"/>
          </a:xfrm>
        </p:spPr>
        <p:txBody>
          <a:bodyPr/>
          <a:lstStyle>
            <a:lvl1pPr>
              <a:lnSpc>
                <a:spcPct val="100000"/>
              </a:lnSpc>
              <a:defRPr spc="-20" baseline="0">
                <a:solidFill>
                  <a:schemeClr val="bg1"/>
                </a:solidFill>
              </a:defRPr>
            </a:lvl1pPr>
          </a:lstStyle>
          <a:p>
            <a:r>
              <a:rPr lang="en-US" dirty="0"/>
              <a:t>Click  to add text</a:t>
            </a:r>
          </a:p>
        </p:txBody>
      </p:sp>
      <p:sp>
        <p:nvSpPr>
          <p:cNvPr id="13" name="Footer Placeholder 4">
            <a:extLst>
              <a:ext uri="{FF2B5EF4-FFF2-40B4-BE49-F238E27FC236}">
                <a16:creationId xmlns:a16="http://schemas.microsoft.com/office/drawing/2014/main" id="{A256B58A-EC2F-48AB-BF2D-AB678AF0C027}"/>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p:spPr>
        <p:txBody>
          <a:bodyPr/>
          <a:lstStyle>
            <a:lvl1pPr>
              <a:defRPr/>
            </a:lvl1pPr>
          </a:lstStyle>
          <a:p>
            <a:pPr lvl="0"/>
            <a:r>
              <a:rPr lang="en-US" dirty="0"/>
              <a:t>Click to add content</a:t>
            </a:r>
          </a:p>
        </p:txBody>
      </p:sp>
      <p:sp>
        <p:nvSpPr>
          <p:cNvPr id="14" name="Date Placeholder 3">
            <a:extLst>
              <a:ext uri="{FF2B5EF4-FFF2-40B4-BE49-F238E27FC236}">
                <a16:creationId xmlns:a16="http://schemas.microsoft.com/office/drawing/2014/main" id="{DB48D9BB-04DF-4542-8DF6-C4C78753805D}"/>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F22742E1-6009-4FFB-A391-37B987F53002}"/>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037857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a:lstStyle>
            <a:lvl1pPr>
              <a:lnSpc>
                <a:spcPct val="100000"/>
              </a:lnSpc>
              <a:defRPr spc="-20" baseline="0">
                <a:solidFill>
                  <a:schemeClr val="bg1"/>
                </a:solidFill>
              </a:defRPr>
            </a:lvl1pPr>
          </a:lstStyle>
          <a:p>
            <a:r>
              <a:rPr lang="en-US" dirty="0"/>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vl1pPr>
          </a:lstStyle>
          <a:p>
            <a:pPr lvl="0"/>
            <a:r>
              <a:rPr lang="en-US" dirty="0"/>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039602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2" y="0"/>
            <a:ext cx="12192000" cy="6858000"/>
          </a:xfrm>
          <a:noFill/>
        </p:spPr>
        <p:txBody>
          <a:bodyPr/>
          <a:lstStyle>
            <a:lvl1pPr marL="0" indent="0" algn="ctr">
              <a:buNone/>
              <a:defRPr/>
            </a:lvl1pPr>
          </a:lstStyle>
          <a:p>
            <a:r>
              <a:rPr lang="en-US" dirty="0"/>
              <a:t>Click to add photo</a:t>
            </a:r>
          </a:p>
        </p:txBody>
      </p:sp>
      <p:sp>
        <p:nvSpPr>
          <p:cNvPr id="17" name="Title 1">
            <a:extLst>
              <a:ext uri="{FF2B5EF4-FFF2-40B4-BE49-F238E27FC236}">
                <a16:creationId xmlns:a16="http://schemas.microsoft.com/office/drawing/2014/main" id="{F81B040C-8943-4433-BFE9-AFB1F7C9ED4F}"/>
              </a:ext>
            </a:extLst>
          </p:cNvPr>
          <p:cNvSpPr>
            <a:spLocks noGrp="1"/>
          </p:cNvSpPr>
          <p:nvPr>
            <p:ph type="ctrTitle"/>
          </p:nvPr>
        </p:nvSpPr>
        <p:spPr>
          <a:xfrm>
            <a:off x="1177636" y="-2"/>
            <a:ext cx="11014364" cy="4100947"/>
          </a:xfr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a:normAutofit/>
          </a:bodyPr>
          <a:lstStyle>
            <a:lvl1pPr algn="r">
              <a:defRPr sz="600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title style</a:t>
            </a:r>
            <a:endParaRPr lang="en-US" dirty="0">
              <a:solidFill>
                <a:srgbClr val="FFFFFF"/>
              </a:solidFill>
              <a:effectLst>
                <a:outerShdw blurRad="38100" dist="38100" dir="2700000" algn="tl">
                  <a:srgbClr val="000000">
                    <a:alpha val="43137"/>
                  </a:srgbClr>
                </a:outerShdw>
              </a:effectLst>
            </a:endParaRPr>
          </a:p>
        </p:txBody>
      </p:sp>
      <p:sp>
        <p:nvSpPr>
          <p:cNvPr id="18" name="Subtitle 2">
            <a:extLst>
              <a:ext uri="{FF2B5EF4-FFF2-40B4-BE49-F238E27FC236}">
                <a16:creationId xmlns:a16="http://schemas.microsoft.com/office/drawing/2014/main" id="{741A6711-44B3-4723-90E5-802B2DBD8616}"/>
              </a:ext>
            </a:extLst>
          </p:cNvPr>
          <p:cNvSpPr>
            <a:spLocks noGrp="1"/>
          </p:cNvSpPr>
          <p:nvPr>
            <p:ph type="subTitle" idx="1"/>
          </p:nvPr>
        </p:nvSpPr>
        <p:spPr>
          <a:xfrm>
            <a:off x="3241963" y="4089656"/>
            <a:ext cx="8950035" cy="2796566"/>
          </a:xfr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anchor="t">
            <a:normAutofit/>
          </a:bodyPr>
          <a:lstStyle>
            <a:lvl1pPr marL="0" indent="0" algn="r">
              <a:buNone/>
              <a:defRPr sz="2800" b="1" baseline="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subtitle style</a:t>
            </a:r>
            <a:endParaRPr lang="en-US" dirty="0">
              <a:solidFill>
                <a:srgbClr val="FFFFFF"/>
              </a:solidFill>
              <a:effectLst>
                <a:outerShdw blurRad="38100" dist="38100" dir="2700000" algn="tl">
                  <a:srgbClr val="000000">
                    <a:alpha val="43137"/>
                  </a:srgbClr>
                </a:outerShdw>
              </a:effectLst>
            </a:endParaRPr>
          </a:p>
        </p:txBody>
      </p:sp>
      <p:sp>
        <p:nvSpPr>
          <p:cNvPr id="19" name="Footer Placeholder 4">
            <a:extLst>
              <a:ext uri="{FF2B5EF4-FFF2-40B4-BE49-F238E27FC236}">
                <a16:creationId xmlns:a16="http://schemas.microsoft.com/office/drawing/2014/main" id="{B79A2161-66FE-4C11-AD83-5824307CBD6F}"/>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20" name="Date Placeholder 3">
            <a:extLst>
              <a:ext uri="{FF2B5EF4-FFF2-40B4-BE49-F238E27FC236}">
                <a16:creationId xmlns:a16="http://schemas.microsoft.com/office/drawing/2014/main" id="{91399727-F37D-4748-90E8-B5B6F5312FF1}"/>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21" name="Slide Number Placeholder 5">
            <a:extLst>
              <a:ext uri="{FF2B5EF4-FFF2-40B4-BE49-F238E27FC236}">
                <a16:creationId xmlns:a16="http://schemas.microsoft.com/office/drawing/2014/main" id="{B9DE4FD1-0950-4A6A-8167-F0E9C622D106}"/>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CD6D940D-6D44-4DF9-9322-B4B11F7EDCD0}"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6075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dirty="0"/>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656127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dirty="0"/>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954714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E30A8-0D9C-47BB-8249-8A2EEEFC72DD}"/>
              </a:ext>
            </a:extLst>
          </p:cNvPr>
          <p:cNvSpPr>
            <a:spLocks noGrp="1"/>
          </p:cNvSpPr>
          <p:nvPr>
            <p:ph type="title"/>
          </p:nvPr>
        </p:nvSpPr>
        <p:spPr>
          <a:xfrm>
            <a:off x="649224" y="365124"/>
            <a:ext cx="10552176" cy="149961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FE93687-61FE-460F-A66F-4DF17994F394}"/>
              </a:ext>
            </a:extLst>
          </p:cNvPr>
          <p:cNvSpPr>
            <a:spLocks noGrp="1"/>
          </p:cNvSpPr>
          <p:nvPr>
            <p:ph type="body" idx="1"/>
          </p:nvPr>
        </p:nvSpPr>
        <p:spPr>
          <a:xfrm>
            <a:off x="649224" y="1984248"/>
            <a:ext cx="10552176" cy="41970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AEE1FFB-7673-4E75-9B5C-5572E2B0683B}"/>
              </a:ext>
            </a:extLst>
          </p:cNvPr>
          <p:cNvSpPr>
            <a:spLocks noGrp="1"/>
          </p:cNvSpPr>
          <p:nvPr>
            <p:ph type="dt" sz="half" idx="2"/>
          </p:nvPr>
        </p:nvSpPr>
        <p:spPr>
          <a:xfrm>
            <a:off x="7013448" y="6355080"/>
            <a:ext cx="4352544" cy="365125"/>
          </a:xfrm>
          <a:prstGeom prst="rect">
            <a:avLst/>
          </a:prstGeom>
        </p:spPr>
        <p:txBody>
          <a:bodyPr vert="horz" lIns="91440" tIns="45720" rIns="91440" bIns="45720" rtlCol="0" anchor="ctr"/>
          <a:lstStyle>
            <a:lvl1pPr algn="r">
              <a:defRPr sz="105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6C4B9AF-F93C-43E8-8E68-3B700825CE91}"/>
              </a:ext>
            </a:extLst>
          </p:cNvPr>
          <p:cNvSpPr>
            <a:spLocks noGrp="1"/>
          </p:cNvSpPr>
          <p:nvPr>
            <p:ph type="ftr" sz="quarter" idx="3"/>
          </p:nvPr>
        </p:nvSpPr>
        <p:spPr>
          <a:xfrm>
            <a:off x="201168" y="6356350"/>
            <a:ext cx="4837176" cy="365125"/>
          </a:xfrm>
          <a:prstGeom prst="rect">
            <a:avLst/>
          </a:prstGeom>
        </p:spPr>
        <p:txBody>
          <a:bodyPr vert="horz" lIns="91440" tIns="45720" rIns="91440" bIns="45720" rtlCol="0" anchor="ctr"/>
          <a:lstStyle>
            <a:lvl1pPr algn="l">
              <a:defRPr sz="1050">
                <a:solidFill>
                  <a:schemeClr val="tx1"/>
                </a:solidFill>
              </a:defRPr>
            </a:lvl1pPr>
          </a:lstStyle>
          <a:p>
            <a:r>
              <a:rPr lang="en-US" sz="1050" dirty="0"/>
              <a:t>Presentation title</a:t>
            </a:r>
          </a:p>
        </p:txBody>
      </p:sp>
      <p:sp>
        <p:nvSpPr>
          <p:cNvPr id="6" name="Slide Number Placeholder 5">
            <a:extLst>
              <a:ext uri="{FF2B5EF4-FFF2-40B4-BE49-F238E27FC236}">
                <a16:creationId xmlns:a16="http://schemas.microsoft.com/office/drawing/2014/main" id="{9CD739F7-0AE5-4677-8957-9961D67C18E5}"/>
              </a:ext>
            </a:extLst>
          </p:cNvPr>
          <p:cNvSpPr>
            <a:spLocks noGrp="1"/>
          </p:cNvSpPr>
          <p:nvPr>
            <p:ph type="sldNum" sz="quarter" idx="4"/>
          </p:nvPr>
        </p:nvSpPr>
        <p:spPr>
          <a:xfrm>
            <a:off x="11365992" y="6356350"/>
            <a:ext cx="630936" cy="365125"/>
          </a:xfrm>
          <a:prstGeom prst="rect">
            <a:avLst/>
          </a:prstGeom>
        </p:spPr>
        <p:txBody>
          <a:bodyPr vert="horz" lIns="91440" tIns="45720" rIns="91440" bIns="45720" rtlCol="0" anchor="ctr"/>
          <a:lstStyle>
            <a:lvl1pPr algn="r">
              <a:defRPr sz="1050">
                <a:solidFill>
                  <a:schemeClr val="tx1"/>
                </a:solidFill>
              </a:defRPr>
            </a:lvl1p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97743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914400" rtl="0" eaLnBrk="1" latinLnBrk="0" hangingPunct="1">
        <a:lnSpc>
          <a:spcPct val="90000"/>
        </a:lnSpc>
        <a:spcBef>
          <a:spcPct val="0"/>
        </a:spcBef>
        <a:buNone/>
        <a:defRPr sz="4800" b="1" kern="1200" spc="-4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s://www.kent.ac.uk/teaching/qa/credit-framework/index.html"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39055A8-6754-4F27-8010-BF142982D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useBgFill="1">
        <p:nvSpPr>
          <p:cNvPr id="31" name="Rectangle 30">
            <a:extLst>
              <a:ext uri="{FF2B5EF4-FFF2-40B4-BE49-F238E27FC236}">
                <a16:creationId xmlns:a16="http://schemas.microsoft.com/office/drawing/2014/main" id="{63BEA8DC-D85D-47C5-A352-5FA38C6615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8D150CF-F888-48EA-89E8-311ED5E9161B}"/>
              </a:ext>
            </a:extLst>
          </p:cNvPr>
          <p:cNvSpPr>
            <a:spLocks noGrp="1"/>
          </p:cNvSpPr>
          <p:nvPr>
            <p:ph type="ctrTitle"/>
          </p:nvPr>
        </p:nvSpPr>
        <p:spPr>
          <a:xfrm>
            <a:off x="584161" y="563878"/>
            <a:ext cx="6952293" cy="5373445"/>
          </a:xfrm>
        </p:spPr>
        <p:txBody>
          <a:bodyPr vert="horz" lIns="91440" tIns="45720" rIns="91440" bIns="45720" rtlCol="0" anchor="t">
            <a:normAutofit/>
          </a:bodyPr>
          <a:lstStyle/>
          <a:p>
            <a:br>
              <a:rPr lang="en-US" sz="6200" b="1" kern="1200" spc="-40" baseline="0" dirty="0">
                <a:solidFill>
                  <a:schemeClr val="accent1"/>
                </a:solidFill>
                <a:latin typeface="+mj-lt"/>
                <a:ea typeface="+mj-ea"/>
                <a:cs typeface="+mj-cs"/>
              </a:rPr>
            </a:br>
            <a:r>
              <a:rPr lang="en-US" sz="6200" b="1" kern="1200" spc="-40" baseline="0" dirty="0">
                <a:solidFill>
                  <a:schemeClr val="accent1"/>
                </a:solidFill>
                <a:latin typeface="+mj-lt"/>
                <a:ea typeface="+mj-ea"/>
                <a:cs typeface="+mj-cs"/>
              </a:rPr>
              <a:t>Academic Misconduct</a:t>
            </a:r>
            <a:r>
              <a:rPr lang="en-US" sz="6200" spc="-40" dirty="0">
                <a:solidFill>
                  <a:schemeClr val="accent1"/>
                </a:solidFill>
              </a:rPr>
              <a:t>:</a:t>
            </a:r>
            <a:br>
              <a:rPr lang="en-US" sz="6200" spc="-40" dirty="0">
                <a:solidFill>
                  <a:schemeClr val="accent1"/>
                </a:solidFill>
              </a:rPr>
            </a:br>
            <a:r>
              <a:rPr lang="en-US" sz="3600" spc="-40" dirty="0">
                <a:solidFill>
                  <a:schemeClr val="accent1"/>
                </a:solidFill>
              </a:rPr>
              <a:t>Annex 10 Updates and Procedure </a:t>
            </a:r>
            <a:br>
              <a:rPr lang="en-US" sz="6200" spc="-40" dirty="0">
                <a:solidFill>
                  <a:schemeClr val="accent1"/>
                </a:solidFill>
              </a:rPr>
            </a:br>
            <a:br>
              <a:rPr lang="en-US" sz="6200" spc="-40" dirty="0">
                <a:solidFill>
                  <a:schemeClr val="accent1"/>
                </a:solidFill>
              </a:rPr>
            </a:br>
            <a:endParaRPr lang="en-US" sz="6200" b="1" kern="1200" spc="-40" baseline="0" dirty="0">
              <a:solidFill>
                <a:schemeClr val="accent1"/>
              </a:solidFill>
              <a:latin typeface="+mj-lt"/>
              <a:ea typeface="+mj-ea"/>
              <a:cs typeface="+mj-cs"/>
            </a:endParaRPr>
          </a:p>
        </p:txBody>
      </p:sp>
      <p:sp>
        <p:nvSpPr>
          <p:cNvPr id="33" name="Rectangle 32">
            <a:extLst>
              <a:ext uri="{FF2B5EF4-FFF2-40B4-BE49-F238E27FC236}">
                <a16:creationId xmlns:a16="http://schemas.microsoft.com/office/drawing/2014/main" id="{9C9B49BB-ECCC-453F-9CFA-392DB3607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0615" y="4520038"/>
            <a:ext cx="4076699" cy="23379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AB4C3"/>
              </a:solidFill>
              <a:effectLst/>
              <a:uLnTx/>
              <a:uFillTx/>
              <a:latin typeface="Avenir Next LT Pro"/>
              <a:ea typeface="+mn-ea"/>
              <a:cs typeface="+mn-cs"/>
            </a:endParaRPr>
          </a:p>
        </p:txBody>
      </p:sp>
      <p:sp>
        <p:nvSpPr>
          <p:cNvPr id="8" name="Subtitle 7">
            <a:extLst>
              <a:ext uri="{FF2B5EF4-FFF2-40B4-BE49-F238E27FC236}">
                <a16:creationId xmlns:a16="http://schemas.microsoft.com/office/drawing/2014/main" id="{6BBE0348-1527-4055-BA8A-E2754222743D}"/>
              </a:ext>
            </a:extLst>
          </p:cNvPr>
          <p:cNvSpPr>
            <a:spLocks noGrp="1"/>
          </p:cNvSpPr>
          <p:nvPr>
            <p:ph type="subTitle" idx="1"/>
          </p:nvPr>
        </p:nvSpPr>
        <p:spPr>
          <a:xfrm>
            <a:off x="8579224" y="4900110"/>
            <a:ext cx="3178884" cy="1373506"/>
          </a:xfrm>
        </p:spPr>
        <p:txBody>
          <a:bodyPr vert="horz" lIns="91440" tIns="45720" rIns="91440" bIns="45720" rtlCol="0" anchor="ctr">
            <a:normAutofit fontScale="92500"/>
          </a:bodyPr>
          <a:lstStyle/>
          <a:p>
            <a:pPr>
              <a:lnSpc>
                <a:spcPct val="100000"/>
              </a:lnSpc>
            </a:pPr>
            <a:r>
              <a:rPr lang="en-US" sz="2600" b="1" kern="1200" spc="-20" baseline="0" dirty="0">
                <a:solidFill>
                  <a:srgbClr val="FFFFFF"/>
                </a:solidFill>
                <a:latin typeface="+mn-lt"/>
                <a:ea typeface="+mn-ea"/>
                <a:cs typeface="+mn-cs"/>
              </a:rPr>
              <a:t>Quality Assurance &amp; Compliance Office</a:t>
            </a:r>
          </a:p>
          <a:p>
            <a:pPr>
              <a:lnSpc>
                <a:spcPct val="100000"/>
              </a:lnSpc>
            </a:pPr>
            <a:r>
              <a:rPr lang="en-US" sz="2600" dirty="0">
                <a:solidFill>
                  <a:srgbClr val="FFFFFF"/>
                </a:solidFill>
              </a:rPr>
              <a:t>May 2022</a:t>
            </a:r>
            <a:endParaRPr lang="en-US" sz="2600" b="1" kern="1200" spc="-20" baseline="0" dirty="0">
              <a:solidFill>
                <a:srgbClr val="FFFFFF"/>
              </a:solidFill>
              <a:latin typeface="+mn-lt"/>
              <a:ea typeface="+mn-ea"/>
              <a:cs typeface="+mn-cs"/>
            </a:endParaRPr>
          </a:p>
        </p:txBody>
      </p:sp>
      <p:pic>
        <p:nvPicPr>
          <p:cNvPr id="10" name="Picture Placeholder 9" descr="A picture containing indoor&#10;&#10;Description automatically generated">
            <a:extLst>
              <a:ext uri="{FF2B5EF4-FFF2-40B4-BE49-F238E27FC236}">
                <a16:creationId xmlns:a16="http://schemas.microsoft.com/office/drawing/2014/main" id="{783F8C0F-5795-4606-9FC8-BB543FC87FAD}"/>
              </a:ext>
            </a:extLst>
          </p:cNvPr>
          <p:cNvPicPr>
            <a:picLocks noGrp="1" noChangeAspect="1"/>
          </p:cNvPicPr>
          <p:nvPr>
            <p:ph type="pic" sz="quarter" idx="13"/>
          </p:nvPr>
        </p:nvPicPr>
        <p:blipFill rotWithShape="1">
          <a:blip r:embed="rId2"/>
          <a:srcRect l="23192" r="16868" b="1"/>
          <a:stretch/>
        </p:blipFill>
        <p:spPr>
          <a:xfrm>
            <a:off x="8120615" y="10"/>
            <a:ext cx="4071384" cy="4533890"/>
          </a:xfrm>
          <a:prstGeom prst="rect">
            <a:avLst/>
          </a:prstGeom>
        </p:spPr>
      </p:pic>
      <p:sp>
        <p:nvSpPr>
          <p:cNvPr id="9" name="Title 6">
            <a:extLst>
              <a:ext uri="{FF2B5EF4-FFF2-40B4-BE49-F238E27FC236}">
                <a16:creationId xmlns:a16="http://schemas.microsoft.com/office/drawing/2014/main" id="{98D150CF-F888-48EA-89E8-311ED5E9161B}"/>
              </a:ext>
            </a:extLst>
          </p:cNvPr>
          <p:cNvSpPr txBox="1">
            <a:spLocks/>
          </p:cNvSpPr>
          <p:nvPr/>
        </p:nvSpPr>
        <p:spPr>
          <a:xfrm>
            <a:off x="584161" y="5937323"/>
            <a:ext cx="6952293" cy="255852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500" b="1" kern="1200" spc="-20" baseline="0">
                <a:solidFill>
                  <a:schemeClr val="bg1"/>
                </a:solidFill>
                <a:latin typeface="+mj-lt"/>
                <a:ea typeface="+mj-ea"/>
                <a:cs typeface="+mj-cs"/>
              </a:defRPr>
            </a:lvl1pPr>
          </a:lstStyle>
          <a:p>
            <a:r>
              <a:rPr lang="en-US" sz="3600" spc="-40" dirty="0">
                <a:solidFill>
                  <a:schemeClr val="accent1"/>
                </a:solidFill>
              </a:rPr>
              <a:t>University of Kent </a:t>
            </a:r>
            <a:br>
              <a:rPr lang="en-US" sz="6200" spc="-40" dirty="0">
                <a:solidFill>
                  <a:schemeClr val="accent1"/>
                </a:solidFill>
              </a:rPr>
            </a:br>
            <a:br>
              <a:rPr lang="en-US" sz="6200" spc="-40" dirty="0">
                <a:solidFill>
                  <a:schemeClr val="accent1"/>
                </a:solidFill>
              </a:rPr>
            </a:br>
            <a:endParaRPr lang="en-US" sz="6200" spc="-40" dirty="0">
              <a:solidFill>
                <a:schemeClr val="accent1"/>
              </a:solidFill>
            </a:endParaRPr>
          </a:p>
        </p:txBody>
      </p:sp>
      <p:sp>
        <p:nvSpPr>
          <p:cNvPr id="11" name="Subtitle 7">
            <a:extLst>
              <a:ext uri="{FF2B5EF4-FFF2-40B4-BE49-F238E27FC236}">
                <a16:creationId xmlns:a16="http://schemas.microsoft.com/office/drawing/2014/main" id="{6BBE0348-1527-4055-BA8A-E2754222743D}"/>
              </a:ext>
            </a:extLst>
          </p:cNvPr>
          <p:cNvSpPr txBox="1">
            <a:spLocks/>
          </p:cNvSpPr>
          <p:nvPr/>
        </p:nvSpPr>
        <p:spPr>
          <a:xfrm>
            <a:off x="8579224" y="6273616"/>
            <a:ext cx="3178884" cy="490469"/>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panose="020B0604020202020204" pitchFamily="34" charset="0"/>
              <a:buNone/>
              <a:defRPr sz="2800" b="1" kern="1200" spc="-20" baseline="0">
                <a:solidFill>
                  <a:schemeClr val="bg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b="0" dirty="0">
                <a:solidFill>
                  <a:srgbClr val="FFFFFF"/>
                </a:solidFill>
              </a:rPr>
              <a:t>Dr Hannah Huxley</a:t>
            </a:r>
          </a:p>
        </p:txBody>
      </p:sp>
    </p:spTree>
    <p:extLst>
      <p:ext uri="{BB962C8B-B14F-4D97-AF65-F5344CB8AC3E}">
        <p14:creationId xmlns:p14="http://schemas.microsoft.com/office/powerpoint/2010/main" val="2720718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CBCA8D9B-86A6-46D0-8939-576472F48528}"/>
              </a:ext>
            </a:extLst>
          </p:cNvPr>
          <p:cNvSpPr>
            <a:spLocks noGrp="1"/>
          </p:cNvSpPr>
          <p:nvPr>
            <p:ph type="title"/>
          </p:nvPr>
        </p:nvSpPr>
        <p:spPr>
          <a:xfrm>
            <a:off x="1002983" y="194783"/>
            <a:ext cx="9421177" cy="769493"/>
          </a:xfrm>
        </p:spPr>
        <p:txBody>
          <a:bodyPr>
            <a:normAutofit fontScale="90000"/>
          </a:bodyPr>
          <a:lstStyle/>
          <a:p>
            <a:r>
              <a:rPr lang="en-US" dirty="0"/>
              <a:t>Referral – No Case to Answer </a:t>
            </a:r>
          </a:p>
        </p:txBody>
      </p:sp>
      <p:sp>
        <p:nvSpPr>
          <p:cNvPr id="5" name="Slide Number Placeholder 4">
            <a:extLst>
              <a:ext uri="{FF2B5EF4-FFF2-40B4-BE49-F238E27FC236}">
                <a16:creationId xmlns:a16="http://schemas.microsoft.com/office/drawing/2014/main" id="{E673DB5F-1A43-441F-953F-DA8BBE7299D4}"/>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6" name="Content Placeholder 5">
            <a:extLst>
              <a:ext uri="{FF2B5EF4-FFF2-40B4-BE49-F238E27FC236}">
                <a16:creationId xmlns:a16="http://schemas.microsoft.com/office/drawing/2014/main" id="{BB6F2F45-C2B0-4EB4-B369-7C2D828DA1C6}"/>
              </a:ext>
            </a:extLst>
          </p:cNvPr>
          <p:cNvSpPr>
            <a:spLocks noGrp="1"/>
          </p:cNvSpPr>
          <p:nvPr>
            <p:ph sz="quarter" idx="14"/>
          </p:nvPr>
        </p:nvSpPr>
        <p:spPr>
          <a:xfrm>
            <a:off x="931862" y="1540994"/>
            <a:ext cx="10328275" cy="4996648"/>
          </a:xfrm>
        </p:spPr>
        <p:txBody>
          <a:bodyPr>
            <a:normAutofit/>
          </a:bodyPr>
          <a:lstStyle/>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Where a marker considers academic misconduct to have taken place, they should refer the case to the Chair of the Academic Misconduct Committee for review. </a:t>
            </a:r>
          </a:p>
          <a:p>
            <a:r>
              <a:rPr lang="en-GB" dirty="0">
                <a:latin typeface="Arial" panose="020B0604020202020204" pitchFamily="34" charset="0"/>
                <a:cs typeface="Arial" panose="020B0604020202020204" pitchFamily="34" charset="0"/>
              </a:rPr>
              <a:t>The Chair can determine at this stage that there is not enough evidence or indication of academic misconduct, and can dismiss the case at this point.</a:t>
            </a:r>
          </a:p>
          <a:p>
            <a:r>
              <a:rPr lang="en-GB" dirty="0">
                <a:latin typeface="Arial" panose="020B0604020202020204" pitchFamily="34" charset="0"/>
                <a:cs typeface="Arial" panose="020B0604020202020204" pitchFamily="34" charset="0"/>
              </a:rPr>
              <a:t>Reasons for dismissal should be noted by the AMC Chair in the Academic Misconduct Referral Form. </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42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CBCA8D9B-86A6-46D0-8939-576472F48528}"/>
              </a:ext>
            </a:extLst>
          </p:cNvPr>
          <p:cNvSpPr>
            <a:spLocks noGrp="1"/>
          </p:cNvSpPr>
          <p:nvPr>
            <p:ph type="title"/>
          </p:nvPr>
        </p:nvSpPr>
        <p:spPr>
          <a:xfrm>
            <a:off x="1002983" y="194783"/>
            <a:ext cx="9421177" cy="769493"/>
          </a:xfrm>
        </p:spPr>
        <p:txBody>
          <a:bodyPr>
            <a:normAutofit fontScale="90000"/>
          </a:bodyPr>
          <a:lstStyle/>
          <a:p>
            <a:r>
              <a:rPr lang="en-US" dirty="0"/>
              <a:t>Referral – Case to Answer </a:t>
            </a:r>
          </a:p>
        </p:txBody>
      </p:sp>
      <p:sp>
        <p:nvSpPr>
          <p:cNvPr id="5" name="Slide Number Placeholder 4">
            <a:extLst>
              <a:ext uri="{FF2B5EF4-FFF2-40B4-BE49-F238E27FC236}">
                <a16:creationId xmlns:a16="http://schemas.microsoft.com/office/drawing/2014/main" id="{E673DB5F-1A43-441F-953F-DA8BBE7299D4}"/>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6" name="Content Placeholder 5">
            <a:extLst>
              <a:ext uri="{FF2B5EF4-FFF2-40B4-BE49-F238E27FC236}">
                <a16:creationId xmlns:a16="http://schemas.microsoft.com/office/drawing/2014/main" id="{BB6F2F45-C2B0-4EB4-B369-7C2D828DA1C6}"/>
              </a:ext>
            </a:extLst>
          </p:cNvPr>
          <p:cNvSpPr>
            <a:spLocks noGrp="1"/>
          </p:cNvSpPr>
          <p:nvPr>
            <p:ph sz="quarter" idx="14"/>
          </p:nvPr>
        </p:nvSpPr>
        <p:spPr>
          <a:xfrm>
            <a:off x="931862" y="1540994"/>
            <a:ext cx="10328275" cy="4996648"/>
          </a:xfrm>
        </p:spPr>
        <p:txBody>
          <a:bodyPr>
            <a:normAutofit/>
          </a:bodyPr>
          <a:lstStyle/>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Where as a result of informal investigation, the Chair considers that the evidence indicates there is </a:t>
            </a:r>
            <a:r>
              <a:rPr lang="en-GB" b="1" dirty="0">
                <a:latin typeface="Arial" panose="020B0604020202020204" pitchFamily="34" charset="0"/>
                <a:cs typeface="Arial" panose="020B0604020202020204" pitchFamily="34" charset="0"/>
              </a:rPr>
              <a:t>a case to answer</a:t>
            </a:r>
            <a:r>
              <a:rPr lang="en-GB" dirty="0">
                <a:latin typeface="Arial" panose="020B0604020202020204" pitchFamily="34" charset="0"/>
                <a:cs typeface="Arial" panose="020B0604020202020204" pitchFamily="34" charset="0"/>
              </a:rPr>
              <a:t>, they will determine if the alleged breach should be regarded as constituting a minor, significant or serious offence.</a:t>
            </a:r>
          </a:p>
          <a:p>
            <a:r>
              <a:rPr lang="en-GB" dirty="0">
                <a:latin typeface="Arial" panose="020B0604020202020204" pitchFamily="34" charset="0"/>
                <a:cs typeface="Arial" panose="020B0604020202020204" pitchFamily="34" charset="0"/>
              </a:rPr>
              <a:t>The Chair should then determine the level of penalty, as proportionate to the offence. </a:t>
            </a:r>
          </a:p>
          <a:p>
            <a:r>
              <a:rPr lang="en-GB" dirty="0">
                <a:latin typeface="Arial" panose="020B0604020202020204" pitchFamily="34" charset="0"/>
                <a:cs typeface="Arial" panose="020B0604020202020204" pitchFamily="34" charset="0"/>
              </a:rPr>
              <a:t>In serious or significant cases, the AMC Secretary will make arrangements for an Academic Misconduct Committee hearing to be held. </a:t>
            </a: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4030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673DB5F-1A43-441F-953F-DA8BBE7299D4}"/>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6" name="Content Placeholder 5">
            <a:extLst>
              <a:ext uri="{FF2B5EF4-FFF2-40B4-BE49-F238E27FC236}">
                <a16:creationId xmlns:a16="http://schemas.microsoft.com/office/drawing/2014/main" id="{BB6F2F45-C2B0-4EB4-B369-7C2D828DA1C6}"/>
              </a:ext>
            </a:extLst>
          </p:cNvPr>
          <p:cNvSpPr>
            <a:spLocks noGrp="1"/>
          </p:cNvSpPr>
          <p:nvPr>
            <p:ph sz="quarter" idx="14"/>
          </p:nvPr>
        </p:nvSpPr>
        <p:spPr>
          <a:xfrm>
            <a:off x="588962" y="1542264"/>
            <a:ext cx="10328275" cy="4996648"/>
          </a:xfrm>
        </p:spPr>
        <p:txBody>
          <a:bodyPr>
            <a:normAutofit/>
          </a:bodyPr>
          <a:lstStyle/>
          <a:p>
            <a:pPr marL="685800" indent="-571500">
              <a:lnSpc>
                <a:spcPct val="90000"/>
              </a:lnSpc>
              <a:spcBef>
                <a:spcPts val="0"/>
              </a:spcBef>
              <a:buSzPts val="1800"/>
            </a:pPr>
            <a:r>
              <a:rPr lang="en-GB" sz="2800" dirty="0">
                <a:latin typeface="Arial" panose="020B0604020202020204" pitchFamily="34" charset="0"/>
                <a:ea typeface="DengXian" panose="020B0503020204020204" pitchFamily="2" charset="-122"/>
                <a:cs typeface="Times New Roman" panose="02020603050405020304" pitchFamily="18" charset="0"/>
                <a:sym typeface="Calibri"/>
              </a:rPr>
              <a:t>AMC Secretaries will contact all Panel members to schedule a Committee meeting. Members should try to respond in a timely manner to these requests. </a:t>
            </a:r>
          </a:p>
          <a:p>
            <a:pPr marL="685800" indent="-571500">
              <a:lnSpc>
                <a:spcPct val="90000"/>
              </a:lnSpc>
              <a:spcBef>
                <a:spcPts val="0"/>
              </a:spcBef>
              <a:buSzPts val="1800"/>
            </a:pPr>
            <a:endParaRPr lang="en-GB" sz="2800" b="1" dirty="0">
              <a:latin typeface="Arial" panose="020B0604020202020204" pitchFamily="34" charset="0"/>
              <a:ea typeface="DengXian" panose="020B0503020204020204" pitchFamily="2" charset="-122"/>
              <a:cs typeface="Times New Roman" panose="02020603050405020304" pitchFamily="18" charset="0"/>
              <a:sym typeface="Calibri"/>
            </a:endParaRPr>
          </a:p>
          <a:p>
            <a:pPr marL="685800" indent="-571500">
              <a:lnSpc>
                <a:spcPct val="90000"/>
              </a:lnSpc>
              <a:spcBef>
                <a:spcPts val="0"/>
              </a:spcBef>
              <a:buSzPts val="1800"/>
            </a:pPr>
            <a:r>
              <a:rPr lang="en-GB" sz="2800" dirty="0">
                <a:latin typeface="Arial" panose="020B0604020202020204" pitchFamily="34" charset="0"/>
                <a:ea typeface="DengXian" panose="020B0503020204020204" pitchFamily="2" charset="-122"/>
                <a:cs typeface="Times New Roman" panose="02020603050405020304" pitchFamily="18" charset="0"/>
                <a:sym typeface="Calibri"/>
              </a:rPr>
              <a:t>The details of the case will be shared with all panel members ahead of the meeting. Chairs should familiarise themselves with this material (provided by AMC Secretaries). </a:t>
            </a:r>
          </a:p>
          <a:p>
            <a:pPr marL="685800" indent="-571500">
              <a:lnSpc>
                <a:spcPct val="90000"/>
              </a:lnSpc>
              <a:spcBef>
                <a:spcPts val="0"/>
              </a:spcBef>
              <a:buSzPts val="1800"/>
            </a:pPr>
            <a:endParaRPr lang="en-GB" sz="2800" dirty="0">
              <a:latin typeface="Arial" panose="020B0604020202020204" pitchFamily="34" charset="0"/>
              <a:ea typeface="DengXian" panose="020B0503020204020204" pitchFamily="2" charset="-122"/>
              <a:cs typeface="Times New Roman" panose="02020603050405020304" pitchFamily="18" charset="0"/>
              <a:sym typeface="Calibri"/>
            </a:endParaRPr>
          </a:p>
          <a:p>
            <a:pPr marL="685800" indent="-571500">
              <a:lnSpc>
                <a:spcPct val="90000"/>
              </a:lnSpc>
              <a:spcBef>
                <a:spcPts val="0"/>
              </a:spcBef>
              <a:buSzPts val="1800"/>
            </a:pPr>
            <a:r>
              <a:rPr lang="en-GB" sz="2800" dirty="0">
                <a:latin typeface="Arial" panose="020B0604020202020204" pitchFamily="34" charset="0"/>
                <a:ea typeface="DengXian" panose="020B0503020204020204" pitchFamily="2" charset="-122"/>
                <a:cs typeface="Times New Roman" panose="02020603050405020304" pitchFamily="18" charset="0"/>
                <a:sym typeface="Calibri"/>
              </a:rPr>
              <a:t>Ensure that you are familiar with the University’s academic misconduct policy, </a:t>
            </a:r>
            <a:r>
              <a:rPr lang="en-GB" sz="2800" b="1" dirty="0">
                <a:latin typeface="Arial" panose="020B0604020202020204" pitchFamily="34" charset="0"/>
                <a:ea typeface="DengXian" panose="020B0503020204020204" pitchFamily="2" charset="-122"/>
                <a:cs typeface="Times New Roman" panose="02020603050405020304" pitchFamily="18" charset="0"/>
                <a:sym typeface="Calibri"/>
                <a:hlinkClick r:id="rId2"/>
              </a:rPr>
              <a:t>Annex 10 </a:t>
            </a:r>
            <a:r>
              <a:rPr lang="en-GB" sz="2800" dirty="0">
                <a:latin typeface="Arial" panose="020B0604020202020204" pitchFamily="34" charset="0"/>
                <a:ea typeface="DengXian" panose="020B0503020204020204" pitchFamily="2" charset="-122"/>
                <a:cs typeface="Times New Roman" panose="02020603050405020304" pitchFamily="18" charset="0"/>
                <a:sym typeface="Calibri"/>
              </a:rPr>
              <a:t>of the </a:t>
            </a:r>
            <a:r>
              <a:rPr lang="en-GB" sz="2800" b="1" dirty="0">
                <a:latin typeface="Arial" panose="020B0604020202020204" pitchFamily="34" charset="0"/>
                <a:ea typeface="DengXian" panose="020B0503020204020204" pitchFamily="2" charset="-122"/>
                <a:cs typeface="Times New Roman" panose="02020603050405020304" pitchFamily="18" charset="0"/>
                <a:sym typeface="Calibri"/>
              </a:rPr>
              <a:t>Credit Framework. </a:t>
            </a:r>
          </a:p>
          <a:p>
            <a:pPr marL="685800" indent="-571500">
              <a:lnSpc>
                <a:spcPct val="90000"/>
              </a:lnSpc>
              <a:spcBef>
                <a:spcPts val="0"/>
              </a:spcBef>
              <a:buSzPts val="1800"/>
            </a:pPr>
            <a:endParaRPr lang="en-GB" sz="1600" dirty="0">
              <a:latin typeface="Arial" panose="020B0604020202020204" pitchFamily="34" charset="0"/>
              <a:cs typeface="Arial" panose="020B0604020202020204" pitchFamily="34" charset="0"/>
            </a:endParaRPr>
          </a:p>
          <a:p>
            <a:endParaRPr lang="en-GB" sz="1600" dirty="0"/>
          </a:p>
        </p:txBody>
      </p:sp>
      <p:sp>
        <p:nvSpPr>
          <p:cNvPr id="4" name="Title 21">
            <a:extLst>
              <a:ext uri="{FF2B5EF4-FFF2-40B4-BE49-F238E27FC236}">
                <a16:creationId xmlns:a16="http://schemas.microsoft.com/office/drawing/2014/main" id="{0710FCE5-EE2B-4E7D-BE23-3317C06FA7E3}"/>
              </a:ext>
            </a:extLst>
          </p:cNvPr>
          <p:cNvSpPr>
            <a:spLocks noGrp="1"/>
          </p:cNvSpPr>
          <p:nvPr>
            <p:ph type="title"/>
          </p:nvPr>
        </p:nvSpPr>
        <p:spPr>
          <a:xfrm>
            <a:off x="1002983" y="194783"/>
            <a:ext cx="9421177" cy="769493"/>
          </a:xfrm>
        </p:spPr>
        <p:txBody>
          <a:bodyPr>
            <a:normAutofit fontScale="90000"/>
          </a:bodyPr>
          <a:lstStyle/>
          <a:p>
            <a:r>
              <a:rPr lang="en-US" dirty="0"/>
              <a:t>Preparing for a Committee:</a:t>
            </a:r>
          </a:p>
        </p:txBody>
      </p:sp>
    </p:spTree>
    <p:extLst>
      <p:ext uri="{BB962C8B-B14F-4D97-AF65-F5344CB8AC3E}">
        <p14:creationId xmlns:p14="http://schemas.microsoft.com/office/powerpoint/2010/main" val="2964919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A92E93D-8BFB-4A21-A47E-78B6DCA21146}"/>
              </a:ext>
            </a:extLst>
          </p:cNvPr>
          <p:cNvSpPr>
            <a:spLocks noGrp="1"/>
          </p:cNvSpPr>
          <p:nvPr>
            <p:ph type="title"/>
          </p:nvPr>
        </p:nvSpPr>
        <p:spPr>
          <a:xfrm>
            <a:off x="647698" y="484494"/>
            <a:ext cx="11068052" cy="1569493"/>
          </a:xfrm>
        </p:spPr>
        <p:txBody>
          <a:bodyPr anchor="t">
            <a:normAutofit/>
          </a:bodyPr>
          <a:lstStyle/>
          <a:p>
            <a:r>
              <a:rPr lang="en-US" sz="4400"/>
              <a:t>Chairing a Committee meeting (steps)</a:t>
            </a:r>
            <a:endParaRPr lang="en-US" sz="4400" dirty="0"/>
          </a:p>
        </p:txBody>
      </p:sp>
      <p:sp>
        <p:nvSpPr>
          <p:cNvPr id="10" name="Content Placeholder 9">
            <a:extLst>
              <a:ext uri="{FF2B5EF4-FFF2-40B4-BE49-F238E27FC236}">
                <a16:creationId xmlns:a16="http://schemas.microsoft.com/office/drawing/2014/main" id="{C69C1BDB-253B-4642-94A7-F84048E562F7}"/>
              </a:ext>
            </a:extLst>
          </p:cNvPr>
          <p:cNvSpPr>
            <a:spLocks noGrp="1"/>
          </p:cNvSpPr>
          <p:nvPr>
            <p:ph idx="1"/>
          </p:nvPr>
        </p:nvSpPr>
        <p:spPr>
          <a:xfrm>
            <a:off x="613408" y="1633830"/>
            <a:ext cx="11068052" cy="4565129"/>
          </a:xfrm>
        </p:spPr>
        <p:txBody>
          <a:bodyPr>
            <a:noAutofit/>
          </a:bodyPr>
          <a:lstStyle/>
          <a:p>
            <a:r>
              <a:rPr lang="en-US" sz="1600" b="1" dirty="0">
                <a:latin typeface="Arial" panose="020B0604020202020204" pitchFamily="34" charset="0"/>
                <a:cs typeface="Arial" panose="020B0604020202020204" pitchFamily="34" charset="0"/>
              </a:rPr>
              <a:t>The following steps can be used as a guide for chairing Academic Misconduct Committee hearings;</a:t>
            </a:r>
          </a:p>
          <a:p>
            <a:pPr marL="457200" indent="-457200">
              <a:buAutoNum type="arabicPeriod"/>
            </a:pPr>
            <a:r>
              <a:rPr lang="en-US" sz="1600" dirty="0">
                <a:latin typeface="Arial" panose="020B0604020202020204" pitchFamily="34" charset="0"/>
                <a:cs typeface="Arial" panose="020B0604020202020204" pitchFamily="34" charset="0"/>
              </a:rPr>
              <a:t>Welcome members (introduce new panel members if required)</a:t>
            </a:r>
          </a:p>
          <a:p>
            <a:pPr marL="457200" indent="-457200">
              <a:buAutoNum type="arabicPeriod"/>
            </a:pPr>
            <a:r>
              <a:rPr lang="en-US" sz="1600" dirty="0">
                <a:latin typeface="Arial" panose="020B0604020202020204" pitchFamily="34" charset="0"/>
                <a:cs typeface="Arial" panose="020B0604020202020204" pitchFamily="34" charset="0"/>
              </a:rPr>
              <a:t>Chair to provide a summary/details of the case;</a:t>
            </a:r>
          </a:p>
          <a:p>
            <a:pPr marL="1028700" lvl="1" indent="-342900"/>
            <a:r>
              <a:rPr lang="en-US" sz="1400" dirty="0">
                <a:latin typeface="Arial" panose="020B0604020202020204" pitchFamily="34" charset="0"/>
                <a:cs typeface="Arial" panose="020B0604020202020204" pitchFamily="34" charset="0"/>
              </a:rPr>
              <a:t>Student </a:t>
            </a:r>
          </a:p>
          <a:p>
            <a:pPr marL="1028700" lvl="1" indent="-342900"/>
            <a:r>
              <a:rPr lang="en-US" sz="1400" dirty="0">
                <a:latin typeface="Arial" panose="020B0604020202020204" pitchFamily="34" charset="0"/>
                <a:cs typeface="Arial" panose="020B0604020202020204" pitchFamily="34" charset="0"/>
              </a:rPr>
              <a:t>Module </a:t>
            </a:r>
          </a:p>
          <a:p>
            <a:pPr marL="1028700" lvl="1" indent="-342900"/>
            <a:r>
              <a:rPr lang="en-US" sz="1400" dirty="0">
                <a:latin typeface="Arial" panose="020B0604020202020204" pitchFamily="34" charset="0"/>
                <a:cs typeface="Arial" panose="020B0604020202020204" pitchFamily="34" charset="0"/>
              </a:rPr>
              <a:t>Type of assessment </a:t>
            </a:r>
          </a:p>
          <a:p>
            <a:pPr marL="1028700" lvl="1" indent="-342900"/>
            <a:r>
              <a:rPr lang="en-US" sz="1400" dirty="0">
                <a:latin typeface="Arial" panose="020B0604020202020204" pitchFamily="34" charset="0"/>
                <a:cs typeface="Arial" panose="020B0604020202020204" pitchFamily="34" charset="0"/>
              </a:rPr>
              <a:t>First offence or repeat offence</a:t>
            </a:r>
          </a:p>
          <a:p>
            <a:pPr marL="457200" indent="-457200">
              <a:buFont typeface="+mj-lt"/>
              <a:buAutoNum type="arabicPeriod"/>
            </a:pPr>
            <a:r>
              <a:rPr lang="en-US" sz="1600" dirty="0">
                <a:latin typeface="Arial" panose="020B0604020202020204" pitchFamily="34" charset="0"/>
                <a:cs typeface="Arial" panose="020B0604020202020204" pitchFamily="34" charset="0"/>
              </a:rPr>
              <a:t>Where the student is in attendance, they should be invited to make their statement or provide additional evidence. </a:t>
            </a:r>
          </a:p>
          <a:p>
            <a:pPr marL="457200" indent="-457200">
              <a:buFont typeface="+mj-lt"/>
              <a:buAutoNum type="arabicPeriod"/>
            </a:pPr>
            <a:r>
              <a:rPr lang="en-US" sz="1600" dirty="0">
                <a:latin typeface="Arial" panose="020B0604020202020204" pitchFamily="34" charset="0"/>
                <a:cs typeface="Arial" panose="020B0604020202020204" pitchFamily="34" charset="0"/>
              </a:rPr>
              <a:t>Panel discussion (individual views of each panel member) </a:t>
            </a:r>
            <a:r>
              <a:rPr lang="en-US" sz="1600" b="1" dirty="0">
                <a:latin typeface="Arial" panose="020B0604020202020204" pitchFamily="34" charset="0"/>
                <a:cs typeface="Arial" panose="020B0604020202020204" pitchFamily="34" charset="0"/>
              </a:rPr>
              <a:t>The student should not be present for this discussion.</a:t>
            </a:r>
          </a:p>
          <a:p>
            <a:pPr marL="457200" indent="-457200">
              <a:buFont typeface="+mj-lt"/>
              <a:buAutoNum type="arabicPeriod"/>
            </a:pPr>
            <a:r>
              <a:rPr lang="en-US" sz="1600" dirty="0">
                <a:latin typeface="Arial" panose="020B0604020202020204" pitchFamily="34" charset="0"/>
                <a:cs typeface="Arial" panose="020B0604020202020204" pitchFamily="34" charset="0"/>
              </a:rPr>
              <a:t>Chair to summarise panel discussion and propose appropriate penalties (using </a:t>
            </a:r>
            <a:r>
              <a:rPr lang="en-US" sz="1600" b="1" dirty="0">
                <a:latin typeface="Arial" panose="020B0604020202020204" pitchFamily="34" charset="0"/>
                <a:cs typeface="Arial" panose="020B0604020202020204" pitchFamily="34" charset="0"/>
              </a:rPr>
              <a:t>Appendix A </a:t>
            </a:r>
            <a:r>
              <a:rPr lang="en-US" sz="1600" dirty="0">
                <a:latin typeface="Arial" panose="020B0604020202020204" pitchFamily="34" charset="0"/>
                <a:cs typeface="Arial" panose="020B0604020202020204" pitchFamily="34" charset="0"/>
              </a:rPr>
              <a:t>and </a:t>
            </a:r>
            <a:r>
              <a:rPr lang="en-US" sz="1600" b="1" dirty="0">
                <a:latin typeface="Arial" panose="020B0604020202020204" pitchFamily="34" charset="0"/>
                <a:cs typeface="Arial" panose="020B0604020202020204" pitchFamily="34" charset="0"/>
              </a:rPr>
              <a:t>B</a:t>
            </a:r>
            <a:r>
              <a:rPr lang="en-US" sz="1600" dirty="0">
                <a:latin typeface="Arial" panose="020B0604020202020204" pitchFamily="34" charset="0"/>
                <a:cs typeface="Arial" panose="020B0604020202020204" pitchFamily="34" charset="0"/>
              </a:rPr>
              <a:t> exemplars). Panel to agree. </a:t>
            </a:r>
          </a:p>
          <a:p>
            <a:pPr marL="457200" indent="-457200">
              <a:buFont typeface="+mj-lt"/>
              <a:buAutoNum type="arabicPeriod"/>
            </a:pPr>
            <a:r>
              <a:rPr lang="en-US" sz="1600" dirty="0">
                <a:latin typeface="Arial" panose="020B0604020202020204" pitchFamily="34" charset="0"/>
                <a:cs typeface="Arial" panose="020B0604020202020204" pitchFamily="34" charset="0"/>
              </a:rPr>
              <a:t>Close meeting</a:t>
            </a:r>
          </a:p>
          <a:p>
            <a:r>
              <a:rPr lang="en-US" sz="1600" b="1" dirty="0">
                <a:latin typeface="Arial" panose="020B0604020202020204" pitchFamily="34" charset="0"/>
                <a:cs typeface="Arial" panose="020B0604020202020204" pitchFamily="34" charset="0"/>
              </a:rPr>
              <a:t>AMC Secretaries will minute AMC hearings and this record will be included as part of the AMC Referral Form. </a:t>
            </a:r>
          </a:p>
        </p:txBody>
      </p:sp>
      <p:sp>
        <p:nvSpPr>
          <p:cNvPr id="17" name="Slide Number Placeholder 16">
            <a:extLst>
              <a:ext uri="{FF2B5EF4-FFF2-40B4-BE49-F238E27FC236}">
                <a16:creationId xmlns:a16="http://schemas.microsoft.com/office/drawing/2014/main" id="{3F88522D-FC32-4BD0-B916-ED439025B734}"/>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F39FF-F5CB-4ACA-9B46-4CCF89ECA75F}"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638234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69C1BDB-253B-4642-94A7-F84048E562F7}"/>
              </a:ext>
            </a:extLst>
          </p:cNvPr>
          <p:cNvSpPr>
            <a:spLocks noGrp="1"/>
          </p:cNvSpPr>
          <p:nvPr>
            <p:ph idx="1"/>
          </p:nvPr>
        </p:nvSpPr>
        <p:spPr>
          <a:xfrm>
            <a:off x="800098" y="1590799"/>
            <a:ext cx="10389012" cy="4565129"/>
          </a:xfrm>
        </p:spPr>
        <p:txBody>
          <a:bodyPr>
            <a:noAutofit/>
          </a:bodyPr>
          <a:lstStyle/>
          <a:p>
            <a:endParaRPr lang="en-GB" sz="1800" b="1" dirty="0">
              <a:latin typeface="Arial" panose="020B0604020202020204" pitchFamily="34" charset="0"/>
              <a:cs typeface="Arial" panose="020B0604020202020204" pitchFamily="34" charset="0"/>
            </a:endParaRPr>
          </a:p>
          <a:p>
            <a:r>
              <a:rPr lang="en-GB" sz="1800" b="1" dirty="0">
                <a:latin typeface="Arial" panose="020B0604020202020204" pitchFamily="34" charset="0"/>
                <a:cs typeface="Arial" panose="020B0604020202020204" pitchFamily="34" charset="0"/>
              </a:rPr>
              <a:t>Q: </a:t>
            </a:r>
            <a:r>
              <a:rPr lang="en-GB" sz="1800" i="1" dirty="0">
                <a:latin typeface="Arial" panose="020B0604020202020204" pitchFamily="34" charset="0"/>
                <a:cs typeface="Arial" panose="020B0604020202020204" pitchFamily="34" charset="0"/>
              </a:rPr>
              <a:t>In the event that an Academic Misconduct Committee is required, would it be acceptable to vary the membership of an Academic Misconduct Committee to not include a student member (but perhaps 3 members of staff instead) or could we approach the University of Kent for assistance with recruiting a student member? </a:t>
            </a:r>
          </a:p>
          <a:p>
            <a:endParaRPr lang="en-GB" sz="1800" i="1" dirty="0">
              <a:latin typeface="Arial" panose="020B0604020202020204" pitchFamily="34" charset="0"/>
              <a:cs typeface="Arial" panose="020B0604020202020204" pitchFamily="34" charset="0"/>
            </a:endParaRPr>
          </a:p>
          <a:p>
            <a:r>
              <a:rPr lang="en-GB" sz="1800" b="1" dirty="0">
                <a:latin typeface="Arial" panose="020B0604020202020204" pitchFamily="34" charset="0"/>
                <a:cs typeface="Arial" panose="020B0604020202020204" pitchFamily="34" charset="0"/>
              </a:rPr>
              <a:t>A: </a:t>
            </a:r>
            <a:r>
              <a:rPr lang="en-GB" sz="1800" dirty="0">
                <a:latin typeface="Arial" panose="020B0604020202020204" pitchFamily="34" charset="0"/>
                <a:cs typeface="Arial" panose="020B0604020202020204" pitchFamily="34" charset="0"/>
              </a:rPr>
              <a:t>In the first instance, we recommend reaching out to officers in your Student Union, however in the absence of Student Union Education (or Sabbatical) Officers, members of the Student Voice forums/committees may be approached. A reminder that 1:1 training can be made available by QACO to anyone who is attending an AMC in this capacity and requires support to fulfil the role. </a:t>
            </a:r>
          </a:p>
          <a:p>
            <a:r>
              <a:rPr lang="en-GB" sz="1800" dirty="0">
                <a:latin typeface="Arial" panose="020B0604020202020204" pitchFamily="34" charset="0"/>
                <a:cs typeface="Arial" panose="020B0604020202020204" pitchFamily="34" charset="0"/>
              </a:rPr>
              <a:t>Committees can be run on reduced membership, however we do recommend that a student representative (or equivalent) is present even in these circumstances. </a:t>
            </a:r>
            <a:endParaRPr lang="en-US" sz="1800" dirty="0">
              <a:latin typeface="Arial" panose="020B0604020202020204" pitchFamily="34" charset="0"/>
              <a:cs typeface="Arial" panose="020B0604020202020204" pitchFamily="34" charset="0"/>
            </a:endParaRPr>
          </a:p>
        </p:txBody>
      </p:sp>
      <p:sp>
        <p:nvSpPr>
          <p:cNvPr id="17" name="Slide Number Placeholder 16">
            <a:extLst>
              <a:ext uri="{FF2B5EF4-FFF2-40B4-BE49-F238E27FC236}">
                <a16:creationId xmlns:a16="http://schemas.microsoft.com/office/drawing/2014/main" id="{3F88522D-FC32-4BD0-B916-ED439025B734}"/>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F39FF-F5CB-4ACA-9B46-4CCF89ECA75F}"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5" name="Title 8">
            <a:extLst>
              <a:ext uri="{FF2B5EF4-FFF2-40B4-BE49-F238E27FC236}">
                <a16:creationId xmlns:a16="http://schemas.microsoft.com/office/drawing/2014/main" id="{9A92E93D-8BFB-4A21-A47E-78B6DCA21146}"/>
              </a:ext>
            </a:extLst>
          </p:cNvPr>
          <p:cNvSpPr txBox="1">
            <a:spLocks/>
          </p:cNvSpPr>
          <p:nvPr/>
        </p:nvSpPr>
        <p:spPr>
          <a:xfrm>
            <a:off x="800098" y="636894"/>
            <a:ext cx="11068052" cy="156949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800" b="1" kern="1200" spc="-40" baseline="0">
                <a:solidFill>
                  <a:schemeClr val="accent1"/>
                </a:solidFill>
                <a:latin typeface="+mj-lt"/>
                <a:ea typeface="+mj-ea"/>
                <a:cs typeface="+mj-cs"/>
              </a:defRPr>
            </a:lvl1pPr>
          </a:lstStyle>
          <a:p>
            <a:r>
              <a:rPr lang="en-US" sz="4400" dirty="0"/>
              <a:t>Questions:</a:t>
            </a:r>
          </a:p>
        </p:txBody>
      </p:sp>
    </p:spTree>
    <p:extLst>
      <p:ext uri="{BB962C8B-B14F-4D97-AF65-F5344CB8AC3E}">
        <p14:creationId xmlns:p14="http://schemas.microsoft.com/office/powerpoint/2010/main" val="3759480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CBCA8D9B-86A6-46D0-8939-576472F48528}"/>
              </a:ext>
            </a:extLst>
          </p:cNvPr>
          <p:cNvSpPr>
            <a:spLocks noGrp="1"/>
          </p:cNvSpPr>
          <p:nvPr>
            <p:ph type="title"/>
          </p:nvPr>
        </p:nvSpPr>
        <p:spPr>
          <a:xfrm>
            <a:off x="1002983" y="194783"/>
            <a:ext cx="9421177" cy="769493"/>
          </a:xfrm>
        </p:spPr>
        <p:txBody>
          <a:bodyPr>
            <a:normAutofit fontScale="90000"/>
          </a:bodyPr>
          <a:lstStyle/>
          <a:p>
            <a:r>
              <a:rPr lang="en-US" dirty="0"/>
              <a:t>Academic Misconduct Appeals</a:t>
            </a:r>
          </a:p>
        </p:txBody>
      </p:sp>
      <p:sp>
        <p:nvSpPr>
          <p:cNvPr id="5" name="Slide Number Placeholder 4">
            <a:extLst>
              <a:ext uri="{FF2B5EF4-FFF2-40B4-BE49-F238E27FC236}">
                <a16:creationId xmlns:a16="http://schemas.microsoft.com/office/drawing/2014/main" id="{E673DB5F-1A43-441F-953F-DA8BBE7299D4}"/>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6" name="Content Placeholder 5">
            <a:extLst>
              <a:ext uri="{FF2B5EF4-FFF2-40B4-BE49-F238E27FC236}">
                <a16:creationId xmlns:a16="http://schemas.microsoft.com/office/drawing/2014/main" id="{BB6F2F45-C2B0-4EB4-B369-7C2D828DA1C6}"/>
              </a:ext>
            </a:extLst>
          </p:cNvPr>
          <p:cNvSpPr>
            <a:spLocks noGrp="1"/>
          </p:cNvSpPr>
          <p:nvPr>
            <p:ph sz="quarter" idx="14"/>
          </p:nvPr>
        </p:nvSpPr>
        <p:spPr>
          <a:xfrm>
            <a:off x="931862" y="1540994"/>
            <a:ext cx="10328275" cy="4996648"/>
          </a:xfrm>
        </p:spPr>
        <p:txBody>
          <a:bodyPr>
            <a:normAutofit lnSpcReduction="10000"/>
          </a:bodyPr>
          <a:lstStyle/>
          <a:p>
            <a:pPr marL="0" indent="0">
              <a:buNone/>
            </a:pPr>
            <a:r>
              <a:rPr lang="en-GB" sz="2200" dirty="0">
                <a:latin typeface="Arial" panose="020B0604020202020204" pitchFamily="34" charset="0"/>
                <a:cs typeface="Arial" panose="020B0604020202020204" pitchFamily="34" charset="0"/>
              </a:rPr>
              <a:t>Students wishing to appeal against the decisions of Chairs of Academic Misconduct Committees, may do so on the following grounds:</a:t>
            </a:r>
          </a:p>
          <a:p>
            <a:pPr lvl="1"/>
            <a:r>
              <a:rPr lang="en-GB" sz="1800" dirty="0">
                <a:latin typeface="Arial" panose="020B0604020202020204" pitchFamily="34" charset="0"/>
                <a:cs typeface="Arial" panose="020B0604020202020204" pitchFamily="34" charset="0"/>
              </a:rPr>
              <a:t>administrative, procedural or clerical error of such a nature as to have affected the recommendation of the Committee</a:t>
            </a:r>
          </a:p>
          <a:p>
            <a:pPr lvl="1"/>
            <a:r>
              <a:rPr lang="en-GB" sz="1800" dirty="0">
                <a:latin typeface="Arial" panose="020B0604020202020204" pitchFamily="34" charset="0"/>
                <a:cs typeface="Arial" panose="020B0604020202020204" pitchFamily="34" charset="0"/>
              </a:rPr>
              <a:t>fresh evidence can be presented, which could not reasonably have been made available before the decision was made</a:t>
            </a:r>
          </a:p>
          <a:p>
            <a:pPr lvl="1"/>
            <a:r>
              <a:rPr lang="en-GB" sz="1800" dirty="0">
                <a:latin typeface="Arial" panose="020B0604020202020204" pitchFamily="34" charset="0"/>
                <a:cs typeface="Arial" panose="020B0604020202020204" pitchFamily="34" charset="0"/>
              </a:rPr>
              <a:t>that the outcome and/or penalty were unreasonable or not justified given the evidence which was available at the time</a:t>
            </a:r>
          </a:p>
          <a:p>
            <a:pPr lvl="1"/>
            <a:r>
              <a:rPr lang="en-GB" sz="1800" dirty="0">
                <a:latin typeface="Arial" panose="020B0604020202020204" pitchFamily="34" charset="0"/>
                <a:cs typeface="Arial" panose="020B0604020202020204" pitchFamily="34" charset="0"/>
              </a:rPr>
              <a:t>evidence of prejudice or bias or the reasonable perception of prejudice or bias against the student.</a:t>
            </a:r>
          </a:p>
          <a:p>
            <a:pPr marL="0" indent="0">
              <a:buNone/>
            </a:pPr>
            <a:r>
              <a:rPr lang="en-GB" sz="2200" b="1" dirty="0">
                <a:latin typeface="Arial" panose="020B0604020202020204" pitchFamily="34" charset="0"/>
                <a:cs typeface="Arial" panose="020B0604020202020204" pitchFamily="34" charset="0"/>
              </a:rPr>
              <a:t>Note: AMC Chairs/Panel members should be mindful that committee minutes will be reviewed in an AMC appeal, and these minutes will be made available for review should the student opt to escalate their case externally to the Office for the Independent Adjudicator (OIA). </a:t>
            </a:r>
          </a:p>
          <a:p>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56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69C1BDB-253B-4642-94A7-F84048E562F7}"/>
              </a:ext>
            </a:extLst>
          </p:cNvPr>
          <p:cNvSpPr>
            <a:spLocks noGrp="1"/>
          </p:cNvSpPr>
          <p:nvPr>
            <p:ph idx="1"/>
          </p:nvPr>
        </p:nvSpPr>
        <p:spPr>
          <a:xfrm>
            <a:off x="800098" y="1590799"/>
            <a:ext cx="10300521" cy="4565129"/>
          </a:xfrm>
        </p:spPr>
        <p:txBody>
          <a:bodyPr>
            <a:noAutofit/>
          </a:bodyPr>
          <a:lstStyle/>
          <a:p>
            <a:r>
              <a:rPr lang="en-GB" sz="1800" b="1" dirty="0">
                <a:latin typeface="Arial" panose="020B0604020202020204" pitchFamily="34" charset="0"/>
                <a:cs typeface="Arial" panose="020B0604020202020204" pitchFamily="34" charset="0"/>
              </a:rPr>
              <a:t>Q: </a:t>
            </a:r>
            <a:r>
              <a:rPr lang="en-GB" sz="1800" i="1" dirty="0">
                <a:latin typeface="Arial" panose="020B0604020202020204" pitchFamily="34" charset="0"/>
                <a:cs typeface="Arial" panose="020B0604020202020204" pitchFamily="34" charset="0"/>
              </a:rPr>
              <a:t>Given that partner institution student appeals against Academic Misconduct Committee decisions are submitted to the University of Kent, will the University issue the Completion of Procedures Letter at the end of the process?</a:t>
            </a:r>
          </a:p>
          <a:p>
            <a:r>
              <a:rPr lang="en-GB" sz="1800" b="1" dirty="0">
                <a:latin typeface="Arial" panose="020B0604020202020204" pitchFamily="34" charset="0"/>
                <a:cs typeface="Arial" panose="020B0604020202020204" pitchFamily="34" charset="0"/>
              </a:rPr>
              <a:t>A: </a:t>
            </a:r>
            <a:r>
              <a:rPr lang="en-GB" sz="1800" dirty="0">
                <a:latin typeface="Arial" panose="020B0604020202020204" pitchFamily="34" charset="0"/>
                <a:cs typeface="Arial" panose="020B0604020202020204" pitchFamily="34" charset="0"/>
              </a:rPr>
              <a:t>Yes! If the student has submitted a formal appeal against the recommendation of the Academic Misconduct Committee, the administration from submission of the appeal to completion will be handled within QACO.</a:t>
            </a:r>
          </a:p>
          <a:p>
            <a:endParaRPr lang="en-GB" sz="1800" dirty="0">
              <a:latin typeface="Arial" panose="020B0604020202020204" pitchFamily="34" charset="0"/>
              <a:cs typeface="Arial" panose="020B0604020202020204" pitchFamily="34" charset="0"/>
            </a:endParaRPr>
          </a:p>
          <a:p>
            <a:r>
              <a:rPr lang="en-GB" sz="1800" b="1" dirty="0">
                <a:latin typeface="Arial" panose="020B0604020202020204" pitchFamily="34" charset="0"/>
                <a:cs typeface="Arial" panose="020B0604020202020204" pitchFamily="34" charset="0"/>
              </a:rPr>
              <a:t>Q: </a:t>
            </a:r>
            <a:r>
              <a:rPr lang="en-GB" sz="1800" i="1" dirty="0">
                <a:latin typeface="Arial" panose="020B0604020202020204" pitchFamily="34" charset="0"/>
                <a:cs typeface="Arial" panose="020B0604020202020204" pitchFamily="34" charset="0"/>
              </a:rPr>
              <a:t>Is this also the case in the event the procedures are terminated at an earlier juncture (e.g. failure by the student to attend an Academic Misconduct Committee Hearing without good reason, thereby negating their right of appeal. </a:t>
            </a:r>
          </a:p>
          <a:p>
            <a:r>
              <a:rPr lang="en-GB" sz="1800" b="1" dirty="0">
                <a:latin typeface="Arial" panose="020B0604020202020204" pitchFamily="34" charset="0"/>
                <a:cs typeface="Arial" panose="020B0604020202020204" pitchFamily="34" charset="0"/>
              </a:rPr>
              <a:t>A: </a:t>
            </a:r>
            <a:r>
              <a:rPr lang="en-GB" sz="1800" dirty="0">
                <a:latin typeface="Arial" panose="020B0604020202020204" pitchFamily="34" charset="0"/>
                <a:cs typeface="Arial" panose="020B0604020202020204" pitchFamily="34" charset="0"/>
              </a:rPr>
              <a:t>No, this would still be considered as part of the conclusion of the AMC case at a Divisional/Partner/Validated level. This communication should be sent out to the student by the AMC Secretary (see </a:t>
            </a:r>
            <a:r>
              <a:rPr lang="en-GB" sz="1800" b="1" dirty="0">
                <a:latin typeface="Arial" panose="020B0604020202020204" pitchFamily="34" charset="0"/>
                <a:cs typeface="Arial" panose="020B0604020202020204" pitchFamily="34" charset="0"/>
              </a:rPr>
              <a:t>Appendix J</a:t>
            </a:r>
            <a:r>
              <a:rPr lang="en-GB" sz="1800" dirty="0">
                <a:latin typeface="Arial" panose="020B0604020202020204" pitchFamily="34" charset="0"/>
                <a:cs typeface="Arial" panose="020B0604020202020204" pitchFamily="34" charset="0"/>
              </a:rPr>
              <a:t>, Hearing Outcome Letter)</a:t>
            </a:r>
            <a:endParaRPr lang="en-US" sz="1800" dirty="0">
              <a:latin typeface="Arial" panose="020B0604020202020204" pitchFamily="34" charset="0"/>
              <a:cs typeface="Arial" panose="020B0604020202020204" pitchFamily="34" charset="0"/>
            </a:endParaRPr>
          </a:p>
        </p:txBody>
      </p:sp>
      <p:sp>
        <p:nvSpPr>
          <p:cNvPr id="17" name="Slide Number Placeholder 16">
            <a:extLst>
              <a:ext uri="{FF2B5EF4-FFF2-40B4-BE49-F238E27FC236}">
                <a16:creationId xmlns:a16="http://schemas.microsoft.com/office/drawing/2014/main" id="{3F88522D-FC32-4BD0-B916-ED439025B734}"/>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F39FF-F5CB-4ACA-9B46-4CCF89ECA75F}"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5" name="Title 8">
            <a:extLst>
              <a:ext uri="{FF2B5EF4-FFF2-40B4-BE49-F238E27FC236}">
                <a16:creationId xmlns:a16="http://schemas.microsoft.com/office/drawing/2014/main" id="{9A92E93D-8BFB-4A21-A47E-78B6DCA21146}"/>
              </a:ext>
            </a:extLst>
          </p:cNvPr>
          <p:cNvSpPr txBox="1">
            <a:spLocks/>
          </p:cNvSpPr>
          <p:nvPr/>
        </p:nvSpPr>
        <p:spPr>
          <a:xfrm>
            <a:off x="800098" y="636894"/>
            <a:ext cx="11068052" cy="156949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800" b="1" kern="1200" spc="-40" baseline="0">
                <a:solidFill>
                  <a:schemeClr val="accent1"/>
                </a:solidFill>
                <a:latin typeface="+mj-lt"/>
                <a:ea typeface="+mj-ea"/>
                <a:cs typeface="+mj-cs"/>
              </a:defRPr>
            </a:lvl1pPr>
          </a:lstStyle>
          <a:p>
            <a:r>
              <a:rPr lang="en-US" sz="4400" dirty="0"/>
              <a:t>Questions:</a:t>
            </a:r>
          </a:p>
        </p:txBody>
      </p:sp>
    </p:spTree>
    <p:extLst>
      <p:ext uri="{BB962C8B-B14F-4D97-AF65-F5344CB8AC3E}">
        <p14:creationId xmlns:p14="http://schemas.microsoft.com/office/powerpoint/2010/main" val="2834506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4">
            <a:extLst>
              <a:ext uri="{FF2B5EF4-FFF2-40B4-BE49-F238E27FC236}">
                <a16:creationId xmlns:a16="http://schemas.microsoft.com/office/drawing/2014/main" id="{E39055A8-6754-4F27-8010-BF142982D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useBgFill="1">
        <p:nvSpPr>
          <p:cNvPr id="17" name="Rectangle 16">
            <a:extLst>
              <a:ext uri="{FF2B5EF4-FFF2-40B4-BE49-F238E27FC236}">
                <a16:creationId xmlns:a16="http://schemas.microsoft.com/office/drawing/2014/main" id="{9D32FA8C-E5C9-41F3-B538-7C2984B7C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9" name="Rectangle 18">
            <a:extLst>
              <a:ext uri="{FF2B5EF4-FFF2-40B4-BE49-F238E27FC236}">
                <a16:creationId xmlns:a16="http://schemas.microsoft.com/office/drawing/2014/main" id="{604D41A3-547A-41D1-96E2-F0E878302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21C5EA2A-10BF-4B5E-ACC8-8A766A0949A6}"/>
              </a:ext>
            </a:extLst>
          </p:cNvPr>
          <p:cNvSpPr>
            <a:spLocks noGrp="1"/>
          </p:cNvSpPr>
          <p:nvPr>
            <p:ph type="ctrTitle"/>
          </p:nvPr>
        </p:nvSpPr>
        <p:spPr>
          <a:xfrm>
            <a:off x="649045" y="2022763"/>
            <a:ext cx="10552355" cy="3920837"/>
          </a:xfrm>
        </p:spPr>
        <p:txBody>
          <a:bodyPr vert="horz" lIns="91440" tIns="45720" rIns="91440" bIns="45720" rtlCol="0" anchor="b">
            <a:normAutofit/>
          </a:bodyPr>
          <a:lstStyle/>
          <a:p>
            <a:r>
              <a:rPr lang="en-US" sz="9600" spc="-40" dirty="0">
                <a:solidFill>
                  <a:srgbClr val="FFFFFF"/>
                </a:solidFill>
              </a:rPr>
              <a:t>Resources</a:t>
            </a:r>
          </a:p>
        </p:txBody>
      </p:sp>
      <p:sp>
        <p:nvSpPr>
          <p:cNvPr id="4" name="Slide Number Placeholder 3">
            <a:extLst>
              <a:ext uri="{FF2B5EF4-FFF2-40B4-BE49-F238E27FC236}">
                <a16:creationId xmlns:a16="http://schemas.microsoft.com/office/drawing/2014/main" id="{7CCC3E1D-B7F8-47F6-A352-B757462BBBA7}"/>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722F022-211C-4882-844C-086FEA6806AA}" type="slidenum">
              <a:rPr kumimoji="0" lang="en-US" sz="1050" b="0" i="0" u="none" strike="noStrike" kern="1200" cap="none" spc="0" normalizeH="0" baseline="0" noProof="0" smtClean="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17</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279046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673DB5F-1A43-441F-953F-DA8BBE7299D4}"/>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6" name="Content Placeholder 5">
            <a:extLst>
              <a:ext uri="{FF2B5EF4-FFF2-40B4-BE49-F238E27FC236}">
                <a16:creationId xmlns:a16="http://schemas.microsoft.com/office/drawing/2014/main" id="{BB6F2F45-C2B0-4EB4-B369-7C2D828DA1C6}"/>
              </a:ext>
            </a:extLst>
          </p:cNvPr>
          <p:cNvSpPr>
            <a:spLocks noGrp="1"/>
          </p:cNvSpPr>
          <p:nvPr>
            <p:ph sz="quarter" idx="14"/>
          </p:nvPr>
        </p:nvSpPr>
        <p:spPr>
          <a:xfrm>
            <a:off x="588962" y="1542264"/>
            <a:ext cx="10328275" cy="4996648"/>
          </a:xfrm>
        </p:spPr>
        <p:txBody>
          <a:bodyPr>
            <a:normAutofit fontScale="92500" lnSpcReduction="10000"/>
          </a:bodyPr>
          <a:lstStyle/>
          <a:p>
            <a:pPr marL="114300" indent="0">
              <a:lnSpc>
                <a:spcPct val="90000"/>
              </a:lnSpc>
              <a:spcBef>
                <a:spcPts val="0"/>
              </a:spcBef>
              <a:buSzPts val="1800"/>
              <a:buNone/>
            </a:pPr>
            <a:r>
              <a:rPr lang="en-GB" sz="2800" dirty="0">
                <a:latin typeface="Arial" panose="020B0604020202020204" pitchFamily="34" charset="0"/>
                <a:ea typeface="DengXian" panose="020B0503020204020204" pitchFamily="2" charset="-122"/>
                <a:cs typeface="Times New Roman" panose="02020603050405020304" pitchFamily="18" charset="0"/>
                <a:sym typeface="Calibri"/>
              </a:rPr>
              <a:t>The following Annex 10 appendices provide a useful list of example Academic Misconduct offences and penalties;</a:t>
            </a:r>
          </a:p>
          <a:p>
            <a:pPr marL="114300" indent="0">
              <a:lnSpc>
                <a:spcPct val="90000"/>
              </a:lnSpc>
              <a:spcBef>
                <a:spcPts val="0"/>
              </a:spcBef>
              <a:buSzPts val="1800"/>
              <a:buNone/>
            </a:pPr>
            <a:endParaRPr lang="en-GB" sz="2800" dirty="0">
              <a:latin typeface="Arial" panose="020B0604020202020204" pitchFamily="34" charset="0"/>
              <a:ea typeface="DengXian" panose="020B0503020204020204" pitchFamily="2" charset="-122"/>
              <a:cs typeface="Times New Roman" panose="02020603050405020304" pitchFamily="18" charset="0"/>
              <a:sym typeface="Calibri"/>
            </a:endParaRPr>
          </a:p>
          <a:p>
            <a:pPr marL="571500" indent="-457200">
              <a:lnSpc>
                <a:spcPct val="90000"/>
              </a:lnSpc>
              <a:spcBef>
                <a:spcPts val="0"/>
              </a:spcBef>
              <a:buSzPts val="1800"/>
            </a:pPr>
            <a:r>
              <a:rPr lang="en-GB" sz="2800" b="1" dirty="0">
                <a:latin typeface="Arial" panose="020B0604020202020204" pitchFamily="34" charset="0"/>
                <a:ea typeface="DengXian" panose="020B0503020204020204" pitchFamily="2" charset="-122"/>
                <a:cs typeface="Times New Roman" panose="02020603050405020304" pitchFamily="18" charset="0"/>
                <a:sym typeface="Calibri"/>
              </a:rPr>
              <a:t>Appendix A (Exemplar Offences and Penalties) </a:t>
            </a:r>
          </a:p>
          <a:p>
            <a:pPr marL="114300" indent="0">
              <a:lnSpc>
                <a:spcPct val="90000"/>
              </a:lnSpc>
              <a:spcBef>
                <a:spcPts val="0"/>
              </a:spcBef>
              <a:buSzPts val="1800"/>
              <a:buNone/>
            </a:pPr>
            <a:endParaRPr lang="en-GB" sz="2800" b="1" dirty="0">
              <a:latin typeface="Arial" panose="020B0604020202020204" pitchFamily="34" charset="0"/>
              <a:ea typeface="DengXian" panose="020B0503020204020204" pitchFamily="2" charset="-122"/>
              <a:cs typeface="Times New Roman" panose="02020603050405020304" pitchFamily="18" charset="0"/>
              <a:sym typeface="Calibri"/>
            </a:endParaRPr>
          </a:p>
          <a:p>
            <a:pPr marL="571500" indent="-457200">
              <a:lnSpc>
                <a:spcPct val="90000"/>
              </a:lnSpc>
              <a:spcBef>
                <a:spcPts val="0"/>
              </a:spcBef>
              <a:buSzPts val="1800"/>
            </a:pPr>
            <a:r>
              <a:rPr lang="en-GB" sz="2800" b="1" dirty="0">
                <a:latin typeface="Arial" panose="020B0604020202020204" pitchFamily="34" charset="0"/>
                <a:ea typeface="DengXian" panose="020B0503020204020204" pitchFamily="2" charset="-122"/>
                <a:cs typeface="Times New Roman" panose="02020603050405020304" pitchFamily="18" charset="0"/>
                <a:sym typeface="Calibri"/>
              </a:rPr>
              <a:t>Appendix B (Academic Misconduct Penalties) </a:t>
            </a:r>
          </a:p>
          <a:p>
            <a:pPr marL="114300" indent="0">
              <a:lnSpc>
                <a:spcPct val="90000"/>
              </a:lnSpc>
              <a:spcBef>
                <a:spcPts val="0"/>
              </a:spcBef>
              <a:buSzPts val="1800"/>
              <a:buNone/>
            </a:pPr>
            <a:endParaRPr lang="en-GB" sz="2800" b="1" dirty="0">
              <a:latin typeface="Arial" panose="020B0604020202020204" pitchFamily="34" charset="0"/>
              <a:ea typeface="DengXian" panose="020B0503020204020204" pitchFamily="2" charset="-122"/>
              <a:cs typeface="Times New Roman" panose="02020603050405020304" pitchFamily="18" charset="0"/>
              <a:sym typeface="Calibri"/>
            </a:endParaRPr>
          </a:p>
          <a:p>
            <a:pPr marL="114300" indent="0">
              <a:lnSpc>
                <a:spcPct val="90000"/>
              </a:lnSpc>
              <a:spcBef>
                <a:spcPts val="0"/>
              </a:spcBef>
              <a:buSzPts val="1800"/>
              <a:buNone/>
            </a:pPr>
            <a:r>
              <a:rPr lang="en-GB" sz="2800" dirty="0">
                <a:latin typeface="Arial" panose="020B0604020202020204" pitchFamily="34" charset="0"/>
                <a:ea typeface="DengXian" panose="020B0503020204020204" pitchFamily="2" charset="-122"/>
                <a:cs typeface="Times New Roman" panose="02020603050405020304" pitchFamily="18" charset="0"/>
                <a:sym typeface="Calibri"/>
              </a:rPr>
              <a:t>Committee members may also wish to refer to the Template Letters sent to students prior to (and after) their committee hearing being held, to see what information is communicated. See;</a:t>
            </a:r>
          </a:p>
          <a:p>
            <a:pPr marL="114300" indent="0">
              <a:lnSpc>
                <a:spcPct val="90000"/>
              </a:lnSpc>
              <a:spcBef>
                <a:spcPts val="0"/>
              </a:spcBef>
              <a:buSzPts val="1800"/>
              <a:buNone/>
            </a:pPr>
            <a:endParaRPr lang="en-GB" sz="2800" dirty="0">
              <a:latin typeface="Arial" panose="020B0604020202020204" pitchFamily="34" charset="0"/>
              <a:ea typeface="DengXian" panose="020B0503020204020204" pitchFamily="2" charset="-122"/>
              <a:cs typeface="Times New Roman" panose="02020603050405020304" pitchFamily="18" charset="0"/>
              <a:sym typeface="Calibri"/>
            </a:endParaRPr>
          </a:p>
          <a:p>
            <a:pPr marL="685800" indent="-571500">
              <a:lnSpc>
                <a:spcPct val="90000"/>
              </a:lnSpc>
              <a:spcBef>
                <a:spcPts val="0"/>
              </a:spcBef>
              <a:buSzPts val="1800"/>
            </a:pPr>
            <a:r>
              <a:rPr lang="en-GB" sz="2800" b="1" dirty="0">
                <a:latin typeface="Arial" panose="020B0604020202020204" pitchFamily="34" charset="0"/>
                <a:ea typeface="DengXian" panose="020B0503020204020204" pitchFamily="2" charset="-122"/>
                <a:cs typeface="Times New Roman" panose="02020603050405020304" pitchFamily="18" charset="0"/>
                <a:sym typeface="Calibri"/>
              </a:rPr>
              <a:t>Appendix F – Serious/Significant Template Letter </a:t>
            </a:r>
          </a:p>
          <a:p>
            <a:pPr marL="685800" indent="-571500">
              <a:lnSpc>
                <a:spcPct val="90000"/>
              </a:lnSpc>
              <a:spcBef>
                <a:spcPts val="0"/>
              </a:spcBef>
              <a:buSzPts val="1800"/>
            </a:pPr>
            <a:endParaRPr lang="en-GB" sz="2800" b="1" dirty="0">
              <a:latin typeface="Arial" panose="020B0604020202020204" pitchFamily="34" charset="0"/>
              <a:ea typeface="DengXian" panose="020B0503020204020204" pitchFamily="2" charset="-122"/>
              <a:cs typeface="Times New Roman" panose="02020603050405020304" pitchFamily="18" charset="0"/>
              <a:sym typeface="Calibri"/>
            </a:endParaRPr>
          </a:p>
          <a:p>
            <a:pPr marL="685800" indent="-571500">
              <a:lnSpc>
                <a:spcPct val="90000"/>
              </a:lnSpc>
              <a:spcBef>
                <a:spcPts val="0"/>
              </a:spcBef>
              <a:buSzPts val="1800"/>
            </a:pPr>
            <a:r>
              <a:rPr lang="en-GB" sz="2800" b="1" dirty="0">
                <a:latin typeface="Arial" panose="020B0604020202020204" pitchFamily="34" charset="0"/>
                <a:ea typeface="DengXian" panose="020B0503020204020204" pitchFamily="2" charset="-122"/>
                <a:cs typeface="Times New Roman" panose="02020603050405020304" pitchFamily="18" charset="0"/>
                <a:sym typeface="Calibri"/>
              </a:rPr>
              <a:t>Appendix J – AMC Hearing Outcomes Letter</a:t>
            </a:r>
          </a:p>
        </p:txBody>
      </p:sp>
      <p:sp>
        <p:nvSpPr>
          <p:cNvPr id="4" name="Title 21">
            <a:extLst>
              <a:ext uri="{FF2B5EF4-FFF2-40B4-BE49-F238E27FC236}">
                <a16:creationId xmlns:a16="http://schemas.microsoft.com/office/drawing/2014/main" id="{0710FCE5-EE2B-4E7D-BE23-3317C06FA7E3}"/>
              </a:ext>
            </a:extLst>
          </p:cNvPr>
          <p:cNvSpPr>
            <a:spLocks noGrp="1"/>
          </p:cNvSpPr>
          <p:nvPr>
            <p:ph type="title"/>
          </p:nvPr>
        </p:nvSpPr>
        <p:spPr>
          <a:xfrm>
            <a:off x="1002983" y="194783"/>
            <a:ext cx="9421177" cy="769493"/>
          </a:xfrm>
        </p:spPr>
        <p:txBody>
          <a:bodyPr>
            <a:normAutofit fontScale="90000"/>
          </a:bodyPr>
          <a:lstStyle/>
          <a:p>
            <a:r>
              <a:rPr lang="en-US" dirty="0"/>
              <a:t>Appendices to Annex 10</a:t>
            </a:r>
          </a:p>
        </p:txBody>
      </p:sp>
    </p:spTree>
    <p:extLst>
      <p:ext uri="{BB962C8B-B14F-4D97-AF65-F5344CB8AC3E}">
        <p14:creationId xmlns:p14="http://schemas.microsoft.com/office/powerpoint/2010/main" val="3626687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4">
            <a:extLst>
              <a:ext uri="{FF2B5EF4-FFF2-40B4-BE49-F238E27FC236}">
                <a16:creationId xmlns:a16="http://schemas.microsoft.com/office/drawing/2014/main" id="{E39055A8-6754-4F27-8010-BF142982D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useBgFill="1">
        <p:nvSpPr>
          <p:cNvPr id="17" name="Rectangle 16">
            <a:extLst>
              <a:ext uri="{FF2B5EF4-FFF2-40B4-BE49-F238E27FC236}">
                <a16:creationId xmlns:a16="http://schemas.microsoft.com/office/drawing/2014/main" id="{9D32FA8C-E5C9-41F3-B538-7C2984B7C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9" name="Rectangle 18">
            <a:extLst>
              <a:ext uri="{FF2B5EF4-FFF2-40B4-BE49-F238E27FC236}">
                <a16:creationId xmlns:a16="http://schemas.microsoft.com/office/drawing/2014/main" id="{604D41A3-547A-41D1-96E2-F0E878302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21C5EA2A-10BF-4B5E-ACC8-8A766A0949A6}"/>
              </a:ext>
            </a:extLst>
          </p:cNvPr>
          <p:cNvSpPr>
            <a:spLocks noGrp="1"/>
          </p:cNvSpPr>
          <p:nvPr>
            <p:ph type="ctrTitle"/>
          </p:nvPr>
        </p:nvSpPr>
        <p:spPr>
          <a:xfrm>
            <a:off x="649045" y="2022763"/>
            <a:ext cx="10552355" cy="3920837"/>
          </a:xfrm>
        </p:spPr>
        <p:txBody>
          <a:bodyPr vert="horz" lIns="91440" tIns="45720" rIns="91440" bIns="45720" rtlCol="0" anchor="b">
            <a:normAutofit/>
          </a:bodyPr>
          <a:lstStyle/>
          <a:p>
            <a:r>
              <a:rPr lang="en-US" sz="9600" spc="-40" dirty="0">
                <a:solidFill>
                  <a:srgbClr val="FFFFFF"/>
                </a:solidFill>
              </a:rPr>
              <a:t>Questions?</a:t>
            </a:r>
          </a:p>
        </p:txBody>
      </p:sp>
      <p:sp>
        <p:nvSpPr>
          <p:cNvPr id="4" name="Slide Number Placeholder 3">
            <a:extLst>
              <a:ext uri="{FF2B5EF4-FFF2-40B4-BE49-F238E27FC236}">
                <a16:creationId xmlns:a16="http://schemas.microsoft.com/office/drawing/2014/main" id="{7CCC3E1D-B7F8-47F6-A352-B757462BBBA7}"/>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722F022-211C-4882-844C-086FEA6806AA}" type="slidenum">
              <a:rPr kumimoji="0" lang="en-US" sz="1050" b="0" i="0" u="none" strike="noStrike" kern="1200" cap="none" spc="0" normalizeH="0" baseline="0" noProof="0" smtClean="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3758013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4">
            <a:extLst>
              <a:ext uri="{FF2B5EF4-FFF2-40B4-BE49-F238E27FC236}">
                <a16:creationId xmlns:a16="http://schemas.microsoft.com/office/drawing/2014/main" id="{E39055A8-6754-4F27-8010-BF142982D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useBgFill="1">
        <p:nvSpPr>
          <p:cNvPr id="17" name="Rectangle 16">
            <a:extLst>
              <a:ext uri="{FF2B5EF4-FFF2-40B4-BE49-F238E27FC236}">
                <a16:creationId xmlns:a16="http://schemas.microsoft.com/office/drawing/2014/main" id="{9D32FA8C-E5C9-41F3-B538-7C2984B7C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9" name="Rectangle 18">
            <a:extLst>
              <a:ext uri="{FF2B5EF4-FFF2-40B4-BE49-F238E27FC236}">
                <a16:creationId xmlns:a16="http://schemas.microsoft.com/office/drawing/2014/main" id="{604D41A3-547A-41D1-96E2-F0E878302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21C5EA2A-10BF-4B5E-ACC8-8A766A0949A6}"/>
              </a:ext>
            </a:extLst>
          </p:cNvPr>
          <p:cNvSpPr>
            <a:spLocks noGrp="1"/>
          </p:cNvSpPr>
          <p:nvPr>
            <p:ph type="ctrTitle"/>
          </p:nvPr>
        </p:nvSpPr>
        <p:spPr>
          <a:xfrm>
            <a:off x="649045" y="2022763"/>
            <a:ext cx="10552355" cy="3920837"/>
          </a:xfrm>
        </p:spPr>
        <p:txBody>
          <a:bodyPr vert="horz" lIns="91440" tIns="45720" rIns="91440" bIns="45720" rtlCol="0" anchor="b">
            <a:normAutofit/>
          </a:bodyPr>
          <a:lstStyle/>
          <a:p>
            <a:r>
              <a:rPr lang="en-US" sz="9600" spc="-40" dirty="0">
                <a:solidFill>
                  <a:srgbClr val="FFFFFF"/>
                </a:solidFill>
              </a:rPr>
              <a:t>Updates</a:t>
            </a:r>
          </a:p>
        </p:txBody>
      </p:sp>
      <p:sp>
        <p:nvSpPr>
          <p:cNvPr id="4" name="Slide Number Placeholder 3">
            <a:extLst>
              <a:ext uri="{FF2B5EF4-FFF2-40B4-BE49-F238E27FC236}">
                <a16:creationId xmlns:a16="http://schemas.microsoft.com/office/drawing/2014/main" id="{7CCC3E1D-B7F8-47F6-A352-B757462BBBA7}"/>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722F022-211C-4882-844C-086FEA6806AA}" type="slidenum">
              <a:rPr kumimoji="0" lang="en-US" sz="1050" b="0" i="0" u="none" strike="noStrike" kern="1200" cap="none" spc="0" normalizeH="0" baseline="0" noProof="0" smtClean="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867577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95447"/>
            <a:ext cx="12192000" cy="862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a:extLst>
              <a:ext uri="{FF2B5EF4-FFF2-40B4-BE49-F238E27FC236}">
                <a16:creationId xmlns:a16="http://schemas.microsoft.com/office/drawing/2014/main" id="{9A92E93D-8BFB-4A21-A47E-78B6DCA21146}"/>
              </a:ext>
            </a:extLst>
          </p:cNvPr>
          <p:cNvSpPr>
            <a:spLocks noGrp="1"/>
          </p:cNvSpPr>
          <p:nvPr>
            <p:ph type="title"/>
          </p:nvPr>
        </p:nvSpPr>
        <p:spPr>
          <a:xfrm>
            <a:off x="647698" y="484494"/>
            <a:ext cx="10718294" cy="1569493"/>
          </a:xfrm>
        </p:spPr>
        <p:txBody>
          <a:bodyPr anchor="t"/>
          <a:lstStyle/>
          <a:p>
            <a:r>
              <a:rPr lang="en-US" dirty="0"/>
              <a:t>What are We Doing at Kent?</a:t>
            </a:r>
          </a:p>
        </p:txBody>
      </p:sp>
      <p:sp>
        <p:nvSpPr>
          <p:cNvPr id="17" name="Slide Number Placeholder 16">
            <a:extLst>
              <a:ext uri="{FF2B5EF4-FFF2-40B4-BE49-F238E27FC236}">
                <a16:creationId xmlns:a16="http://schemas.microsoft.com/office/drawing/2014/main" id="{3F88522D-FC32-4BD0-B916-ED439025B734}"/>
              </a:ext>
            </a:extLst>
          </p:cNvPr>
          <p:cNvSpPr>
            <a:spLocks noGrp="1"/>
          </p:cNvSpPr>
          <p:nvPr>
            <p:ph type="sldNum" sz="quarter" idx="12"/>
          </p:nvPr>
        </p:nvSpPr>
        <p:spPr>
          <a:xfrm>
            <a:off x="11365992" y="624416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F39FF-F5CB-4ACA-9B46-4CCF89ECA75F}" type="slidenum">
              <a:rPr kumimoji="0" lang="en-US" i="0" u="none" strike="noStrike" kern="1200" cap="none" spc="0" normalizeH="0" baseline="0" noProof="0" smtClean="0">
                <a:ln>
                  <a:noFill/>
                </a:ln>
                <a:solidFill>
                  <a:schemeClr val="bg1"/>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i="0" u="none" strike="noStrike" kern="1200" cap="none" spc="0" normalizeH="0" baseline="0" noProof="0" dirty="0">
              <a:ln>
                <a:noFill/>
              </a:ln>
              <a:solidFill>
                <a:schemeClr val="bg1"/>
              </a:solidFill>
              <a:effectLst/>
              <a:uLnTx/>
              <a:uFillTx/>
              <a:latin typeface="Avenir Next LT Pro"/>
              <a:ea typeface="+mn-ea"/>
              <a:cs typeface="+mn-cs"/>
            </a:endParaRPr>
          </a:p>
        </p:txBody>
      </p:sp>
      <p:sp>
        <p:nvSpPr>
          <p:cNvPr id="7" name="Content Placeholder 5">
            <a:extLst>
              <a:ext uri="{FF2B5EF4-FFF2-40B4-BE49-F238E27FC236}">
                <a16:creationId xmlns:a16="http://schemas.microsoft.com/office/drawing/2014/main" id="{DC0DB2EB-99BD-4F84-911F-3DB5279AD536}"/>
              </a:ext>
            </a:extLst>
          </p:cNvPr>
          <p:cNvSpPr txBox="1">
            <a:spLocks/>
          </p:cNvSpPr>
          <p:nvPr/>
        </p:nvSpPr>
        <p:spPr>
          <a:xfrm>
            <a:off x="931862" y="1526393"/>
            <a:ext cx="10328275" cy="4996648"/>
          </a:xfrm>
          <a:prstGeom prst="rect">
            <a:avLst/>
          </a:prstGeom>
        </p:spPr>
        <p:txBody>
          <a:bodyPr vert="horz" lIns="91440" tIns="45720" rIns="91440" bIns="45720" rtlCol="0">
            <a:normAutofit/>
          </a:bodyPr>
          <a:lstStyle>
            <a:lvl1pPr marL="0" indent="0" algn="ctr" defTabSz="914400" rtl="0" eaLnBrk="1" latinLnBrk="0" hangingPunct="1">
              <a:lnSpc>
                <a:spcPct val="110000"/>
              </a:lnSpc>
              <a:spcBef>
                <a:spcPts val="1000"/>
              </a:spcBef>
              <a:buFont typeface="Arial" panose="020B0604020202020204" pitchFamily="34" charset="0"/>
              <a:buNone/>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107000"/>
              </a:lnSpc>
              <a:spcBef>
                <a:spcPts val="1000"/>
              </a:spcBef>
              <a:spcAft>
                <a:spcPts val="0"/>
              </a:spcAft>
              <a:buClrTx/>
              <a:buSzTx/>
              <a:tabLst/>
              <a:defRPr/>
            </a:pPr>
            <a:r>
              <a:rPr lang="en-GB" sz="2300" dirty="0">
                <a:solidFill>
                  <a:prstClr val="black"/>
                </a:solidFill>
                <a:latin typeface="Arial" panose="020B0604020202020204" pitchFamily="34" charset="0"/>
                <a:ea typeface="Microsoft Sans Serif" panose="020B0604020202020204" pitchFamily="34" charset="0"/>
                <a:cs typeface="Arial" panose="020B0604020202020204" pitchFamily="34" charset="0"/>
              </a:rPr>
              <a:t>In May 2021, QACO led a Working Group made up of representatives from all 6 academic Divisions. </a:t>
            </a:r>
          </a:p>
          <a:p>
            <a:pPr marR="0" lvl="0" algn="l" defTabSz="914400" rtl="0" eaLnBrk="1" fontAlgn="auto" latinLnBrk="0" hangingPunct="1">
              <a:lnSpc>
                <a:spcPct val="107000"/>
              </a:lnSpc>
              <a:spcBef>
                <a:spcPts val="1000"/>
              </a:spcBef>
              <a:spcAft>
                <a:spcPts val="0"/>
              </a:spcAft>
              <a:buClrTx/>
              <a:buSzTx/>
              <a:tabLst/>
              <a:defRPr/>
            </a:pPr>
            <a:r>
              <a:rPr kumimoji="0" lang="en-GB" sz="2300" b="0" i="0" u="none" strike="noStrike" kern="1200" cap="none" spc="-20" normalizeH="0" baseline="0" noProof="0" dirty="0">
                <a:ln>
                  <a:noFill/>
                </a:ln>
                <a:solidFill>
                  <a:prstClr val="black"/>
                </a:solidFill>
                <a:effectLst/>
                <a:uLnTx/>
                <a:uFillTx/>
                <a:latin typeface="Arial" panose="020B0604020202020204" pitchFamily="34" charset="0"/>
                <a:ea typeface="Microsoft Sans Serif" panose="020B0604020202020204" pitchFamily="34" charset="0"/>
                <a:cs typeface="Arial" panose="020B0604020202020204" pitchFamily="34" charset="0"/>
              </a:rPr>
              <a:t>The</a:t>
            </a:r>
            <a:r>
              <a:rPr kumimoji="0" lang="en-GB" sz="2300" b="0" i="0" u="none" strike="noStrike" kern="1200" cap="none" spc="-20" normalizeH="0" noProof="0" dirty="0">
                <a:ln>
                  <a:noFill/>
                </a:ln>
                <a:solidFill>
                  <a:prstClr val="black"/>
                </a:solidFill>
                <a:effectLst/>
                <a:uLnTx/>
                <a:uFillTx/>
                <a:latin typeface="Arial" panose="020B0604020202020204" pitchFamily="34" charset="0"/>
                <a:ea typeface="Microsoft Sans Serif" panose="020B0604020202020204" pitchFamily="34" charset="0"/>
                <a:cs typeface="Arial" panose="020B0604020202020204" pitchFamily="34" charset="0"/>
              </a:rPr>
              <a:t> aims of the working group were: </a:t>
            </a:r>
          </a:p>
          <a:p>
            <a:pPr marL="457200" marR="0" lvl="0" indent="-457200" algn="l" defTabSz="914400" rtl="0" eaLnBrk="1" fontAlgn="auto" latinLnBrk="0" hangingPunct="1">
              <a:lnSpc>
                <a:spcPct val="107000"/>
              </a:lnSpc>
              <a:spcBef>
                <a:spcPts val="1000"/>
              </a:spcBef>
              <a:spcAft>
                <a:spcPts val="0"/>
              </a:spcAft>
              <a:buClrTx/>
              <a:buSzTx/>
              <a:buFont typeface="Arial" panose="020B0604020202020204" pitchFamily="34" charset="0"/>
              <a:buChar char="•"/>
              <a:tabLst/>
              <a:defRPr/>
            </a:pPr>
            <a:r>
              <a:rPr lang="en-GB" sz="2300" dirty="0">
                <a:solidFill>
                  <a:prstClr val="black"/>
                </a:solidFill>
                <a:latin typeface="Arial" panose="020B0604020202020204" pitchFamily="34" charset="0"/>
                <a:ea typeface="Microsoft Sans Serif" panose="020B0604020202020204" pitchFamily="34" charset="0"/>
                <a:cs typeface="Arial" panose="020B0604020202020204" pitchFamily="34" charset="0"/>
              </a:rPr>
              <a:t>t</a:t>
            </a:r>
            <a:r>
              <a:rPr lang="en-GB" sz="2300" baseline="0" dirty="0">
                <a:solidFill>
                  <a:prstClr val="black"/>
                </a:solidFill>
                <a:latin typeface="Arial" panose="020B0604020202020204" pitchFamily="34" charset="0"/>
                <a:ea typeface="Microsoft Sans Serif" panose="020B0604020202020204" pitchFamily="34" charset="0"/>
                <a:cs typeface="Arial" panose="020B0604020202020204" pitchFamily="34" charset="0"/>
              </a:rPr>
              <a:t>o</a:t>
            </a:r>
            <a:r>
              <a:rPr lang="en-GB" sz="2300" dirty="0">
                <a:solidFill>
                  <a:prstClr val="black"/>
                </a:solidFill>
                <a:latin typeface="Arial" panose="020B0604020202020204" pitchFamily="34" charset="0"/>
                <a:ea typeface="Microsoft Sans Serif" panose="020B0604020202020204" pitchFamily="34" charset="0"/>
                <a:cs typeface="Arial" panose="020B0604020202020204" pitchFamily="34" charset="0"/>
              </a:rPr>
              <a:t> reduce the administrative burden caused by AMCs at a Divisional level</a:t>
            </a:r>
          </a:p>
          <a:p>
            <a:pPr marL="457200" marR="0" lvl="0" indent="-457200" algn="l" defTabSz="914400" rtl="0" eaLnBrk="1" fontAlgn="auto" latinLnBrk="0" hangingPunct="1">
              <a:lnSpc>
                <a:spcPct val="107000"/>
              </a:lnSpc>
              <a:spcBef>
                <a:spcPts val="1000"/>
              </a:spcBef>
              <a:spcAft>
                <a:spcPts val="0"/>
              </a:spcAft>
              <a:buClrTx/>
              <a:buSzTx/>
              <a:buFont typeface="Arial" panose="020B0604020202020204" pitchFamily="34" charset="0"/>
              <a:buChar char="•"/>
              <a:tabLst/>
              <a:defRPr/>
            </a:pPr>
            <a:r>
              <a:rPr lang="en-GB" sz="2300" dirty="0">
                <a:solidFill>
                  <a:prstClr val="black"/>
                </a:solidFill>
                <a:latin typeface="Arial" panose="020B0604020202020204" pitchFamily="34" charset="0"/>
                <a:ea typeface="Microsoft Sans Serif" panose="020B0604020202020204" pitchFamily="34" charset="0"/>
                <a:cs typeface="Arial" panose="020B0604020202020204" pitchFamily="34" charset="0"/>
              </a:rPr>
              <a:t>t</a:t>
            </a:r>
            <a:r>
              <a:rPr kumimoji="0" lang="en-GB" sz="2300" b="0" i="0" u="none" strike="noStrike" kern="1200" cap="none" spc="-20" normalizeH="0" baseline="0" noProof="0" dirty="0">
                <a:ln>
                  <a:noFill/>
                </a:ln>
                <a:solidFill>
                  <a:prstClr val="black"/>
                </a:solidFill>
                <a:effectLst/>
                <a:uLnTx/>
                <a:uFillTx/>
                <a:latin typeface="Arial" panose="020B0604020202020204" pitchFamily="34" charset="0"/>
                <a:ea typeface="Microsoft Sans Serif" panose="020B0604020202020204" pitchFamily="34" charset="0"/>
                <a:cs typeface="Arial" panose="020B0604020202020204" pitchFamily="34" charset="0"/>
              </a:rPr>
              <a:t>o</a:t>
            </a:r>
            <a:r>
              <a:rPr kumimoji="0" lang="en-GB" sz="2300" b="0" i="0" u="none" strike="noStrike" kern="1200" cap="none" spc="-20" normalizeH="0" noProof="0" dirty="0">
                <a:ln>
                  <a:noFill/>
                </a:ln>
                <a:solidFill>
                  <a:prstClr val="black"/>
                </a:solidFill>
                <a:effectLst/>
                <a:uLnTx/>
                <a:uFillTx/>
                <a:latin typeface="Arial" panose="020B0604020202020204" pitchFamily="34" charset="0"/>
                <a:ea typeface="Microsoft Sans Serif" panose="020B0604020202020204" pitchFamily="34" charset="0"/>
                <a:cs typeface="Arial" panose="020B0604020202020204" pitchFamily="34" charset="0"/>
              </a:rPr>
              <a:t> review categorisation of penalties to ensure that they were proportionate</a:t>
            </a:r>
          </a:p>
          <a:p>
            <a:pPr marL="457200" lvl="0" indent="-457200" algn="l">
              <a:lnSpc>
                <a:spcPct val="107000"/>
              </a:lnSpc>
              <a:buFont typeface="Arial" panose="020B0604020202020204" pitchFamily="34" charset="0"/>
              <a:buChar char="•"/>
              <a:defRPr/>
            </a:pPr>
            <a:r>
              <a:rPr lang="en-GB" sz="2300" dirty="0">
                <a:solidFill>
                  <a:prstClr val="black"/>
                </a:solidFill>
                <a:latin typeface="Arial" panose="020B0604020202020204" pitchFamily="34" charset="0"/>
                <a:ea typeface="Microsoft Sans Serif" panose="020B0604020202020204" pitchFamily="34" charset="0"/>
                <a:cs typeface="Arial" panose="020B0604020202020204" pitchFamily="34" charset="0"/>
              </a:rPr>
              <a:t>to develop the University’s policy on contract cheating and Essay Mill services.</a:t>
            </a:r>
          </a:p>
          <a:p>
            <a:pPr marL="457200" lvl="0" indent="-457200" algn="l">
              <a:lnSpc>
                <a:spcPct val="107000"/>
              </a:lnSpc>
              <a:buFont typeface="Arial" panose="020B0604020202020204" pitchFamily="34" charset="0"/>
              <a:buChar char="•"/>
              <a:defRPr/>
            </a:pPr>
            <a:r>
              <a:rPr lang="en-GB" sz="2300" dirty="0">
                <a:solidFill>
                  <a:prstClr val="black"/>
                </a:solidFill>
                <a:latin typeface="Arial" panose="020B0604020202020204" pitchFamily="34" charset="0"/>
                <a:ea typeface="Microsoft Sans Serif" panose="020B0604020202020204" pitchFamily="34" charset="0"/>
                <a:cs typeface="Arial" panose="020B0604020202020204" pitchFamily="34" charset="0"/>
              </a:rPr>
              <a:t>to ensure that the policy reflects a holistic, community-focused approach to Academic Integrity.</a:t>
            </a:r>
          </a:p>
          <a:p>
            <a:pPr marR="0" lvl="0" algn="l" defTabSz="914400" rtl="0" eaLnBrk="1" fontAlgn="auto" latinLnBrk="0" hangingPunct="1">
              <a:lnSpc>
                <a:spcPct val="107000"/>
              </a:lnSpc>
              <a:spcBef>
                <a:spcPts val="1000"/>
              </a:spcBef>
              <a:spcAft>
                <a:spcPts val="0"/>
              </a:spcAft>
              <a:buClrTx/>
              <a:buSzTx/>
              <a:tabLst/>
              <a:defRPr/>
            </a:pPr>
            <a:endParaRPr kumimoji="0" lang="en-GB" sz="2800" b="0" i="0" u="none" strike="noStrike" kern="1200" cap="none" spc="-20" normalizeH="0" noProof="0" dirty="0">
              <a:ln>
                <a:noFill/>
              </a:ln>
              <a:solidFill>
                <a:prstClr val="black"/>
              </a:solidFill>
              <a:effectLst/>
              <a:uLnTx/>
              <a:uFillTx/>
              <a:latin typeface="Arial" panose="020B0604020202020204" pitchFamily="34" charset="0"/>
              <a:ea typeface="Microsoft Sans Serif" panose="020B0604020202020204" pitchFamily="34" charset="0"/>
              <a:cs typeface="Arial" panose="020B0604020202020204" pitchFamily="34" charset="0"/>
            </a:endParaRPr>
          </a:p>
          <a:p>
            <a:pPr marR="0" lvl="0" algn="l" defTabSz="914400" rtl="0" eaLnBrk="1" fontAlgn="auto" latinLnBrk="0" hangingPunct="1">
              <a:lnSpc>
                <a:spcPct val="107000"/>
              </a:lnSpc>
              <a:spcBef>
                <a:spcPts val="1000"/>
              </a:spcBef>
              <a:spcAft>
                <a:spcPts val="0"/>
              </a:spcAft>
              <a:buClrTx/>
              <a:buSzTx/>
              <a:tabLst/>
              <a:defRPr/>
            </a:pPr>
            <a:endParaRPr kumimoji="0" lang="en-GB" b="0" i="0" u="none" strike="noStrike" kern="1200" cap="none" spc="-20" normalizeH="0" baseline="0" noProof="0" dirty="0">
              <a:ln>
                <a:noFill/>
              </a:ln>
              <a:solidFill>
                <a:prstClr val="black"/>
              </a:solidFill>
              <a:effectLst/>
              <a:uLnTx/>
              <a:uFillTx/>
              <a:latin typeface="Arial" panose="020B0604020202020204" pitchFamily="34" charset="0"/>
              <a:ea typeface="Microsoft Sans Serif" panose="020B0604020202020204" pitchFamily="34" charset="0"/>
              <a:cs typeface="Arial" panose="020B0604020202020204" pitchFamily="34" charset="0"/>
            </a:endParaRPr>
          </a:p>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GB" sz="2400" b="0" i="0" u="none" strike="noStrike" kern="1200" cap="none" spc="-2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482531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95447"/>
            <a:ext cx="12192000" cy="862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a:extLst>
              <a:ext uri="{FF2B5EF4-FFF2-40B4-BE49-F238E27FC236}">
                <a16:creationId xmlns:a16="http://schemas.microsoft.com/office/drawing/2014/main" id="{9A92E93D-8BFB-4A21-A47E-78B6DCA21146}"/>
              </a:ext>
            </a:extLst>
          </p:cNvPr>
          <p:cNvSpPr>
            <a:spLocks noGrp="1"/>
          </p:cNvSpPr>
          <p:nvPr>
            <p:ph type="title"/>
          </p:nvPr>
        </p:nvSpPr>
        <p:spPr>
          <a:xfrm>
            <a:off x="647698" y="484494"/>
            <a:ext cx="10718294" cy="1569493"/>
          </a:xfrm>
        </p:spPr>
        <p:txBody>
          <a:bodyPr anchor="t"/>
          <a:lstStyle/>
          <a:p>
            <a:r>
              <a:rPr lang="en-US" dirty="0"/>
              <a:t>What are We Doing at Kent?</a:t>
            </a:r>
          </a:p>
        </p:txBody>
      </p:sp>
      <p:sp>
        <p:nvSpPr>
          <p:cNvPr id="17" name="Slide Number Placeholder 16">
            <a:extLst>
              <a:ext uri="{FF2B5EF4-FFF2-40B4-BE49-F238E27FC236}">
                <a16:creationId xmlns:a16="http://schemas.microsoft.com/office/drawing/2014/main" id="{3F88522D-FC32-4BD0-B916-ED439025B734}"/>
              </a:ext>
            </a:extLst>
          </p:cNvPr>
          <p:cNvSpPr>
            <a:spLocks noGrp="1"/>
          </p:cNvSpPr>
          <p:nvPr>
            <p:ph type="sldNum" sz="quarter" idx="12"/>
          </p:nvPr>
        </p:nvSpPr>
        <p:spPr>
          <a:xfrm>
            <a:off x="11365992" y="624416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F39FF-F5CB-4ACA-9B46-4CCF89ECA75F}" type="slidenum">
              <a:rPr kumimoji="0" lang="en-US" i="0" u="none" strike="noStrike" kern="1200" cap="none" spc="0" normalizeH="0" baseline="0" noProof="0" smtClean="0">
                <a:ln>
                  <a:noFill/>
                </a:ln>
                <a:solidFill>
                  <a:schemeClr val="bg1"/>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i="0" u="none" strike="noStrike" kern="1200" cap="none" spc="0" normalizeH="0" baseline="0" noProof="0" dirty="0">
              <a:ln>
                <a:noFill/>
              </a:ln>
              <a:solidFill>
                <a:schemeClr val="bg1"/>
              </a:solidFill>
              <a:effectLst/>
              <a:uLnTx/>
              <a:uFillTx/>
              <a:latin typeface="Avenir Next LT Pro"/>
              <a:ea typeface="+mn-ea"/>
              <a:cs typeface="+mn-cs"/>
            </a:endParaRPr>
          </a:p>
        </p:txBody>
      </p:sp>
      <p:sp>
        <p:nvSpPr>
          <p:cNvPr id="7" name="Content Placeholder 5">
            <a:extLst>
              <a:ext uri="{FF2B5EF4-FFF2-40B4-BE49-F238E27FC236}">
                <a16:creationId xmlns:a16="http://schemas.microsoft.com/office/drawing/2014/main" id="{DC0DB2EB-99BD-4F84-911F-3DB5279AD536}"/>
              </a:ext>
            </a:extLst>
          </p:cNvPr>
          <p:cNvSpPr txBox="1">
            <a:spLocks/>
          </p:cNvSpPr>
          <p:nvPr/>
        </p:nvSpPr>
        <p:spPr>
          <a:xfrm>
            <a:off x="842707" y="1430074"/>
            <a:ext cx="10328275" cy="4996648"/>
          </a:xfrm>
          <a:prstGeom prst="rect">
            <a:avLst/>
          </a:prstGeom>
        </p:spPr>
        <p:txBody>
          <a:bodyPr vert="horz" lIns="91440" tIns="45720" rIns="91440" bIns="45720" rtlCol="0">
            <a:normAutofit/>
          </a:bodyPr>
          <a:lstStyle>
            <a:lvl1pPr marL="0" indent="0" algn="ctr" defTabSz="914400" rtl="0" eaLnBrk="1" latinLnBrk="0" hangingPunct="1">
              <a:lnSpc>
                <a:spcPct val="110000"/>
              </a:lnSpc>
              <a:spcBef>
                <a:spcPts val="1000"/>
              </a:spcBef>
              <a:buFont typeface="Arial" panose="020B0604020202020204" pitchFamily="34" charset="0"/>
              <a:buNone/>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107000"/>
              </a:lnSpc>
              <a:spcBef>
                <a:spcPts val="1000"/>
              </a:spcBef>
              <a:spcAft>
                <a:spcPts val="0"/>
              </a:spcAft>
              <a:buClrTx/>
              <a:buSzTx/>
              <a:tabLst/>
              <a:defRPr/>
            </a:pPr>
            <a:r>
              <a:rPr lang="en-GB" sz="2000" dirty="0">
                <a:solidFill>
                  <a:prstClr val="black"/>
                </a:solidFill>
                <a:latin typeface="Arial" panose="020B0604020202020204" pitchFamily="34" charset="0"/>
                <a:ea typeface="Microsoft Sans Serif" panose="020B0604020202020204" pitchFamily="34" charset="0"/>
                <a:cs typeface="Arial" panose="020B0604020202020204" pitchFamily="34" charset="0"/>
              </a:rPr>
              <a:t>Following the resolution of the Working Group, here are some of the steps we have taken over the course of the year: </a:t>
            </a:r>
          </a:p>
          <a:p>
            <a:pPr marL="342900" marR="0" lvl="0" indent="-342900" algn="l" defTabSz="914400" rtl="0" eaLnBrk="1" fontAlgn="auto" latinLnBrk="0" hangingPunct="1">
              <a:lnSpc>
                <a:spcPct val="107000"/>
              </a:lnSpc>
              <a:spcBef>
                <a:spcPts val="1000"/>
              </a:spcBef>
              <a:spcAft>
                <a:spcPts val="0"/>
              </a:spcAft>
              <a:buClrTx/>
              <a:buSzTx/>
              <a:buFont typeface="Arial" panose="020B0604020202020204" pitchFamily="34" charset="0"/>
              <a:buChar char="•"/>
              <a:tabLst/>
              <a:defRPr/>
            </a:pPr>
            <a:r>
              <a:rPr lang="en-GB" sz="2000" dirty="0">
                <a:solidFill>
                  <a:prstClr val="black"/>
                </a:solidFill>
                <a:latin typeface="Arial" panose="020B0604020202020204" pitchFamily="34" charset="0"/>
                <a:ea typeface="Microsoft Sans Serif" panose="020B0604020202020204" pitchFamily="34" charset="0"/>
                <a:cs typeface="Arial" panose="020B0604020202020204" pitchFamily="34" charset="0"/>
              </a:rPr>
              <a:t>Signing of the QAA Academic Integrity Charter </a:t>
            </a:r>
          </a:p>
          <a:p>
            <a:pPr marL="342900" marR="0" lvl="0" indent="-342900" algn="l" defTabSz="914400" rtl="0" eaLnBrk="1" fontAlgn="auto" latinLnBrk="0" hangingPunct="1">
              <a:lnSpc>
                <a:spcPct val="107000"/>
              </a:lnSpc>
              <a:spcBef>
                <a:spcPts val="1000"/>
              </a:spcBef>
              <a:spcAft>
                <a:spcPts val="0"/>
              </a:spcAft>
              <a:buClrTx/>
              <a:buSzTx/>
              <a:buFont typeface="Arial" panose="020B0604020202020204" pitchFamily="34" charset="0"/>
              <a:buChar char="•"/>
              <a:tabLst/>
              <a:defRPr/>
            </a:pPr>
            <a:r>
              <a:rPr lang="en-GB" sz="2000" dirty="0">
                <a:solidFill>
                  <a:prstClr val="black"/>
                </a:solidFill>
                <a:latin typeface="Arial" panose="020B0604020202020204" pitchFamily="34" charset="0"/>
                <a:ea typeface="Microsoft Sans Serif" panose="020B0604020202020204" pitchFamily="34" charset="0"/>
                <a:cs typeface="Arial" panose="020B0604020202020204" pitchFamily="34" charset="0"/>
              </a:rPr>
              <a:t>Developing an online referral form to improve (internal) administrative processes</a:t>
            </a:r>
          </a:p>
          <a:p>
            <a:pPr marL="342900" marR="0" lvl="0" indent="-342900" algn="l" defTabSz="914400" rtl="0" eaLnBrk="1" fontAlgn="auto" latinLnBrk="0" hangingPunct="1">
              <a:lnSpc>
                <a:spcPct val="107000"/>
              </a:lnSpc>
              <a:spcBef>
                <a:spcPts val="1000"/>
              </a:spcBef>
              <a:spcAft>
                <a:spcPts val="0"/>
              </a:spcAft>
              <a:buClrTx/>
              <a:buSzTx/>
              <a:buFont typeface="Arial" panose="020B0604020202020204" pitchFamily="34" charset="0"/>
              <a:buChar char="•"/>
              <a:tabLst/>
              <a:defRPr/>
            </a:pPr>
            <a:r>
              <a:rPr lang="en-GB" sz="2000" dirty="0">
                <a:solidFill>
                  <a:prstClr val="black"/>
                </a:solidFill>
                <a:latin typeface="Arial" panose="020B0604020202020204" pitchFamily="34" charset="0"/>
                <a:ea typeface="Microsoft Sans Serif" panose="020B0604020202020204" pitchFamily="34" charset="0"/>
                <a:cs typeface="Arial" panose="020B0604020202020204" pitchFamily="34" charset="0"/>
              </a:rPr>
              <a:t>Review and amendments of penalties in Appendix B </a:t>
            </a:r>
          </a:p>
          <a:p>
            <a:pPr marL="342900" marR="0" lvl="0" indent="-342900" algn="l" defTabSz="914400" rtl="0" eaLnBrk="1" fontAlgn="auto" latinLnBrk="0" hangingPunct="1">
              <a:lnSpc>
                <a:spcPct val="107000"/>
              </a:lnSpc>
              <a:spcBef>
                <a:spcPts val="1000"/>
              </a:spcBef>
              <a:spcAft>
                <a:spcPts val="0"/>
              </a:spcAft>
              <a:buClrTx/>
              <a:buSzTx/>
              <a:buFont typeface="Arial" panose="020B0604020202020204" pitchFamily="34" charset="0"/>
              <a:buChar char="•"/>
              <a:tabLst/>
              <a:defRPr/>
            </a:pPr>
            <a:r>
              <a:rPr lang="en-GB" sz="2000" dirty="0">
                <a:solidFill>
                  <a:prstClr val="black"/>
                </a:solidFill>
                <a:latin typeface="Arial" panose="020B0604020202020204" pitchFamily="34" charset="0"/>
                <a:ea typeface="Microsoft Sans Serif" panose="020B0604020202020204" pitchFamily="34" charset="0"/>
                <a:cs typeface="Arial" panose="020B0604020202020204" pitchFamily="34" charset="0"/>
              </a:rPr>
              <a:t>Review of the “trigger point” for Academic Misconduct Committees in Annex 10</a:t>
            </a:r>
          </a:p>
          <a:p>
            <a:pPr marL="342900" marR="0" lvl="0" indent="-342900" algn="l" defTabSz="914400" rtl="0" eaLnBrk="1" fontAlgn="auto" latinLnBrk="0" hangingPunct="1">
              <a:lnSpc>
                <a:spcPct val="107000"/>
              </a:lnSpc>
              <a:spcBef>
                <a:spcPts val="1000"/>
              </a:spcBef>
              <a:spcAft>
                <a:spcPts val="0"/>
              </a:spcAft>
              <a:buClrTx/>
              <a:buSzTx/>
              <a:buFont typeface="Arial" panose="020B0604020202020204" pitchFamily="34" charset="0"/>
              <a:buChar char="•"/>
              <a:tabLst/>
              <a:defRPr/>
            </a:pPr>
            <a:r>
              <a:rPr lang="en-GB" sz="2000" dirty="0">
                <a:solidFill>
                  <a:prstClr val="black"/>
                </a:solidFill>
                <a:latin typeface="Arial" panose="020B0604020202020204" pitchFamily="34" charset="0"/>
                <a:ea typeface="Microsoft Sans Serif" panose="020B0604020202020204" pitchFamily="34" charset="0"/>
                <a:cs typeface="Arial" panose="020B0604020202020204" pitchFamily="34" charset="0"/>
              </a:rPr>
              <a:t>A full re-write and re-design of content on the Academic Integrity section of our website aimed at both staff and students – this will include information on Essay Mills</a:t>
            </a:r>
          </a:p>
          <a:p>
            <a:pPr marL="342900" marR="0" lvl="0" indent="-342900" algn="l" defTabSz="914400" rtl="0" eaLnBrk="1" fontAlgn="auto" latinLnBrk="0" hangingPunct="1">
              <a:lnSpc>
                <a:spcPct val="107000"/>
              </a:lnSpc>
              <a:spcBef>
                <a:spcPts val="1000"/>
              </a:spcBef>
              <a:spcAft>
                <a:spcPts val="0"/>
              </a:spcAft>
              <a:buClrTx/>
              <a:buSzTx/>
              <a:buFont typeface="Arial" panose="020B0604020202020204" pitchFamily="34" charset="0"/>
              <a:buChar char="•"/>
              <a:tabLst/>
              <a:defRPr/>
            </a:pPr>
            <a:r>
              <a:rPr lang="en-GB" sz="2000" dirty="0">
                <a:solidFill>
                  <a:prstClr val="black"/>
                </a:solidFill>
                <a:latin typeface="Arial" panose="020B0604020202020204" pitchFamily="34" charset="0"/>
                <a:ea typeface="Microsoft Sans Serif" panose="020B0604020202020204" pitchFamily="34" charset="0"/>
                <a:cs typeface="Arial" panose="020B0604020202020204" pitchFamily="34" charset="0"/>
              </a:rPr>
              <a:t>Bespoke training for AMC Chairs and Panel members, Secretaries and Student Reps</a:t>
            </a:r>
          </a:p>
          <a:p>
            <a:pPr marL="342900" marR="0" lvl="0" indent="-342900" algn="l" defTabSz="914400" rtl="0" eaLnBrk="1" fontAlgn="auto" latinLnBrk="0" hangingPunct="1">
              <a:lnSpc>
                <a:spcPct val="107000"/>
              </a:lnSpc>
              <a:spcBef>
                <a:spcPts val="1000"/>
              </a:spcBef>
              <a:spcAft>
                <a:spcPts val="0"/>
              </a:spcAft>
              <a:buClrTx/>
              <a:buSzTx/>
              <a:buFont typeface="Arial" panose="020B0604020202020204" pitchFamily="34" charset="0"/>
              <a:buChar char="•"/>
              <a:tabLst/>
              <a:defRPr/>
            </a:pPr>
            <a:r>
              <a:rPr lang="en-GB" sz="2000" dirty="0">
                <a:solidFill>
                  <a:prstClr val="black"/>
                </a:solidFill>
                <a:latin typeface="Arial" panose="020B0604020202020204" pitchFamily="34" charset="0"/>
                <a:ea typeface="Microsoft Sans Serif" panose="020B0604020202020204" pitchFamily="34" charset="0"/>
                <a:cs typeface="Arial" panose="020B0604020202020204" pitchFamily="34" charset="0"/>
              </a:rPr>
              <a:t>Closer consultation with Student Union on changes made to Annex 10</a:t>
            </a:r>
          </a:p>
          <a:p>
            <a:pPr marL="342900" marR="0" lvl="0" indent="-342900" algn="l" defTabSz="914400" rtl="0" eaLnBrk="1" fontAlgn="auto" latinLnBrk="0" hangingPunct="1">
              <a:lnSpc>
                <a:spcPct val="107000"/>
              </a:lnSpc>
              <a:spcBef>
                <a:spcPts val="1000"/>
              </a:spcBef>
              <a:spcAft>
                <a:spcPts val="0"/>
              </a:spcAft>
              <a:buClrTx/>
              <a:buSzTx/>
              <a:buFont typeface="Arial" panose="020B0604020202020204" pitchFamily="34" charset="0"/>
              <a:buChar char="•"/>
              <a:tabLst/>
              <a:defRPr/>
            </a:pPr>
            <a:endParaRPr lang="en-GB" sz="2300" dirty="0">
              <a:solidFill>
                <a:prstClr val="black"/>
              </a:solidFill>
              <a:latin typeface="Arial" panose="020B0604020202020204" pitchFamily="34" charset="0"/>
              <a:ea typeface="Microsoft Sans Serif" panose="020B0604020202020204" pitchFamily="34" charset="0"/>
              <a:cs typeface="Arial" panose="020B0604020202020204" pitchFamily="34" charset="0"/>
            </a:endParaRPr>
          </a:p>
          <a:p>
            <a:pPr marL="342900" marR="0" lvl="0" indent="-342900" algn="l" defTabSz="914400" rtl="0" eaLnBrk="1" fontAlgn="auto" latinLnBrk="0" hangingPunct="1">
              <a:lnSpc>
                <a:spcPct val="107000"/>
              </a:lnSpc>
              <a:spcBef>
                <a:spcPts val="1000"/>
              </a:spcBef>
              <a:spcAft>
                <a:spcPts val="0"/>
              </a:spcAft>
              <a:buClrTx/>
              <a:buSzTx/>
              <a:buFont typeface="Arial" panose="020B0604020202020204" pitchFamily="34" charset="0"/>
              <a:buChar char="•"/>
              <a:tabLst/>
              <a:defRPr/>
            </a:pPr>
            <a:endParaRPr lang="en-GB" sz="2300" dirty="0">
              <a:solidFill>
                <a:prstClr val="black"/>
              </a:solidFill>
              <a:latin typeface="Arial" panose="020B0604020202020204" pitchFamily="34" charset="0"/>
              <a:ea typeface="Microsoft Sans Serif" panose="020B0604020202020204" pitchFamily="34" charset="0"/>
              <a:cs typeface="Arial" panose="020B0604020202020204" pitchFamily="34" charset="0"/>
            </a:endParaRPr>
          </a:p>
          <a:p>
            <a:pPr marR="0" lvl="0" algn="l" defTabSz="914400" rtl="0" eaLnBrk="1" fontAlgn="auto" latinLnBrk="0" hangingPunct="1">
              <a:lnSpc>
                <a:spcPct val="107000"/>
              </a:lnSpc>
              <a:spcBef>
                <a:spcPts val="1000"/>
              </a:spcBef>
              <a:spcAft>
                <a:spcPts val="0"/>
              </a:spcAft>
              <a:buClrTx/>
              <a:buSzTx/>
              <a:tabLst/>
              <a:defRPr/>
            </a:pPr>
            <a:endParaRPr kumimoji="0" lang="en-GB" sz="2800" b="0" i="0" u="none" strike="noStrike" kern="1200" cap="none" spc="-20" normalizeH="0" noProof="0" dirty="0">
              <a:ln>
                <a:noFill/>
              </a:ln>
              <a:solidFill>
                <a:prstClr val="black"/>
              </a:solidFill>
              <a:effectLst/>
              <a:uLnTx/>
              <a:uFillTx/>
              <a:latin typeface="Arial" panose="020B0604020202020204" pitchFamily="34" charset="0"/>
              <a:ea typeface="Microsoft Sans Serif" panose="020B0604020202020204" pitchFamily="34" charset="0"/>
              <a:cs typeface="Arial" panose="020B0604020202020204" pitchFamily="34" charset="0"/>
            </a:endParaRPr>
          </a:p>
          <a:p>
            <a:pPr marR="0" lvl="0" algn="l" defTabSz="914400" rtl="0" eaLnBrk="1" fontAlgn="auto" latinLnBrk="0" hangingPunct="1">
              <a:lnSpc>
                <a:spcPct val="107000"/>
              </a:lnSpc>
              <a:spcBef>
                <a:spcPts val="1000"/>
              </a:spcBef>
              <a:spcAft>
                <a:spcPts val="0"/>
              </a:spcAft>
              <a:buClrTx/>
              <a:buSzTx/>
              <a:tabLst/>
              <a:defRPr/>
            </a:pPr>
            <a:endParaRPr kumimoji="0" lang="en-GB" b="0" i="0" u="none" strike="noStrike" kern="1200" cap="none" spc="-20" normalizeH="0" baseline="0" noProof="0" dirty="0">
              <a:ln>
                <a:noFill/>
              </a:ln>
              <a:solidFill>
                <a:prstClr val="black"/>
              </a:solidFill>
              <a:effectLst/>
              <a:uLnTx/>
              <a:uFillTx/>
              <a:latin typeface="Arial" panose="020B0604020202020204" pitchFamily="34" charset="0"/>
              <a:ea typeface="Microsoft Sans Serif" panose="020B0604020202020204" pitchFamily="34" charset="0"/>
              <a:cs typeface="Arial" panose="020B0604020202020204" pitchFamily="34" charset="0"/>
            </a:endParaRPr>
          </a:p>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GB" sz="2400" b="0" i="0" u="none" strike="noStrike" kern="1200" cap="none" spc="-2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369192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4">
            <a:extLst>
              <a:ext uri="{FF2B5EF4-FFF2-40B4-BE49-F238E27FC236}">
                <a16:creationId xmlns:a16="http://schemas.microsoft.com/office/drawing/2014/main" id="{E39055A8-6754-4F27-8010-BF142982D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useBgFill="1">
        <p:nvSpPr>
          <p:cNvPr id="17" name="Rectangle 16">
            <a:extLst>
              <a:ext uri="{FF2B5EF4-FFF2-40B4-BE49-F238E27FC236}">
                <a16:creationId xmlns:a16="http://schemas.microsoft.com/office/drawing/2014/main" id="{9D32FA8C-E5C9-41F3-B538-7C2984B7C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9" name="Rectangle 18">
            <a:extLst>
              <a:ext uri="{FF2B5EF4-FFF2-40B4-BE49-F238E27FC236}">
                <a16:creationId xmlns:a16="http://schemas.microsoft.com/office/drawing/2014/main" id="{604D41A3-547A-41D1-96E2-F0E878302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21C5EA2A-10BF-4B5E-ACC8-8A766A0949A6}"/>
              </a:ext>
            </a:extLst>
          </p:cNvPr>
          <p:cNvSpPr>
            <a:spLocks noGrp="1"/>
          </p:cNvSpPr>
          <p:nvPr>
            <p:ph type="ctrTitle"/>
          </p:nvPr>
        </p:nvSpPr>
        <p:spPr>
          <a:xfrm>
            <a:off x="961017" y="1777155"/>
            <a:ext cx="10552355" cy="3920837"/>
          </a:xfrm>
        </p:spPr>
        <p:txBody>
          <a:bodyPr vert="horz" lIns="91440" tIns="45720" rIns="91440" bIns="45720" rtlCol="0" anchor="b">
            <a:noAutofit/>
          </a:bodyPr>
          <a:lstStyle/>
          <a:p>
            <a:pPr lvl="0" algn="r">
              <a:lnSpc>
                <a:spcPct val="107000"/>
              </a:lnSpc>
              <a:defRPr/>
            </a:pPr>
            <a:r>
              <a:rPr lang="en-GB" sz="2800" dirty="0">
                <a:latin typeface="Arial" panose="020B0604020202020204" pitchFamily="34" charset="0"/>
                <a:ea typeface="DengXian" panose="020B0503020204020204" pitchFamily="2" charset="-122"/>
                <a:cs typeface="Times New Roman" panose="02020603050405020304" pitchFamily="18" charset="0"/>
              </a:rPr>
              <a:t>“Being part of an Academic Misconduct Committee allowed me to develop useful ‘soft’ skills, like critical thinking and good attention to detail. I was able to provide some helpful advice, ensure that students were treated fairly, and share my knowledge of the Annex 10 policy with others in my cohort. Increased awareness about academic integrity also improved the overall quality of my own academic work.”</a:t>
            </a:r>
            <a:br>
              <a:rPr lang="en-GB" sz="2800" dirty="0">
                <a:latin typeface="Arial" panose="020B0604020202020204" pitchFamily="34" charset="0"/>
                <a:ea typeface="DengXian" panose="020B0503020204020204" pitchFamily="2" charset="-122"/>
                <a:cs typeface="Times New Roman" panose="02020603050405020304" pitchFamily="18" charset="0"/>
              </a:rPr>
            </a:br>
            <a:br>
              <a:rPr lang="en-GB" sz="2800" dirty="0">
                <a:latin typeface="Arial" panose="020B0604020202020204" pitchFamily="34" charset="0"/>
                <a:ea typeface="DengXian" panose="020B0503020204020204" pitchFamily="2" charset="-122"/>
                <a:cs typeface="Times New Roman" panose="02020603050405020304" pitchFamily="18" charset="0"/>
              </a:rPr>
            </a:br>
            <a:r>
              <a:rPr lang="en-GB" sz="1800" b="0" dirty="0">
                <a:latin typeface="Arial" panose="020B0604020202020204" pitchFamily="34" charset="0"/>
                <a:ea typeface="DengXian" panose="020B0503020204020204" pitchFamily="2" charset="-122"/>
                <a:cs typeface="Times New Roman" panose="02020603050405020304" pitchFamily="18" charset="0"/>
              </a:rPr>
              <a:t>- Academic Misconduct Committee Rep, 2020/21</a:t>
            </a:r>
            <a:br>
              <a:rPr lang="en-GB" sz="1800" b="0" dirty="0">
                <a:latin typeface="Arial" panose="020B0604020202020204" pitchFamily="34" charset="0"/>
                <a:ea typeface="DengXian" panose="020B0503020204020204" pitchFamily="2" charset="-122"/>
                <a:cs typeface="Times New Roman" panose="02020603050405020304" pitchFamily="18" charset="0"/>
              </a:rPr>
            </a:br>
            <a:endParaRPr lang="en-GB" sz="2400" b="0" dirty="0"/>
          </a:p>
        </p:txBody>
      </p:sp>
      <p:sp>
        <p:nvSpPr>
          <p:cNvPr id="4" name="Slide Number Placeholder 3">
            <a:extLst>
              <a:ext uri="{FF2B5EF4-FFF2-40B4-BE49-F238E27FC236}">
                <a16:creationId xmlns:a16="http://schemas.microsoft.com/office/drawing/2014/main" id="{7CCC3E1D-B7F8-47F6-A352-B757462BBBA7}"/>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722F022-211C-4882-844C-086FEA6806AA}" type="slidenum">
              <a:rPr kumimoji="0" lang="en-US" sz="1050" b="0" i="0" u="none" strike="noStrike" kern="1200" cap="none" spc="0" normalizeH="0" baseline="0" noProof="0" smtClean="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2817926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A92E93D-8BFB-4A21-A47E-78B6DCA21146}"/>
              </a:ext>
            </a:extLst>
          </p:cNvPr>
          <p:cNvSpPr>
            <a:spLocks noGrp="1"/>
          </p:cNvSpPr>
          <p:nvPr>
            <p:ph type="title"/>
          </p:nvPr>
        </p:nvSpPr>
        <p:spPr>
          <a:xfrm>
            <a:off x="647698" y="484494"/>
            <a:ext cx="10718294" cy="1569493"/>
          </a:xfrm>
        </p:spPr>
        <p:txBody>
          <a:bodyPr anchor="t"/>
          <a:lstStyle/>
          <a:p>
            <a:r>
              <a:rPr lang="en-US" dirty="0"/>
              <a:t>Changes to Annex 10 for 21/22</a:t>
            </a:r>
          </a:p>
        </p:txBody>
      </p:sp>
      <p:sp>
        <p:nvSpPr>
          <p:cNvPr id="17" name="Slide Number Placeholder 16">
            <a:extLst>
              <a:ext uri="{FF2B5EF4-FFF2-40B4-BE49-F238E27FC236}">
                <a16:creationId xmlns:a16="http://schemas.microsoft.com/office/drawing/2014/main" id="{3F88522D-FC32-4BD0-B916-ED439025B734}"/>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F39FF-F5CB-4ACA-9B46-4CCF89ECA75F}"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21" name="Content Placeholder 5">
            <a:extLst>
              <a:ext uri="{FF2B5EF4-FFF2-40B4-BE49-F238E27FC236}">
                <a16:creationId xmlns:a16="http://schemas.microsoft.com/office/drawing/2014/main" id="{DC0DB2EB-99BD-4F84-911F-3DB5279AD536}"/>
              </a:ext>
            </a:extLst>
          </p:cNvPr>
          <p:cNvSpPr txBox="1">
            <a:spLocks/>
          </p:cNvSpPr>
          <p:nvPr/>
        </p:nvSpPr>
        <p:spPr>
          <a:xfrm>
            <a:off x="931862" y="1357162"/>
            <a:ext cx="10328275" cy="4996648"/>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110000"/>
              </a:lnSpc>
              <a:spcBef>
                <a:spcPts val="1000"/>
              </a:spcBef>
              <a:buFont typeface="Arial" panose="020B0604020202020204" pitchFamily="34" charset="0"/>
              <a:buNone/>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7000"/>
              </a:lnSpc>
              <a:spcBef>
                <a:spcPts val="1000"/>
              </a:spcBef>
              <a:spcAft>
                <a:spcPts val="0"/>
              </a:spcAft>
              <a:buClrTx/>
              <a:buSzTx/>
              <a:buFont typeface="Symbol" panose="05050102010706020507" pitchFamily="18" charset="2"/>
              <a:buChar char=""/>
              <a:tabLst/>
              <a:defRPr/>
            </a:pPr>
            <a:endParaRPr kumimoji="0" lang="en-GB" sz="4400" b="0" i="0" u="none" strike="noStrike" kern="1200" cap="none" spc="-20" normalizeH="0" baseline="0" noProof="0" dirty="0">
              <a:ln>
                <a:noFill/>
              </a:ln>
              <a:solidFill>
                <a:prstClr val="black"/>
              </a:solidFill>
              <a:effectLst/>
              <a:uLnTx/>
              <a:uFillTx/>
              <a:latin typeface="Arial" panose="020B0604020202020204" pitchFamily="34" charset="0"/>
              <a:ea typeface="DengXian" panose="020B0503020204020204" pitchFamily="2" charset="-122"/>
              <a:cs typeface="Times New Roman" panose="02020603050405020304" pitchFamily="18" charset="0"/>
            </a:endParaRPr>
          </a:p>
          <a:p>
            <a:pPr marL="342900" marR="0" lvl="0" indent="-342900" algn="l" defTabSz="914400" rtl="0" eaLnBrk="1" fontAlgn="auto" latinLnBrk="0" hangingPunct="1">
              <a:lnSpc>
                <a:spcPct val="107000"/>
              </a:lnSpc>
              <a:spcBef>
                <a:spcPts val="1000"/>
              </a:spcBef>
              <a:spcAft>
                <a:spcPts val="0"/>
              </a:spcAft>
              <a:buClrTx/>
              <a:buSzTx/>
              <a:buFont typeface="Symbol" panose="05050102010706020507" pitchFamily="18" charset="2"/>
              <a:buChar char=""/>
              <a:tabLst/>
              <a:defRPr/>
            </a:pPr>
            <a:r>
              <a:rPr kumimoji="0" lang="en-GB" sz="6400" b="1" i="0" u="none" strike="noStrike" kern="1200" cap="none" spc="-20" normalizeH="0" baseline="0" noProof="0" dirty="0">
                <a:ln>
                  <a:noFill/>
                </a:ln>
                <a:solidFill>
                  <a:prstClr val="black"/>
                </a:solidFill>
                <a:effectLst/>
                <a:uLnTx/>
                <a:uFillTx/>
                <a:latin typeface="Arial" panose="020B0604020202020204" pitchFamily="34" charset="0"/>
                <a:ea typeface="DengXian" panose="020B0503020204020204" pitchFamily="2" charset="-122"/>
                <a:cs typeface="Times New Roman" panose="02020603050405020304" pitchFamily="18" charset="0"/>
              </a:rPr>
              <a:t>Section 6.2.2ii </a:t>
            </a:r>
            <a:r>
              <a:rPr kumimoji="0" lang="en-GB" sz="6400" b="0" i="0" u="none" strike="noStrike" kern="1200" cap="none" spc="-20" normalizeH="0" baseline="0" noProof="0" dirty="0">
                <a:ln>
                  <a:noFill/>
                </a:ln>
                <a:solidFill>
                  <a:prstClr val="black"/>
                </a:solidFill>
                <a:effectLst/>
                <a:uLnTx/>
                <a:uFillTx/>
                <a:latin typeface="Arial" panose="020B0604020202020204" pitchFamily="34" charset="0"/>
                <a:ea typeface="DengXian" panose="020B0503020204020204" pitchFamily="2" charset="-122"/>
                <a:cs typeface="Times New Roman" panose="02020603050405020304" pitchFamily="18" charset="0"/>
              </a:rPr>
              <a:t>has been updated to state that students should be informed </a:t>
            </a:r>
            <a:r>
              <a:rPr kumimoji="0" lang="en-GB" sz="6400" b="1" i="0" u="none" strike="noStrike" kern="1200" cap="none" spc="-20" normalizeH="0" baseline="0" noProof="0" dirty="0">
                <a:ln>
                  <a:noFill/>
                </a:ln>
                <a:solidFill>
                  <a:prstClr val="black"/>
                </a:solidFill>
                <a:effectLst/>
                <a:uLnTx/>
                <a:uFillTx/>
                <a:latin typeface="Arial" panose="020B0604020202020204" pitchFamily="34" charset="0"/>
                <a:ea typeface="DengXian" panose="020B0503020204020204" pitchFamily="2" charset="-122"/>
                <a:cs typeface="Times New Roman" panose="02020603050405020304" pitchFamily="18" charset="0"/>
              </a:rPr>
              <a:t>at the point of referral</a:t>
            </a:r>
            <a:r>
              <a:rPr kumimoji="0" lang="en-GB" sz="6400" b="0" i="0" u="none" strike="noStrike" kern="1200" cap="none" spc="-20" normalizeH="0" baseline="0" noProof="0" dirty="0">
                <a:ln>
                  <a:noFill/>
                </a:ln>
                <a:solidFill>
                  <a:prstClr val="black"/>
                </a:solidFill>
                <a:effectLst/>
                <a:uLnTx/>
                <a:uFillTx/>
                <a:latin typeface="Arial" panose="020B0604020202020204" pitchFamily="34" charset="0"/>
                <a:ea typeface="DengXian" panose="020B0503020204020204" pitchFamily="2" charset="-122"/>
                <a:cs typeface="Times New Roman" panose="02020603050405020304" pitchFamily="18" charset="0"/>
              </a:rPr>
              <a:t>, stating the reason for referral/investigation and the nature of the academic misconduct allegation. A template letter will be provided for this purpose.</a:t>
            </a:r>
            <a:endParaRPr kumimoji="0" lang="en-GB" sz="6400" b="0" i="0" u="none" strike="noStrike" kern="1200" cap="none" spc="-20" normalizeH="0" baseline="0" noProof="0" dirty="0">
              <a:ln>
                <a:noFill/>
              </a:ln>
              <a:solidFill>
                <a:prstClr val="black"/>
              </a:solidFill>
              <a:effectLst/>
              <a:uLnTx/>
              <a:uFillTx/>
              <a:latin typeface="Calibri" panose="020F0502020204030204" pitchFamily="34" charset="0"/>
              <a:ea typeface="DengXian" panose="020B0503020204020204" pitchFamily="2" charset="-122"/>
              <a:cs typeface="Times New Roman" panose="02020603050405020304" pitchFamily="18" charset="0"/>
            </a:endParaRPr>
          </a:p>
          <a:p>
            <a:pPr marL="342900" marR="0" lvl="0" indent="-342900" algn="l" defTabSz="914400" rtl="0" eaLnBrk="1" fontAlgn="auto" latinLnBrk="0" hangingPunct="1">
              <a:lnSpc>
                <a:spcPct val="107000"/>
              </a:lnSpc>
              <a:spcBef>
                <a:spcPts val="1000"/>
              </a:spcBef>
              <a:spcAft>
                <a:spcPts val="0"/>
              </a:spcAft>
              <a:buClrTx/>
              <a:buSzTx/>
              <a:buFont typeface="Symbol" panose="05050102010706020507" pitchFamily="18" charset="2"/>
              <a:buChar char=""/>
              <a:tabLst/>
              <a:defRPr/>
            </a:pPr>
            <a:r>
              <a:rPr kumimoji="0" lang="en-GB" sz="6400" b="1" i="0" u="none" strike="noStrike" kern="1200" cap="none" spc="-20" normalizeH="0" baseline="0" noProof="0" dirty="0">
                <a:ln>
                  <a:noFill/>
                </a:ln>
                <a:solidFill>
                  <a:prstClr val="black"/>
                </a:solidFill>
                <a:effectLst/>
                <a:uLnTx/>
                <a:uFillTx/>
                <a:latin typeface="Arial" panose="020B0604020202020204" pitchFamily="34" charset="0"/>
                <a:ea typeface="DengXian" panose="020B0503020204020204" pitchFamily="2" charset="-122"/>
                <a:cs typeface="Times New Roman" panose="02020603050405020304" pitchFamily="18" charset="0"/>
              </a:rPr>
              <a:t>Clause 5.1h</a:t>
            </a:r>
            <a:r>
              <a:rPr kumimoji="0" lang="en-GB" sz="6400" b="0" i="0" u="none" strike="noStrike" kern="1200" cap="none" spc="-20" normalizeH="0" baseline="0" noProof="0" dirty="0">
                <a:ln>
                  <a:noFill/>
                </a:ln>
                <a:solidFill>
                  <a:prstClr val="black"/>
                </a:solidFill>
                <a:effectLst/>
                <a:uLnTx/>
                <a:uFillTx/>
                <a:latin typeface="Arial" panose="020B0604020202020204" pitchFamily="34" charset="0"/>
                <a:ea typeface="DengXian" panose="020B0503020204020204" pitchFamily="2" charset="-122"/>
                <a:cs typeface="Times New Roman" panose="02020603050405020304" pitchFamily="18" charset="0"/>
              </a:rPr>
              <a:t>, which previously referred cases of ethical approval to the Research and Ethics Committee, has been removed. </a:t>
            </a:r>
            <a:endParaRPr kumimoji="0" lang="en-GB" sz="6400" b="0" i="0" u="none" strike="noStrike" kern="1200" cap="none" spc="-20" normalizeH="0" baseline="0" noProof="0" dirty="0">
              <a:ln>
                <a:noFill/>
              </a:ln>
              <a:solidFill>
                <a:prstClr val="black"/>
              </a:solidFill>
              <a:effectLst/>
              <a:uLnTx/>
              <a:uFillTx/>
              <a:latin typeface="Calibri" panose="020F0502020204030204" pitchFamily="34" charset="0"/>
              <a:ea typeface="DengXian" panose="020B0503020204020204" pitchFamily="2" charset="-122"/>
              <a:cs typeface="Times New Roman" panose="02020603050405020304" pitchFamily="18" charset="0"/>
            </a:endParaRPr>
          </a:p>
          <a:p>
            <a:pPr marL="342900" marR="0" lvl="0" indent="-342900" algn="l" defTabSz="914400" rtl="0" eaLnBrk="1" fontAlgn="auto" latinLnBrk="0" hangingPunct="1">
              <a:lnSpc>
                <a:spcPct val="107000"/>
              </a:lnSpc>
              <a:spcBef>
                <a:spcPts val="1000"/>
              </a:spcBef>
              <a:spcAft>
                <a:spcPts val="800"/>
              </a:spcAft>
              <a:buClrTx/>
              <a:buSzTx/>
              <a:buFont typeface="Symbol" panose="05050102010706020507" pitchFamily="18" charset="2"/>
              <a:buChar char=""/>
              <a:tabLst/>
              <a:defRPr/>
            </a:pPr>
            <a:r>
              <a:rPr kumimoji="0" lang="en-GB" sz="6400" b="1" i="0" u="none" strike="noStrike" kern="1200" cap="none" spc="-20" normalizeH="0" baseline="0" noProof="0" dirty="0">
                <a:ln>
                  <a:noFill/>
                </a:ln>
                <a:solidFill>
                  <a:prstClr val="black"/>
                </a:solidFill>
                <a:effectLst/>
                <a:uLnTx/>
                <a:uFillTx/>
                <a:latin typeface="Arial" panose="020B0604020202020204" pitchFamily="34" charset="0"/>
                <a:ea typeface="DengXian" panose="020B0503020204020204" pitchFamily="2" charset="-122"/>
                <a:cs typeface="Times New Roman" panose="02020603050405020304" pitchFamily="18" charset="0"/>
              </a:rPr>
              <a:t>Section 1.5 </a:t>
            </a:r>
            <a:r>
              <a:rPr kumimoji="0" lang="en-GB" sz="6400" b="0" i="0" u="none" strike="noStrike" kern="1200" cap="none" spc="-20" normalizeH="0" baseline="0" noProof="0" dirty="0">
                <a:ln>
                  <a:noFill/>
                </a:ln>
                <a:solidFill>
                  <a:prstClr val="black"/>
                </a:solidFill>
                <a:effectLst/>
                <a:uLnTx/>
                <a:uFillTx/>
                <a:latin typeface="Arial" panose="020B0604020202020204" pitchFamily="34" charset="0"/>
                <a:ea typeface="DengXian" panose="020B0503020204020204" pitchFamily="2" charset="-122"/>
                <a:cs typeface="Times New Roman" panose="02020603050405020304" pitchFamily="18" charset="0"/>
              </a:rPr>
              <a:t>has been added to provide clarification on the combined application of penalties.</a:t>
            </a:r>
          </a:p>
          <a:p>
            <a:pPr marL="342900" lvl="0" indent="-342900" algn="l">
              <a:lnSpc>
                <a:spcPct val="107000"/>
              </a:lnSpc>
              <a:spcAft>
                <a:spcPts val="800"/>
              </a:spcAft>
              <a:buFont typeface="Symbol" panose="05050102010706020507" pitchFamily="18" charset="2"/>
              <a:buChar char=""/>
              <a:defRPr/>
            </a:pPr>
            <a:r>
              <a:rPr lang="en-GB" sz="6400" dirty="0">
                <a:solidFill>
                  <a:prstClr val="black"/>
                </a:solidFill>
                <a:latin typeface="Arial" panose="020B0604020202020204" pitchFamily="34" charset="0"/>
                <a:ea typeface="DengXian" panose="020B0503020204020204" pitchFamily="2" charset="-122"/>
                <a:cs typeface="Times New Roman" panose="02020603050405020304" pitchFamily="18" charset="0"/>
              </a:rPr>
              <a:t>References to ‘formal warning’ in main Annex 10 policy document changed to ‘formal warning letter’ throughout, in order to match wording in </a:t>
            </a:r>
            <a:r>
              <a:rPr lang="en-GB" sz="6400" b="1" dirty="0">
                <a:solidFill>
                  <a:prstClr val="black"/>
                </a:solidFill>
                <a:latin typeface="Arial" panose="020B0604020202020204" pitchFamily="34" charset="0"/>
                <a:ea typeface="DengXian" panose="020B0503020204020204" pitchFamily="2" charset="-122"/>
                <a:cs typeface="Times New Roman" panose="02020603050405020304" pitchFamily="18" charset="0"/>
              </a:rPr>
              <a:t>Annex 10 Appendices A </a:t>
            </a:r>
            <a:r>
              <a:rPr lang="en-GB" sz="6400" dirty="0">
                <a:solidFill>
                  <a:prstClr val="black"/>
                </a:solidFill>
                <a:latin typeface="Arial" panose="020B0604020202020204" pitchFamily="34" charset="0"/>
                <a:ea typeface="DengXian" panose="020B0503020204020204" pitchFamily="2" charset="-122"/>
                <a:cs typeface="Times New Roman" panose="02020603050405020304" pitchFamily="18" charset="0"/>
              </a:rPr>
              <a:t>and</a:t>
            </a:r>
            <a:r>
              <a:rPr lang="en-GB" sz="6400" b="1" dirty="0">
                <a:solidFill>
                  <a:prstClr val="black"/>
                </a:solidFill>
                <a:latin typeface="Arial" panose="020B0604020202020204" pitchFamily="34" charset="0"/>
                <a:ea typeface="DengXian" panose="020B0503020204020204" pitchFamily="2" charset="-122"/>
                <a:cs typeface="Times New Roman" panose="02020603050405020304" pitchFamily="18" charset="0"/>
              </a:rPr>
              <a:t> B</a:t>
            </a:r>
            <a:r>
              <a:rPr lang="en-GB" sz="6400" dirty="0">
                <a:solidFill>
                  <a:prstClr val="black"/>
                </a:solidFill>
                <a:latin typeface="Arial" panose="020B0604020202020204" pitchFamily="34" charset="0"/>
                <a:ea typeface="DengXian" panose="020B0503020204020204" pitchFamily="2" charset="-122"/>
                <a:cs typeface="Times New Roman" panose="02020603050405020304" pitchFamily="18" charset="0"/>
              </a:rPr>
              <a:t>. Procedurally this also provides clarification for AMC Secretaries. </a:t>
            </a:r>
            <a:endParaRPr kumimoji="0" lang="en-GB" sz="6400" b="0" i="0" u="none" strike="noStrike" kern="1200" cap="none" spc="-20" normalizeH="0" baseline="0" noProof="0" dirty="0">
              <a:ln>
                <a:noFill/>
              </a:ln>
              <a:solidFill>
                <a:prstClr val="black"/>
              </a:solidFill>
              <a:effectLst/>
              <a:uLnTx/>
              <a:uFillTx/>
              <a:latin typeface="Arial" panose="020B0604020202020204" pitchFamily="34" charset="0"/>
              <a:ea typeface="DengXian" panose="020B0503020204020204" pitchFamily="2" charset="-122"/>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6400" b="1" i="0" u="none" strike="noStrike" kern="1200" cap="none" spc="-20" normalizeH="0" baseline="0" noProof="0" dirty="0">
                <a:ln>
                  <a:noFill/>
                </a:ln>
                <a:solidFill>
                  <a:prstClr val="black"/>
                </a:solidFill>
                <a:effectLst/>
                <a:uLnTx/>
                <a:uFillTx/>
                <a:latin typeface="Arial" panose="020B0604020202020204" pitchFamily="34" charset="0"/>
                <a:ea typeface="DengXian" panose="020B0503020204020204" pitchFamily="2" charset="-122"/>
                <a:cs typeface="Times New Roman" panose="02020603050405020304" pitchFamily="18" charset="0"/>
              </a:rPr>
              <a:t>Appendix B </a:t>
            </a:r>
          </a:p>
          <a:p>
            <a:pPr marL="685800" marR="0" lvl="0" indent="-6858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GB" sz="6400" b="0" i="0" u="none" strike="noStrike" kern="1200" cap="none" spc="-20" normalizeH="0" baseline="0" noProof="0" dirty="0">
                <a:ln>
                  <a:noFill/>
                </a:ln>
                <a:solidFill>
                  <a:prstClr val="black"/>
                </a:solidFill>
                <a:effectLst/>
                <a:uLnTx/>
                <a:uFillTx/>
                <a:latin typeface="Arial" panose="020B0604020202020204" pitchFamily="34" charset="0"/>
                <a:ea typeface="DengXian" panose="020B0503020204020204" pitchFamily="2" charset="-122"/>
                <a:cs typeface="Times New Roman" panose="02020603050405020304" pitchFamily="18" charset="0"/>
              </a:rPr>
              <a:t>Changes to penalty categories C4-E3 </a:t>
            </a:r>
          </a:p>
          <a:p>
            <a:pPr marL="685800" marR="0" lvl="0" indent="-6858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GB" sz="6400" b="0" i="0" u="none" strike="noStrike" kern="1200" cap="none" spc="-20" normalizeH="0" baseline="0" noProof="0" dirty="0">
                <a:ln>
                  <a:noFill/>
                </a:ln>
                <a:solidFill>
                  <a:prstClr val="black"/>
                </a:solidFill>
                <a:effectLst/>
                <a:uLnTx/>
                <a:uFillTx/>
                <a:latin typeface="Arial" panose="020B0604020202020204" pitchFamily="34" charset="0"/>
                <a:ea typeface="DengXian" panose="020B0503020204020204" pitchFamily="2" charset="-122"/>
                <a:cs typeface="Times New Roman" panose="02020603050405020304" pitchFamily="18" charset="0"/>
              </a:rPr>
              <a:t>Removal of penalty D3 (reduce stage mark by 10 percentage points - KentVision error)</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6400" b="1" i="0" u="none" strike="noStrike" kern="1200" cap="none" spc="-20" normalizeH="0" baseline="0" noProof="0" dirty="0">
                <a:ln>
                  <a:noFill/>
                </a:ln>
                <a:solidFill>
                  <a:prstClr val="black"/>
                </a:solidFill>
                <a:effectLst/>
                <a:uLnTx/>
                <a:uFillTx/>
                <a:latin typeface="Arial" panose="020B0604020202020204" pitchFamily="34" charset="0"/>
                <a:ea typeface="DengXian" panose="020B0503020204020204" pitchFamily="2" charset="-122"/>
                <a:cs typeface="Times New Roman" panose="02020603050405020304" pitchFamily="18" charset="0"/>
              </a:rPr>
              <a:t>Appendix A</a:t>
            </a:r>
          </a:p>
          <a:p>
            <a:pPr marL="685800" marR="0" lvl="0" indent="-6858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GB" sz="6400" b="0" i="0" u="none" strike="noStrike" kern="1200" cap="none" spc="-20" normalizeH="0" baseline="0" noProof="0" dirty="0">
                <a:ln>
                  <a:noFill/>
                </a:ln>
                <a:solidFill>
                  <a:prstClr val="black"/>
                </a:solidFill>
                <a:effectLst/>
                <a:uLnTx/>
                <a:uFillTx/>
                <a:latin typeface="Arial" panose="020B0604020202020204" pitchFamily="34" charset="0"/>
                <a:ea typeface="DengXian" panose="020B0503020204020204" pitchFamily="2" charset="-122"/>
                <a:cs typeface="Times New Roman" panose="02020603050405020304" pitchFamily="18" charset="0"/>
              </a:rPr>
              <a:t>Amended reference to ‘possession of’ and ‘use of’ unauthorised materials</a:t>
            </a:r>
            <a:endParaRPr kumimoji="0" lang="en-GB" sz="6400" b="0" i="0" u="none" strike="noStrike" kern="1200" cap="none" spc="-20" normalizeH="0" baseline="0" noProof="0" dirty="0">
              <a:ln>
                <a:noFill/>
              </a:ln>
              <a:solidFill>
                <a:prstClr val="black"/>
              </a:solidFill>
              <a:effectLst/>
              <a:uLnTx/>
              <a:uFillTx/>
              <a:latin typeface="Calibri" panose="020F0502020204030204" pitchFamily="34" charset="0"/>
              <a:ea typeface="DengXian" panose="020B0503020204020204" pitchFamily="2" charset="-122"/>
              <a:cs typeface="Times New Roman" panose="02020603050405020304" pitchFamily="18" charset="0"/>
            </a:endParaRPr>
          </a:p>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GB" sz="2400" b="0" i="0" u="none" strike="noStrike" kern="1200" cap="none" spc="-2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748418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A92E93D-8BFB-4A21-A47E-78B6DCA21146}"/>
              </a:ext>
            </a:extLst>
          </p:cNvPr>
          <p:cNvSpPr>
            <a:spLocks noGrp="1"/>
          </p:cNvSpPr>
          <p:nvPr>
            <p:ph type="title"/>
          </p:nvPr>
        </p:nvSpPr>
        <p:spPr>
          <a:xfrm>
            <a:off x="647698" y="484494"/>
            <a:ext cx="10718294" cy="1569493"/>
          </a:xfrm>
        </p:spPr>
        <p:txBody>
          <a:bodyPr anchor="t"/>
          <a:lstStyle/>
          <a:p>
            <a:r>
              <a:rPr lang="en-US" dirty="0"/>
              <a:t>Changes to Annex 10 for 21/22</a:t>
            </a:r>
          </a:p>
        </p:txBody>
      </p:sp>
      <p:sp>
        <p:nvSpPr>
          <p:cNvPr id="17" name="Slide Number Placeholder 16">
            <a:extLst>
              <a:ext uri="{FF2B5EF4-FFF2-40B4-BE49-F238E27FC236}">
                <a16:creationId xmlns:a16="http://schemas.microsoft.com/office/drawing/2014/main" id="{3F88522D-FC32-4BD0-B916-ED439025B734}"/>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F39FF-F5CB-4ACA-9B46-4CCF89ECA75F}"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21" name="Content Placeholder 5">
            <a:extLst>
              <a:ext uri="{FF2B5EF4-FFF2-40B4-BE49-F238E27FC236}">
                <a16:creationId xmlns:a16="http://schemas.microsoft.com/office/drawing/2014/main" id="{DC0DB2EB-99BD-4F84-911F-3DB5279AD536}"/>
              </a:ext>
            </a:extLst>
          </p:cNvPr>
          <p:cNvSpPr txBox="1">
            <a:spLocks/>
          </p:cNvSpPr>
          <p:nvPr/>
        </p:nvSpPr>
        <p:spPr>
          <a:xfrm>
            <a:off x="931862" y="1357162"/>
            <a:ext cx="10328275" cy="4996648"/>
          </a:xfrm>
          <a:prstGeom prst="rect">
            <a:avLst/>
          </a:prstGeom>
        </p:spPr>
        <p:txBody>
          <a:bodyPr vert="horz" lIns="91440" tIns="45720" rIns="91440" bIns="45720" rtlCol="0">
            <a:normAutofit lnSpcReduction="10000"/>
          </a:bodyPr>
          <a:lstStyle>
            <a:lvl1pPr marL="0" indent="0" algn="ctr" defTabSz="914400" rtl="0" eaLnBrk="1" latinLnBrk="0" hangingPunct="1">
              <a:lnSpc>
                <a:spcPct val="110000"/>
              </a:lnSpc>
              <a:spcBef>
                <a:spcPts val="1000"/>
              </a:spcBef>
              <a:buFont typeface="Arial" panose="020B0604020202020204" pitchFamily="34" charset="0"/>
              <a:buNone/>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lnSpc>
                <a:spcPct val="107000"/>
              </a:lnSpc>
              <a:defRPr/>
            </a:pPr>
            <a:endParaRPr lang="en-GB" sz="1800" b="1" dirty="0">
              <a:solidFill>
                <a:prstClr val="black"/>
              </a:solidFill>
              <a:latin typeface="Arial" panose="020B0604020202020204" pitchFamily="34" charset="0"/>
              <a:ea typeface="DengXian" panose="020B0503020204020204" pitchFamily="2" charset="-122"/>
              <a:cs typeface="Times New Roman" panose="02020603050405020304" pitchFamily="18" charset="0"/>
            </a:endParaRPr>
          </a:p>
          <a:p>
            <a:pPr lvl="0" algn="l">
              <a:lnSpc>
                <a:spcPct val="107000"/>
              </a:lnSpc>
              <a:defRPr/>
            </a:pPr>
            <a:r>
              <a:rPr lang="en-GB" sz="1800" b="1" dirty="0">
                <a:solidFill>
                  <a:prstClr val="black"/>
                </a:solidFill>
                <a:latin typeface="Arial" panose="020B0604020202020204" pitchFamily="34" charset="0"/>
                <a:ea typeface="DengXian" panose="020B0503020204020204" pitchFamily="2" charset="-122"/>
                <a:cs typeface="Times New Roman" panose="02020603050405020304" pitchFamily="18" charset="0"/>
              </a:rPr>
              <a:t>Section(s) 6.3.4 </a:t>
            </a:r>
            <a:r>
              <a:rPr lang="en-GB" sz="1800" dirty="0">
                <a:solidFill>
                  <a:prstClr val="black"/>
                </a:solidFill>
                <a:latin typeface="Arial" panose="020B0604020202020204" pitchFamily="34" charset="0"/>
                <a:ea typeface="DengXian" panose="020B0503020204020204" pitchFamily="2" charset="-122"/>
                <a:cs typeface="Times New Roman" panose="02020603050405020304" pitchFamily="18" charset="0"/>
              </a:rPr>
              <a:t>to</a:t>
            </a:r>
            <a:r>
              <a:rPr lang="en-GB" sz="1800" b="1" dirty="0">
                <a:solidFill>
                  <a:prstClr val="black"/>
                </a:solidFill>
                <a:latin typeface="Arial" panose="020B0604020202020204" pitchFamily="34" charset="0"/>
                <a:ea typeface="DengXian" panose="020B0503020204020204" pitchFamily="2" charset="-122"/>
                <a:cs typeface="Times New Roman" panose="02020603050405020304" pitchFamily="18" charset="0"/>
              </a:rPr>
              <a:t> 6.3.4.7 </a:t>
            </a:r>
            <a:r>
              <a:rPr lang="en-GB" sz="1800" dirty="0">
                <a:solidFill>
                  <a:prstClr val="black"/>
                </a:solidFill>
                <a:latin typeface="Arial" panose="020B0604020202020204" pitchFamily="34" charset="0"/>
                <a:ea typeface="DengXian" panose="020B0503020204020204" pitchFamily="2" charset="-122"/>
                <a:cs typeface="Times New Roman" panose="02020603050405020304" pitchFamily="18" charset="0"/>
              </a:rPr>
              <a:t>will be updated to reflect agreed amendments to the procedure for applying significant and serious penalties, and the Divisional requirements for convening a meeting of the Academic Misconduct Committee.</a:t>
            </a:r>
          </a:p>
          <a:p>
            <a:pPr lvl="0" algn="l">
              <a:lnSpc>
                <a:spcPct val="107000"/>
              </a:lnSpc>
              <a:defRPr/>
            </a:pPr>
            <a:r>
              <a:rPr lang="en-GB" sz="1800" b="1" dirty="0">
                <a:solidFill>
                  <a:prstClr val="black"/>
                </a:solidFill>
                <a:latin typeface="Arial" panose="020B0604020202020204" pitchFamily="34" charset="0"/>
                <a:ea typeface="DengXian" panose="020B0503020204020204" pitchFamily="2" charset="-122"/>
                <a:cs typeface="Times New Roman" panose="02020603050405020304" pitchFamily="18" charset="0"/>
              </a:rPr>
              <a:t>The amendments moves the automatic trigger point for AMC Hearings to serious cases of Academic Misconduct </a:t>
            </a:r>
            <a:r>
              <a:rPr lang="en-GB" sz="1800" b="1" u="sng" dirty="0">
                <a:solidFill>
                  <a:prstClr val="black"/>
                </a:solidFill>
                <a:latin typeface="Arial" panose="020B0604020202020204" pitchFamily="34" charset="0"/>
                <a:ea typeface="DengXian" panose="020B0503020204020204" pitchFamily="2" charset="-122"/>
                <a:cs typeface="Times New Roman" panose="02020603050405020304" pitchFamily="18" charset="0"/>
              </a:rPr>
              <a:t>only</a:t>
            </a:r>
            <a:r>
              <a:rPr lang="en-GB" sz="1800" dirty="0">
                <a:solidFill>
                  <a:prstClr val="black"/>
                </a:solidFill>
                <a:latin typeface="Arial" panose="020B0604020202020204" pitchFamily="34" charset="0"/>
                <a:ea typeface="DengXian" panose="020B0503020204020204" pitchFamily="2" charset="-122"/>
                <a:cs typeface="Times New Roman" panose="02020603050405020304" pitchFamily="18" charset="0"/>
              </a:rPr>
              <a:t> (i.e. any penalty recommended from the current Categories D and E, repeat offences or penalty combinations of high severity).</a:t>
            </a:r>
          </a:p>
          <a:p>
            <a:pPr lvl="0" algn="l">
              <a:lnSpc>
                <a:spcPct val="107000"/>
              </a:lnSpc>
              <a:defRPr/>
            </a:pPr>
            <a:r>
              <a:rPr lang="en-GB" sz="1800" dirty="0">
                <a:solidFill>
                  <a:prstClr val="black"/>
                </a:solidFill>
                <a:latin typeface="Arial" panose="020B0604020202020204" pitchFamily="34" charset="0"/>
                <a:ea typeface="DengXian" panose="020B0503020204020204" pitchFamily="2" charset="-122"/>
                <a:cs typeface="Times New Roman" panose="02020603050405020304" pitchFamily="18" charset="0"/>
              </a:rPr>
              <a:t>This means that students who incur a first significant penalty (usually applied from Category C) will still have the option to contest the case and therefore trigger a committee hearing themselves, </a:t>
            </a:r>
            <a:r>
              <a:rPr lang="en-GB" sz="1800" b="1" dirty="0">
                <a:solidFill>
                  <a:prstClr val="black"/>
                </a:solidFill>
                <a:latin typeface="Arial" panose="020B0604020202020204" pitchFamily="34" charset="0"/>
                <a:ea typeface="DengXian" panose="020B0503020204020204" pitchFamily="2" charset="-122"/>
                <a:cs typeface="Times New Roman" panose="02020603050405020304" pitchFamily="18" charset="0"/>
              </a:rPr>
              <a:t>however it would no longer be an automatic requirement of Divisions to arrange a hearing at the point of recommending a significant penalty.</a:t>
            </a:r>
          </a:p>
          <a:p>
            <a:pPr lvl="0" algn="l">
              <a:lnSpc>
                <a:spcPct val="107000"/>
              </a:lnSpc>
              <a:defRPr/>
            </a:pPr>
            <a:r>
              <a:rPr lang="en-GB" sz="1800" dirty="0">
                <a:solidFill>
                  <a:prstClr val="black"/>
                </a:solidFill>
              </a:rPr>
              <a:t>With regards to investigating/penalising repeated breaches of academic integrity, it is recommended that current policy be maintained, with a repeat of minor or significant/serious breaches of academic integrity triggering an AMC. These cases could be investigated with reduced panel membership, however, at the discretion of the Academic Misconduct Chair. </a:t>
            </a:r>
            <a:endParaRPr kumimoji="0" lang="en-GB" sz="1800" i="0" u="none" strike="noStrike" kern="1200" cap="none" spc="-20" normalizeH="0" baseline="0" noProof="0" dirty="0">
              <a:ln>
                <a:noFill/>
              </a:ln>
              <a:solidFill>
                <a:prstClr val="black"/>
              </a:solidFill>
              <a:effectLst/>
              <a:uLnTx/>
              <a:uFillTx/>
              <a:latin typeface="Avenir Next LT Pro"/>
            </a:endParaRPr>
          </a:p>
        </p:txBody>
      </p:sp>
    </p:spTree>
    <p:extLst>
      <p:ext uri="{BB962C8B-B14F-4D97-AF65-F5344CB8AC3E}">
        <p14:creationId xmlns:p14="http://schemas.microsoft.com/office/powerpoint/2010/main" val="195441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4">
            <a:extLst>
              <a:ext uri="{FF2B5EF4-FFF2-40B4-BE49-F238E27FC236}">
                <a16:creationId xmlns:a16="http://schemas.microsoft.com/office/drawing/2014/main" id="{E39055A8-6754-4F27-8010-BF142982D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useBgFill="1">
        <p:nvSpPr>
          <p:cNvPr id="17" name="Rectangle 16">
            <a:extLst>
              <a:ext uri="{FF2B5EF4-FFF2-40B4-BE49-F238E27FC236}">
                <a16:creationId xmlns:a16="http://schemas.microsoft.com/office/drawing/2014/main" id="{9D32FA8C-E5C9-41F3-B538-7C2984B7C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9" name="Rectangle 18">
            <a:extLst>
              <a:ext uri="{FF2B5EF4-FFF2-40B4-BE49-F238E27FC236}">
                <a16:creationId xmlns:a16="http://schemas.microsoft.com/office/drawing/2014/main" id="{604D41A3-547A-41D1-96E2-F0E878302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21C5EA2A-10BF-4B5E-ACC8-8A766A0949A6}"/>
              </a:ext>
            </a:extLst>
          </p:cNvPr>
          <p:cNvSpPr>
            <a:spLocks noGrp="1"/>
          </p:cNvSpPr>
          <p:nvPr>
            <p:ph type="ctrTitle"/>
          </p:nvPr>
        </p:nvSpPr>
        <p:spPr>
          <a:xfrm>
            <a:off x="649045" y="2022763"/>
            <a:ext cx="10552355" cy="3920837"/>
          </a:xfrm>
        </p:spPr>
        <p:txBody>
          <a:bodyPr vert="horz" lIns="91440" tIns="45720" rIns="91440" bIns="45720" rtlCol="0" anchor="b">
            <a:normAutofit/>
          </a:bodyPr>
          <a:lstStyle/>
          <a:p>
            <a:r>
              <a:rPr lang="en-US" sz="6600" spc="-40" dirty="0">
                <a:solidFill>
                  <a:srgbClr val="FFFFFF"/>
                </a:solidFill>
              </a:rPr>
              <a:t>Academic Misconduct Committees</a:t>
            </a:r>
          </a:p>
        </p:txBody>
      </p:sp>
      <p:sp>
        <p:nvSpPr>
          <p:cNvPr id="4" name="Slide Number Placeholder 3">
            <a:extLst>
              <a:ext uri="{FF2B5EF4-FFF2-40B4-BE49-F238E27FC236}">
                <a16:creationId xmlns:a16="http://schemas.microsoft.com/office/drawing/2014/main" id="{7CCC3E1D-B7F8-47F6-A352-B757462BBBA7}"/>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722F022-211C-4882-844C-086FEA6806AA}" type="slidenum">
              <a:rPr kumimoji="0" lang="en-US" sz="1050" b="0" i="0" u="none" strike="noStrike" kern="1200" cap="none" spc="0" normalizeH="0" baseline="0" noProof="0" smtClean="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2526373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CBCA8D9B-86A6-46D0-8939-576472F48528}"/>
              </a:ext>
            </a:extLst>
          </p:cNvPr>
          <p:cNvSpPr>
            <a:spLocks noGrp="1"/>
          </p:cNvSpPr>
          <p:nvPr>
            <p:ph type="title"/>
          </p:nvPr>
        </p:nvSpPr>
        <p:spPr>
          <a:xfrm>
            <a:off x="1002983" y="194783"/>
            <a:ext cx="9421177" cy="769493"/>
          </a:xfrm>
        </p:spPr>
        <p:txBody>
          <a:bodyPr>
            <a:normAutofit fontScale="90000"/>
          </a:bodyPr>
          <a:lstStyle/>
          <a:p>
            <a:r>
              <a:rPr lang="en-US" dirty="0"/>
              <a:t>What do Committees Do? </a:t>
            </a:r>
          </a:p>
        </p:txBody>
      </p:sp>
      <p:sp>
        <p:nvSpPr>
          <p:cNvPr id="5" name="Slide Number Placeholder 4">
            <a:extLst>
              <a:ext uri="{FF2B5EF4-FFF2-40B4-BE49-F238E27FC236}">
                <a16:creationId xmlns:a16="http://schemas.microsoft.com/office/drawing/2014/main" id="{E673DB5F-1A43-441F-953F-DA8BBE7299D4}"/>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6" name="Content Placeholder 5">
            <a:extLst>
              <a:ext uri="{FF2B5EF4-FFF2-40B4-BE49-F238E27FC236}">
                <a16:creationId xmlns:a16="http://schemas.microsoft.com/office/drawing/2014/main" id="{BB6F2F45-C2B0-4EB4-B369-7C2D828DA1C6}"/>
              </a:ext>
            </a:extLst>
          </p:cNvPr>
          <p:cNvSpPr>
            <a:spLocks noGrp="1"/>
          </p:cNvSpPr>
          <p:nvPr>
            <p:ph sz="quarter" idx="14"/>
          </p:nvPr>
        </p:nvSpPr>
        <p:spPr>
          <a:xfrm>
            <a:off x="931862" y="1540994"/>
            <a:ext cx="10328275" cy="4996648"/>
          </a:xfrm>
        </p:spPr>
        <p:txBody>
          <a:bodyPr>
            <a:normAutofit lnSpcReduction="10000"/>
          </a:bodyPr>
          <a:lstStyle/>
          <a:p>
            <a:pPr marL="114300" lvl="0" indent="0">
              <a:lnSpc>
                <a:spcPct val="90000"/>
              </a:lnSpc>
              <a:spcBef>
                <a:spcPts val="0"/>
              </a:spcBef>
              <a:buSzPts val="1800"/>
              <a:buNone/>
            </a:pPr>
            <a:r>
              <a:rPr lang="en-GB" sz="2400" dirty="0">
                <a:latin typeface="Arial" panose="020B0604020202020204" pitchFamily="34" charset="0"/>
                <a:ea typeface="Calibri"/>
                <a:cs typeface="Arial" panose="020B0604020202020204" pitchFamily="34" charset="0"/>
                <a:sym typeface="Calibri"/>
              </a:rPr>
              <a:t>Academic Misconduct Committees (AMCs) review </a:t>
            </a:r>
            <a:r>
              <a:rPr lang="en-GB" sz="2400" b="1" dirty="0">
                <a:latin typeface="Arial" panose="020B0604020202020204" pitchFamily="34" charset="0"/>
                <a:ea typeface="Calibri"/>
                <a:cs typeface="Arial" panose="020B0604020202020204" pitchFamily="34" charset="0"/>
                <a:sym typeface="Calibri"/>
              </a:rPr>
              <a:t>serious / significant</a:t>
            </a:r>
            <a:r>
              <a:rPr lang="en-GB" sz="2400" dirty="0">
                <a:latin typeface="Arial" panose="020B0604020202020204" pitchFamily="34" charset="0"/>
                <a:ea typeface="Calibri"/>
                <a:cs typeface="Arial" panose="020B0604020202020204" pitchFamily="34" charset="0"/>
                <a:sym typeface="Calibri"/>
              </a:rPr>
              <a:t> or </a:t>
            </a:r>
            <a:r>
              <a:rPr lang="en-GB" sz="2400" b="1" dirty="0">
                <a:latin typeface="Arial" panose="020B0604020202020204" pitchFamily="34" charset="0"/>
                <a:ea typeface="Calibri"/>
                <a:cs typeface="Arial" panose="020B0604020202020204" pitchFamily="34" charset="0"/>
                <a:sym typeface="Calibri"/>
              </a:rPr>
              <a:t>contested </a:t>
            </a:r>
            <a:r>
              <a:rPr lang="en-GB" sz="2400" dirty="0">
                <a:latin typeface="Arial" panose="020B0604020202020204" pitchFamily="34" charset="0"/>
                <a:ea typeface="Calibri"/>
                <a:cs typeface="Arial" panose="020B0604020202020204" pitchFamily="34" charset="0"/>
                <a:sym typeface="Calibri"/>
              </a:rPr>
              <a:t>cases of alleged academic misconduct and recommend an appropriate penalty.</a:t>
            </a:r>
          </a:p>
          <a:p>
            <a:pPr marL="457200" lvl="0">
              <a:lnSpc>
                <a:spcPct val="90000"/>
              </a:lnSpc>
              <a:spcBef>
                <a:spcPts val="0"/>
              </a:spcBef>
              <a:buSzPts val="1800"/>
              <a:buFont typeface="Calibri"/>
              <a:buChar char="●"/>
            </a:pPr>
            <a:endParaRPr lang="en-GB" sz="2400" dirty="0">
              <a:latin typeface="Arial" panose="020B0604020202020204" pitchFamily="34" charset="0"/>
              <a:ea typeface="Calibri"/>
              <a:cs typeface="Arial" panose="020B0604020202020204" pitchFamily="34" charset="0"/>
              <a:sym typeface="Calibri"/>
            </a:endParaRPr>
          </a:p>
          <a:p>
            <a:pPr marL="114300" lvl="0" indent="0">
              <a:lnSpc>
                <a:spcPct val="90000"/>
              </a:lnSpc>
              <a:spcBef>
                <a:spcPts val="0"/>
              </a:spcBef>
              <a:buSzPts val="1800"/>
              <a:buNone/>
            </a:pPr>
            <a:r>
              <a:rPr lang="en-GB" sz="2400" dirty="0">
                <a:latin typeface="Arial" panose="020B0604020202020204" pitchFamily="34" charset="0"/>
                <a:ea typeface="Calibri"/>
                <a:cs typeface="Arial" panose="020B0604020202020204" pitchFamily="34" charset="0"/>
                <a:sym typeface="Calibri"/>
              </a:rPr>
              <a:t>Committees consist of;</a:t>
            </a:r>
          </a:p>
          <a:p>
            <a:pPr marL="114300" lvl="0" indent="0">
              <a:lnSpc>
                <a:spcPct val="90000"/>
              </a:lnSpc>
              <a:spcBef>
                <a:spcPts val="0"/>
              </a:spcBef>
              <a:buSzPts val="1800"/>
              <a:buNone/>
            </a:pPr>
            <a:endParaRPr lang="en-GB" sz="2400" dirty="0">
              <a:latin typeface="Arial" panose="020B0604020202020204" pitchFamily="34" charset="0"/>
              <a:ea typeface="Calibri"/>
              <a:cs typeface="Arial" panose="020B0604020202020204" pitchFamily="34" charset="0"/>
              <a:sym typeface="Calibri"/>
            </a:endParaRPr>
          </a:p>
          <a:p>
            <a:pPr marL="457200">
              <a:lnSpc>
                <a:spcPct val="90000"/>
              </a:lnSpc>
              <a:spcBef>
                <a:spcPts val="0"/>
              </a:spcBef>
              <a:buSzPts val="1800"/>
            </a:pPr>
            <a:r>
              <a:rPr lang="en-GB" sz="2400" dirty="0">
                <a:latin typeface="Arial" panose="020B0604020202020204" pitchFamily="34" charset="0"/>
                <a:ea typeface="Calibri"/>
                <a:cs typeface="Arial" panose="020B0604020202020204" pitchFamily="34" charset="0"/>
                <a:sym typeface="Calibri"/>
              </a:rPr>
              <a:t>Three academic members of the Division (including an appointed Chair)</a:t>
            </a:r>
          </a:p>
          <a:p>
            <a:pPr marL="457200">
              <a:lnSpc>
                <a:spcPct val="90000"/>
              </a:lnSpc>
              <a:spcBef>
                <a:spcPts val="0"/>
              </a:spcBef>
              <a:buSzPts val="1800"/>
            </a:pPr>
            <a:endParaRPr lang="en-GB" sz="2400" dirty="0">
              <a:latin typeface="Arial" panose="020B0604020202020204" pitchFamily="34" charset="0"/>
              <a:ea typeface="Calibri"/>
              <a:cs typeface="Arial" panose="020B0604020202020204" pitchFamily="34" charset="0"/>
              <a:sym typeface="Calibri"/>
            </a:endParaRPr>
          </a:p>
          <a:p>
            <a:pPr marL="457200">
              <a:lnSpc>
                <a:spcPct val="90000"/>
              </a:lnSpc>
              <a:spcBef>
                <a:spcPts val="0"/>
              </a:spcBef>
              <a:buSzPts val="1800"/>
            </a:pPr>
            <a:r>
              <a:rPr lang="en-GB" sz="2400" dirty="0">
                <a:latin typeface="Arial" panose="020B0604020202020204" pitchFamily="34" charset="0"/>
                <a:ea typeface="Calibri"/>
                <a:cs typeface="Arial" panose="020B0604020202020204" pitchFamily="34" charset="0"/>
                <a:sym typeface="Calibri"/>
              </a:rPr>
              <a:t>A student representative</a:t>
            </a:r>
          </a:p>
          <a:p>
            <a:pPr marL="457200">
              <a:lnSpc>
                <a:spcPct val="90000"/>
              </a:lnSpc>
              <a:spcBef>
                <a:spcPts val="0"/>
              </a:spcBef>
              <a:buSzPts val="1800"/>
            </a:pPr>
            <a:endParaRPr lang="en-GB" sz="2400" dirty="0">
              <a:latin typeface="Arial" panose="020B0604020202020204" pitchFamily="34" charset="0"/>
              <a:ea typeface="Calibri"/>
              <a:cs typeface="Arial" panose="020B0604020202020204" pitchFamily="34" charset="0"/>
              <a:sym typeface="Calibri"/>
            </a:endParaRPr>
          </a:p>
          <a:p>
            <a:pPr marL="457200">
              <a:lnSpc>
                <a:spcPct val="90000"/>
              </a:lnSpc>
              <a:spcBef>
                <a:spcPts val="0"/>
              </a:spcBef>
              <a:buSzPts val="1800"/>
            </a:pPr>
            <a:r>
              <a:rPr lang="en-GB" sz="2400" dirty="0">
                <a:latin typeface="Arial" panose="020B0604020202020204" pitchFamily="34" charset="0"/>
                <a:ea typeface="Calibri"/>
                <a:cs typeface="Arial" panose="020B0604020202020204" pitchFamily="34" charset="0"/>
                <a:sym typeface="Calibri"/>
              </a:rPr>
              <a:t>A secretary appointed from within the Division</a:t>
            </a:r>
          </a:p>
          <a:p>
            <a:pPr marL="457200">
              <a:lnSpc>
                <a:spcPct val="90000"/>
              </a:lnSpc>
              <a:spcBef>
                <a:spcPts val="0"/>
              </a:spcBef>
              <a:buSzPts val="1800"/>
            </a:pPr>
            <a:endParaRPr lang="en-GB" sz="2400" dirty="0">
              <a:latin typeface="Arial" panose="020B0604020202020204" pitchFamily="34" charset="0"/>
              <a:ea typeface="Calibri"/>
              <a:cs typeface="Arial" panose="020B0604020202020204" pitchFamily="34" charset="0"/>
              <a:sym typeface="Calibri"/>
            </a:endParaRPr>
          </a:p>
          <a:p>
            <a:pPr marL="114300" indent="0">
              <a:lnSpc>
                <a:spcPct val="90000"/>
              </a:lnSpc>
              <a:spcBef>
                <a:spcPts val="0"/>
              </a:spcBef>
              <a:buSzPts val="1800"/>
              <a:buNone/>
            </a:pPr>
            <a:endParaRPr lang="en-GB" sz="2400" dirty="0">
              <a:latin typeface="Arial" panose="020B0604020202020204" pitchFamily="34" charset="0"/>
              <a:ea typeface="Calibri"/>
              <a:cs typeface="Arial" panose="020B0604020202020204" pitchFamily="34" charset="0"/>
              <a:sym typeface="Calibri"/>
            </a:endParaRPr>
          </a:p>
          <a:p>
            <a:pPr marL="114300" indent="0">
              <a:lnSpc>
                <a:spcPct val="90000"/>
              </a:lnSpc>
              <a:spcBef>
                <a:spcPts val="0"/>
              </a:spcBef>
              <a:buSzPts val="1800"/>
              <a:buNone/>
            </a:pPr>
            <a:r>
              <a:rPr lang="en-GB" sz="2400" dirty="0">
                <a:latin typeface="Arial" panose="020B0604020202020204" pitchFamily="34" charset="0"/>
                <a:ea typeface="Calibri"/>
                <a:cs typeface="Arial" panose="020B0604020202020204" pitchFamily="34" charset="0"/>
                <a:sym typeface="Calibri"/>
              </a:rPr>
              <a:t>Student Representatives are nominated by Kent Union and appointed to an Academic Misconduct Committee by the Quality Assurance &amp; Compliance Office. </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523037"/>
      </p:ext>
    </p:extLst>
  </p:cSld>
  <p:clrMapOvr>
    <a:masterClrMapping/>
  </p:clrMapOvr>
</p:sld>
</file>

<file path=ppt/theme/theme1.xml><?xml version="1.0" encoding="utf-8"?>
<a:theme xmlns:a="http://schemas.openxmlformats.org/drawingml/2006/main" name="ColorBlockVTI">
  <a:themeElements>
    <a:clrScheme name="ColorBlock Color Scheme">
      <a:dk1>
        <a:sysClr val="windowText" lastClr="000000"/>
      </a:dk1>
      <a:lt1>
        <a:sysClr val="window" lastClr="FFFFFF"/>
      </a:lt1>
      <a:dk2>
        <a:srgbClr val="002044"/>
      </a:dk2>
      <a:lt2>
        <a:srgbClr val="F5F0F3"/>
      </a:lt2>
      <a:accent1>
        <a:srgbClr val="4A41C5"/>
      </a:accent1>
      <a:accent2>
        <a:srgbClr val="37997B"/>
      </a:accent2>
      <a:accent3>
        <a:srgbClr val="17B4DF"/>
      </a:accent3>
      <a:accent4>
        <a:srgbClr val="E69500"/>
      </a:accent4>
      <a:accent5>
        <a:srgbClr val="276D77"/>
      </a:accent5>
      <a:accent6>
        <a:srgbClr val="386ECE"/>
      </a:accent6>
      <a:hlink>
        <a:srgbClr val="AF1DAF"/>
      </a:hlink>
      <a:folHlink>
        <a:srgbClr val="FE5C68"/>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BlockVTI" id="{733CB85B-8F47-42FB-9326-9FF507018D27}" vid="{069BD9C2-DF61-4F2B-A577-A59C7FC2FF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TotalTime>
  <Words>1742</Words>
  <Application>Microsoft Office PowerPoint</Application>
  <PresentationFormat>Widescreen</PresentationFormat>
  <Paragraphs>143</Paragraphs>
  <Slides>19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Avenir Next LT Pro</vt:lpstr>
      <vt:lpstr>Calibri</vt:lpstr>
      <vt:lpstr>Symbol</vt:lpstr>
      <vt:lpstr>ColorBlockVTI</vt:lpstr>
      <vt:lpstr> Academic Misconduct: Annex 10 Updates and Procedure   </vt:lpstr>
      <vt:lpstr>Updates</vt:lpstr>
      <vt:lpstr>What are We Doing at Kent?</vt:lpstr>
      <vt:lpstr>What are We Doing at Kent?</vt:lpstr>
      <vt:lpstr>“Being part of an Academic Misconduct Committee allowed me to develop useful ‘soft’ skills, like critical thinking and good attention to detail. I was able to provide some helpful advice, ensure that students were treated fairly, and share my knowledge of the Annex 10 policy with others in my cohort. Increased awareness about academic integrity also improved the overall quality of my own academic work.”  - Academic Misconduct Committee Rep, 2020/21 </vt:lpstr>
      <vt:lpstr>Changes to Annex 10 for 21/22</vt:lpstr>
      <vt:lpstr>Changes to Annex 10 for 21/22</vt:lpstr>
      <vt:lpstr>Academic Misconduct Committees</vt:lpstr>
      <vt:lpstr>What do Committees Do? </vt:lpstr>
      <vt:lpstr>Referral – No Case to Answer </vt:lpstr>
      <vt:lpstr>Referral – Case to Answer </vt:lpstr>
      <vt:lpstr>Preparing for a Committee:</vt:lpstr>
      <vt:lpstr>Chairing a Committee meeting (steps)</vt:lpstr>
      <vt:lpstr>PowerPoint Presentation</vt:lpstr>
      <vt:lpstr>Academic Misconduct Appeals</vt:lpstr>
      <vt:lpstr>PowerPoint Presentation</vt:lpstr>
      <vt:lpstr>Resources</vt:lpstr>
      <vt:lpstr>Appendices to Annex 10</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Annex 10:  Chairing Academic Misconduct Committees</dc:title>
  <dc:creator>Hannah Huxley</dc:creator>
  <cp:lastModifiedBy>Allen Tullett</cp:lastModifiedBy>
  <cp:revision>36</cp:revision>
  <dcterms:created xsi:type="dcterms:W3CDTF">2021-11-16T13:05:38Z</dcterms:created>
  <dcterms:modified xsi:type="dcterms:W3CDTF">2022-06-07T11:22:15Z</dcterms:modified>
</cp:coreProperties>
</file>