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33"/>
  </p:notesMasterIdLst>
  <p:handoutMasterIdLst>
    <p:handoutMasterId r:id="rId34"/>
  </p:handoutMasterIdLst>
  <p:sldIdLst>
    <p:sldId id="580" r:id="rId5"/>
    <p:sldId id="553" r:id="rId6"/>
    <p:sldId id="571" r:id="rId7"/>
    <p:sldId id="555" r:id="rId8"/>
    <p:sldId id="581" r:id="rId9"/>
    <p:sldId id="557" r:id="rId10"/>
    <p:sldId id="572" r:id="rId11"/>
    <p:sldId id="584" r:id="rId12"/>
    <p:sldId id="573" r:id="rId13"/>
    <p:sldId id="582" r:id="rId14"/>
    <p:sldId id="574" r:id="rId15"/>
    <p:sldId id="585" r:id="rId16"/>
    <p:sldId id="575" r:id="rId17"/>
    <p:sldId id="566" r:id="rId18"/>
    <p:sldId id="576" r:id="rId19"/>
    <p:sldId id="561" r:id="rId20"/>
    <p:sldId id="579" r:id="rId21"/>
    <p:sldId id="586" r:id="rId22"/>
    <p:sldId id="587" r:id="rId23"/>
    <p:sldId id="588" r:id="rId24"/>
    <p:sldId id="589" r:id="rId25"/>
    <p:sldId id="590" r:id="rId26"/>
    <p:sldId id="591" r:id="rId27"/>
    <p:sldId id="577" r:id="rId28"/>
    <p:sldId id="569" r:id="rId29"/>
    <p:sldId id="583" r:id="rId30"/>
    <p:sldId id="551" r:id="rId31"/>
    <p:sldId id="570" r:id="rId32"/>
  </p:sldIdLst>
  <p:sldSz cx="9144000" cy="6858000" type="screen4x3"/>
  <p:notesSz cx="6797675" cy="9928225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Addison" initials="JA" lastIdx="1" clrIdx="0"/>
  <p:cmAuthor id="2" name="Lucy O'Meara" initials="LO" lastIdx="6" clrIdx="1">
    <p:extLst>
      <p:ext uri="{19B8F6BF-5375-455C-9EA6-DF929625EA0E}">
        <p15:presenceInfo xmlns:p15="http://schemas.microsoft.com/office/powerpoint/2012/main" userId="S-1-5-21-116143283-1862434482-632688529-194155" providerId="AD"/>
      </p:ext>
    </p:extLst>
  </p:cmAuthor>
  <p:cmAuthor id="3" name="Bob Henderson" initials="BH" lastIdx="4" clrIdx="2">
    <p:extLst>
      <p:ext uri="{19B8F6BF-5375-455C-9EA6-DF929625EA0E}">
        <p15:presenceInfo xmlns:p15="http://schemas.microsoft.com/office/powerpoint/2012/main" userId="S::rdh20@kent.ac.uk::8ae0596f-48ef-4a32-84c9-bb72fe1449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007A5E"/>
    <a:srgbClr val="F26649"/>
    <a:srgbClr val="A47D00"/>
    <a:srgbClr val="6C0421"/>
    <a:srgbClr val="FCD852"/>
    <a:srgbClr val="FABE00"/>
    <a:srgbClr val="A8034F"/>
    <a:srgbClr val="FFFFFF"/>
    <a:srgbClr val="A8B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4C378-679E-48C6-B410-3895CA6C63EB}" v="27" dt="2022-10-20T12:51:27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18" autoAdjust="0"/>
    <p:restoredTop sz="78953" autoAdjust="0"/>
  </p:normalViewPr>
  <p:slideViewPr>
    <p:cSldViewPr snapToGrid="0">
      <p:cViewPr varScale="1">
        <p:scale>
          <a:sx n="90" d="100"/>
          <a:sy n="90" d="100"/>
        </p:scale>
        <p:origin x="9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O'Meara" userId="464e4b33-bdc3-4f96-b3ab-35502ce81836" providerId="ADAL" clId="{2004C378-679E-48C6-B410-3895CA6C63EB}"/>
    <pc:docChg chg="custSel modSld modNotesMaster modHandout">
      <pc:chgData name="Lucy O'Meara" userId="464e4b33-bdc3-4f96-b3ab-35502ce81836" providerId="ADAL" clId="{2004C378-679E-48C6-B410-3895CA6C63EB}" dt="2022-10-20T12:51:27.067" v="243" actId="20577"/>
      <pc:docMkLst>
        <pc:docMk/>
      </pc:docMkLst>
      <pc:sldChg chg="delCm">
        <pc:chgData name="Lucy O'Meara" userId="464e4b33-bdc3-4f96-b3ab-35502ce81836" providerId="ADAL" clId="{2004C378-679E-48C6-B410-3895CA6C63EB}" dt="2022-10-20T09:53:24.137" v="111" actId="1592"/>
        <pc:sldMkLst>
          <pc:docMk/>
          <pc:sldMk cId="3045928168" sldId="555"/>
        </pc:sldMkLst>
      </pc:sldChg>
      <pc:sldChg chg="modSp mod">
        <pc:chgData name="Lucy O'Meara" userId="464e4b33-bdc3-4f96-b3ab-35502ce81836" providerId="ADAL" clId="{2004C378-679E-48C6-B410-3895CA6C63EB}" dt="2022-10-20T11:52:04.991" v="242" actId="20577"/>
        <pc:sldMkLst>
          <pc:docMk/>
          <pc:sldMk cId="3272257713" sldId="569"/>
        </pc:sldMkLst>
        <pc:spChg chg="mod">
          <ac:chgData name="Lucy O'Meara" userId="464e4b33-bdc3-4f96-b3ab-35502ce81836" providerId="ADAL" clId="{2004C378-679E-48C6-B410-3895CA6C63EB}" dt="2022-10-20T11:52:04.991" v="242" actId="20577"/>
          <ac:spMkLst>
            <pc:docMk/>
            <pc:sldMk cId="3272257713" sldId="569"/>
            <ac:spMk id="3" creationId="{00000000-0000-0000-0000-000000000000}"/>
          </ac:spMkLst>
        </pc:spChg>
      </pc:sldChg>
      <pc:sldChg chg="modSp mod">
        <pc:chgData name="Lucy O'Meara" userId="464e4b33-bdc3-4f96-b3ab-35502ce81836" providerId="ADAL" clId="{2004C378-679E-48C6-B410-3895CA6C63EB}" dt="2022-10-20T09:50:39.673" v="0" actId="1076"/>
        <pc:sldMkLst>
          <pc:docMk/>
          <pc:sldMk cId="3219628307" sldId="570"/>
        </pc:sldMkLst>
        <pc:picChg chg="mod">
          <ac:chgData name="Lucy O'Meara" userId="464e4b33-bdc3-4f96-b3ab-35502ce81836" providerId="ADAL" clId="{2004C378-679E-48C6-B410-3895CA6C63EB}" dt="2022-10-20T09:50:39.673" v="0" actId="1076"/>
          <ac:picMkLst>
            <pc:docMk/>
            <pc:sldMk cId="3219628307" sldId="570"/>
            <ac:picMk id="2" creationId="{00000000-0000-0000-0000-000000000000}"/>
          </ac:picMkLst>
        </pc:picChg>
      </pc:sldChg>
      <pc:sldChg chg="modSp mod">
        <pc:chgData name="Lucy O'Meara" userId="464e4b33-bdc3-4f96-b3ab-35502ce81836" providerId="ADAL" clId="{2004C378-679E-48C6-B410-3895CA6C63EB}" dt="2022-10-20T09:53:14.779" v="110" actId="20577"/>
        <pc:sldMkLst>
          <pc:docMk/>
          <pc:sldMk cId="1618354246" sldId="571"/>
        </pc:sldMkLst>
        <pc:spChg chg="mod">
          <ac:chgData name="Lucy O'Meara" userId="464e4b33-bdc3-4f96-b3ab-35502ce81836" providerId="ADAL" clId="{2004C378-679E-48C6-B410-3895CA6C63EB}" dt="2022-10-20T09:53:14.779" v="110" actId="20577"/>
          <ac:spMkLst>
            <pc:docMk/>
            <pc:sldMk cId="1618354246" sldId="571"/>
            <ac:spMk id="5125" creationId="{00000000-0000-0000-0000-000000000000}"/>
          </ac:spMkLst>
        </pc:spChg>
        <pc:picChg chg="mod">
          <ac:chgData name="Lucy O'Meara" userId="464e4b33-bdc3-4f96-b3ab-35502ce81836" providerId="ADAL" clId="{2004C378-679E-48C6-B410-3895CA6C63EB}" dt="2022-10-20T09:53:09.512" v="109" actId="1076"/>
          <ac:picMkLst>
            <pc:docMk/>
            <pc:sldMk cId="1618354246" sldId="571"/>
            <ac:picMk id="2" creationId="{00000000-0000-0000-0000-000000000000}"/>
          </ac:picMkLst>
        </pc:picChg>
      </pc:sldChg>
      <pc:sldChg chg="modSp">
        <pc:chgData name="Lucy O'Meara" userId="464e4b33-bdc3-4f96-b3ab-35502ce81836" providerId="ADAL" clId="{2004C378-679E-48C6-B410-3895CA6C63EB}" dt="2022-10-20T12:51:27.067" v="243" actId="20577"/>
        <pc:sldMkLst>
          <pc:docMk/>
          <pc:sldMk cId="38718876" sldId="574"/>
        </pc:sldMkLst>
        <pc:spChg chg="mod">
          <ac:chgData name="Lucy O'Meara" userId="464e4b33-bdc3-4f96-b3ab-35502ce81836" providerId="ADAL" clId="{2004C378-679E-48C6-B410-3895CA6C63EB}" dt="2022-10-20T12:51:27.067" v="243" actId="20577"/>
          <ac:spMkLst>
            <pc:docMk/>
            <pc:sldMk cId="38718876" sldId="574"/>
            <ac:spMk id="13315" creationId="{00000000-0000-0000-0000-000000000000}"/>
          </ac:spMkLst>
        </pc:spChg>
      </pc:sldChg>
      <pc:sldChg chg="modSp mod modNotes">
        <pc:chgData name="Lucy O'Meara" userId="464e4b33-bdc3-4f96-b3ab-35502ce81836" providerId="ADAL" clId="{2004C378-679E-48C6-B410-3895CA6C63EB}" dt="2022-10-20T11:48:54.864" v="217" actId="1076"/>
        <pc:sldMkLst>
          <pc:docMk/>
          <pc:sldMk cId="1352124079" sldId="580"/>
        </pc:sldMkLst>
        <pc:spChg chg="mod">
          <ac:chgData name="Lucy O'Meara" userId="464e4b33-bdc3-4f96-b3ab-35502ce81836" providerId="ADAL" clId="{2004C378-679E-48C6-B410-3895CA6C63EB}" dt="2022-10-20T11:48:53.825" v="216" actId="1076"/>
          <ac:spMkLst>
            <pc:docMk/>
            <pc:sldMk cId="1352124079" sldId="580"/>
            <ac:spMk id="9" creationId="{00000000-0000-0000-0000-000000000000}"/>
          </ac:spMkLst>
        </pc:spChg>
        <pc:spChg chg="mod">
          <ac:chgData name="Lucy O'Meara" userId="464e4b33-bdc3-4f96-b3ab-35502ce81836" providerId="ADAL" clId="{2004C378-679E-48C6-B410-3895CA6C63EB}" dt="2022-10-20T11:48:54.864" v="217" actId="1076"/>
          <ac:spMkLst>
            <pc:docMk/>
            <pc:sldMk cId="1352124079" sldId="580"/>
            <ac:spMk id="10" creationId="{00000000-0000-0000-0000-000000000000}"/>
          </ac:spMkLst>
        </pc:spChg>
      </pc:sldChg>
      <pc:sldChg chg="modNotes">
        <pc:chgData name="Lucy O'Meara" userId="464e4b33-bdc3-4f96-b3ab-35502ce81836" providerId="ADAL" clId="{2004C378-679E-48C6-B410-3895CA6C63EB}" dt="2022-10-20T10:00:14.773" v="114"/>
        <pc:sldMkLst>
          <pc:docMk/>
          <pc:sldMk cId="2447893670" sldId="581"/>
        </pc:sldMkLst>
      </pc:sldChg>
      <pc:sldChg chg="modSp mod modNotesTx">
        <pc:chgData name="Lucy O'Meara" userId="464e4b33-bdc3-4f96-b3ab-35502ce81836" providerId="ADAL" clId="{2004C378-679E-48C6-B410-3895CA6C63EB}" dt="2022-10-20T10:11:53.085" v="215" actId="20577"/>
        <pc:sldMkLst>
          <pc:docMk/>
          <pc:sldMk cId="2528126896" sldId="583"/>
        </pc:sldMkLst>
        <pc:spChg chg="mod">
          <ac:chgData name="Lucy O'Meara" userId="464e4b33-bdc3-4f96-b3ab-35502ce81836" providerId="ADAL" clId="{2004C378-679E-48C6-B410-3895CA6C63EB}" dt="2022-10-20T10:11:53.085" v="215" actId="20577"/>
          <ac:spMkLst>
            <pc:docMk/>
            <pc:sldMk cId="2528126896" sldId="583"/>
            <ac:spMk id="3" creationId="{00000000-0000-0000-0000-000000000000}"/>
          </ac:spMkLst>
        </pc:spChg>
      </pc:sldChg>
      <pc:sldChg chg="modSp mod">
        <pc:chgData name="Lucy O'Meara" userId="464e4b33-bdc3-4f96-b3ab-35502ce81836" providerId="ADAL" clId="{2004C378-679E-48C6-B410-3895CA6C63EB}" dt="2022-10-20T09:58:41.662" v="113" actId="255"/>
        <pc:sldMkLst>
          <pc:docMk/>
          <pc:sldMk cId="3588221581" sldId="584"/>
        </pc:sldMkLst>
        <pc:spChg chg="mod">
          <ac:chgData name="Lucy O'Meara" userId="464e4b33-bdc3-4f96-b3ab-35502ce81836" providerId="ADAL" clId="{2004C378-679E-48C6-B410-3895CA6C63EB}" dt="2022-10-20T09:58:41.662" v="113" actId="255"/>
          <ac:spMkLst>
            <pc:docMk/>
            <pc:sldMk cId="3588221581" sldId="584"/>
            <ac:spMk id="11267" creationId="{00000000-0000-0000-0000-000000000000}"/>
          </ac:spMkLst>
        </pc:spChg>
        <pc:picChg chg="mod">
          <ac:chgData name="Lucy O'Meara" userId="464e4b33-bdc3-4f96-b3ab-35502ce81836" providerId="ADAL" clId="{2004C378-679E-48C6-B410-3895CA6C63EB}" dt="2022-10-20T09:58:34.928" v="112" actId="1076"/>
          <ac:picMkLst>
            <pc:docMk/>
            <pc:sldMk cId="3588221581" sldId="584"/>
            <ac:picMk id="2" creationId="{00000000-0000-0000-0000-000000000000}"/>
          </ac:picMkLst>
        </pc:picChg>
      </pc:sldChg>
      <pc:sldChg chg="modSp">
        <pc:chgData name="Lucy O'Meara" userId="464e4b33-bdc3-4f96-b3ab-35502ce81836" providerId="ADAL" clId="{2004C378-679E-48C6-B410-3895CA6C63EB}" dt="2022-10-20T11:50:22.265" v="241" actId="20577"/>
        <pc:sldMkLst>
          <pc:docMk/>
          <pc:sldMk cId="3062320777" sldId="585"/>
        </pc:sldMkLst>
        <pc:spChg chg="mod">
          <ac:chgData name="Lucy O'Meara" userId="464e4b33-bdc3-4f96-b3ab-35502ce81836" providerId="ADAL" clId="{2004C378-679E-48C6-B410-3895CA6C63EB}" dt="2022-10-20T11:50:22.265" v="241" actId="20577"/>
          <ac:spMkLst>
            <pc:docMk/>
            <pc:sldMk cId="3062320777" sldId="585"/>
            <ac:spMk id="13315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19T11:52:08.194" idx="4">
    <p:pos x="5528" y="1980"/>
    <p:text>Bob, can you update these links, please?</p:text>
    <p:extLst>
      <p:ext uri="{C676402C-5697-4E1C-873F-D02D1690AC5C}">
        <p15:threadingInfo xmlns:p15="http://schemas.microsoft.com/office/powerpoint/2012/main" timeZoneBias="-60"/>
      </p:ext>
    </p:extLst>
  </p:cm>
  <p:cm authorId="3" dt="2022-10-19T12:11:36.531" idx="2">
    <p:pos x="5528" y="2116"/>
    <p:text>MRES: https://grctraining.targetconnect.net/leap/event.html?id=2667&amp;service=Graduate%20&amp;%20Researcher%20College</p:text>
    <p:extLst>
      <p:ext uri="{C676402C-5697-4E1C-873F-D02D1690AC5C}">
        <p15:threadingInfo xmlns:p15="http://schemas.microsoft.com/office/powerpoint/2012/main" timeZoneBias="-60">
          <p15:parentCm authorId="2" idx="4"/>
        </p15:threadingInfo>
      </p:ext>
    </p:extLst>
  </p:cm>
  <p:cm authorId="3" dt="2022-10-19T12:11:47.122" idx="3">
    <p:pos x="5528" y="2252"/>
    <p:text>PGT: https://grctraining.targetconnect.net/leap/event.html?id=2665&amp;service=Graduate%20&amp;%20Researcher%20College</p:text>
    <p:extLst>
      <p:ext uri="{C676402C-5697-4E1C-873F-D02D1690AC5C}">
        <p15:threadingInfo xmlns:p15="http://schemas.microsoft.com/office/powerpoint/2012/main" timeZoneBias="-60">
          <p15:parentCm authorId="2" idx="4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2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673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673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2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715632"/>
            <a:ext cx="5438775" cy="44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673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673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t.ac.uk/graduate-researcher-college/doctoral-training-partnerships/chase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1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E33B37-7718-4DFB-A3A6-B49ED77B4B88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77818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lang="en-GB"/>
              <a:t>Research proposal: 50%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lang="en-GB"/>
              <a:t>The project demonstrates </a:t>
            </a:r>
            <a:r>
              <a:rPr lang="en-GB">
                <a:solidFill>
                  <a:srgbClr val="FF0000"/>
                </a:solidFill>
              </a:rPr>
              <a:t>original</a:t>
            </a:r>
            <a:r>
              <a:rPr lang="en-GB"/>
              <a:t> thinking in its field.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lang="en-GB"/>
              <a:t>The </a:t>
            </a:r>
            <a:r>
              <a:rPr lang="en-GB">
                <a:solidFill>
                  <a:srgbClr val="FF0000"/>
                </a:solidFill>
              </a:rPr>
              <a:t>methodology</a:t>
            </a:r>
            <a:r>
              <a:rPr lang="en-GB"/>
              <a:t> proposed clearly demonstrates the viability of the planned research.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lang="en-GB"/>
              <a:t>The</a:t>
            </a:r>
            <a:r>
              <a:rPr lang="en-GB">
                <a:solidFill>
                  <a:srgbClr val="FF0000"/>
                </a:solidFill>
              </a:rPr>
              <a:t> planned </a:t>
            </a:r>
            <a:r>
              <a:rPr lang="en-GB"/>
              <a:t>research is described in a way that inspires confidence that it will definitely be completed within three years.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AB2EEB-4EC4-4021-A172-0BE8508ADEF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85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Preparedness for research: 25%</a:t>
            </a:r>
          </a:p>
          <a:p>
            <a:pPr marL="34290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GB" altLang="en-US"/>
              <a:t>The applicant demonstrates understanding of </a:t>
            </a:r>
            <a:r>
              <a:rPr lang="en-GB" altLang="en-US">
                <a:solidFill>
                  <a:srgbClr val="FF0000"/>
                </a:solidFill>
              </a:rPr>
              <a:t>appropriate research skills </a:t>
            </a:r>
            <a:r>
              <a:rPr lang="en-GB" altLang="en-US"/>
              <a:t>required for successful completion of the project. </a:t>
            </a:r>
          </a:p>
          <a:p>
            <a:pPr marL="34290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GB" altLang="en-US"/>
              <a:t>The applicant has </a:t>
            </a:r>
            <a:r>
              <a:rPr lang="en-GB" altLang="en-US">
                <a:solidFill>
                  <a:srgbClr val="FF0000"/>
                </a:solidFill>
              </a:rPr>
              <a:t>appropriate training </a:t>
            </a:r>
            <a:r>
              <a:rPr lang="en-GB" altLang="en-US"/>
              <a:t>at master’s level or equivalent to undertake the project.</a:t>
            </a:r>
          </a:p>
          <a:p>
            <a:pPr marL="342900" indent="-342900" eaLnBrk="1" hangingPunct="1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altLang="en-US">
                <a:solidFill>
                  <a:srgbClr val="000000"/>
                </a:solidFill>
              </a:rPr>
              <a:t>The applicant’s</a:t>
            </a:r>
            <a:r>
              <a:rPr lang="en-US" altLang="en-US">
                <a:solidFill>
                  <a:srgbClr val="FF0000"/>
                </a:solidFill>
              </a:rPr>
              <a:t> references </a:t>
            </a:r>
            <a:r>
              <a:rPr lang="en-US" altLang="en-US">
                <a:solidFill>
                  <a:srgbClr val="000000"/>
                </a:solidFill>
              </a:rPr>
              <a:t>fully support the applicant’s preparedness for doctoral study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2CCB0-3C9C-48C9-A812-721DD3233D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21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Suitability of research environment: 25%:</a:t>
            </a:r>
          </a:p>
          <a:p>
            <a:pPr eaLnBrk="1" hangingPunct="1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</a:pP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environment 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constituted by the proposed supervision, the home department or equivalent, the institutional support including available archives, sources, research centres and any external organisations) is 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project. </a:t>
            </a:r>
          </a:p>
          <a:p>
            <a:pPr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applicant has given clear thought to the 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project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and their proposed research environment. </a:t>
            </a:r>
          </a:p>
          <a:p>
            <a:pPr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supervisor statement fully supports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project’s fit with the proposed research environment.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15FDAD-147F-4263-8B97-361ABF27D10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41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https://www.kent.ac.uk/graduate-researcher-college/doctoral-training-partnerships/chase</a:t>
            </a:r>
            <a:r>
              <a:rPr lang="en-GB" dirty="0"/>
              <a:t> - check this page for updates on the 25 November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144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79536D-A47B-4D3F-AE7C-63658A8A4BFD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9548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BFD501-D152-4CA7-9FED-6308318C9240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1586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6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8EE55-C127-46FB-88BE-864045DA91B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58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A: History, Thought and Systems of Belief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 to: History; Law and Legal Studies; Philosophy; Theology, Divinity and Religion; Archaeology; Classics; Political Science and International Studies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B: Art History and Visual Cultures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 to: Art History; Conservation; Visual Art History and Theory; Digital Arts &amp; Photography History, Theory and Practice; Visual Arts (covering Art Theory &amp; Aesthetics; Community Art including Art and Health); Museum Studies; Ethnography and Anthropology; History and Theory of Architecture; Cultural Geography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C: Media and Creative Practice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 to: Design; Creative Writing; Music (Practice-based, composition, musicology); Visual art practice; Installation and Sound Art History, Theory and Practice; Film-Based and Time-Based History, Theory and Practice; Media: New Media/Web-Based Studies; Media: Film History, Theory and Criticism; Media: Television History, Theory and Criticism; Drama and Theatre Studies Practice; Information and Communications Technologies; Media and communication studies; Journalism and Publishing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D: Literature, Language and Culture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 to: Drama and Theatre Studies Theory; Languages and Literature (including American Studies, Life writing, History and Development of English Language, Literary and Cultural Theory, Post-Colonial Studies, Comparative Literature, Medieval Literature, Comparative Studies, Gender and Sexuality); English Language and Literature; Popular Culture; Cultural Studies (Policy, Arts Management and Creative Industries); Interpreting and Translation; Linguistics; French Studies; German Studies (including Dutch and Yiddish); Italian Studies; Hispanic, Portuguese and Latin American Studies; Asiatic &amp; Oriental Studies; Middle Eastern and African Studies; Russian, Slavonic and Eastern European Studies; Cultural Studies and Popular Culture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EF8122-01E9-4BDD-97C7-C4120DC56AB6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80818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Innovative training </a:t>
            </a:r>
            <a:r>
              <a:rPr lang="en-US" dirty="0">
                <a:latin typeface="Gill Sans"/>
                <a:cs typeface="Gill Sans"/>
              </a:rPr>
              <a:t>in advanced research skills across the consortium and with other cultural institutions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dirty="0">
                <a:latin typeface="Gill Sans"/>
                <a:cs typeface="Gill Sans"/>
              </a:rPr>
              <a:t>Opportunities for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work placements</a:t>
            </a:r>
            <a:r>
              <a:rPr lang="en-US" dirty="0">
                <a:latin typeface="Gill Sans"/>
                <a:cs typeface="Gill Sans"/>
              </a:rPr>
              <a:t>, international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study trips,</a:t>
            </a:r>
            <a:r>
              <a:rPr lang="en-US" dirty="0">
                <a:latin typeface="Gill Sans"/>
                <a:cs typeface="Gill Sans"/>
              </a:rPr>
              <a:t> and professional development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dirty="0">
                <a:latin typeface="Gill Sans"/>
                <a:cs typeface="Gill Sans"/>
              </a:rPr>
              <a:t>The possibility of a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cross-institution</a:t>
            </a:r>
            <a:r>
              <a:rPr lang="en-US" dirty="0">
                <a:latin typeface="Gill Sans"/>
                <a:cs typeface="Gill Sans"/>
              </a:rPr>
              <a:t> supervisory team</a:t>
            </a:r>
          </a:p>
          <a:p>
            <a:endParaRPr lang="en-GB" dirty="0"/>
          </a:p>
          <a:p>
            <a:r>
              <a:rPr lang="en-GB" b="1" dirty="0"/>
              <a:t>Placement</a:t>
            </a:r>
            <a:r>
              <a:rPr lang="en-GB" dirty="0"/>
              <a:t> with a CHASE </a:t>
            </a:r>
            <a:r>
              <a:rPr lang="en-GB" dirty="0">
                <a:solidFill>
                  <a:srgbClr val="D6A300"/>
                </a:solidFill>
              </a:rPr>
              <a:t>Non-HEI</a:t>
            </a:r>
            <a:r>
              <a:rPr lang="en-GB" dirty="0"/>
              <a:t> partner (or another organisation)</a:t>
            </a:r>
          </a:p>
          <a:p>
            <a:r>
              <a:rPr lang="en-GB" dirty="0"/>
              <a:t>Projects lasting between </a:t>
            </a:r>
            <a:r>
              <a:rPr lang="en-GB" dirty="0">
                <a:solidFill>
                  <a:srgbClr val="D6A300"/>
                </a:solidFill>
              </a:rPr>
              <a:t>1</a:t>
            </a:r>
            <a:r>
              <a:rPr lang="en-GB" dirty="0"/>
              <a:t> and</a:t>
            </a:r>
            <a:r>
              <a:rPr lang="en-GB" dirty="0">
                <a:solidFill>
                  <a:srgbClr val="D6A300"/>
                </a:solidFill>
              </a:rPr>
              <a:t> 6 months</a:t>
            </a:r>
          </a:p>
          <a:p>
            <a:r>
              <a:rPr lang="en-GB" dirty="0">
                <a:solidFill>
                  <a:srgbClr val="D6A300"/>
                </a:solidFill>
              </a:rPr>
              <a:t>Develop your skills </a:t>
            </a:r>
            <a:r>
              <a:rPr lang="en-GB" dirty="0"/>
              <a:t>and gain </a:t>
            </a:r>
            <a:r>
              <a:rPr lang="en-GB" dirty="0">
                <a:solidFill>
                  <a:srgbClr val="D6A300"/>
                </a:solidFill>
              </a:rPr>
              <a:t>professional experience</a:t>
            </a:r>
            <a:r>
              <a:rPr lang="en-GB" dirty="0"/>
              <a:t> outside an academic setting</a:t>
            </a:r>
          </a:p>
          <a:p>
            <a:r>
              <a:rPr lang="en-GB" dirty="0"/>
              <a:t>Help is on hand to assist with the development of your project ideas…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830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Innovative training </a:t>
            </a:r>
            <a:r>
              <a:rPr lang="en-US" dirty="0">
                <a:latin typeface="Gill Sans"/>
                <a:cs typeface="Gill Sans"/>
              </a:rPr>
              <a:t>in advanced research skills across the consortium and with other cultural institutions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dirty="0">
                <a:latin typeface="Gill Sans"/>
                <a:cs typeface="Gill Sans"/>
              </a:rPr>
              <a:t>Opportunities for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work placements</a:t>
            </a:r>
            <a:r>
              <a:rPr lang="en-US" dirty="0">
                <a:latin typeface="Gill Sans"/>
                <a:cs typeface="Gill Sans"/>
              </a:rPr>
              <a:t>, international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study trips,</a:t>
            </a:r>
            <a:r>
              <a:rPr lang="en-US" dirty="0">
                <a:latin typeface="Gill Sans"/>
                <a:cs typeface="Gill Sans"/>
              </a:rPr>
              <a:t> and professional development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dirty="0">
                <a:latin typeface="Gill Sans"/>
                <a:cs typeface="Gill Sans"/>
              </a:rPr>
              <a:t>The possibility of a </a:t>
            </a:r>
            <a:r>
              <a:rPr lang="en-US" dirty="0">
                <a:solidFill>
                  <a:srgbClr val="FF0000"/>
                </a:solidFill>
                <a:latin typeface="Gill Sans"/>
                <a:cs typeface="Gill Sans"/>
              </a:rPr>
              <a:t>cross-institution</a:t>
            </a:r>
            <a:r>
              <a:rPr lang="en-US" dirty="0">
                <a:latin typeface="Gill Sans"/>
                <a:cs typeface="Gill Sans"/>
              </a:rPr>
              <a:t> supervisory team</a:t>
            </a:r>
          </a:p>
          <a:p>
            <a:endParaRPr lang="en-GB" dirty="0"/>
          </a:p>
          <a:p>
            <a:r>
              <a:rPr lang="en-GB" b="1" dirty="0"/>
              <a:t>Placement</a:t>
            </a:r>
            <a:r>
              <a:rPr lang="en-GB" dirty="0"/>
              <a:t> with a CHASE </a:t>
            </a:r>
            <a:r>
              <a:rPr lang="en-GB" dirty="0">
                <a:solidFill>
                  <a:srgbClr val="D6A300"/>
                </a:solidFill>
              </a:rPr>
              <a:t>Non-HEI</a:t>
            </a:r>
            <a:r>
              <a:rPr lang="en-GB" dirty="0"/>
              <a:t> partner (or another organisation)</a:t>
            </a:r>
          </a:p>
          <a:p>
            <a:r>
              <a:rPr lang="en-GB" dirty="0"/>
              <a:t>Projects lasting between </a:t>
            </a:r>
            <a:r>
              <a:rPr lang="en-GB" dirty="0">
                <a:solidFill>
                  <a:srgbClr val="D6A300"/>
                </a:solidFill>
              </a:rPr>
              <a:t>1</a:t>
            </a:r>
            <a:r>
              <a:rPr lang="en-GB" dirty="0"/>
              <a:t> and</a:t>
            </a:r>
            <a:r>
              <a:rPr lang="en-GB" dirty="0">
                <a:solidFill>
                  <a:srgbClr val="D6A300"/>
                </a:solidFill>
              </a:rPr>
              <a:t> 6 months</a:t>
            </a:r>
          </a:p>
          <a:p>
            <a:r>
              <a:rPr lang="en-GB" dirty="0">
                <a:solidFill>
                  <a:srgbClr val="D6A300"/>
                </a:solidFill>
              </a:rPr>
              <a:t>Develop your skills </a:t>
            </a:r>
            <a:r>
              <a:rPr lang="en-GB" dirty="0"/>
              <a:t>and gain </a:t>
            </a:r>
            <a:r>
              <a:rPr lang="en-GB" dirty="0">
                <a:solidFill>
                  <a:srgbClr val="D6A300"/>
                </a:solidFill>
              </a:rPr>
              <a:t>professional experience</a:t>
            </a:r>
            <a:r>
              <a:rPr lang="en-GB" dirty="0"/>
              <a:t> outside an academic setting</a:t>
            </a:r>
          </a:p>
          <a:p>
            <a:r>
              <a:rPr lang="en-GB" dirty="0"/>
              <a:t>Help is on hand to assist with the development of your project ideas…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14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Calibri" panose="020F0502020204030204" pitchFamily="34" charset="0"/>
              </a:rPr>
              <a:t>All students receive a full award  - including a stipend and </a:t>
            </a:r>
            <a:r>
              <a:rPr lang="en-US" altLang="en-US" sz="1200" u="sng" kern="1200" dirty="0">
                <a:solidFill>
                  <a:schemeClr val="tx1"/>
                </a:solidFill>
                <a:latin typeface="Arial" charset="0"/>
                <a:ea typeface="+mn-ea"/>
                <a:cs typeface="Calibri" panose="020F0502020204030204" pitchFamily="34" charset="0"/>
              </a:rPr>
              <a:t>fees at the home level</a:t>
            </a:r>
            <a:r>
              <a:rPr lang="en-US" alt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Calibri" panose="020F0502020204030204" pitchFamily="34" charset="0"/>
              </a:rPr>
              <a:t> (Kent will waive the fee difference between Home and International).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845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Supervisors provide a statement in support of the candidate’s application for funding for their proposed project</a:t>
            </a:r>
          </a:p>
          <a:p>
            <a:pPr lvl="1"/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Focus on: (i) </a:t>
            </a: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the proposal 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including the research </a:t>
            </a: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 (at ‘home’ and within CHASE) and (ii) </a:t>
            </a: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‘fit’ with the supervisor’s expertise 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and interests</a:t>
            </a:r>
          </a:p>
          <a:p>
            <a:pPr lvl="1"/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Addresses candidate’s proposal directly in terms of strength, interest and feasibility.</a:t>
            </a:r>
          </a:p>
          <a:p>
            <a:pPr lvl="1"/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It should draw on </a:t>
            </a: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 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performance.</a:t>
            </a:r>
          </a:p>
          <a:p>
            <a:pPr lvl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It should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clarify the merits 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of a highly specialized or technical proposal to a non-specialist reader.</a:t>
            </a: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50246D-E725-4770-9760-C97966330095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8916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32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</a:rPr>
              <a:t>The UK’s European university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rgbClr val="6C0421"/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rgbClr val="6C0421"/>
          </a:solidFill>
        </p:spPr>
        <p:txBody>
          <a:bodyPr lIns="252000" tIns="0" rIns="252000" bIns="154800" anchor="ctr" anchorCtr="0"/>
          <a:lstStyle>
            <a:lvl1pPr marL="0" indent="0" algn="l">
              <a:lnSpc>
                <a:spcPts val="1380"/>
              </a:lnSpc>
              <a:spcBef>
                <a:spcPts val="0"/>
              </a:spcBef>
              <a:buNone/>
              <a:defRPr sz="1400" i="1" spc="-50" baseline="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12250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0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Page </a:t>
            </a:r>
            <a:fld id="{BB9ACB3B-81A4-6247-87B5-FC3E0A04C89B}" type="slidenum">
              <a:rPr lang="en-US" smtClean="0">
                <a:solidFill>
                  <a:srgbClr val="000000"/>
                </a:solidFill>
              </a:rPr>
              <a:pPr algn="l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6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Page </a:t>
            </a:r>
            <a:fld id="{BB9ACB3B-81A4-6247-87B5-FC3E0A04C89B}" type="slidenum">
              <a:rPr lang="en-US" smtClean="0">
                <a:solidFill>
                  <a:srgbClr val="000000"/>
                </a:solidFill>
              </a:rPr>
              <a:pPr algn="l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84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Page </a:t>
            </a:r>
            <a:fld id="{BB9ACB3B-81A4-6247-87B5-FC3E0A04C89B}" type="slidenum">
              <a:rPr lang="en-US" smtClean="0">
                <a:solidFill>
                  <a:srgbClr val="000000"/>
                </a:solidFill>
              </a:rPr>
              <a:pPr algn="l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rgbClr val="6C042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000"/>
              </a:lnSpc>
              <a:spcBef>
                <a:spcPts val="0"/>
              </a:spcBef>
              <a:defRPr/>
            </a:pPr>
            <a:r>
              <a:rPr lang="en-US" sz="4800" spc="-100" dirty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>
                <a:solidFill>
                  <a:srgbClr val="FFFFFF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rgbClr val="FFFFFF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85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Page </a:t>
            </a:r>
            <a:fld id="{BB9ACB3B-81A4-6247-87B5-FC3E0A04C89B}" type="slidenum">
              <a:rPr lang="en-US" smtClean="0">
                <a:solidFill>
                  <a:srgbClr val="000000"/>
                </a:solidFill>
              </a:rPr>
              <a:pPr algn="l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0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rgbClr val="6C0421"/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6C0421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Page </a:t>
            </a:r>
            <a:fld id="{BB9ACB3B-81A4-6247-87B5-FC3E0A04C89B}" type="slidenum">
              <a:rPr lang="en-US" smtClean="0">
                <a:solidFill>
                  <a:srgbClr val="000000"/>
                </a:solidFill>
              </a:rPr>
              <a:pPr algn="l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4844" y="764704"/>
            <a:ext cx="4176464" cy="1584176"/>
          </a:xfrm>
          <a:solidFill>
            <a:srgbClr val="6C0421"/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4845" y="2348880"/>
            <a:ext cx="4176464" cy="720080"/>
          </a:xfrm>
          <a:solidFill>
            <a:srgbClr val="6C0421"/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Page </a:t>
            </a:r>
            <a:fld id="{BB9ACB3B-81A4-6247-87B5-FC3E0A04C89B}" type="slidenum">
              <a:rPr lang="en-US" smtClean="0">
                <a:solidFill>
                  <a:srgbClr val="000000"/>
                </a:solidFill>
              </a:rPr>
              <a:pPr algn="l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0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Caption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Page </a:t>
            </a:r>
            <a:fld id="{BB9ACB3B-81A4-6247-87B5-FC3E0A04C89B}" type="slidenum">
              <a:rPr lang="en-US" smtClean="0">
                <a:solidFill>
                  <a:srgbClr val="000000"/>
                </a:solidFill>
              </a:rPr>
              <a:pPr algn="l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8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Page </a:t>
            </a:r>
            <a:fld id="{BB9ACB3B-81A4-6247-87B5-FC3E0A04C89B}" type="slidenum">
              <a:rPr lang="en-US" smtClean="0">
                <a:solidFill>
                  <a:srgbClr val="000000"/>
                </a:solidFill>
              </a:rPr>
              <a:pPr algn="l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5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Page </a:t>
            </a:r>
            <a:fld id="{BB9ACB3B-81A4-6247-87B5-FC3E0A04C89B}" type="slidenum">
              <a:rPr lang="en-US" smtClean="0">
                <a:solidFill>
                  <a:srgbClr val="000000"/>
                </a:solidFill>
              </a:rPr>
              <a:pPr algn="l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5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Page </a:t>
            </a:r>
            <a:fld id="{BB9ACB3B-81A4-6247-87B5-FC3E0A04C89B}" type="slidenum">
              <a:rPr lang="en-US" smtClean="0">
                <a:solidFill>
                  <a:srgbClr val="000000"/>
                </a:solidFill>
              </a:rPr>
              <a:pPr algn="l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6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4014" y="6524625"/>
            <a:ext cx="6491186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000"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rgbClr val="6C0421"/>
          </a:solidFill>
          <a:ln>
            <a:noFill/>
          </a:ln>
          <a:effectLst/>
        </p:spPr>
        <p:txBody>
          <a:bodyPr wrap="none" anchor="ctr"/>
          <a:lstStyle/>
          <a:p>
            <a:endParaRPr lang="en-GB">
              <a:solidFill>
                <a:srgbClr val="D6A300"/>
              </a:solidFill>
            </a:endParaRPr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5151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Page </a:t>
            </a:r>
            <a:fld id="{BB9ACB3B-81A4-6247-87B5-FC3E0A04C89B}" type="slidenum">
              <a:rPr lang="en-US" smtClean="0">
                <a:solidFill>
                  <a:srgbClr val="000000"/>
                </a:solidFill>
              </a:rPr>
              <a:pPr algn="l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2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rgbClr val="6C0421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rgbClr val="6C042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Clr>
          <a:srgbClr val="6C0421"/>
        </a:buClr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Clr>
          <a:srgbClr val="6C0421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ri.org/wp-content/uploads/2021/08/UKRI-170821-TrainingGrantTermsConditionsGuidance-Aug2021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t.ac.uk/graduate-researcher-college/doctoral-training-partnerships/chase" TargetMode="External"/><Relationship Id="rId2" Type="http://schemas.openxmlformats.org/officeDocument/2006/relationships/hyperlink" Target="http://www.kent.ac.uk/courses/postgraduate/apply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ic1.squarespace.com/static/5e6276bf8fb19952ab6f909f/t/6234928703f39e58189366f2/1647612551759/CHASE+studentship+competition+for+October+2022+entry++Guidance+for+applicants+v3.pdf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ase.ac.uk/apply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se.ac.uk/chase-studentships" TargetMode="External"/><Relationship Id="rId2" Type="http://schemas.openxmlformats.org/officeDocument/2006/relationships/hyperlink" Target="https://www.chase.ac.uk/apply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rctraining.targetconnect.net/leap/event.html?id=2665&amp;service=Graduate%20&amp;%20Researcher%20Colleg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hyperlink" Target="https://docs.google.com/forms/d/e/1FAIpQLSf75qOmB_kuf4NAgFikeE3XthF8mlRkZX6tTiV3wKmMaMszkA/viewfor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leo@kent.ac.u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mailto:f.clifford-254@kent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t.ac.uk/scholarships/search/FNADAHRC0002" TargetMode="External"/><Relationship Id="rId2" Type="http://schemas.openxmlformats.org/officeDocument/2006/relationships/hyperlink" Target="https://www.chase.ac.uk/chase-studentship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-1" b="30084"/>
          <a:stretch/>
        </p:blipFill>
        <p:spPr>
          <a:xfrm>
            <a:off x="0" y="2528887"/>
            <a:ext cx="9137005" cy="432911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7544" y="2422561"/>
            <a:ext cx="4426189" cy="1433795"/>
          </a:xfrm>
        </p:spPr>
        <p:txBody>
          <a:bodyPr/>
          <a:lstStyle/>
          <a:p>
            <a:endParaRPr lang="en-GB" sz="1600" dirty="0"/>
          </a:p>
          <a:p>
            <a:pPr>
              <a:lnSpc>
                <a:spcPct val="100000"/>
              </a:lnSpc>
            </a:pPr>
            <a:r>
              <a:rPr lang="en-GB" sz="1600" dirty="0"/>
              <a:t>Lucy O’Meara 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CHASE Academic Lead</a:t>
            </a:r>
          </a:p>
          <a:p>
            <a:pPr>
              <a:lnSpc>
                <a:spcPct val="100000"/>
              </a:lnSpc>
            </a:pPr>
            <a:endParaRPr lang="en-GB" sz="1600" dirty="0"/>
          </a:p>
          <a:p>
            <a:pPr>
              <a:lnSpc>
                <a:spcPct val="100000"/>
              </a:lnSpc>
            </a:pPr>
            <a:r>
              <a:rPr lang="en-GB" sz="1600" dirty="0"/>
              <a:t>Bob Henderson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CHASE Administrative Lead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44" y="282376"/>
            <a:ext cx="4426189" cy="2140185"/>
          </a:xfrm>
        </p:spPr>
        <p:txBody>
          <a:bodyPr/>
          <a:lstStyle/>
          <a:p>
            <a:r>
              <a:rPr lang="en-GB" dirty="0"/>
              <a:t>Consortium for the Humanities and the Arts South-East England (CHASE) / Studentship Competition for 2023</a:t>
            </a:r>
            <a:endParaRPr lang="en-US" dirty="0">
              <a:solidFill>
                <a:srgbClr val="D6A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24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68313" y="1484313"/>
            <a:ext cx="7848600" cy="4897437"/>
          </a:xfrm>
          <a:prstGeom prst="rect">
            <a:avLst/>
          </a:prstGeom>
        </p:spPr>
        <p:txBody>
          <a:bodyPr/>
          <a:lstStyle>
            <a:lvl1pPr marL="355600" indent="-355600" algn="l" rtl="0" eaLnBrk="0" fontAlgn="ctr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7813" algn="l" rtl="0" eaLnBrk="0" fontAlgn="ctr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176213" algn="l" rtl="0" eaLnBrk="0" fontAlgn="ctr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6213" algn="l" rtl="0" eaLnBrk="0" fontAlgn="ctr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79600" indent="-1762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6800" indent="-17621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4000" indent="-17621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1200" indent="-17621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8400" indent="-176213" algn="l" rtl="0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en-US" sz="2000" kern="0" dirty="0"/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395288" y="1065213"/>
            <a:ext cx="8569325" cy="619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6C042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+mn-lt"/>
                <a:cs typeface="Calibri" panose="020F0502020204030204" pitchFamily="34" charset="0"/>
              </a:rPr>
              <a:t>Home and international students are eligible; note that the number of international awards are limited by UKRI</a:t>
            </a:r>
          </a:p>
          <a:p>
            <a:pPr>
              <a:buClr>
                <a:srgbClr val="6C042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1800" dirty="0"/>
              <a:t>Existing PhD students are also eligible if they have at least 50% of their period of study remaining at end of Sept. 2023</a:t>
            </a:r>
            <a:endParaRPr lang="en-US" altLang="en-US" sz="1800" dirty="0">
              <a:latin typeface="+mn-lt"/>
              <a:cs typeface="Calibri" panose="020F0502020204030204" pitchFamily="34" charset="0"/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1800" dirty="0">
                <a:latin typeface="+mn-lt"/>
                <a:cs typeface="Calibri" panose="020F0502020204030204" pitchFamily="34" charset="0"/>
              </a:rPr>
              <a:t>To be classed as a home student candidates must meet the following criteria:</a:t>
            </a:r>
          </a:p>
          <a:p>
            <a:pPr marL="285750" indent="-285750">
              <a:buClr>
                <a:srgbClr val="6C0421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800" dirty="0">
                <a:latin typeface="+mn-lt"/>
                <a:cs typeface="Calibri" panose="020F0502020204030204" pitchFamily="34" charset="0"/>
              </a:rPr>
              <a:t>Be a UK National (meeting residency requirements), or</a:t>
            </a:r>
          </a:p>
          <a:p>
            <a:pPr marL="285750" indent="-285750">
              <a:buClr>
                <a:srgbClr val="6C0421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800" dirty="0">
                <a:latin typeface="+mn-lt"/>
                <a:cs typeface="Calibri" panose="020F0502020204030204" pitchFamily="34" charset="0"/>
              </a:rPr>
              <a:t>Have settled status, or</a:t>
            </a:r>
          </a:p>
          <a:p>
            <a:pPr marL="285750" indent="-285750">
              <a:buClr>
                <a:srgbClr val="6C0421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800" dirty="0">
                <a:latin typeface="+mn-lt"/>
                <a:cs typeface="Calibri" panose="020F0502020204030204" pitchFamily="34" charset="0"/>
              </a:rPr>
              <a:t>Have pre-settled status (meeting residency requirements), or</a:t>
            </a:r>
          </a:p>
          <a:p>
            <a:pPr marL="285750" indent="-285750">
              <a:buClr>
                <a:srgbClr val="6C0421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800" dirty="0">
                <a:latin typeface="+mn-lt"/>
                <a:cs typeface="Calibri" panose="020F0502020204030204" pitchFamily="34" charset="0"/>
              </a:rPr>
              <a:t>Have indefinite leave to remain or enter </a:t>
            </a:r>
          </a:p>
          <a:p>
            <a:pPr marL="0" indent="0">
              <a:buClr>
                <a:srgbClr val="6C0421"/>
              </a:buClr>
              <a:defRPr/>
            </a:pPr>
            <a:endParaRPr lang="en-US" altLang="en-US" sz="1800" dirty="0">
              <a:latin typeface="+mn-lt"/>
              <a:cs typeface="Calibri" panose="020F0502020204030204" pitchFamily="34" charset="0"/>
            </a:endParaRPr>
          </a:p>
          <a:p>
            <a:pPr marL="0" indent="0">
              <a:tabLst>
                <a:tab pos="92075" algn="l"/>
              </a:tabLst>
            </a:pPr>
            <a:r>
              <a:rPr lang="en-US" altLang="en-US" sz="1800" dirty="0">
                <a:latin typeface="+mn-lt"/>
                <a:cs typeface="Calibri" panose="020F0502020204030204" pitchFamily="34" charset="0"/>
              </a:rPr>
              <a:t>If a candidate does not meet the criteria above, they are classed as an International student. </a:t>
            </a:r>
            <a:r>
              <a:rPr lang="en-GB" sz="1800" dirty="0">
                <a:latin typeface="+mn-lt"/>
              </a:rPr>
              <a:t>Further guidance on residential eligibility is in Annex B of the </a:t>
            </a:r>
            <a:r>
              <a:rPr lang="en-GB" sz="1800" u="sng" dirty="0">
                <a:latin typeface="+mn-lt"/>
                <a:hlinkClick r:id="rId3"/>
              </a:rPr>
              <a:t>UKRI Training Grant Guidance.</a:t>
            </a:r>
            <a:r>
              <a:rPr lang="en-GB" sz="1800" dirty="0">
                <a:latin typeface="+mn-lt"/>
              </a:rPr>
              <a:t> </a:t>
            </a:r>
          </a:p>
          <a:p>
            <a:pPr marL="0" indent="0">
              <a:buClr>
                <a:srgbClr val="C00000"/>
              </a:buClr>
              <a:defRPr/>
            </a:pPr>
            <a:endParaRPr lang="en-US" altLang="en-US" sz="1800" dirty="0">
              <a:latin typeface="+mn-lt"/>
              <a:cs typeface="Calibri" panose="020F0502020204030204" pitchFamily="34" charset="0"/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+mn-lt"/>
              <a:cs typeface="Calibri" panose="020F0502020204030204" pitchFamily="34" charset="0"/>
            </a:endParaRP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+mn-lt"/>
              <a:cs typeface="Calibri" panose="020F0502020204030204" pitchFamily="34" charset="0"/>
            </a:endParaRPr>
          </a:p>
          <a:p>
            <a:pPr marL="0" indent="0">
              <a:buClr>
                <a:srgbClr val="002060"/>
              </a:buClr>
              <a:defRPr/>
            </a:pPr>
            <a:endParaRPr lang="en-US" altLang="en-US" sz="20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293" name="Title 2"/>
          <p:cNvSpPr>
            <a:spLocks noGrp="1" noChangeArrowheads="1"/>
          </p:cNvSpPr>
          <p:nvPr>
            <p:ph type="title"/>
          </p:nvPr>
        </p:nvSpPr>
        <p:spPr>
          <a:xfrm>
            <a:off x="246856" y="488950"/>
            <a:ext cx="8291513" cy="576263"/>
          </a:xfrm>
        </p:spPr>
        <p:txBody>
          <a:bodyPr/>
          <a:lstStyle/>
          <a:p>
            <a:r>
              <a:rPr lang="en-US" altLang="en-US" dirty="0"/>
              <a:t>Eligibility and Residential Criteria</a:t>
            </a:r>
            <a:br>
              <a:rPr lang="en-US" alt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020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15433" y="549275"/>
            <a:ext cx="8291513" cy="576263"/>
          </a:xfrm>
        </p:spPr>
        <p:txBody>
          <a:bodyPr/>
          <a:lstStyle/>
          <a:p>
            <a:r>
              <a:rPr lang="en-GB" altLang="en-US" dirty="0"/>
              <a:t>CHASE Application Process: What to do now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89186" y="1125538"/>
            <a:ext cx="8860221" cy="552751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altLang="en-US" b="1" dirty="0"/>
          </a:p>
          <a:p>
            <a:pPr marL="457200" indent="-457200">
              <a:spcAft>
                <a:spcPts val="1200"/>
              </a:spcAft>
              <a:buSzPct val="100000"/>
              <a:buAutoNum type="arabicPeriod"/>
              <a:defRPr/>
            </a:pPr>
            <a:r>
              <a:rPr lang="en-GB" altLang="en-US" dirty="0"/>
              <a:t>Discuss your research proposal (</a:t>
            </a:r>
            <a:r>
              <a:rPr lang="en-GB" altLang="en-US" dirty="0">
                <a:solidFill>
                  <a:srgbClr val="D6A300"/>
                </a:solidFill>
              </a:rPr>
              <a:t>ASAP</a:t>
            </a:r>
            <a:r>
              <a:rPr lang="en-GB" altLang="en-US" dirty="0"/>
              <a:t>) with a prospective supervisor. </a:t>
            </a:r>
          </a:p>
          <a:p>
            <a:pPr marL="457200" indent="-457200">
              <a:spcAft>
                <a:spcPts val="1200"/>
              </a:spcAft>
              <a:buSzPct val="100000"/>
              <a:buAutoNum type="arabicPeriod"/>
              <a:defRPr/>
            </a:pPr>
            <a:r>
              <a:rPr lang="en-GB" altLang="en-US" dirty="0"/>
              <a:t>Apply for a PhD place at Kent by midnight on </a:t>
            </a:r>
            <a:r>
              <a:rPr lang="en-GB" altLang="en-US" b="1" dirty="0">
                <a:solidFill>
                  <a:srgbClr val="FF0000"/>
                </a:solidFill>
              </a:rPr>
              <a:t>Sunday</a:t>
            </a:r>
            <a:r>
              <a:rPr lang="en-GB" altLang="en-US" dirty="0"/>
              <a:t> </a:t>
            </a:r>
            <a:r>
              <a:rPr lang="en-GB" altLang="en-US" b="1" dirty="0">
                <a:solidFill>
                  <a:srgbClr val="FF0000"/>
                </a:solidFill>
              </a:rPr>
              <a:t>4</a:t>
            </a:r>
            <a:r>
              <a:rPr lang="en-GB" altLang="en-US" b="1" baseline="30000" dirty="0">
                <a:solidFill>
                  <a:srgbClr val="FF0000"/>
                </a:solidFill>
              </a:rPr>
              <a:t>th</a:t>
            </a:r>
            <a:r>
              <a:rPr lang="en-GB" altLang="en-US" b="1" dirty="0">
                <a:solidFill>
                  <a:srgbClr val="FF0000"/>
                </a:solidFill>
              </a:rPr>
              <a:t> December 2022</a:t>
            </a:r>
            <a:br>
              <a:rPr lang="en-GB" altLang="en-US" b="1" dirty="0">
                <a:solidFill>
                  <a:srgbClr val="FF0000"/>
                </a:solidFill>
              </a:rPr>
            </a:br>
            <a:r>
              <a:rPr lang="en-GB" altLang="en-US" b="1" dirty="0">
                <a:hlinkClick r:id="rId2"/>
              </a:rPr>
              <a:t>www.kent.ac.uk/courses/postgraduate/apply/</a:t>
            </a:r>
            <a:r>
              <a:rPr lang="en-GB" altLang="en-US" b="1" dirty="0"/>
              <a:t> </a:t>
            </a:r>
          </a:p>
          <a:p>
            <a:pPr marL="0" indent="0">
              <a:spcAft>
                <a:spcPts val="1200"/>
              </a:spcAft>
              <a:buSzPct val="100000"/>
              <a:buNone/>
              <a:defRPr/>
            </a:pPr>
            <a:endParaRPr lang="en-GB" altLang="en-US" b="1" dirty="0"/>
          </a:p>
          <a:p>
            <a:pPr marL="0" indent="0">
              <a:spcAft>
                <a:spcPts val="1200"/>
              </a:spcAft>
              <a:buSzPct val="100000"/>
              <a:buNone/>
              <a:defRPr/>
            </a:pPr>
            <a:r>
              <a:rPr lang="en-GB" altLang="en-US" dirty="0"/>
              <a:t>Hear what our current CHASE researchers have to say about their time at Kent: </a:t>
            </a:r>
            <a:r>
              <a:rPr lang="en-GB" altLang="en-US" dirty="0">
                <a:solidFill>
                  <a:srgbClr val="FF0000"/>
                </a:solidFill>
                <a:hlinkClick r:id="rId3"/>
              </a:rPr>
              <a:t>https://www.kent.ac.uk/graduate-researcher-college/doctoral-training-partnerships/chase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defRPr/>
            </a:pPr>
            <a:endParaRPr lang="en-GB" altLang="en-US" b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835349" y="5394251"/>
            <a:ext cx="1658679" cy="37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15433" y="549275"/>
            <a:ext cx="8291513" cy="576263"/>
          </a:xfrm>
        </p:spPr>
        <p:txBody>
          <a:bodyPr/>
          <a:lstStyle/>
          <a:p>
            <a:r>
              <a:rPr lang="en-GB" altLang="en-US" dirty="0"/>
              <a:t>The process after applying to Kent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89186" y="1125538"/>
            <a:ext cx="8860221" cy="552751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altLang="en-US" b="1" dirty="0"/>
          </a:p>
          <a:p>
            <a:pPr marL="457200" indent="-457200">
              <a:defRPr/>
            </a:pPr>
            <a:r>
              <a:rPr lang="en-GB" altLang="en-US" dirty="0"/>
              <a:t>Selected candidates are </a:t>
            </a:r>
            <a:r>
              <a:rPr lang="en-GB" altLang="en-US" i="1" dirty="0"/>
              <a:t>longlisted </a:t>
            </a:r>
            <a:r>
              <a:rPr lang="en-GB" altLang="en-US" dirty="0"/>
              <a:t>for CHASE</a:t>
            </a:r>
          </a:p>
          <a:p>
            <a:pPr marL="457200" indent="-457200">
              <a:defRPr/>
            </a:pPr>
            <a:r>
              <a:rPr lang="en-GB" altLang="en-US" dirty="0"/>
              <a:t>Longlisted candidates fill out CHASE application form</a:t>
            </a:r>
          </a:p>
          <a:p>
            <a:pPr marL="457200" indent="-457200">
              <a:defRPr/>
            </a:pPr>
            <a:r>
              <a:rPr lang="en-GB" altLang="en-US" dirty="0"/>
              <a:t>Selected candidates are then </a:t>
            </a:r>
            <a:r>
              <a:rPr lang="en-GB" altLang="en-US" i="1" dirty="0"/>
              <a:t>shortlisted </a:t>
            </a:r>
          </a:p>
          <a:p>
            <a:pPr marL="457200" indent="-457200">
              <a:defRPr/>
            </a:pPr>
            <a:r>
              <a:rPr lang="en-GB" altLang="en-US" dirty="0"/>
              <a:t>Kent University panel considers all </a:t>
            </a:r>
            <a:r>
              <a:rPr lang="en-GB" altLang="en-US" i="1" dirty="0"/>
              <a:t>shortlisted </a:t>
            </a:r>
            <a:r>
              <a:rPr lang="en-GB" altLang="en-US" dirty="0"/>
              <a:t>applications, and selects 17 of these to send forward to CHASE</a:t>
            </a:r>
          </a:p>
          <a:p>
            <a:pPr marL="457200" indent="-457200">
              <a:defRPr/>
            </a:pPr>
            <a:endParaRPr lang="en-GB" altLang="en-US" dirty="0"/>
          </a:p>
          <a:p>
            <a:pPr marL="457200" indent="-457200">
              <a:defRPr/>
            </a:pPr>
            <a:r>
              <a:rPr lang="en-GB" altLang="en-US" dirty="0">
                <a:solidFill>
                  <a:srgbClr val="D6A300"/>
                </a:solidFill>
              </a:rPr>
              <a:t>Before you find out whether you are longlisted, you can prepare by reading CHASE guidance notes about writing your proposal, drafting your proposal, and attending briefings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835349" y="5394251"/>
            <a:ext cx="1658679" cy="37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49" y="391620"/>
            <a:ext cx="8291513" cy="576263"/>
          </a:xfrm>
        </p:spPr>
        <p:txBody>
          <a:bodyPr/>
          <a:lstStyle/>
          <a:p>
            <a:r>
              <a:rPr lang="en-GB" altLang="en-US" dirty="0"/>
              <a:t>Kent Level Selection Process and Dates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10207" y="1156138"/>
            <a:ext cx="8818179" cy="5612524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GB" altLang="en-US" sz="2000" dirty="0"/>
              <a:t>Schools will interview new applicants and consider existing eligible students. They will </a:t>
            </a:r>
            <a:r>
              <a:rPr lang="en-GB" altLang="en-US" sz="2000" b="1" dirty="0"/>
              <a:t>longlist </a:t>
            </a:r>
            <a:r>
              <a:rPr lang="en-GB" altLang="en-US" sz="2000" dirty="0"/>
              <a:t>candidates: those longlisted will be informed between mid-</a:t>
            </a:r>
            <a:r>
              <a:rPr lang="en-GB" altLang="en-US" sz="2000" dirty="0">
                <a:solidFill>
                  <a:srgbClr val="D6A300"/>
                </a:solidFill>
              </a:rPr>
              <a:t>December 2022 – 13 January 2023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GB" altLang="en-US" sz="2000" dirty="0"/>
              <a:t>Longlisted candidates receive a link to the CHASE application form* which must be completed by 12 noon, </a:t>
            </a:r>
            <a:r>
              <a:rPr lang="en-GB" altLang="en-US" sz="2000" dirty="0">
                <a:solidFill>
                  <a:srgbClr val="D6A300"/>
                </a:solidFill>
              </a:rPr>
              <a:t>27 January 2023</a:t>
            </a:r>
            <a:endParaRPr lang="en-GB" altLang="en-US" sz="20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GB" altLang="en-US" sz="2000" dirty="0"/>
              <a:t>Schools will then </a:t>
            </a:r>
            <a:r>
              <a:rPr lang="en-GB" altLang="en-US" sz="2000" b="1" dirty="0"/>
              <a:t>shortlist</a:t>
            </a:r>
            <a:r>
              <a:rPr lang="en-GB" altLang="en-US" sz="2000" dirty="0"/>
              <a:t> candidates using the CHASE application forms, between </a:t>
            </a:r>
            <a:r>
              <a:rPr lang="en-GB" altLang="en-US" sz="2000" dirty="0">
                <a:solidFill>
                  <a:srgbClr val="D6A300"/>
                </a:solidFill>
              </a:rPr>
              <a:t>30 January – 9 February 2023</a:t>
            </a:r>
            <a:endParaRPr lang="en-GB" altLang="en-US" sz="2000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GB" altLang="en-US" sz="2000" dirty="0"/>
              <a:t>Kent CHASE Selection Panel will meet on </a:t>
            </a:r>
            <a:r>
              <a:rPr lang="en-GB" altLang="en-US" sz="2000" dirty="0">
                <a:solidFill>
                  <a:srgbClr val="FFC000"/>
                </a:solidFill>
              </a:rPr>
              <a:t>24 February 2023 </a:t>
            </a:r>
            <a:r>
              <a:rPr lang="en-GB" altLang="en-US" sz="2000" dirty="0"/>
              <a:t>to consider shortlisted applications and approve final list of 17 applications to go forward to CHASE consortium stage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GB" altLang="en-US" sz="2000" dirty="0"/>
              <a:t>Candidates selected to go forward will have until </a:t>
            </a:r>
            <a:r>
              <a:rPr lang="en-GB" altLang="en-US" sz="2000" dirty="0">
                <a:solidFill>
                  <a:srgbClr val="FFC000"/>
                </a:solidFill>
              </a:rPr>
              <a:t>midnight 5 March 2023 </a:t>
            </a:r>
            <a:r>
              <a:rPr lang="en-GB" altLang="en-US" sz="2000" dirty="0"/>
              <a:t>to finalise their CHASE application form, incorporating feedback from selection panels</a:t>
            </a:r>
          </a:p>
          <a:p>
            <a:pPr marL="0" indent="0">
              <a:buSzPct val="100000"/>
              <a:buNone/>
            </a:pPr>
            <a:endParaRPr lang="en-GB" altLang="en-US" sz="2000" dirty="0"/>
          </a:p>
          <a:p>
            <a:pPr marL="457200" indent="-457200">
              <a:buFontTx/>
              <a:buNone/>
            </a:pPr>
            <a:r>
              <a:rPr lang="en-GB" altLang="en-US" sz="1400" dirty="0"/>
              <a:t>* The </a:t>
            </a:r>
            <a:r>
              <a:rPr lang="en-GB" altLang="en-US" sz="1400" dirty="0">
                <a:hlinkClick r:id="rId2"/>
              </a:rPr>
              <a:t>guidance notes </a:t>
            </a:r>
            <a:r>
              <a:rPr lang="en-GB" altLang="en-US" sz="1400" dirty="0"/>
              <a:t>for the application form can be viewed in advance on the CHASE website.</a:t>
            </a:r>
          </a:p>
          <a:p>
            <a:pPr marL="457200" indent="-457200"/>
            <a:endParaRPr lang="en-GB" altLang="en-US" dirty="0">
              <a:solidFill>
                <a:srgbClr val="FF0000"/>
              </a:solidFill>
            </a:endParaRPr>
          </a:p>
          <a:p>
            <a:pPr marL="457200" indent="-457200">
              <a:buFontTx/>
              <a:buNone/>
            </a:pPr>
            <a:endParaRPr lang="en-GB" altLang="en-US" dirty="0">
              <a:solidFill>
                <a:srgbClr val="FF0000"/>
              </a:solidFill>
            </a:endParaRPr>
          </a:p>
          <a:p>
            <a:pPr marL="457200" indent="-457200"/>
            <a:endParaRPr lang="en-GB" altLang="en-US" dirty="0">
              <a:solidFill>
                <a:srgbClr val="FF0000"/>
              </a:solidFill>
            </a:endParaRPr>
          </a:p>
          <a:p>
            <a:pPr marL="457200" indent="-457200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959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altLang="en-US" dirty="0">
                <a:solidFill>
                  <a:srgbClr val="FFFF00"/>
                </a:solidFill>
              </a:rPr>
            </a:br>
            <a:r>
              <a:rPr lang="en-GB" altLang="en-US" dirty="0">
                <a:solidFill>
                  <a:srgbClr val="FFC000"/>
                </a:solidFill>
              </a:rPr>
              <a:t>For longlisted candidates - </a:t>
            </a:r>
            <a:r>
              <a:rPr lang="en-GB" altLang="en-US" dirty="0"/>
              <a:t>Supervisor statement and references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744663"/>
            <a:ext cx="8277225" cy="5113337"/>
          </a:xfrm>
        </p:spPr>
        <p:txBody>
          <a:bodyPr/>
          <a:lstStyle/>
          <a:p>
            <a:r>
              <a:rPr lang="en-GB" altLang="en-US" sz="2200" dirty="0"/>
              <a:t>If you are longlisted and asked to fill out a CHASE application form: </a:t>
            </a:r>
          </a:p>
          <a:p>
            <a:pPr lvl="1"/>
            <a:r>
              <a:rPr lang="en-GB" altLang="en-US" sz="2100" dirty="0"/>
              <a:t>Your supervisor will need to make a 500 word statement about your proposal for the CHASE form</a:t>
            </a:r>
          </a:p>
          <a:p>
            <a:pPr lvl="1"/>
            <a:r>
              <a:rPr lang="en-GB" altLang="en-US" sz="2100" dirty="0"/>
              <a:t>You will also need two references commenting on: academic record, quality of the research proposal and preparedness for doctoral study.</a:t>
            </a:r>
          </a:p>
          <a:p>
            <a:pPr lvl="1"/>
            <a:r>
              <a:rPr lang="en-GB" altLang="en-US" sz="2100" dirty="0"/>
              <a:t>Both referees may be the prospective supervisors</a:t>
            </a:r>
          </a:p>
          <a:p>
            <a:pPr lvl="1"/>
            <a:r>
              <a:rPr lang="en-GB" altLang="en-US" sz="2100" dirty="0"/>
              <a:t>Supervisor statements should support the necessity of any period of language study applied for</a:t>
            </a:r>
          </a:p>
          <a:p>
            <a:pPr lvl="1"/>
            <a:endParaRPr lang="en-GB" altLang="en-US" sz="1800" dirty="0"/>
          </a:p>
          <a:p>
            <a:r>
              <a:rPr lang="en-GB" altLang="en-US" sz="2200" dirty="0"/>
              <a:t>Contact your prospective referees in good time to check they can provide this reference in mid-January</a:t>
            </a:r>
          </a:p>
        </p:txBody>
      </p:sp>
    </p:spTree>
    <p:extLst>
      <p:ext uri="{BB962C8B-B14F-4D97-AF65-F5344CB8AC3E}">
        <p14:creationId xmlns:p14="http://schemas.microsoft.com/office/powerpoint/2010/main" val="35440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Consortium Level Selection Process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199" y="1406340"/>
            <a:ext cx="8291513" cy="4897437"/>
          </a:xfrm>
        </p:spPr>
        <p:txBody>
          <a:bodyPr/>
          <a:lstStyle/>
          <a:p>
            <a:pPr marL="457200" indent="-457200">
              <a:buSzPct val="100000"/>
              <a:buFontTx/>
              <a:buAutoNum type="arabicPeriod"/>
            </a:pPr>
            <a:r>
              <a:rPr lang="en-GB" altLang="en-US" dirty="0"/>
              <a:t>Applications are submitted to the consortium stage on</a:t>
            </a:r>
            <a:r>
              <a:rPr lang="en-GB" altLang="en-US" dirty="0">
                <a:solidFill>
                  <a:srgbClr val="A47D00"/>
                </a:solidFill>
              </a:rPr>
              <a:t> </a:t>
            </a:r>
            <a:r>
              <a:rPr lang="en-GB" altLang="en-US" dirty="0">
                <a:solidFill>
                  <a:srgbClr val="D6A300"/>
                </a:solidFill>
              </a:rPr>
              <a:t>8 March 2023.</a:t>
            </a:r>
          </a:p>
          <a:p>
            <a:pPr marL="0" indent="0">
              <a:buSzPct val="100000"/>
              <a:buNone/>
            </a:pPr>
            <a:endParaRPr lang="en-GB" altLang="en-US" dirty="0">
              <a:solidFill>
                <a:srgbClr val="FF0000"/>
              </a:solidFill>
            </a:endParaRPr>
          </a:p>
          <a:p>
            <a:pPr marL="457200" indent="-457200">
              <a:buSzPct val="100000"/>
              <a:buFont typeface="+mj-lt"/>
              <a:buAutoNum type="arabicPeriod" startAt="2"/>
            </a:pPr>
            <a:r>
              <a:rPr lang="en-GB" altLang="en-US" dirty="0"/>
              <a:t>CHASE Selection Panels will meet in late March and recommendations for awards will be approved by the CHASE Management Board in April.</a:t>
            </a:r>
          </a:p>
          <a:p>
            <a:pPr marL="0" indent="0">
              <a:buSzPct val="100000"/>
              <a:buNone/>
            </a:pPr>
            <a:endParaRPr lang="en-GB" altLang="en-US" dirty="0"/>
          </a:p>
          <a:p>
            <a:pPr marL="457200" indent="-457200">
              <a:buSzPct val="100000"/>
              <a:buFont typeface="+mj-lt"/>
              <a:buAutoNum type="arabicPeriod" startAt="3"/>
            </a:pPr>
            <a:r>
              <a:rPr lang="en-GB" altLang="en-US" dirty="0"/>
              <a:t>Applicants will be advised of the final outcome by the </a:t>
            </a:r>
            <a:r>
              <a:rPr lang="en-GB" altLang="en-US" dirty="0">
                <a:solidFill>
                  <a:srgbClr val="D6A300"/>
                </a:solidFill>
              </a:rPr>
              <a:t>end of April 2023.</a:t>
            </a:r>
          </a:p>
        </p:txBody>
      </p:sp>
    </p:spTree>
    <p:extLst>
      <p:ext uri="{BB962C8B-B14F-4D97-AF65-F5344CB8AC3E}">
        <p14:creationId xmlns:p14="http://schemas.microsoft.com/office/powerpoint/2010/main" val="414838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71488" y="404813"/>
            <a:ext cx="8291512" cy="576262"/>
          </a:xfrm>
        </p:spPr>
        <p:txBody>
          <a:bodyPr/>
          <a:lstStyle/>
          <a:p>
            <a:r>
              <a:rPr lang="en-GB" altLang="en-US"/>
              <a:t>How are proposals assessed? </a:t>
            </a:r>
          </a:p>
        </p:txBody>
      </p:sp>
      <p:pic>
        <p:nvPicPr>
          <p:cNvPr id="21507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550" y="981075"/>
            <a:ext cx="7327900" cy="5465763"/>
          </a:xfrm>
        </p:spPr>
      </p:pic>
    </p:spTree>
    <p:extLst>
      <p:ext uri="{BB962C8B-B14F-4D97-AF65-F5344CB8AC3E}">
        <p14:creationId xmlns:p14="http://schemas.microsoft.com/office/powerpoint/2010/main" val="2100946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367"/>
            <a:ext cx="7859713" cy="4994384"/>
          </a:xfrm>
        </p:spPr>
        <p:txBody>
          <a:bodyPr/>
          <a:lstStyle/>
          <a:p>
            <a:r>
              <a:rPr lang="en-GB" dirty="0"/>
              <a:t>What are the assessors looking for when they assess proposals?</a:t>
            </a:r>
          </a:p>
        </p:txBody>
      </p:sp>
    </p:spTree>
    <p:extLst>
      <p:ext uri="{BB962C8B-B14F-4D97-AF65-F5344CB8AC3E}">
        <p14:creationId xmlns:p14="http://schemas.microsoft.com/office/powerpoint/2010/main" val="2363492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proposal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42" y="1587061"/>
            <a:ext cx="9002244" cy="42566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71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Preparedness for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36276" y="3584028"/>
            <a:ext cx="1587062" cy="46245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657600" y="3584028"/>
            <a:ext cx="3331778" cy="5675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836276" y="3678621"/>
            <a:ext cx="1765738" cy="3678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657599" y="3352800"/>
            <a:ext cx="2459421" cy="79878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99" y="1185634"/>
            <a:ext cx="8917701" cy="49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6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Today’s briefing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A3C46B3-5299-7B4D-BD11-D65629AE5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41" y="1513490"/>
            <a:ext cx="8384409" cy="4784123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Benefits of CHASE funding</a:t>
            </a:r>
          </a:p>
          <a:p>
            <a:pPr>
              <a:defRPr/>
            </a:pPr>
            <a:r>
              <a:rPr lang="en-GB" altLang="en-US" dirty="0"/>
              <a:t>Eligibility</a:t>
            </a:r>
          </a:p>
          <a:p>
            <a:pPr>
              <a:defRPr/>
            </a:pPr>
            <a:r>
              <a:rPr lang="en-GB" altLang="en-US" dirty="0"/>
              <a:t>What to do now</a:t>
            </a:r>
          </a:p>
          <a:p>
            <a:pPr>
              <a:defRPr/>
            </a:pPr>
            <a:r>
              <a:rPr lang="en-GB" altLang="en-US" dirty="0"/>
              <a:t>Application and selection process + timeline</a:t>
            </a:r>
          </a:p>
          <a:p>
            <a:pPr>
              <a:defRPr/>
            </a:pPr>
            <a:r>
              <a:rPr lang="en-GB" altLang="en-US" dirty="0"/>
              <a:t>How proposals are assessed</a:t>
            </a:r>
          </a:p>
          <a:p>
            <a:pPr>
              <a:defRPr/>
            </a:pPr>
            <a:r>
              <a:rPr lang="en-GB" altLang="en-US" dirty="0"/>
              <a:t>Resources to use when working on proposal</a:t>
            </a:r>
          </a:p>
          <a:p>
            <a:pPr>
              <a:defRPr/>
            </a:pPr>
            <a:r>
              <a:rPr lang="en-GB" altLang="en-US" dirty="0"/>
              <a:t>Information about further upcoming webinars</a:t>
            </a:r>
          </a:p>
          <a:p>
            <a:pPr marL="0" indent="0">
              <a:buFontTx/>
              <a:buNone/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05786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environment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53" y="1702676"/>
            <a:ext cx="8697211" cy="314311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67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497283-DFC7-4408-87CD-40E7A6D8B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527"/>
            <a:ext cx="9144000" cy="559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56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E99E4C-318B-434F-AF96-75AE2DE96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466"/>
            <a:ext cx="9144000" cy="552306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472966" y="2617076"/>
            <a:ext cx="4614041" cy="71470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98483" y="2785241"/>
            <a:ext cx="2669627" cy="5885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481959" y="2984938"/>
            <a:ext cx="2459420" cy="63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Oval 6"/>
          <p:cNvSpPr>
            <a:spLocks noChangeArrowheads="1"/>
          </p:cNvSpPr>
          <p:nvPr/>
        </p:nvSpPr>
        <p:spPr bwMode="auto">
          <a:xfrm>
            <a:off x="3203575" y="2276475"/>
            <a:ext cx="4032250" cy="1152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3492500" y="2276475"/>
            <a:ext cx="3527425" cy="7921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276A7-5F34-4462-998F-2020460C1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5906"/>
            <a:ext cx="9144000" cy="37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16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55" y="549275"/>
            <a:ext cx="8286258" cy="901154"/>
          </a:xfrm>
        </p:spPr>
        <p:txBody>
          <a:bodyPr/>
          <a:lstStyle/>
          <a:p>
            <a:r>
              <a:rPr lang="en-GB" dirty="0"/>
              <a:t>Resources to use when working on your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59" y="1926678"/>
            <a:ext cx="7770375" cy="4931322"/>
          </a:xfrm>
        </p:spPr>
        <p:txBody>
          <a:bodyPr/>
          <a:lstStyle/>
          <a:p>
            <a:r>
              <a:rPr lang="en-GB" dirty="0"/>
              <a:t>Your prospective supervisor can provide advice.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CHASE guidance for applicants and FAQs (at </a:t>
            </a:r>
            <a:r>
              <a:rPr lang="en-GB" dirty="0">
                <a:hlinkClick r:id="rId2"/>
              </a:rPr>
              <a:t>https://www.chase.ac.uk/apply</a:t>
            </a:r>
            <a:r>
              <a:rPr lang="en-GB" dirty="0"/>
              <a:t>): clear, detailed instructions.</a:t>
            </a:r>
          </a:p>
          <a:p>
            <a:endParaRPr lang="en-GB" dirty="0"/>
          </a:p>
          <a:p>
            <a:r>
              <a:rPr lang="en-GB" dirty="0"/>
              <a:t>Upcoming webinars to help you develop a strong proposal…</a:t>
            </a:r>
          </a:p>
        </p:txBody>
      </p:sp>
    </p:spTree>
    <p:extLst>
      <p:ext uri="{BB962C8B-B14F-4D97-AF65-F5344CB8AC3E}">
        <p14:creationId xmlns:p14="http://schemas.microsoft.com/office/powerpoint/2010/main" val="3947169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316259"/>
            <a:ext cx="8291513" cy="576263"/>
          </a:xfrm>
        </p:spPr>
        <p:txBody>
          <a:bodyPr/>
          <a:lstStyle/>
          <a:p>
            <a:r>
              <a:rPr lang="en-GB" dirty="0"/>
              <a:t>Upcoming CHASE applicant webinars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70" y="924052"/>
            <a:ext cx="8734097" cy="549691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dirty="0"/>
              <a:t>Provisional dates:</a:t>
            </a:r>
          </a:p>
          <a:p>
            <a:r>
              <a:rPr lang="en-GB" dirty="0"/>
              <a:t>Friday 11 Nov, 1pm – Stuart Hall Foundation studentship webinar </a:t>
            </a:r>
          </a:p>
          <a:p>
            <a:r>
              <a:rPr lang="en-GB" dirty="0"/>
              <a:t>Friday 18 Nov, 1pm – CHASE main competition webinar</a:t>
            </a:r>
          </a:p>
          <a:p>
            <a:pPr>
              <a:lnSpc>
                <a:spcPct val="120000"/>
              </a:lnSpc>
            </a:pPr>
            <a:r>
              <a:rPr lang="en-GB" dirty="0"/>
              <a:t>Recordings will be made available afterwards </a:t>
            </a:r>
          </a:p>
          <a:p>
            <a:pPr>
              <a:lnSpc>
                <a:spcPct val="120000"/>
              </a:lnSpc>
            </a:pPr>
            <a:r>
              <a:rPr lang="en-GB" dirty="0"/>
              <a:t>Check </a:t>
            </a:r>
            <a:r>
              <a:rPr lang="en-GB" dirty="0">
                <a:hlinkClick r:id="rId2"/>
              </a:rPr>
              <a:t>https://www.chase.ac.uk/apply</a:t>
            </a:r>
            <a:r>
              <a:rPr lang="en-GB" dirty="0"/>
              <a:t> during week of 24 October for more details</a:t>
            </a:r>
          </a:p>
          <a:p>
            <a:pPr>
              <a:lnSpc>
                <a:spcPct val="120000"/>
              </a:lnSpc>
            </a:pPr>
            <a:r>
              <a:rPr lang="en-GB" dirty="0"/>
              <a:t>Meanwhile, see recordings of previous sessions at </a:t>
            </a:r>
            <a:r>
              <a:rPr lang="en-GB" dirty="0">
                <a:hlinkClick r:id="rId3"/>
              </a:rPr>
              <a:t>https://www.chase.ac.uk/chase-studentships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225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3" y="411708"/>
            <a:ext cx="8291513" cy="576263"/>
          </a:xfrm>
        </p:spPr>
        <p:txBody>
          <a:bodyPr/>
          <a:lstStyle/>
          <a:p>
            <a:r>
              <a:rPr lang="en-GB" dirty="0"/>
              <a:t>Upcoming Kent webinars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6" y="987971"/>
            <a:ext cx="8734097" cy="5496911"/>
          </a:xfrm>
        </p:spPr>
        <p:txBody>
          <a:bodyPr/>
          <a:lstStyle/>
          <a:p>
            <a:pPr marL="420687" indent="-342900">
              <a:lnSpc>
                <a:spcPct val="120000"/>
              </a:lnSpc>
            </a:pPr>
            <a:r>
              <a:rPr lang="en-GB" sz="2200" dirty="0"/>
              <a:t>CHASE briefing session, ‘Designing a Good Research Proposal’ with Professor Gordon Lynch and Dr Lucy O’Meara. Thurs 10 Nov. 13:00-15:00 GMT</a:t>
            </a:r>
            <a:endParaRPr lang="en-GB" dirty="0"/>
          </a:p>
          <a:p>
            <a:pPr lvl="1"/>
            <a:r>
              <a:rPr lang="en-GB" sz="1700" dirty="0"/>
              <a:t>Current PGT students sign up here: </a:t>
            </a:r>
            <a:r>
              <a:rPr lang="en-GB" sz="1700" u="sng" dirty="0">
                <a:hlinkClick r:id="rId3"/>
              </a:rPr>
              <a:t>https://grctraining.targetconnect.net/leap/event.html?id=2665&amp;service=Graduate%20&amp;%20Researcher%20College</a:t>
            </a:r>
            <a:endParaRPr lang="en-GB" sz="1700" u="sng" dirty="0"/>
          </a:p>
          <a:p>
            <a:pPr marL="534987" lvl="1" indent="0">
              <a:buNone/>
            </a:pPr>
            <a:endParaRPr lang="en-GB" sz="1700" u="sng" dirty="0"/>
          </a:p>
          <a:p>
            <a:pPr lvl="1"/>
            <a:r>
              <a:rPr lang="en-GB" sz="1700" dirty="0"/>
              <a:t>Current </a:t>
            </a:r>
            <a:r>
              <a:rPr lang="en-GB" sz="1700" dirty="0" err="1"/>
              <a:t>MRes</a:t>
            </a:r>
            <a:r>
              <a:rPr lang="en-GB" sz="1700" dirty="0"/>
              <a:t> students sign up here:</a:t>
            </a:r>
          </a:p>
          <a:p>
            <a:pPr lvl="1"/>
            <a:r>
              <a:rPr lang="en-GB" sz="1700" u="sng" dirty="0">
                <a:solidFill>
                  <a:srgbClr val="007A5E"/>
                </a:solidFill>
              </a:rPr>
              <a:t>https://grctraining.targetconnect.net/leap/event.html?id=2667&amp;service=Graduate%20&amp;%20Researcher%20College</a:t>
            </a:r>
          </a:p>
          <a:p>
            <a:pPr marL="534987" lvl="1" indent="0">
              <a:buNone/>
            </a:pPr>
            <a:endParaRPr lang="en-GB" sz="1700" dirty="0"/>
          </a:p>
          <a:p>
            <a:pPr lvl="1"/>
            <a:r>
              <a:rPr lang="en-GB" sz="1700" dirty="0"/>
              <a:t>External/new to PG study at Kent sign up here: </a:t>
            </a:r>
          </a:p>
          <a:p>
            <a:pPr lvl="1"/>
            <a:r>
              <a:rPr lang="en-GB" sz="1600" dirty="0">
                <a:hlinkClick r:id="rId4"/>
              </a:rPr>
              <a:t>CHASE - Designing a Good Research Proposal (google.com)</a:t>
            </a:r>
            <a:endParaRPr lang="en-GB" sz="1600" dirty="0"/>
          </a:p>
          <a:p>
            <a:pPr lvl="1"/>
            <a:endParaRPr lang="en-GB" dirty="0"/>
          </a:p>
          <a:p>
            <a:pPr marL="420687" indent="-342900">
              <a:lnSpc>
                <a:spcPct val="120000"/>
              </a:lnSpc>
            </a:pPr>
            <a:r>
              <a:rPr lang="en-GB" dirty="0"/>
              <a:t>Further online proposal workshop on </a:t>
            </a:r>
            <a:r>
              <a:rPr lang="en-GB" b="1" dirty="0"/>
              <a:t>Friday 25 November </a:t>
            </a:r>
            <a:r>
              <a:rPr lang="en-GB" dirty="0"/>
              <a:t>– 13:00 – 15:00; register on Target Connect. 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528126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403021" cy="2267497"/>
          </a:xfrm>
        </p:spPr>
        <p:txBody>
          <a:bodyPr/>
          <a:lstStyle/>
          <a:p>
            <a:r>
              <a:rPr lang="en-GB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032993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Kent CHASE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7724C-B82B-014C-AE34-3E1552C7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412875"/>
            <a:ext cx="6281738" cy="496887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GB" dirty="0"/>
              <a:t>Lucy O’Meara (CHASE academic lead)  </a:t>
            </a:r>
            <a:r>
              <a:rPr lang="en-GB" dirty="0">
                <a:hlinkClick r:id="rId3"/>
              </a:rPr>
              <a:t>leo@kent.ac.uk</a:t>
            </a:r>
            <a:r>
              <a:rPr lang="en-GB" dirty="0"/>
              <a:t> 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defRPr/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dirty="0"/>
              <a:t>Bob Henderson (CHASE administrative lead)</a:t>
            </a:r>
            <a:br>
              <a:rPr lang="en-GB" dirty="0"/>
            </a:br>
            <a:r>
              <a:rPr lang="en-GB" dirty="0">
                <a:hlinkClick r:id="rId4"/>
              </a:rPr>
              <a:t>r.d.henderson@kent.ac.uk</a:t>
            </a:r>
            <a:r>
              <a:rPr lang="en-GB" dirty="0"/>
              <a:t> 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pic>
        <p:nvPicPr>
          <p:cNvPr id="4" name="Picture 2" descr="Portrait of Dr Lucy O'Meara ">
            <a:extLst>
              <a:ext uri="{FF2B5EF4-FFF2-40B4-BE49-F238E27FC236}">
                <a16:creationId xmlns:a16="http://schemas.microsoft.com/office/drawing/2014/main" id="{B9334871-D506-4775-B645-77D102195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1100" r="2226" b="2"/>
          <a:stretch/>
        </p:blipFill>
        <p:spPr bwMode="auto">
          <a:xfrm>
            <a:off x="698678" y="1751894"/>
            <a:ext cx="1366170" cy="144966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78" y="3827910"/>
            <a:ext cx="1639245" cy="170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2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758" y="726484"/>
            <a:ext cx="8291513" cy="576263"/>
          </a:xfrm>
        </p:spPr>
        <p:txBody>
          <a:bodyPr/>
          <a:lstStyle/>
          <a:p>
            <a:pPr eaLnBrk="1" hangingPunct="1"/>
            <a:r>
              <a:rPr lang="en-GB" dirty="0"/>
              <a:t>Consortium for the Humanities and the Arts South-East England (CHASE)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7848872" cy="4248150"/>
          </a:xfrm>
        </p:spPr>
        <p:txBody>
          <a:bodyPr/>
          <a:lstStyle/>
          <a:p>
            <a:pPr eaLnBrk="1" hangingPunct="1"/>
            <a:endParaRPr lang="en-US" b="1" dirty="0">
              <a:solidFill>
                <a:srgbClr val="D6A300"/>
              </a:solidFill>
            </a:endParaRP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D6A300"/>
                </a:solidFill>
              </a:rPr>
              <a:t>CHASE</a:t>
            </a:r>
            <a:r>
              <a:rPr lang="en-US" b="1" dirty="0">
                <a:solidFill>
                  <a:srgbClr val="FB3792"/>
                </a:solidFill>
              </a:rPr>
              <a:t> </a:t>
            </a:r>
            <a:r>
              <a:rPr lang="en-US" dirty="0"/>
              <a:t>Arts and Humanities Research Council Doctoral Training Partnership brings together 8 universities in the South East of England engaged in collaborative research activities</a:t>
            </a:r>
          </a:p>
          <a:p>
            <a:r>
              <a:rPr lang="en-US" dirty="0"/>
              <a:t>The competition for studentships for Autumn 2023 entry opens during week of 24 October 2022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5" y="5126182"/>
            <a:ext cx="8880995" cy="107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5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CHASE Academic Community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188" y="1484313"/>
            <a:ext cx="7705725" cy="4897437"/>
          </a:xfrm>
        </p:spPr>
        <p:txBody>
          <a:bodyPr/>
          <a:lstStyle/>
          <a:p>
            <a:r>
              <a:rPr lang="en-GB" altLang="en-US" dirty="0"/>
              <a:t>Over </a:t>
            </a:r>
            <a:r>
              <a:rPr lang="en-GB" altLang="en-US" dirty="0">
                <a:solidFill>
                  <a:srgbClr val="D6A300"/>
                </a:solidFill>
              </a:rPr>
              <a:t>1000 academics</a:t>
            </a:r>
            <a:r>
              <a:rPr lang="en-GB" altLang="en-US" dirty="0"/>
              <a:t> in the arts and humanities many of whom are leading practitioners (artists, curators, novelists, poets, musicians and lawyers)</a:t>
            </a:r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Over </a:t>
            </a:r>
            <a:r>
              <a:rPr lang="en-GB" altLang="en-US" dirty="0">
                <a:solidFill>
                  <a:srgbClr val="D6A300"/>
                </a:solidFill>
              </a:rPr>
              <a:t>200 CHASE doctoral researchers </a:t>
            </a:r>
            <a:r>
              <a:rPr lang="en-GB" altLang="en-US" dirty="0"/>
              <a:t>across the partner institutions</a:t>
            </a:r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>
                <a:solidFill>
                  <a:srgbClr val="D6A300"/>
                </a:solidFill>
              </a:rPr>
              <a:t>39 CHASE </a:t>
            </a:r>
            <a:r>
              <a:rPr lang="en-GB" altLang="en-US" dirty="0"/>
              <a:t>doctoral researchers at </a:t>
            </a:r>
            <a:r>
              <a:rPr lang="en-GB" altLang="en-US" dirty="0">
                <a:solidFill>
                  <a:srgbClr val="D6A300"/>
                </a:solidFill>
              </a:rPr>
              <a:t>Kent</a:t>
            </a:r>
          </a:p>
          <a:p>
            <a:pPr>
              <a:buFontTx/>
              <a:buNone/>
            </a:pPr>
            <a:r>
              <a:rPr lang="en-GB" altLang="en-US" dirty="0"/>
              <a:t>     </a:t>
            </a:r>
          </a:p>
          <a:p>
            <a:pPr>
              <a:buFontTx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4592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of CHASE’s Strategic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80" y="1386063"/>
            <a:ext cx="4989347" cy="4897437"/>
          </a:xfrm>
        </p:spPr>
        <p:txBody>
          <a:bodyPr/>
          <a:lstStyle/>
          <a:p>
            <a:r>
              <a:rPr lang="en-GB" dirty="0"/>
              <a:t>Canterbury Cathedral</a:t>
            </a:r>
          </a:p>
          <a:p>
            <a:r>
              <a:rPr lang="en-GB" dirty="0"/>
              <a:t>Intel</a:t>
            </a:r>
          </a:p>
          <a:p>
            <a:r>
              <a:rPr lang="en-GB" dirty="0"/>
              <a:t>British University Film and Video Council</a:t>
            </a:r>
          </a:p>
          <a:p>
            <a:r>
              <a:rPr lang="en-GB" dirty="0"/>
              <a:t>British Library</a:t>
            </a:r>
          </a:p>
          <a:p>
            <a:r>
              <a:rPr lang="en-GB" dirty="0"/>
              <a:t>V&amp;A</a:t>
            </a:r>
          </a:p>
          <a:p>
            <a:r>
              <a:rPr lang="en-GB" dirty="0"/>
              <a:t>National Portrait Gallery</a:t>
            </a:r>
          </a:p>
          <a:p>
            <a:r>
              <a:rPr lang="en-GB" dirty="0"/>
              <a:t>Tate</a:t>
            </a:r>
          </a:p>
          <a:p>
            <a:r>
              <a:rPr lang="en-GB" dirty="0"/>
              <a:t>BFI</a:t>
            </a:r>
          </a:p>
          <a:p>
            <a:r>
              <a:rPr lang="en-GB" dirty="0"/>
              <a:t>BBC</a:t>
            </a:r>
          </a:p>
          <a:p>
            <a:endParaRPr lang="en-GB" dirty="0"/>
          </a:p>
        </p:txBody>
      </p:sp>
      <p:pic>
        <p:nvPicPr>
          <p:cNvPr id="2050" name="Picture 2" descr="Canterbury Cathedral - Wikipedia">
            <a:extLst>
              <a:ext uri="{FF2B5EF4-FFF2-40B4-BE49-F238E27FC236}">
                <a16:creationId xmlns:a16="http://schemas.microsoft.com/office/drawing/2014/main" id="{9F5F8531-94BB-4211-97E6-59CBB6DC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49" y="1322467"/>
            <a:ext cx="1661531" cy="110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sit Us in London or Yorkshire and Discover More - The British Library">
            <a:extLst>
              <a:ext uri="{FF2B5EF4-FFF2-40B4-BE49-F238E27FC236}">
                <a16:creationId xmlns:a16="http://schemas.microsoft.com/office/drawing/2014/main" id="{F6A43069-8D91-401D-9FBC-AE0AB989C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76" y="2503798"/>
            <a:ext cx="1644804" cy="92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n closing the V&amp;amp;A | Apollo Magazine">
            <a:extLst>
              <a:ext uri="{FF2B5EF4-FFF2-40B4-BE49-F238E27FC236}">
                <a16:creationId xmlns:a16="http://schemas.microsoft.com/office/drawing/2014/main" id="{71A6C570-6C46-47F3-96EE-D6D51830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76" y="3533589"/>
            <a:ext cx="1644804" cy="10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ate refreshes its logo to bring together all of its galleries | Design Week">
            <a:extLst>
              <a:ext uri="{FF2B5EF4-FFF2-40B4-BE49-F238E27FC236}">
                <a16:creationId xmlns:a16="http://schemas.microsoft.com/office/drawing/2014/main" id="{03FB1681-8DBA-4909-A37B-98F0FF63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17" y="4595035"/>
            <a:ext cx="1991994" cy="12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BC logo and symbol, meaning, history, PNG">
            <a:extLst>
              <a:ext uri="{FF2B5EF4-FFF2-40B4-BE49-F238E27FC236}">
                <a16:creationId xmlns:a16="http://schemas.microsoft.com/office/drawing/2014/main" id="{8D1BA6AC-557A-46A8-A1A0-CCA9BB4E9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16" y="5595900"/>
            <a:ext cx="1590464" cy="88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9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280988" y="336550"/>
            <a:ext cx="8293100" cy="576263"/>
          </a:xfrm>
        </p:spPr>
        <p:txBody>
          <a:bodyPr/>
          <a:lstStyle/>
          <a:p>
            <a:r>
              <a:rPr lang="en-US" altLang="en-US"/>
              <a:t>Disciplinary spread </a:t>
            </a:r>
            <a:endParaRPr lang="en-GB" altLang="en-US"/>
          </a:p>
        </p:txBody>
      </p:sp>
      <p:sp>
        <p:nvSpPr>
          <p:cNvPr id="1945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27088" y="1341438"/>
            <a:ext cx="7200900" cy="4897437"/>
          </a:xfrm>
        </p:spPr>
        <p:txBody>
          <a:bodyPr/>
          <a:lstStyle/>
          <a:p>
            <a:pPr marL="0" indent="0">
              <a:buFontTx/>
              <a:buNone/>
            </a:pPr>
            <a:br>
              <a:rPr lang="en-GB" altLang="en-US"/>
            </a:br>
            <a:endParaRPr lang="en-GB" altLang="en-US"/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25525"/>
            <a:ext cx="5688012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70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CHASE Offers PhD Students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25821" y="1240222"/>
            <a:ext cx="8514209" cy="4971408"/>
          </a:xfrm>
        </p:spPr>
        <p:txBody>
          <a:bodyPr/>
          <a:lstStyle/>
          <a:p>
            <a:pPr marL="342900" indent="-342900">
              <a:lnSpc>
                <a:spcPct val="120000"/>
              </a:lnSpc>
            </a:pPr>
            <a:r>
              <a:rPr lang="en-US" altLang="en-US" sz="1800" dirty="0">
                <a:solidFill>
                  <a:srgbClr val="D6A300"/>
                </a:solidFill>
                <a:ea typeface="Gill Sans"/>
                <a:cs typeface="Gill Sans"/>
              </a:rPr>
              <a:t>Innovative training </a:t>
            </a:r>
            <a:r>
              <a:rPr lang="en-US" altLang="en-US" sz="1800" dirty="0">
                <a:ea typeface="Gill Sans"/>
                <a:cs typeface="Gill Sans"/>
              </a:rPr>
              <a:t>in advanced research skills across the consortium and with other cultural institutions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en-US" sz="1800" dirty="0">
                <a:ea typeface="Gill Sans"/>
                <a:cs typeface="Gill Sans"/>
              </a:rPr>
              <a:t>Opportunities for </a:t>
            </a:r>
            <a:r>
              <a:rPr lang="en-US" altLang="en-US" sz="1800" dirty="0">
                <a:solidFill>
                  <a:srgbClr val="D6A300"/>
                </a:solidFill>
                <a:ea typeface="Gill Sans"/>
                <a:cs typeface="Gill Sans"/>
              </a:rPr>
              <a:t>work placements</a:t>
            </a:r>
            <a:r>
              <a:rPr lang="en-US" altLang="en-US" sz="1800" dirty="0">
                <a:ea typeface="Gill Sans"/>
                <a:cs typeface="Gill Sans"/>
              </a:rPr>
              <a:t>,</a:t>
            </a:r>
            <a:r>
              <a:rPr lang="en-US" altLang="en-US" sz="1800" dirty="0">
                <a:solidFill>
                  <a:srgbClr val="FF0000"/>
                </a:solidFill>
                <a:ea typeface="Gill Sans"/>
                <a:cs typeface="Gill Sans"/>
              </a:rPr>
              <a:t> </a:t>
            </a:r>
            <a:r>
              <a:rPr lang="en-US" altLang="en-US" sz="1800" dirty="0">
                <a:ea typeface="Gill Sans"/>
                <a:cs typeface="Gill Sans"/>
              </a:rPr>
              <a:t>international study </a:t>
            </a:r>
            <a:r>
              <a:rPr lang="en-US" altLang="en-US" sz="1800" dirty="0">
                <a:solidFill>
                  <a:srgbClr val="D6A300"/>
                </a:solidFill>
                <a:ea typeface="Gill Sans"/>
                <a:cs typeface="Gill Sans"/>
              </a:rPr>
              <a:t>trips</a:t>
            </a:r>
            <a:r>
              <a:rPr lang="en-US" altLang="en-US" sz="1800" dirty="0">
                <a:ea typeface="Gill Sans"/>
                <a:cs typeface="Gill Sans"/>
              </a:rPr>
              <a:t>, and professional </a:t>
            </a:r>
            <a:r>
              <a:rPr lang="en-US" altLang="en-US" sz="1800" dirty="0">
                <a:solidFill>
                  <a:srgbClr val="D6A300"/>
                </a:solidFill>
                <a:ea typeface="Gill Sans"/>
                <a:cs typeface="Gill Sans"/>
              </a:rPr>
              <a:t>development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en-US" sz="1800" dirty="0">
                <a:ea typeface="Gill Sans"/>
                <a:cs typeface="Gill Sans"/>
              </a:rPr>
              <a:t>The possibility of a </a:t>
            </a:r>
            <a:r>
              <a:rPr lang="en-US" altLang="en-US" sz="1800" dirty="0">
                <a:solidFill>
                  <a:srgbClr val="D6A300"/>
                </a:solidFill>
                <a:ea typeface="Gill Sans"/>
                <a:cs typeface="Gill Sans"/>
              </a:rPr>
              <a:t>cross-institution</a:t>
            </a:r>
            <a:r>
              <a:rPr lang="en-US" altLang="en-US" sz="1800" dirty="0">
                <a:ea typeface="Gill Sans"/>
                <a:cs typeface="Gill Sans"/>
              </a:rPr>
              <a:t> supervisory team.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en-US" sz="1800" dirty="0">
                <a:ea typeface="Gill Sans"/>
                <a:cs typeface="Gill Sans"/>
              </a:rPr>
              <a:t>Twice yearly ‘Encounters’ conference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en-US" sz="1800" dirty="0">
                <a:ea typeface="Gill Sans"/>
                <a:cs typeface="Gill Sans"/>
              </a:rPr>
              <a:t>Virtual Research Environment (VRE).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en-US" sz="1800" dirty="0">
                <a:ea typeface="Gill Sans"/>
                <a:cs typeface="Gill Sans"/>
              </a:rPr>
              <a:t>Opportunity to shape </a:t>
            </a:r>
            <a:r>
              <a:rPr lang="en-US" altLang="en-US" sz="1800" dirty="0">
                <a:solidFill>
                  <a:srgbClr val="D6A300"/>
                </a:solidFill>
                <a:ea typeface="Gill Sans"/>
                <a:cs typeface="Gill Sans"/>
              </a:rPr>
              <a:t>future </a:t>
            </a:r>
            <a:r>
              <a:rPr lang="en-US" altLang="en-US" sz="1800" dirty="0">
                <a:ea typeface="Gill Sans"/>
                <a:cs typeface="Gill Sans"/>
              </a:rPr>
              <a:t>development of CHASE via Student Committee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en-US" sz="1800" dirty="0">
                <a:ea typeface="Gill Sans"/>
                <a:cs typeface="Gill Sans"/>
              </a:rPr>
              <a:t>Studentship award covers the cost of </a:t>
            </a:r>
            <a:r>
              <a:rPr lang="en-US" altLang="en-US" sz="1800" dirty="0">
                <a:solidFill>
                  <a:srgbClr val="D6A300"/>
                </a:solidFill>
                <a:ea typeface="Gill Sans"/>
                <a:cs typeface="Gill Sans"/>
              </a:rPr>
              <a:t>fees </a:t>
            </a:r>
            <a:r>
              <a:rPr lang="en-US" altLang="en-US" sz="1800" dirty="0">
                <a:ea typeface="Gill Sans"/>
                <a:cs typeface="Gill Sans"/>
              </a:rPr>
              <a:t>and </a:t>
            </a:r>
            <a:r>
              <a:rPr lang="en-US" altLang="en-US" sz="1800" dirty="0">
                <a:solidFill>
                  <a:srgbClr val="D6A300"/>
                </a:solidFill>
                <a:ea typeface="Gill Sans"/>
                <a:cs typeface="Gill Sans"/>
              </a:rPr>
              <a:t>maintenance </a:t>
            </a:r>
            <a:r>
              <a:rPr lang="en-US" altLang="en-US" sz="1800" dirty="0">
                <a:ea typeface="Gill Sans"/>
                <a:cs typeface="Gill Sans"/>
              </a:rPr>
              <a:t>(£17,668 in 2022/23; 2023 rates to be announced).</a:t>
            </a:r>
          </a:p>
          <a:p>
            <a:pPr marL="342900" indent="-342900">
              <a:lnSpc>
                <a:spcPct val="120000"/>
              </a:lnSpc>
            </a:pPr>
            <a:r>
              <a:rPr lang="en-GB" altLang="en-US" sz="1800" dirty="0"/>
              <a:t>Successful applicants can draw on a Research Training Support Grant (</a:t>
            </a:r>
            <a:r>
              <a:rPr lang="en-GB" altLang="en-US" sz="1800" dirty="0" err="1"/>
              <a:t>RTSG</a:t>
            </a:r>
            <a:r>
              <a:rPr lang="en-GB" altLang="en-US" sz="1800" dirty="0"/>
              <a:t>), Engagement Provision (EP) and Cohort Development Funding (CDF) during the lifetime of their award.</a:t>
            </a:r>
          </a:p>
          <a:p>
            <a:pPr marL="342900" indent="-342900">
              <a:lnSpc>
                <a:spcPct val="120000"/>
              </a:lnSpc>
            </a:pPr>
            <a:endParaRPr lang="en-US" altLang="en-US" sz="1800" dirty="0">
              <a:ea typeface="Gill Sans"/>
              <a:cs typeface="Gill Sans"/>
            </a:endParaRPr>
          </a:p>
          <a:p>
            <a:pPr marL="342900" indent="-342900"/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9863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CHASE Stuart Hall Foundation studentships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25821" y="1240222"/>
            <a:ext cx="8514209" cy="4971408"/>
          </a:xfrm>
        </p:spPr>
        <p:txBody>
          <a:bodyPr/>
          <a:lstStyle/>
          <a:p>
            <a:pPr marL="342900" indent="-342900">
              <a:lnSpc>
                <a:spcPct val="120000"/>
              </a:lnSpc>
            </a:pPr>
            <a:endParaRPr lang="en-GB" altLang="en-US" sz="1800" dirty="0">
              <a:ea typeface="Gill Sans"/>
              <a:cs typeface="Gill Sans"/>
            </a:endParaRPr>
          </a:p>
          <a:p>
            <a:pPr marL="342900" indent="-342900">
              <a:lnSpc>
                <a:spcPct val="120000"/>
              </a:lnSpc>
            </a:pPr>
            <a:endParaRPr lang="en-GB" altLang="en-US" sz="1800" dirty="0">
              <a:ea typeface="Gill Sans"/>
              <a:cs typeface="Gill Sans"/>
            </a:endParaRPr>
          </a:p>
          <a:p>
            <a:pPr marL="342900" indent="-342900">
              <a:lnSpc>
                <a:spcPct val="120000"/>
              </a:lnSpc>
            </a:pPr>
            <a:endParaRPr lang="en-GB" altLang="en-US" sz="1800" dirty="0">
              <a:ea typeface="Gill Sans"/>
              <a:cs typeface="Gill Sans"/>
            </a:endParaRPr>
          </a:p>
          <a:p>
            <a:pPr marL="342900" indent="-342900">
              <a:lnSpc>
                <a:spcPct val="120000"/>
              </a:lnSpc>
            </a:pPr>
            <a:r>
              <a:rPr lang="en-GB" altLang="en-US" sz="2000" dirty="0">
                <a:ea typeface="Gill Sans"/>
                <a:cs typeface="Gill Sans"/>
              </a:rPr>
              <a:t>CHASE will offer two studentships this year in partnership with the Stuart Hall Foundation</a:t>
            </a:r>
          </a:p>
          <a:p>
            <a:pPr marL="342900" indent="-342900">
              <a:lnSpc>
                <a:spcPct val="120000"/>
              </a:lnSpc>
            </a:pPr>
            <a:r>
              <a:rPr lang="en-GB" sz="2000" dirty="0"/>
              <a:t>The Foundation is committed to addressing urgent questions of race and inequality in culture and society, and building a growing network of Stuart Hall Foundation scholars </a:t>
            </a:r>
          </a:p>
          <a:p>
            <a:pPr marL="342900" indent="-342900">
              <a:lnSpc>
                <a:spcPct val="120000"/>
              </a:lnSpc>
            </a:pPr>
            <a:r>
              <a:rPr lang="en-GB" altLang="en-US" sz="2000" dirty="0"/>
              <a:t>Candidates from Black or ethnic minority backgrounds are eligible for these awards</a:t>
            </a:r>
            <a:endParaRPr lang="en-US" altLang="en-US" sz="2000" dirty="0">
              <a:ea typeface="Gill Sans"/>
              <a:cs typeface="Gill Sans"/>
            </a:endParaRPr>
          </a:p>
          <a:p>
            <a:pPr marL="342900" indent="-342900"/>
            <a:endParaRPr lang="en-GB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532" y="1420975"/>
            <a:ext cx="3848181" cy="81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2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Period of Funding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07104"/>
            <a:ext cx="7859713" cy="5257061"/>
          </a:xfrm>
        </p:spPr>
        <p:txBody>
          <a:bodyPr/>
          <a:lstStyle/>
          <a:p>
            <a:endParaRPr lang="en-GB" altLang="en-US" dirty="0"/>
          </a:p>
          <a:p>
            <a:r>
              <a:rPr lang="en-GB" altLang="en-US" dirty="0">
                <a:hlinkClick r:id="rId2"/>
              </a:rPr>
              <a:t>Studentships</a:t>
            </a:r>
            <a:r>
              <a:rPr lang="en-GB" altLang="en-US" u="sng" dirty="0">
                <a:hlinkClick r:id="rId3"/>
              </a:rPr>
              <a:t> </a:t>
            </a:r>
            <a:r>
              <a:rPr lang="en-GB" altLang="en-US" dirty="0"/>
              <a:t>will be awarded for 3 years initially (or 6 years part-time), but applicants can apply to extend the funded period to 3.5 or 4 years (or part-time equivalent), if their project:</a:t>
            </a:r>
            <a:br>
              <a:rPr lang="en-GB" altLang="en-US" dirty="0"/>
            </a:br>
            <a:endParaRPr lang="en-GB" altLang="en-US" dirty="0"/>
          </a:p>
          <a:p>
            <a:pPr lvl="1"/>
            <a:r>
              <a:rPr lang="en-GB" altLang="en-US" sz="2200" dirty="0"/>
              <a:t>Involves a period of intensive skills development (e.g. language learning) identified at application or during first year of funding.</a:t>
            </a:r>
          </a:p>
          <a:p>
            <a:pPr lvl="1"/>
            <a:r>
              <a:rPr lang="en-GB" altLang="en-US" sz="2200" dirty="0"/>
              <a:t>Involves additional or complex methodologies identified during first year of funding. </a:t>
            </a:r>
          </a:p>
          <a:p>
            <a:pPr lvl="1"/>
            <a:r>
              <a:rPr lang="en-GB" altLang="en-US" sz="2200" dirty="0"/>
              <a:t>Includes a placement with a partner organisation applied for at any point during the funded period. 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063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C2076B8F4264B8D81B87047E2FA18" ma:contentTypeVersion="14" ma:contentTypeDescription="Create a new document." ma:contentTypeScope="" ma:versionID="b67961fc6754d46cf63d245c8eb0d580">
  <xsd:schema xmlns:xsd="http://www.w3.org/2001/XMLSchema" xmlns:xs="http://www.w3.org/2001/XMLSchema" xmlns:p="http://schemas.microsoft.com/office/2006/metadata/properties" xmlns:ns3="fe6ac463-7d16-4f7e-a9c7-d94014c384ed" xmlns:ns4="0f061cf8-965b-41d1-b73f-08c05eb051be" targetNamespace="http://schemas.microsoft.com/office/2006/metadata/properties" ma:root="true" ma:fieldsID="105c527b8563a8863da1ced3e8f48dfd" ns3:_="" ns4:_="">
    <xsd:import namespace="fe6ac463-7d16-4f7e-a9c7-d94014c384ed"/>
    <xsd:import namespace="0f061cf8-965b-41d1-b73f-08c05eb051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ac463-7d16-4f7e-a9c7-d94014c384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61cf8-965b-41d1-b73f-08c05eb051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D5002E8-67BE-45B8-A377-21B7DB0AFB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2EAF82-34D4-4F50-BAF9-FB6643438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6ac463-7d16-4f7e-a9c7-d94014c384ed"/>
    <ds:schemaRef ds:uri="0f061cf8-965b-41d1-b73f-08c05eb05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11A900-29B8-4029-AA05-C886F6698CAD}">
  <ds:schemaRefs>
    <ds:schemaRef ds:uri="http://purl.org/dc/dcmitype/"/>
    <ds:schemaRef ds:uri="0f061cf8-965b-41d1-b73f-08c05eb051b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e6ac463-7d16-4f7e-a9c7-d94014c384ed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1a9fa56-3f32-449a-a721-3e3f49aa5e9a}" enabled="0" method="" siteId="{51a9fa56-3f32-449a-a721-3e3f49aa5e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2153</Words>
  <Application>Microsoft Office PowerPoint</Application>
  <PresentationFormat>On-screen Show (4:3)</PresentationFormat>
  <Paragraphs>201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Schoolbook</vt:lpstr>
      <vt:lpstr>Gill Sans</vt:lpstr>
      <vt:lpstr>Symbol</vt:lpstr>
      <vt:lpstr>Wingdings</vt:lpstr>
      <vt:lpstr>1_kent2013</vt:lpstr>
      <vt:lpstr>PowerPoint Presentation</vt:lpstr>
      <vt:lpstr>Today’s briefing</vt:lpstr>
      <vt:lpstr>Consortium for the Humanities and the Arts South-East England (CHASE)</vt:lpstr>
      <vt:lpstr>CHASE Academic Community</vt:lpstr>
      <vt:lpstr>Some of CHASE’s Strategic Partners</vt:lpstr>
      <vt:lpstr>Disciplinary spread </vt:lpstr>
      <vt:lpstr>CHASE Offers PhD Students</vt:lpstr>
      <vt:lpstr>CHASE Stuart Hall Foundation studentships</vt:lpstr>
      <vt:lpstr>Period of Funding</vt:lpstr>
      <vt:lpstr>Eligibility and Residential Criteria </vt:lpstr>
      <vt:lpstr>CHASE Application Process: What to do now</vt:lpstr>
      <vt:lpstr>The process after applying to Kent</vt:lpstr>
      <vt:lpstr>Kent Level Selection Process and Dates </vt:lpstr>
      <vt:lpstr> For longlisted candidates - Supervisor statement and references</vt:lpstr>
      <vt:lpstr>Consortium Level Selection Process</vt:lpstr>
      <vt:lpstr>How are proposals assessed? </vt:lpstr>
      <vt:lpstr>PowerPoint Presentation</vt:lpstr>
      <vt:lpstr>Research proposal</vt:lpstr>
      <vt:lpstr>Preparedness for research</vt:lpstr>
      <vt:lpstr>Research environment</vt:lpstr>
      <vt:lpstr>PowerPoint Presentation</vt:lpstr>
      <vt:lpstr>PowerPoint Presentation</vt:lpstr>
      <vt:lpstr>PowerPoint Presentation</vt:lpstr>
      <vt:lpstr>Resources to use when working on your proposal</vt:lpstr>
      <vt:lpstr>Upcoming CHASE applicant webinars</vt:lpstr>
      <vt:lpstr>Upcoming Kent webinars</vt:lpstr>
      <vt:lpstr>Questions? </vt:lpstr>
      <vt:lpstr>Kent CHASE Contacts</vt:lpstr>
    </vt:vector>
  </TitlesOfParts>
  <Company>University of Kent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Miles Banbery</dc:creator>
  <cp:lastModifiedBy>Lucy O'Meara</cp:lastModifiedBy>
  <cp:revision>297</cp:revision>
  <cp:lastPrinted>2022-10-20T10:00:17Z</cp:lastPrinted>
  <dcterms:created xsi:type="dcterms:W3CDTF">2013-06-07T14:52:08Z</dcterms:created>
  <dcterms:modified xsi:type="dcterms:W3CDTF">2022-10-20T12:51:31Z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0x0101004F3C2076B8F4264B8D81B87047E2FA18</vt:lpwstr>
  </property>
  <property fmtid="{D5CDD505-2E9C-101B-9397-08002B2CF9AE}" pid="3" name="_dlc_DocIdItemGuid">
    <vt:lpwstr>a6ad104d-b0f8-4345-9bb9-317cbce495bd</vt:lpwstr>
  </property>
  <property fmtid="{D5CDD505-2E9C-101B-9397-08002B2CF9AE}" pid="4" name="Order">
    <vt:r8>44600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</Properties>
</file>