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5"/>
  </p:notesMasterIdLst>
  <p:handoutMasterIdLst>
    <p:handoutMasterId r:id="rId26"/>
  </p:handoutMasterIdLst>
  <p:sldIdLst>
    <p:sldId id="287" r:id="rId5"/>
    <p:sldId id="545" r:id="rId6"/>
    <p:sldId id="554" r:id="rId7"/>
    <p:sldId id="555" r:id="rId8"/>
    <p:sldId id="571" r:id="rId9"/>
    <p:sldId id="572" r:id="rId10"/>
    <p:sldId id="573" r:id="rId11"/>
    <p:sldId id="574" r:id="rId12"/>
    <p:sldId id="577" r:id="rId13"/>
    <p:sldId id="575" r:id="rId14"/>
    <p:sldId id="584" r:id="rId15"/>
    <p:sldId id="576" r:id="rId16"/>
    <p:sldId id="578" r:id="rId17"/>
    <p:sldId id="579" r:id="rId18"/>
    <p:sldId id="580" r:id="rId19"/>
    <p:sldId id="583" r:id="rId20"/>
    <p:sldId id="569" r:id="rId21"/>
    <p:sldId id="585" r:id="rId22"/>
    <p:sldId id="570" r:id="rId23"/>
    <p:sldId id="303" r:id="rId24"/>
  </p:sldIdLst>
  <p:sldSz cx="9144000" cy="6858000" type="screen4x3"/>
  <p:notesSz cx="6797675" cy="9982200"/>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3"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a Addison" initials="JA" lastIdx="1" clrIdx="0"/>
  <p:cmAuthor id="2" name="Joseph Tzanopoulos" initials="JT" lastIdx="1" clrIdx="1">
    <p:extLst>
      <p:ext uri="{19B8F6BF-5375-455C-9EA6-DF929625EA0E}">
        <p15:presenceInfo xmlns:p15="http://schemas.microsoft.com/office/powerpoint/2012/main" userId="S::jt282@kent.ac.uk::0453cd01-63b6-4f0c-a855-b3e0ea240e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EEE3E6"/>
    <a:srgbClr val="E3D0D5"/>
    <a:srgbClr val="6C0421"/>
    <a:srgbClr val="17866C"/>
    <a:srgbClr val="F9AD30"/>
    <a:srgbClr val="F15226"/>
    <a:srgbClr val="A47D00"/>
    <a:srgbClr val="F26649"/>
    <a:srgbClr val="FCD8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0" autoAdjust="0"/>
    <p:restoredTop sz="78980" autoAdjust="0"/>
  </p:normalViewPr>
  <p:slideViewPr>
    <p:cSldViewPr snapToGrid="0">
      <p:cViewPr varScale="1">
        <p:scale>
          <a:sx n="60" d="100"/>
          <a:sy n="60" d="100"/>
        </p:scale>
        <p:origin x="132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3143"/>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537C2-F0BD-4228-9E41-90C01F008D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6A250D-4759-4A67-9C07-3D91392CC3DA}">
      <dgm:prSet phldrT="[Text]"/>
      <dgm:spPr>
        <a:solidFill>
          <a:schemeClr val="tx2">
            <a:lumMod val="75000"/>
          </a:schemeClr>
        </a:solidFill>
      </dgm:spPr>
      <dgm:t>
        <a:bodyPr/>
        <a:lstStyle/>
        <a:p>
          <a:r>
            <a:rPr lang="en-US" dirty="0"/>
            <a:t>Submit </a:t>
          </a:r>
          <a:r>
            <a:rPr lang="en-US" dirty="0" err="1"/>
            <a:t>SeNSS</a:t>
          </a:r>
          <a:r>
            <a:rPr lang="en-US" dirty="0"/>
            <a:t> proposal &amp; Apply for a PhD Place at Kent </a:t>
          </a:r>
        </a:p>
        <a:p>
          <a:r>
            <a:rPr lang="en-GB" b="1" dirty="0">
              <a:solidFill>
                <a:srgbClr val="D6A300"/>
              </a:solidFill>
            </a:rPr>
            <a:t>20 January 2023, 12:00 Midday GMT.</a:t>
          </a:r>
          <a:endParaRPr lang="en-US" b="1" dirty="0">
            <a:solidFill>
              <a:srgbClr val="D6A300"/>
            </a:solidFill>
          </a:endParaRPr>
        </a:p>
      </dgm:t>
    </dgm:pt>
    <dgm:pt modelId="{622FF249-6FD1-4B28-B192-2D4857C14BB0}" type="parTrans" cxnId="{0BFE8061-CFE3-4E9D-87DB-D1A6F3FC0F62}">
      <dgm:prSet/>
      <dgm:spPr/>
      <dgm:t>
        <a:bodyPr/>
        <a:lstStyle/>
        <a:p>
          <a:endParaRPr lang="en-US"/>
        </a:p>
      </dgm:t>
    </dgm:pt>
    <dgm:pt modelId="{E6E916E3-35E6-4E09-8D90-270CB632F674}" type="sibTrans" cxnId="{0BFE8061-CFE3-4E9D-87DB-D1A6F3FC0F62}">
      <dgm:prSet/>
      <dgm:spPr/>
      <dgm:t>
        <a:bodyPr/>
        <a:lstStyle/>
        <a:p>
          <a:endParaRPr lang="en-US"/>
        </a:p>
      </dgm:t>
    </dgm:pt>
    <dgm:pt modelId="{53E411EA-8725-4022-AB33-AE854946F3D9}">
      <dgm:prSet phldrT="[Text]"/>
      <dgm:spPr>
        <a:solidFill>
          <a:schemeClr val="tx2">
            <a:lumMod val="75000"/>
          </a:schemeClr>
        </a:solidFill>
      </dgm:spPr>
      <dgm:t>
        <a:bodyPr/>
        <a:lstStyle/>
        <a:p>
          <a:r>
            <a:rPr lang="en-US" dirty="0"/>
            <a:t>Kent to shortlist candidates and invite to interview </a:t>
          </a:r>
        </a:p>
        <a:p>
          <a:r>
            <a:rPr lang="en-US" b="1" dirty="0">
              <a:solidFill>
                <a:srgbClr val="D6A300"/>
              </a:solidFill>
            </a:rPr>
            <a:t>Friday 20 January – Thursday 2 February 2023 </a:t>
          </a:r>
        </a:p>
      </dgm:t>
    </dgm:pt>
    <dgm:pt modelId="{B515863D-2F19-4294-A7EF-13EB72F2146E}" type="parTrans" cxnId="{3D503B8E-15CE-425D-9070-D0409C312835}">
      <dgm:prSet/>
      <dgm:spPr/>
      <dgm:t>
        <a:bodyPr/>
        <a:lstStyle/>
        <a:p>
          <a:endParaRPr lang="en-US"/>
        </a:p>
      </dgm:t>
    </dgm:pt>
    <dgm:pt modelId="{EF46E64D-FB56-4931-879F-3B78F78AB4B8}" type="sibTrans" cxnId="{3D503B8E-15CE-425D-9070-D0409C312835}">
      <dgm:prSet/>
      <dgm:spPr/>
      <dgm:t>
        <a:bodyPr/>
        <a:lstStyle/>
        <a:p>
          <a:endParaRPr lang="en-US"/>
        </a:p>
      </dgm:t>
    </dgm:pt>
    <dgm:pt modelId="{2B4B77F9-6761-4A50-A5DA-86DF0FE653A1}">
      <dgm:prSet phldrT="[Text]"/>
      <dgm:spPr>
        <a:solidFill>
          <a:schemeClr val="tx2">
            <a:lumMod val="75000"/>
          </a:schemeClr>
        </a:solidFill>
      </dgm:spPr>
      <dgm:t>
        <a:bodyPr/>
        <a:lstStyle/>
        <a:p>
          <a:r>
            <a:rPr lang="en-US" dirty="0"/>
            <a:t>Candidates contacted with outcome of initial interview and shortlisting stage </a:t>
          </a:r>
        </a:p>
        <a:p>
          <a:r>
            <a:rPr lang="en-US" b="1" dirty="0">
              <a:solidFill>
                <a:srgbClr val="D6A300"/>
              </a:solidFill>
            </a:rPr>
            <a:t>Thursday 2 February– Friday 3 February 2023</a:t>
          </a:r>
        </a:p>
      </dgm:t>
    </dgm:pt>
    <dgm:pt modelId="{722865F9-DF97-4A09-8D50-66039ABB517B}" type="parTrans" cxnId="{B6FAA51B-50A9-4D0B-A532-6E16CE5BD449}">
      <dgm:prSet/>
      <dgm:spPr/>
      <dgm:t>
        <a:bodyPr/>
        <a:lstStyle/>
        <a:p>
          <a:endParaRPr lang="en-US"/>
        </a:p>
      </dgm:t>
    </dgm:pt>
    <dgm:pt modelId="{59F23FA8-4948-434A-891A-1A2F568EBEB2}" type="sibTrans" cxnId="{B6FAA51B-50A9-4D0B-A532-6E16CE5BD449}">
      <dgm:prSet/>
      <dgm:spPr/>
      <dgm:t>
        <a:bodyPr/>
        <a:lstStyle/>
        <a:p>
          <a:endParaRPr lang="en-US"/>
        </a:p>
      </dgm:t>
    </dgm:pt>
    <dgm:pt modelId="{19593AC4-9767-48C0-A0DA-4385B23ECB27}">
      <dgm:prSet phldrT="[Text]"/>
      <dgm:spPr>
        <a:solidFill>
          <a:schemeClr val="tx2">
            <a:lumMod val="75000"/>
          </a:schemeClr>
        </a:solidFill>
      </dgm:spPr>
      <dgm:t>
        <a:bodyPr/>
        <a:lstStyle/>
        <a:p>
          <a:r>
            <a:rPr lang="en-US" dirty="0" err="1"/>
            <a:t>HEIApply</a:t>
          </a:r>
          <a:r>
            <a:rPr lang="en-US" dirty="0"/>
            <a:t> system reopens for shortlisted candidates </a:t>
          </a:r>
        </a:p>
        <a:p>
          <a:r>
            <a:rPr lang="en-US" b="1" dirty="0">
              <a:solidFill>
                <a:srgbClr val="D6A300"/>
              </a:solidFill>
            </a:rPr>
            <a:t>Thursday 9 February – Tuesday 14 February 2023 </a:t>
          </a:r>
        </a:p>
      </dgm:t>
    </dgm:pt>
    <dgm:pt modelId="{960C5212-479C-469E-B7D2-5F03C985E8B2}" type="parTrans" cxnId="{FBC15F78-5425-4C62-87DE-52F75F297FCA}">
      <dgm:prSet/>
      <dgm:spPr/>
      <dgm:t>
        <a:bodyPr/>
        <a:lstStyle/>
        <a:p>
          <a:endParaRPr lang="en-US"/>
        </a:p>
      </dgm:t>
    </dgm:pt>
    <dgm:pt modelId="{86D9BE9A-EB53-4024-ADA9-CC223DAF521E}" type="sibTrans" cxnId="{FBC15F78-5425-4C62-87DE-52F75F297FCA}">
      <dgm:prSet/>
      <dgm:spPr/>
      <dgm:t>
        <a:bodyPr/>
        <a:lstStyle/>
        <a:p>
          <a:endParaRPr lang="en-US"/>
        </a:p>
      </dgm:t>
    </dgm:pt>
    <dgm:pt modelId="{3FAA082D-31C3-4C82-A6CE-6DBB95D02873}">
      <dgm:prSet phldrT="[Text]"/>
      <dgm:spPr>
        <a:solidFill>
          <a:schemeClr val="tx2">
            <a:lumMod val="75000"/>
          </a:schemeClr>
        </a:solidFill>
      </dgm:spPr>
      <dgm:t>
        <a:bodyPr/>
        <a:lstStyle/>
        <a:p>
          <a:r>
            <a:rPr lang="en-US" dirty="0"/>
            <a:t>Kent to submit final candidates to </a:t>
          </a:r>
          <a:r>
            <a:rPr lang="en-US" dirty="0" err="1"/>
            <a:t>SeNSS</a:t>
          </a:r>
          <a:r>
            <a:rPr lang="en-US" dirty="0"/>
            <a:t> for final stage of competition</a:t>
          </a:r>
        </a:p>
        <a:p>
          <a:r>
            <a:rPr lang="en-US" b="1" dirty="0">
              <a:solidFill>
                <a:srgbClr val="D6A300"/>
              </a:solidFill>
            </a:rPr>
            <a:t>Friday 17 February  2023</a:t>
          </a:r>
        </a:p>
      </dgm:t>
    </dgm:pt>
    <dgm:pt modelId="{E398846D-AD95-47FB-9A9E-96BE41E8A3FC}" type="parTrans" cxnId="{878D73C6-A5D0-414F-B2DF-0AAF2E70655A}">
      <dgm:prSet/>
      <dgm:spPr/>
      <dgm:t>
        <a:bodyPr/>
        <a:lstStyle/>
        <a:p>
          <a:endParaRPr lang="en-US"/>
        </a:p>
      </dgm:t>
    </dgm:pt>
    <dgm:pt modelId="{AFD93A51-2DAF-4D0B-954F-3EE01779BF68}" type="sibTrans" cxnId="{878D73C6-A5D0-414F-B2DF-0AAF2E70655A}">
      <dgm:prSet/>
      <dgm:spPr/>
      <dgm:t>
        <a:bodyPr/>
        <a:lstStyle/>
        <a:p>
          <a:endParaRPr lang="en-US"/>
        </a:p>
      </dgm:t>
    </dgm:pt>
    <dgm:pt modelId="{F7F3AD1E-8169-499E-9D47-E7EF0E81992C}">
      <dgm:prSet/>
      <dgm:spPr>
        <a:solidFill>
          <a:schemeClr val="tx2">
            <a:lumMod val="75000"/>
          </a:schemeClr>
        </a:solidFill>
      </dgm:spPr>
      <dgm:t>
        <a:bodyPr/>
        <a:lstStyle/>
        <a:p>
          <a:r>
            <a:rPr lang="en-US" dirty="0"/>
            <a:t>Institutional Pathway Stage and </a:t>
          </a:r>
          <a:r>
            <a:rPr lang="en-US" dirty="0" err="1"/>
            <a:t>SeNSS</a:t>
          </a:r>
          <a:r>
            <a:rPr lang="en-US" dirty="0"/>
            <a:t> Management Board stage of competition </a:t>
          </a:r>
        </a:p>
        <a:p>
          <a:r>
            <a:rPr lang="en-US" b="1" dirty="0">
              <a:solidFill>
                <a:srgbClr val="D6A300"/>
              </a:solidFill>
            </a:rPr>
            <a:t>Friday 17 February – Wednesday 19 April 2023</a:t>
          </a:r>
        </a:p>
      </dgm:t>
    </dgm:pt>
    <dgm:pt modelId="{EB50DF6C-AFD4-43D3-B8E5-A631D2169B51}" type="parTrans" cxnId="{35BEEA81-737F-45D5-AB6F-D266C8FAD221}">
      <dgm:prSet/>
      <dgm:spPr/>
      <dgm:t>
        <a:bodyPr/>
        <a:lstStyle/>
        <a:p>
          <a:endParaRPr lang="en-US"/>
        </a:p>
      </dgm:t>
    </dgm:pt>
    <dgm:pt modelId="{E3CC38B6-D901-450C-ABDF-F26EB1ABD57F}" type="sibTrans" cxnId="{35BEEA81-737F-45D5-AB6F-D266C8FAD221}">
      <dgm:prSet/>
      <dgm:spPr/>
      <dgm:t>
        <a:bodyPr/>
        <a:lstStyle/>
        <a:p>
          <a:endParaRPr lang="en-US"/>
        </a:p>
      </dgm:t>
    </dgm:pt>
    <dgm:pt modelId="{B3A8E8D4-A68D-46EC-B95D-B81334727859}">
      <dgm:prSet/>
      <dgm:spPr>
        <a:solidFill>
          <a:schemeClr val="tx2">
            <a:lumMod val="75000"/>
          </a:schemeClr>
        </a:solidFill>
      </dgm:spPr>
      <dgm:t>
        <a:bodyPr/>
        <a:lstStyle/>
        <a:p>
          <a:r>
            <a:rPr lang="en-US" dirty="0"/>
            <a:t>Candidates will be informed of final competition outcome </a:t>
          </a:r>
        </a:p>
        <a:p>
          <a:r>
            <a:rPr lang="en-US" b="1" dirty="0">
              <a:solidFill>
                <a:srgbClr val="D6A300"/>
              </a:solidFill>
            </a:rPr>
            <a:t>Thursday 20 April – Friday 5 May 2023 </a:t>
          </a:r>
        </a:p>
      </dgm:t>
    </dgm:pt>
    <dgm:pt modelId="{76BE1B63-D74C-468E-B5FD-0BB0500FD8B8}" type="parTrans" cxnId="{9E56C409-BCA7-4D7D-B675-2F89D11F58C1}">
      <dgm:prSet/>
      <dgm:spPr/>
      <dgm:t>
        <a:bodyPr/>
        <a:lstStyle/>
        <a:p>
          <a:endParaRPr lang="en-US"/>
        </a:p>
      </dgm:t>
    </dgm:pt>
    <dgm:pt modelId="{9CDE25E0-4C94-4742-A925-1D59C6BB416D}" type="sibTrans" cxnId="{9E56C409-BCA7-4D7D-B675-2F89D11F58C1}">
      <dgm:prSet/>
      <dgm:spPr/>
      <dgm:t>
        <a:bodyPr/>
        <a:lstStyle/>
        <a:p>
          <a:endParaRPr lang="en-US"/>
        </a:p>
      </dgm:t>
    </dgm:pt>
    <dgm:pt modelId="{2BA96014-EF0F-46E7-A0F1-0AE8B2F4D41C}" type="pres">
      <dgm:prSet presAssocID="{87D537C2-F0BD-4228-9E41-90C01F008DFF}" presName="diagram" presStyleCnt="0">
        <dgm:presLayoutVars>
          <dgm:dir/>
          <dgm:resizeHandles val="exact"/>
        </dgm:presLayoutVars>
      </dgm:prSet>
      <dgm:spPr/>
    </dgm:pt>
    <dgm:pt modelId="{1096566D-A468-45A3-9DE6-24E8AC337B00}" type="pres">
      <dgm:prSet presAssocID="{1A6A250D-4759-4A67-9C07-3D91392CC3DA}" presName="node" presStyleLbl="node1" presStyleIdx="0" presStyleCnt="7" custLinFactNeighborY="-11401">
        <dgm:presLayoutVars>
          <dgm:bulletEnabled val="1"/>
        </dgm:presLayoutVars>
      </dgm:prSet>
      <dgm:spPr/>
    </dgm:pt>
    <dgm:pt modelId="{EDFD13E5-1642-45A8-A328-C68271C71E78}" type="pres">
      <dgm:prSet presAssocID="{E6E916E3-35E6-4E09-8D90-270CB632F674}" presName="sibTrans" presStyleCnt="0"/>
      <dgm:spPr/>
    </dgm:pt>
    <dgm:pt modelId="{8B1C8711-6C7B-4905-9B9D-F6C2490ED6BE}" type="pres">
      <dgm:prSet presAssocID="{53E411EA-8725-4022-AB33-AE854946F3D9}" presName="node" presStyleLbl="node1" presStyleIdx="1" presStyleCnt="7" custLinFactNeighborY="-11401">
        <dgm:presLayoutVars>
          <dgm:bulletEnabled val="1"/>
        </dgm:presLayoutVars>
      </dgm:prSet>
      <dgm:spPr/>
    </dgm:pt>
    <dgm:pt modelId="{AD5CD5E9-7176-432E-A530-EFDB7A8D4EE4}" type="pres">
      <dgm:prSet presAssocID="{EF46E64D-FB56-4931-879F-3B78F78AB4B8}" presName="sibTrans" presStyleCnt="0"/>
      <dgm:spPr/>
    </dgm:pt>
    <dgm:pt modelId="{02194842-879C-4EAF-A1B6-64223A2B0DEF}" type="pres">
      <dgm:prSet presAssocID="{2B4B77F9-6761-4A50-A5DA-86DF0FE653A1}" presName="node" presStyleLbl="node1" presStyleIdx="2" presStyleCnt="7" custLinFactNeighborY="-11401">
        <dgm:presLayoutVars>
          <dgm:bulletEnabled val="1"/>
        </dgm:presLayoutVars>
      </dgm:prSet>
      <dgm:spPr/>
    </dgm:pt>
    <dgm:pt modelId="{843EEA3D-0C85-45B2-AC93-42CC672B58CD}" type="pres">
      <dgm:prSet presAssocID="{59F23FA8-4948-434A-891A-1A2F568EBEB2}" presName="sibTrans" presStyleCnt="0"/>
      <dgm:spPr/>
    </dgm:pt>
    <dgm:pt modelId="{1B0F3F21-D429-435B-AF4C-4FDFE76E59FE}" type="pres">
      <dgm:prSet presAssocID="{19593AC4-9767-48C0-A0DA-4385B23ECB27}" presName="node" presStyleLbl="node1" presStyleIdx="3" presStyleCnt="7" custLinFactNeighborY="11284">
        <dgm:presLayoutVars>
          <dgm:bulletEnabled val="1"/>
        </dgm:presLayoutVars>
      </dgm:prSet>
      <dgm:spPr/>
    </dgm:pt>
    <dgm:pt modelId="{01A25A33-0AE2-4A89-BD56-52B61663608E}" type="pres">
      <dgm:prSet presAssocID="{86D9BE9A-EB53-4024-ADA9-CC223DAF521E}" presName="sibTrans" presStyleCnt="0"/>
      <dgm:spPr/>
    </dgm:pt>
    <dgm:pt modelId="{7BA4AA6A-1175-44BF-8728-17BBCCF1C969}" type="pres">
      <dgm:prSet presAssocID="{3FAA082D-31C3-4C82-A6CE-6DBB95D02873}" presName="node" presStyleLbl="node1" presStyleIdx="4" presStyleCnt="7" custLinFactNeighborY="11284">
        <dgm:presLayoutVars>
          <dgm:bulletEnabled val="1"/>
        </dgm:presLayoutVars>
      </dgm:prSet>
      <dgm:spPr/>
    </dgm:pt>
    <dgm:pt modelId="{CBFC09D1-4D9D-4351-8903-7F6DE8504603}" type="pres">
      <dgm:prSet presAssocID="{AFD93A51-2DAF-4D0B-954F-3EE01779BF68}" presName="sibTrans" presStyleCnt="0"/>
      <dgm:spPr/>
    </dgm:pt>
    <dgm:pt modelId="{525BB87B-E224-40EF-BDFA-84FF7C62B56A}" type="pres">
      <dgm:prSet presAssocID="{F7F3AD1E-8169-499E-9D47-E7EF0E81992C}" presName="node" presStyleLbl="node1" presStyleIdx="5" presStyleCnt="7" custLinFactNeighborY="11284">
        <dgm:presLayoutVars>
          <dgm:bulletEnabled val="1"/>
        </dgm:presLayoutVars>
      </dgm:prSet>
      <dgm:spPr/>
    </dgm:pt>
    <dgm:pt modelId="{D2CD52D3-2AD2-4A8D-8A84-D006E40CCF90}" type="pres">
      <dgm:prSet presAssocID="{E3CC38B6-D901-450C-ABDF-F26EB1ABD57F}" presName="sibTrans" presStyleCnt="0"/>
      <dgm:spPr/>
    </dgm:pt>
    <dgm:pt modelId="{8B0047A6-B2CD-4F1D-B58C-76C4980516E5}" type="pres">
      <dgm:prSet presAssocID="{B3A8E8D4-A68D-46EC-B95D-B81334727859}" presName="node" presStyleLbl="node1" presStyleIdx="6" presStyleCnt="7" custLinFactNeighborY="11284">
        <dgm:presLayoutVars>
          <dgm:bulletEnabled val="1"/>
        </dgm:presLayoutVars>
      </dgm:prSet>
      <dgm:spPr/>
    </dgm:pt>
  </dgm:ptLst>
  <dgm:cxnLst>
    <dgm:cxn modelId="{DF933808-E61A-4FB6-8EDD-910BC46D9051}" type="presOf" srcId="{3FAA082D-31C3-4C82-A6CE-6DBB95D02873}" destId="{7BA4AA6A-1175-44BF-8728-17BBCCF1C969}" srcOrd="0" destOrd="0" presId="urn:microsoft.com/office/officeart/2005/8/layout/default"/>
    <dgm:cxn modelId="{9E56C409-BCA7-4D7D-B675-2F89D11F58C1}" srcId="{87D537C2-F0BD-4228-9E41-90C01F008DFF}" destId="{B3A8E8D4-A68D-46EC-B95D-B81334727859}" srcOrd="6" destOrd="0" parTransId="{76BE1B63-D74C-468E-B5FD-0BB0500FD8B8}" sibTransId="{9CDE25E0-4C94-4742-A925-1D59C6BB416D}"/>
    <dgm:cxn modelId="{0E1AF30D-B01C-4D70-A1B4-DF98FB984881}" type="presOf" srcId="{87D537C2-F0BD-4228-9E41-90C01F008DFF}" destId="{2BA96014-EF0F-46E7-A0F1-0AE8B2F4D41C}" srcOrd="0" destOrd="0" presId="urn:microsoft.com/office/officeart/2005/8/layout/default"/>
    <dgm:cxn modelId="{B6FAA51B-50A9-4D0B-A532-6E16CE5BD449}" srcId="{87D537C2-F0BD-4228-9E41-90C01F008DFF}" destId="{2B4B77F9-6761-4A50-A5DA-86DF0FE653A1}" srcOrd="2" destOrd="0" parTransId="{722865F9-DF97-4A09-8D50-66039ABB517B}" sibTransId="{59F23FA8-4948-434A-891A-1A2F568EBEB2}"/>
    <dgm:cxn modelId="{2BAC261F-F0FC-48A9-BF0C-60FCE715E162}" type="presOf" srcId="{B3A8E8D4-A68D-46EC-B95D-B81334727859}" destId="{8B0047A6-B2CD-4F1D-B58C-76C4980516E5}" srcOrd="0" destOrd="0" presId="urn:microsoft.com/office/officeart/2005/8/layout/default"/>
    <dgm:cxn modelId="{0BFE8061-CFE3-4E9D-87DB-D1A6F3FC0F62}" srcId="{87D537C2-F0BD-4228-9E41-90C01F008DFF}" destId="{1A6A250D-4759-4A67-9C07-3D91392CC3DA}" srcOrd="0" destOrd="0" parTransId="{622FF249-6FD1-4B28-B192-2D4857C14BB0}" sibTransId="{E6E916E3-35E6-4E09-8D90-270CB632F674}"/>
    <dgm:cxn modelId="{A0D6594E-2A26-4928-8A39-076FD72C8027}" type="presOf" srcId="{F7F3AD1E-8169-499E-9D47-E7EF0E81992C}" destId="{525BB87B-E224-40EF-BDFA-84FF7C62B56A}" srcOrd="0" destOrd="0" presId="urn:microsoft.com/office/officeart/2005/8/layout/default"/>
    <dgm:cxn modelId="{8D6FA472-8C02-49FE-AEED-72919A09B3B9}" type="presOf" srcId="{19593AC4-9767-48C0-A0DA-4385B23ECB27}" destId="{1B0F3F21-D429-435B-AF4C-4FDFE76E59FE}" srcOrd="0" destOrd="0" presId="urn:microsoft.com/office/officeart/2005/8/layout/default"/>
    <dgm:cxn modelId="{FBC15F78-5425-4C62-87DE-52F75F297FCA}" srcId="{87D537C2-F0BD-4228-9E41-90C01F008DFF}" destId="{19593AC4-9767-48C0-A0DA-4385B23ECB27}" srcOrd="3" destOrd="0" parTransId="{960C5212-479C-469E-B7D2-5F03C985E8B2}" sibTransId="{86D9BE9A-EB53-4024-ADA9-CC223DAF521E}"/>
    <dgm:cxn modelId="{35BEEA81-737F-45D5-AB6F-D266C8FAD221}" srcId="{87D537C2-F0BD-4228-9E41-90C01F008DFF}" destId="{F7F3AD1E-8169-499E-9D47-E7EF0E81992C}" srcOrd="5" destOrd="0" parTransId="{EB50DF6C-AFD4-43D3-B8E5-A631D2169B51}" sibTransId="{E3CC38B6-D901-450C-ABDF-F26EB1ABD57F}"/>
    <dgm:cxn modelId="{3D503B8E-15CE-425D-9070-D0409C312835}" srcId="{87D537C2-F0BD-4228-9E41-90C01F008DFF}" destId="{53E411EA-8725-4022-AB33-AE854946F3D9}" srcOrd="1" destOrd="0" parTransId="{B515863D-2F19-4294-A7EF-13EB72F2146E}" sibTransId="{EF46E64D-FB56-4931-879F-3B78F78AB4B8}"/>
    <dgm:cxn modelId="{96FBDCC5-56F4-4E57-8C7D-037DC0E7E29C}" type="presOf" srcId="{53E411EA-8725-4022-AB33-AE854946F3D9}" destId="{8B1C8711-6C7B-4905-9B9D-F6C2490ED6BE}" srcOrd="0" destOrd="0" presId="urn:microsoft.com/office/officeart/2005/8/layout/default"/>
    <dgm:cxn modelId="{878D73C6-A5D0-414F-B2DF-0AAF2E70655A}" srcId="{87D537C2-F0BD-4228-9E41-90C01F008DFF}" destId="{3FAA082D-31C3-4C82-A6CE-6DBB95D02873}" srcOrd="4" destOrd="0" parTransId="{E398846D-AD95-47FB-9A9E-96BE41E8A3FC}" sibTransId="{AFD93A51-2DAF-4D0B-954F-3EE01779BF68}"/>
    <dgm:cxn modelId="{E9FB41FA-2574-4CED-B6B1-2390B2700A90}" type="presOf" srcId="{2B4B77F9-6761-4A50-A5DA-86DF0FE653A1}" destId="{02194842-879C-4EAF-A1B6-64223A2B0DEF}" srcOrd="0" destOrd="0" presId="urn:microsoft.com/office/officeart/2005/8/layout/default"/>
    <dgm:cxn modelId="{A84E70FF-786B-4817-AC17-4043D3EB083A}" type="presOf" srcId="{1A6A250D-4759-4A67-9C07-3D91392CC3DA}" destId="{1096566D-A468-45A3-9DE6-24E8AC337B00}" srcOrd="0" destOrd="0" presId="urn:microsoft.com/office/officeart/2005/8/layout/default"/>
    <dgm:cxn modelId="{0DC70DB0-E56C-4F44-869F-AA2263AFC819}" type="presParOf" srcId="{2BA96014-EF0F-46E7-A0F1-0AE8B2F4D41C}" destId="{1096566D-A468-45A3-9DE6-24E8AC337B00}" srcOrd="0" destOrd="0" presId="urn:microsoft.com/office/officeart/2005/8/layout/default"/>
    <dgm:cxn modelId="{79AE253C-D667-4310-80CE-1EACB765E7E4}" type="presParOf" srcId="{2BA96014-EF0F-46E7-A0F1-0AE8B2F4D41C}" destId="{EDFD13E5-1642-45A8-A328-C68271C71E78}" srcOrd="1" destOrd="0" presId="urn:microsoft.com/office/officeart/2005/8/layout/default"/>
    <dgm:cxn modelId="{D79B0D8B-EFEE-4998-ABF5-D199A511E719}" type="presParOf" srcId="{2BA96014-EF0F-46E7-A0F1-0AE8B2F4D41C}" destId="{8B1C8711-6C7B-4905-9B9D-F6C2490ED6BE}" srcOrd="2" destOrd="0" presId="urn:microsoft.com/office/officeart/2005/8/layout/default"/>
    <dgm:cxn modelId="{528F74BF-B396-47DD-9D05-884FED536ECC}" type="presParOf" srcId="{2BA96014-EF0F-46E7-A0F1-0AE8B2F4D41C}" destId="{AD5CD5E9-7176-432E-A530-EFDB7A8D4EE4}" srcOrd="3" destOrd="0" presId="urn:microsoft.com/office/officeart/2005/8/layout/default"/>
    <dgm:cxn modelId="{D40895DB-8DCA-49A4-AF9D-2DADB5DA7C83}" type="presParOf" srcId="{2BA96014-EF0F-46E7-A0F1-0AE8B2F4D41C}" destId="{02194842-879C-4EAF-A1B6-64223A2B0DEF}" srcOrd="4" destOrd="0" presId="urn:microsoft.com/office/officeart/2005/8/layout/default"/>
    <dgm:cxn modelId="{D7B2FE95-8F6C-4ACF-9C21-8CA73E647431}" type="presParOf" srcId="{2BA96014-EF0F-46E7-A0F1-0AE8B2F4D41C}" destId="{843EEA3D-0C85-45B2-AC93-42CC672B58CD}" srcOrd="5" destOrd="0" presId="urn:microsoft.com/office/officeart/2005/8/layout/default"/>
    <dgm:cxn modelId="{3577AF74-45E5-44CF-9D00-F0A069291FE3}" type="presParOf" srcId="{2BA96014-EF0F-46E7-A0F1-0AE8B2F4D41C}" destId="{1B0F3F21-D429-435B-AF4C-4FDFE76E59FE}" srcOrd="6" destOrd="0" presId="urn:microsoft.com/office/officeart/2005/8/layout/default"/>
    <dgm:cxn modelId="{9EF9D066-F4A3-43A7-AA2C-33F6F72B357F}" type="presParOf" srcId="{2BA96014-EF0F-46E7-A0F1-0AE8B2F4D41C}" destId="{01A25A33-0AE2-4A89-BD56-52B61663608E}" srcOrd="7" destOrd="0" presId="urn:microsoft.com/office/officeart/2005/8/layout/default"/>
    <dgm:cxn modelId="{FFD28B3F-94DB-491E-AC84-29758B8F241A}" type="presParOf" srcId="{2BA96014-EF0F-46E7-A0F1-0AE8B2F4D41C}" destId="{7BA4AA6A-1175-44BF-8728-17BBCCF1C969}" srcOrd="8" destOrd="0" presId="urn:microsoft.com/office/officeart/2005/8/layout/default"/>
    <dgm:cxn modelId="{B9D3AAB0-95A6-438B-9498-A80FF6927AB3}" type="presParOf" srcId="{2BA96014-EF0F-46E7-A0F1-0AE8B2F4D41C}" destId="{CBFC09D1-4D9D-4351-8903-7F6DE8504603}" srcOrd="9" destOrd="0" presId="urn:microsoft.com/office/officeart/2005/8/layout/default"/>
    <dgm:cxn modelId="{AC8AD628-085D-46CC-AF8D-7C2B6065C97F}" type="presParOf" srcId="{2BA96014-EF0F-46E7-A0F1-0AE8B2F4D41C}" destId="{525BB87B-E224-40EF-BDFA-84FF7C62B56A}" srcOrd="10" destOrd="0" presId="urn:microsoft.com/office/officeart/2005/8/layout/default"/>
    <dgm:cxn modelId="{3DBC43D1-D33B-43C4-8BEE-9FFD03C17348}" type="presParOf" srcId="{2BA96014-EF0F-46E7-A0F1-0AE8B2F4D41C}" destId="{D2CD52D3-2AD2-4A8D-8A84-D006E40CCF90}" srcOrd="11" destOrd="0" presId="urn:microsoft.com/office/officeart/2005/8/layout/default"/>
    <dgm:cxn modelId="{BC7C7657-6DDE-43D8-B0FA-A484A3E6D55C}" type="presParOf" srcId="{2BA96014-EF0F-46E7-A0F1-0AE8B2F4D41C}" destId="{8B0047A6-B2CD-4F1D-B58C-76C4980516E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6566D-A468-45A3-9DE6-24E8AC337B00}">
      <dsp:nvSpPr>
        <dsp:cNvPr id="0" name=""/>
        <dsp:cNvSpPr/>
      </dsp:nvSpPr>
      <dsp:spPr>
        <a:xfrm>
          <a:off x="0" y="0"/>
          <a:ext cx="2723190" cy="163391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Submit </a:t>
          </a:r>
          <a:r>
            <a:rPr lang="en-US" sz="1700" kern="1200" dirty="0" err="1"/>
            <a:t>SeNSS</a:t>
          </a:r>
          <a:r>
            <a:rPr lang="en-US" sz="1700" kern="1200" dirty="0"/>
            <a:t> proposal &amp; Apply for a PhD Place at Kent </a:t>
          </a:r>
        </a:p>
        <a:p>
          <a:pPr marL="0" lvl="0" indent="0" algn="ctr" defTabSz="755650">
            <a:lnSpc>
              <a:spcPct val="90000"/>
            </a:lnSpc>
            <a:spcBef>
              <a:spcPct val="0"/>
            </a:spcBef>
            <a:spcAft>
              <a:spcPct val="35000"/>
            </a:spcAft>
            <a:buNone/>
          </a:pPr>
          <a:r>
            <a:rPr lang="en-GB" sz="1700" b="1" kern="1200" dirty="0">
              <a:solidFill>
                <a:srgbClr val="D6A300"/>
              </a:solidFill>
            </a:rPr>
            <a:t>20 January 2023, 12:00 Midday GMT.</a:t>
          </a:r>
          <a:endParaRPr lang="en-US" sz="1700" b="1" kern="1200" dirty="0">
            <a:solidFill>
              <a:srgbClr val="D6A300"/>
            </a:solidFill>
          </a:endParaRPr>
        </a:p>
      </dsp:txBody>
      <dsp:txXfrm>
        <a:off x="0" y="0"/>
        <a:ext cx="2723190" cy="1633914"/>
      </dsp:txXfrm>
    </dsp:sp>
    <dsp:sp modelId="{8B1C8711-6C7B-4905-9B9D-F6C2490ED6BE}">
      <dsp:nvSpPr>
        <dsp:cNvPr id="0" name=""/>
        <dsp:cNvSpPr/>
      </dsp:nvSpPr>
      <dsp:spPr>
        <a:xfrm>
          <a:off x="2995510" y="0"/>
          <a:ext cx="2723190" cy="163391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Kent to shortlist candidates and invite to interview </a:t>
          </a:r>
        </a:p>
        <a:p>
          <a:pPr marL="0" lvl="0" indent="0" algn="ctr" defTabSz="755650">
            <a:lnSpc>
              <a:spcPct val="90000"/>
            </a:lnSpc>
            <a:spcBef>
              <a:spcPct val="0"/>
            </a:spcBef>
            <a:spcAft>
              <a:spcPct val="35000"/>
            </a:spcAft>
            <a:buNone/>
          </a:pPr>
          <a:r>
            <a:rPr lang="en-US" sz="1700" b="1" kern="1200" dirty="0">
              <a:solidFill>
                <a:srgbClr val="D6A300"/>
              </a:solidFill>
            </a:rPr>
            <a:t>Friday 20 January – Thursday 2 February 2023 </a:t>
          </a:r>
        </a:p>
      </dsp:txBody>
      <dsp:txXfrm>
        <a:off x="2995510" y="0"/>
        <a:ext cx="2723190" cy="1633914"/>
      </dsp:txXfrm>
    </dsp:sp>
    <dsp:sp modelId="{02194842-879C-4EAF-A1B6-64223A2B0DEF}">
      <dsp:nvSpPr>
        <dsp:cNvPr id="0" name=""/>
        <dsp:cNvSpPr/>
      </dsp:nvSpPr>
      <dsp:spPr>
        <a:xfrm>
          <a:off x="5991020" y="0"/>
          <a:ext cx="2723190" cy="163391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Candidates contacted with outcome of initial interview and shortlisting stage </a:t>
          </a:r>
        </a:p>
        <a:p>
          <a:pPr marL="0" lvl="0" indent="0" algn="ctr" defTabSz="755650">
            <a:lnSpc>
              <a:spcPct val="90000"/>
            </a:lnSpc>
            <a:spcBef>
              <a:spcPct val="0"/>
            </a:spcBef>
            <a:spcAft>
              <a:spcPct val="35000"/>
            </a:spcAft>
            <a:buNone/>
          </a:pPr>
          <a:r>
            <a:rPr lang="en-US" sz="1700" b="1" kern="1200" dirty="0">
              <a:solidFill>
                <a:srgbClr val="D6A300"/>
              </a:solidFill>
            </a:rPr>
            <a:t>Thursday 2 February– Friday 3 February 2023</a:t>
          </a:r>
        </a:p>
      </dsp:txBody>
      <dsp:txXfrm>
        <a:off x="5991020" y="0"/>
        <a:ext cx="2723190" cy="1633914"/>
      </dsp:txXfrm>
    </dsp:sp>
    <dsp:sp modelId="{1B0F3F21-D429-435B-AF4C-4FDFE76E59FE}">
      <dsp:nvSpPr>
        <dsp:cNvPr id="0" name=""/>
        <dsp:cNvSpPr/>
      </dsp:nvSpPr>
      <dsp:spPr>
        <a:xfrm>
          <a:off x="0" y="2269806"/>
          <a:ext cx="2723190" cy="163391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HEIApply</a:t>
          </a:r>
          <a:r>
            <a:rPr lang="en-US" sz="1700" kern="1200" dirty="0"/>
            <a:t> system reopens for shortlisted candidates </a:t>
          </a:r>
        </a:p>
        <a:p>
          <a:pPr marL="0" lvl="0" indent="0" algn="ctr" defTabSz="755650">
            <a:lnSpc>
              <a:spcPct val="90000"/>
            </a:lnSpc>
            <a:spcBef>
              <a:spcPct val="0"/>
            </a:spcBef>
            <a:spcAft>
              <a:spcPct val="35000"/>
            </a:spcAft>
            <a:buNone/>
          </a:pPr>
          <a:r>
            <a:rPr lang="en-US" sz="1700" b="1" kern="1200" dirty="0">
              <a:solidFill>
                <a:srgbClr val="D6A300"/>
              </a:solidFill>
            </a:rPr>
            <a:t>Thursday 9 February – Tuesday 14 February 2023 </a:t>
          </a:r>
        </a:p>
      </dsp:txBody>
      <dsp:txXfrm>
        <a:off x="0" y="2269806"/>
        <a:ext cx="2723190" cy="1633914"/>
      </dsp:txXfrm>
    </dsp:sp>
    <dsp:sp modelId="{7BA4AA6A-1175-44BF-8728-17BBCCF1C969}">
      <dsp:nvSpPr>
        <dsp:cNvPr id="0" name=""/>
        <dsp:cNvSpPr/>
      </dsp:nvSpPr>
      <dsp:spPr>
        <a:xfrm>
          <a:off x="2995510" y="2269806"/>
          <a:ext cx="2723190" cy="163391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Kent to submit final candidates to </a:t>
          </a:r>
          <a:r>
            <a:rPr lang="en-US" sz="1700" kern="1200" dirty="0" err="1"/>
            <a:t>SeNSS</a:t>
          </a:r>
          <a:r>
            <a:rPr lang="en-US" sz="1700" kern="1200" dirty="0"/>
            <a:t> for final stage of competition</a:t>
          </a:r>
        </a:p>
        <a:p>
          <a:pPr marL="0" lvl="0" indent="0" algn="ctr" defTabSz="755650">
            <a:lnSpc>
              <a:spcPct val="90000"/>
            </a:lnSpc>
            <a:spcBef>
              <a:spcPct val="0"/>
            </a:spcBef>
            <a:spcAft>
              <a:spcPct val="35000"/>
            </a:spcAft>
            <a:buNone/>
          </a:pPr>
          <a:r>
            <a:rPr lang="en-US" sz="1700" b="1" kern="1200" dirty="0">
              <a:solidFill>
                <a:srgbClr val="D6A300"/>
              </a:solidFill>
            </a:rPr>
            <a:t>Friday 17 February  2023</a:t>
          </a:r>
        </a:p>
      </dsp:txBody>
      <dsp:txXfrm>
        <a:off x="2995510" y="2269806"/>
        <a:ext cx="2723190" cy="1633914"/>
      </dsp:txXfrm>
    </dsp:sp>
    <dsp:sp modelId="{525BB87B-E224-40EF-BDFA-84FF7C62B56A}">
      <dsp:nvSpPr>
        <dsp:cNvPr id="0" name=""/>
        <dsp:cNvSpPr/>
      </dsp:nvSpPr>
      <dsp:spPr>
        <a:xfrm>
          <a:off x="5991020" y="2269806"/>
          <a:ext cx="2723190" cy="163391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Institutional Pathway Stage and </a:t>
          </a:r>
          <a:r>
            <a:rPr lang="en-US" sz="1700" kern="1200" dirty="0" err="1"/>
            <a:t>SeNSS</a:t>
          </a:r>
          <a:r>
            <a:rPr lang="en-US" sz="1700" kern="1200" dirty="0"/>
            <a:t> Management Board stage of competition </a:t>
          </a:r>
        </a:p>
        <a:p>
          <a:pPr marL="0" lvl="0" indent="0" algn="ctr" defTabSz="755650">
            <a:lnSpc>
              <a:spcPct val="90000"/>
            </a:lnSpc>
            <a:spcBef>
              <a:spcPct val="0"/>
            </a:spcBef>
            <a:spcAft>
              <a:spcPct val="35000"/>
            </a:spcAft>
            <a:buNone/>
          </a:pPr>
          <a:r>
            <a:rPr lang="en-US" sz="1700" b="1" kern="1200" dirty="0">
              <a:solidFill>
                <a:srgbClr val="D6A300"/>
              </a:solidFill>
            </a:rPr>
            <a:t>Friday 17 February – Wednesday 19 April 2023</a:t>
          </a:r>
        </a:p>
      </dsp:txBody>
      <dsp:txXfrm>
        <a:off x="5991020" y="2269806"/>
        <a:ext cx="2723190" cy="1633914"/>
      </dsp:txXfrm>
    </dsp:sp>
    <dsp:sp modelId="{8B0047A6-B2CD-4F1D-B58C-76C4980516E5}">
      <dsp:nvSpPr>
        <dsp:cNvPr id="0" name=""/>
        <dsp:cNvSpPr/>
      </dsp:nvSpPr>
      <dsp:spPr>
        <a:xfrm>
          <a:off x="2995510" y="4170870"/>
          <a:ext cx="2723190" cy="1633914"/>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Candidates will be informed of final competition outcome </a:t>
          </a:r>
        </a:p>
        <a:p>
          <a:pPr marL="0" lvl="0" indent="0" algn="ctr" defTabSz="755650">
            <a:lnSpc>
              <a:spcPct val="90000"/>
            </a:lnSpc>
            <a:spcBef>
              <a:spcPct val="0"/>
            </a:spcBef>
            <a:spcAft>
              <a:spcPct val="35000"/>
            </a:spcAft>
            <a:buNone/>
          </a:pPr>
          <a:r>
            <a:rPr lang="en-US" sz="1700" b="1" kern="1200" dirty="0">
              <a:solidFill>
                <a:srgbClr val="D6A300"/>
              </a:solidFill>
            </a:rPr>
            <a:t>Thursday 20 April – Friday 5 May 2023 </a:t>
          </a:r>
        </a:p>
      </dsp:txBody>
      <dsp:txXfrm>
        <a:off x="2995510" y="4170870"/>
        <a:ext cx="2723190" cy="16339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1"/>
            <a:ext cx="2946400" cy="499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9" y="1"/>
            <a:ext cx="2946400" cy="499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1" y="9480937"/>
            <a:ext cx="2946400" cy="4996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9" y="9480937"/>
            <a:ext cx="2946400" cy="4996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1"/>
            <a:ext cx="2946400" cy="499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9" y="1"/>
            <a:ext cx="2946400" cy="499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03288" y="749300"/>
            <a:ext cx="4991100" cy="37433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6389" name="Rectangle 5"/>
          <p:cNvSpPr>
            <a:spLocks noGrp="1" noChangeArrowheads="1"/>
          </p:cNvSpPr>
          <p:nvPr>
            <p:ph type="body" sz="quarter" idx="3"/>
          </p:nvPr>
        </p:nvSpPr>
        <p:spPr bwMode="auto">
          <a:xfrm>
            <a:off x="679452" y="4741268"/>
            <a:ext cx="5438775" cy="4492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390" name="Rectangle 6"/>
          <p:cNvSpPr>
            <a:spLocks noGrp="1" noChangeArrowheads="1"/>
          </p:cNvSpPr>
          <p:nvPr>
            <p:ph type="ftr" sz="quarter" idx="4"/>
          </p:nvPr>
        </p:nvSpPr>
        <p:spPr bwMode="auto">
          <a:xfrm>
            <a:off x="1" y="9480937"/>
            <a:ext cx="2946400" cy="4996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9" y="9480937"/>
            <a:ext cx="2946400" cy="4996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82" tIns="46241" rIns="92482" bIns="46241"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a:t>V1.0</a:t>
            </a:r>
          </a:p>
          <a:p>
            <a:endParaRPr lang="en-US" dirty="0"/>
          </a:p>
          <a:p>
            <a:r>
              <a:rPr lang="en-US" dirty="0"/>
              <a:t>T</a:t>
            </a:r>
            <a:r>
              <a:rPr lang="en-US" baseline="0" dirty="0"/>
              <a:t>o change the footer on every slide:</a:t>
            </a:r>
          </a:p>
          <a:p>
            <a:r>
              <a:rPr lang="en-US" baseline="0" dirty="0"/>
              <a:t>1. On the menu go to Insert &gt; Header and Footer…  </a:t>
            </a:r>
          </a:p>
          <a:p>
            <a:r>
              <a:rPr lang="en-US" baseline="0" dirty="0"/>
              <a:t>2. Select the Footer checkbox and enter the footer text in the accompanying text box</a:t>
            </a:r>
          </a:p>
          <a:p>
            <a:r>
              <a:rPr lang="en-US" baseline="0" dirty="0"/>
              <a:t>3. Click “Apply to All”</a:t>
            </a:r>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solidFill>
                  <a:srgbClr val="000000"/>
                </a:solidFill>
              </a:rPr>
              <a:pPr/>
              <a:t>1</a:t>
            </a:fld>
            <a:endParaRPr lang="en-GB">
              <a:solidFill>
                <a:srgbClr val="000000"/>
              </a:solidFill>
            </a:endParaRPr>
          </a:p>
        </p:txBody>
      </p:sp>
    </p:spTree>
    <p:extLst>
      <p:ext uri="{BB962C8B-B14F-4D97-AF65-F5344CB8AC3E}">
        <p14:creationId xmlns:p14="http://schemas.microsoft.com/office/powerpoint/2010/main" val="164405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8</a:t>
            </a:fld>
            <a:endParaRPr lang="en-GB"/>
          </a:p>
        </p:txBody>
      </p:sp>
    </p:spTree>
    <p:extLst>
      <p:ext uri="{BB962C8B-B14F-4D97-AF65-F5344CB8AC3E}">
        <p14:creationId xmlns:p14="http://schemas.microsoft.com/office/powerpoint/2010/main" val="1842372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r>
              <a:rPr lang="en-GB" sz="1200" dirty="0">
                <a:solidFill>
                  <a:srgbClr val="002060"/>
                </a:solidFill>
              </a:rPr>
              <a:t>The UK’s European university</a:t>
            </a:r>
          </a:p>
        </p:txBody>
      </p:sp>
      <p:sp>
        <p:nvSpPr>
          <p:cNvPr id="10" name="Text Placeholder 7"/>
          <p:cNvSpPr>
            <a:spLocks noGrp="1"/>
          </p:cNvSpPr>
          <p:nvPr>
            <p:ph type="body" sz="quarter" idx="12" hasCustomPrompt="1"/>
          </p:nvPr>
        </p:nvSpPr>
        <p:spPr>
          <a:xfrm>
            <a:off x="467544" y="989117"/>
            <a:ext cx="4176464" cy="1512168"/>
          </a:xfrm>
          <a:solidFill>
            <a:srgbClr val="6C0421"/>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hasCustomPrompt="1"/>
          </p:nvPr>
        </p:nvSpPr>
        <p:spPr>
          <a:xfrm>
            <a:off x="467545" y="2488937"/>
            <a:ext cx="4176464" cy="664498"/>
          </a:xfrm>
          <a:solidFill>
            <a:srgbClr val="6C0421"/>
          </a:solidFill>
        </p:spPr>
        <p:txBody>
          <a:bodyPr lIns="252000" tIns="0" rIns="252000" bIns="154800" anchor="ctr" anchorCtr="0"/>
          <a:lstStyle>
            <a:lvl1pPr marL="0" indent="0" algn="l">
              <a:lnSpc>
                <a:spcPts val="1380"/>
              </a:lnSpc>
              <a:spcBef>
                <a:spcPts val="0"/>
              </a:spcBef>
              <a:buNone/>
              <a:defRPr sz="1400" i="1" spc="-50" baseline="0">
                <a:solidFill>
                  <a:srgbClr val="D6A300"/>
                </a:solidFill>
                <a:latin typeface="Century Schoolbook"/>
                <a:cs typeface="Century Schoolbook"/>
              </a:defRPr>
            </a:lvl1pPr>
          </a:lstStyle>
          <a:p>
            <a:pPr lvl="0"/>
            <a:r>
              <a:rPr lang="en-US" dirty="0"/>
              <a:t>Sub heading</a:t>
            </a:r>
          </a:p>
        </p:txBody>
      </p:sp>
    </p:spTree>
    <p:extLst>
      <p:ext uri="{BB962C8B-B14F-4D97-AF65-F5344CB8AC3E}">
        <p14:creationId xmlns:p14="http://schemas.microsoft.com/office/powerpoint/2010/main" val="12250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val="87730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a:solidFill>
                  <a:srgbClr val="000000"/>
                </a:solidFill>
              </a:rPr>
              <a:t>Footer text</a:t>
            </a:r>
            <a:endParaRPr lang="en-GB">
              <a:solidFill>
                <a:srgbClr val="000000"/>
              </a:solidFill>
            </a:endParaRPr>
          </a:p>
        </p:txBody>
      </p:sp>
      <p:sp>
        <p:nvSpPr>
          <p:cNvPr id="3"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382862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solidFill>
                  <a:srgbClr val="000000"/>
                </a:solidFill>
              </a:rPr>
              <a:t>Footer text</a:t>
            </a:r>
            <a:endParaRPr lang="en-GB">
              <a:solidFill>
                <a:srgbClr val="000000"/>
              </a:solidFill>
            </a:endParaRPr>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067584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l-NL">
                <a:solidFill>
                  <a:srgbClr val="000000"/>
                </a:solidFill>
              </a:rPr>
              <a:t>Footer text</a:t>
            </a:r>
            <a:endParaRPr lang="en-GB">
              <a:solidFill>
                <a:srgbClr val="000000"/>
              </a:solidFill>
            </a:endParaRPr>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47812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a:endParaRPr lang="en-US">
              <a:solidFill>
                <a:srgbClr val="000000"/>
              </a:solidFill>
            </a:endParaRPr>
          </a:p>
        </p:txBody>
      </p:sp>
      <p:sp>
        <p:nvSpPr>
          <p:cNvPr id="5" name="TextBox 4"/>
          <p:cNvSpPr txBox="1"/>
          <p:nvPr userDrawn="1"/>
        </p:nvSpPr>
        <p:spPr>
          <a:xfrm>
            <a:off x="-1860" y="0"/>
            <a:ext cx="9143999" cy="6858000"/>
          </a:xfrm>
          <a:prstGeom prst="rect">
            <a:avLst/>
          </a:prstGeom>
          <a:solidFill>
            <a:srgbClr val="6C0421"/>
          </a:solidFill>
        </p:spPr>
        <p:txBody>
          <a:bodyPr wrap="square" rtlCol="0">
            <a:spAutoFit/>
          </a:bodyPr>
          <a:lstStyle/>
          <a:p>
            <a:endParaRPr lang="en-US" dirty="0">
              <a:solidFill>
                <a:srgbClr val="000000"/>
              </a:solidFill>
            </a:endParaRPr>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a:lnSpc>
                <a:spcPts val="5000"/>
              </a:lnSpc>
              <a:spcBef>
                <a:spcPts val="0"/>
              </a:spcBef>
              <a:defRPr/>
            </a:pPr>
            <a:r>
              <a:rPr lang="en-US" sz="4800" spc="-100" dirty="0">
                <a:solidFill>
                  <a:srgbClr val="A47D00"/>
                </a:solidFill>
                <a:latin typeface="Century Schoolbook"/>
                <a:cs typeface="Century Schoolbook"/>
              </a:rPr>
              <a:t>THE UK’S EUROPEAN UNIVERSITY</a:t>
            </a:r>
          </a:p>
          <a:p>
            <a:endParaRPr lang="en-US"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a:solidFill>
                  <a:srgbClr val="FFFFFF"/>
                </a:solidFill>
                <a:latin typeface="Century Schoolbook"/>
                <a:cs typeface="Century Schoolbook"/>
              </a:rPr>
              <a:t>www.kent.ac.uk</a:t>
            </a:r>
            <a:endParaRPr lang="en-US" sz="2000" kern="1400" spc="-100" dirty="0">
              <a:solidFill>
                <a:srgbClr val="FFFFFF"/>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241485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nl-NL">
                <a:solidFill>
                  <a:srgbClr val="000000"/>
                </a:solidFill>
              </a:rPr>
              <a:t>Footer text</a:t>
            </a:r>
            <a:endParaRPr lang="en-GB" dirty="0">
              <a:solidFill>
                <a:srgbClr val="000000"/>
              </a:solidFill>
            </a:endParaRPr>
          </a:p>
        </p:txBody>
      </p:sp>
      <p:sp>
        <p:nvSpPr>
          <p:cNvPr id="5"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86060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a:solidFill>
                  <a:srgbClr val="000000"/>
                </a:solidFill>
              </a:rPr>
              <a:t>Footer text</a:t>
            </a:r>
            <a:endParaRPr lang="en-GB" dirty="0">
              <a:solidFill>
                <a:srgbClr val="000000"/>
              </a:solidFill>
            </a:endParaRPr>
          </a:p>
        </p:txBody>
      </p:sp>
      <p:sp>
        <p:nvSpPr>
          <p:cNvPr id="8" name="Text Placeholder 7"/>
          <p:cNvSpPr>
            <a:spLocks noGrp="1"/>
          </p:cNvSpPr>
          <p:nvPr>
            <p:ph type="body" sz="quarter" idx="12" hasCustomPrompt="1"/>
          </p:nvPr>
        </p:nvSpPr>
        <p:spPr>
          <a:xfrm>
            <a:off x="4499992" y="764704"/>
            <a:ext cx="4176464" cy="1584176"/>
          </a:xfrm>
          <a:solidFill>
            <a:srgbClr val="6C0421"/>
          </a:solidFill>
        </p:spPr>
        <p:txBody>
          <a:bodyPr lIns="720000" tIns="273600" rIns="360000"/>
          <a:lstStyle>
            <a:lvl1pPr marL="0" indent="0">
              <a:lnSpc>
                <a:spcPts val="2600"/>
              </a:lnSpc>
              <a:buNone/>
              <a:defRPr sz="2400" spc="-100">
                <a:solidFill>
                  <a:schemeClr val="bg1"/>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6C0421"/>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9575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nl-NL">
                <a:solidFill>
                  <a:srgbClr val="000000"/>
                </a:solidFill>
              </a:rPr>
              <a:t>Footer text</a:t>
            </a:r>
            <a:endParaRPr lang="en-GB" dirty="0">
              <a:solidFill>
                <a:srgbClr val="000000"/>
              </a:solidFill>
            </a:endParaRPr>
          </a:p>
        </p:txBody>
      </p:sp>
      <p:sp>
        <p:nvSpPr>
          <p:cNvPr id="8" name="Text Placeholder 7"/>
          <p:cNvSpPr>
            <a:spLocks noGrp="1"/>
          </p:cNvSpPr>
          <p:nvPr>
            <p:ph type="body" sz="quarter" idx="12" hasCustomPrompt="1"/>
          </p:nvPr>
        </p:nvSpPr>
        <p:spPr>
          <a:xfrm>
            <a:off x="454844" y="764704"/>
            <a:ext cx="4176464" cy="1584176"/>
          </a:xfrm>
          <a:solidFill>
            <a:srgbClr val="6C0421"/>
          </a:solidFill>
        </p:spPr>
        <p:txBody>
          <a:bodyPr lIns="720000" tIns="273600" rIns="360000"/>
          <a:lstStyle>
            <a:lvl1pPr marL="0" indent="0">
              <a:lnSpc>
                <a:spcPts val="2600"/>
              </a:lnSpc>
              <a:buNone/>
              <a:defRPr sz="2400" spc="-100">
                <a:solidFill>
                  <a:srgbClr val="FFFFFF"/>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54845" y="2348880"/>
            <a:ext cx="4176464" cy="720080"/>
          </a:xfrm>
          <a:solidFill>
            <a:srgbClr val="6C0421"/>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43950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nl-NL">
                <a:solidFill>
                  <a:srgbClr val="000000"/>
                </a:solidFill>
              </a:rPr>
              <a:t>Footer text</a:t>
            </a:r>
            <a:endParaRPr lang="en-GB">
              <a:solidFill>
                <a:srgbClr val="000000"/>
              </a:solidFill>
            </a:endParaRPr>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a:solidFill>
                  <a:srgbClr val="000000"/>
                </a:solidFill>
              </a:rPr>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Click to edit Master text styles</a:t>
            </a:r>
          </a:p>
        </p:txBody>
      </p:sp>
      <p:sp>
        <p:nvSpPr>
          <p:cNvPr id="12"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38998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nl-NL">
                <a:solidFill>
                  <a:srgbClr val="000000"/>
                </a:solidFill>
              </a:rPr>
              <a:t>Footer text</a:t>
            </a:r>
            <a:endParaRPr lang="en-GB" dirty="0">
              <a:solidFill>
                <a:srgbClr val="000000"/>
              </a:solidFill>
            </a:endParaRPr>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64585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nl-NL">
                <a:solidFill>
                  <a:srgbClr val="000000"/>
                </a:solidFill>
              </a:rPr>
              <a:t>Footer text</a:t>
            </a:r>
            <a:endParaRPr lang="en-GB">
              <a:solidFill>
                <a:srgbClr val="000000"/>
              </a:solidFill>
            </a:endParaRPr>
          </a:p>
        </p:txBody>
      </p:sp>
      <p:sp>
        <p:nvSpPr>
          <p:cNvPr id="8" name="Slide Number Placeholder 1"/>
          <p:cNvSpPr>
            <a:spLocks noGrp="1"/>
          </p:cNvSpPr>
          <p:nvPr>
            <p:ph type="sldNum" sz="quarter" idx="11"/>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78035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a:solidFill>
                  <a:srgbClr val="000000"/>
                </a:solidFill>
              </a:rPr>
              <a:t>Footer text</a:t>
            </a:r>
            <a:endParaRPr lang="en-GB">
              <a:solidFill>
                <a:srgbClr val="000000"/>
              </a:solidFill>
            </a:endParaRPr>
          </a:p>
        </p:txBody>
      </p:sp>
      <p:sp>
        <p:nvSpPr>
          <p:cNvPr id="4"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94706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24014" y="6524625"/>
            <a:ext cx="6491186"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000"/>
            </a:lvl1pPr>
          </a:lstStyle>
          <a:p>
            <a:r>
              <a:rPr lang="nl-NL">
                <a:solidFill>
                  <a:srgbClr val="000000"/>
                </a:solidFill>
              </a:rPr>
              <a:t>Footer text</a:t>
            </a:r>
            <a:endParaRPr lang="en-GB" dirty="0">
              <a:solidFill>
                <a:srgbClr val="000000"/>
              </a:solidFill>
            </a:endParaRPr>
          </a:p>
        </p:txBody>
      </p:sp>
      <p:sp>
        <p:nvSpPr>
          <p:cNvPr id="4102" name="Rectangle 6"/>
          <p:cNvSpPr>
            <a:spLocks noChangeArrowheads="1"/>
          </p:cNvSpPr>
          <p:nvPr/>
        </p:nvSpPr>
        <p:spPr bwMode="auto">
          <a:xfrm>
            <a:off x="0" y="-1588"/>
            <a:ext cx="9144000" cy="287338"/>
          </a:xfrm>
          <a:prstGeom prst="rect">
            <a:avLst/>
          </a:prstGeom>
          <a:solidFill>
            <a:srgbClr val="6C0421"/>
          </a:solidFill>
          <a:ln>
            <a:noFill/>
          </a:ln>
          <a:effectLst/>
        </p:spPr>
        <p:txBody>
          <a:bodyPr wrap="none" anchor="ctr"/>
          <a:lstStyle/>
          <a:p>
            <a:endParaRPr lang="en-GB">
              <a:solidFill>
                <a:srgbClr val="D6A3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19072625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dt="0"/>
  <p:txStyles>
    <p:titleStyle>
      <a:lvl1pPr algn="l" rtl="0" eaLnBrk="1" fontAlgn="base" hangingPunct="1">
        <a:spcBef>
          <a:spcPct val="0"/>
        </a:spcBef>
        <a:spcAft>
          <a:spcPct val="0"/>
        </a:spcAft>
        <a:defRPr sz="2800" b="1">
          <a:solidFill>
            <a:srgbClr val="800000"/>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rgbClr val="6C0421"/>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rgbClr val="6C042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Clr>
          <a:srgbClr val="6C0421"/>
        </a:buClr>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Clr>
          <a:srgbClr val="6C0421"/>
        </a:buClr>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enss.heiapply.com/application/home" TargetMode="External"/><Relationship Id="rId2" Type="http://schemas.openxmlformats.org/officeDocument/2006/relationships/hyperlink" Target="https://www.kent.ac.uk/courses/postgraduate/apply"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mailto:j.c.mccandless@kent.ac.uk" TargetMode="External"/><Relationship Id="rId3" Type="http://schemas.openxmlformats.org/officeDocument/2006/relationships/hyperlink" Target="mailto:e.kapogianni@kent.ac.uk" TargetMode="External"/><Relationship Id="rId7" Type="http://schemas.openxmlformats.org/officeDocument/2006/relationships/hyperlink" Target="mailto:A.Waldstein@kent.ac.uk" TargetMode="External"/><Relationship Id="rId2" Type="http://schemas.openxmlformats.org/officeDocument/2006/relationships/hyperlink" Target="mailto:a.c.leicht-23@kent.ac.uk" TargetMode="External"/><Relationship Id="rId1" Type="http://schemas.openxmlformats.org/officeDocument/2006/relationships/slideLayout" Target="../slideLayouts/slideLayout9.xml"/><Relationship Id="rId6" Type="http://schemas.openxmlformats.org/officeDocument/2006/relationships/hyperlink" Target="mailto:j.rock@kent.ac.uk" TargetMode="External"/><Relationship Id="rId5" Type="http://schemas.openxmlformats.org/officeDocument/2006/relationships/hyperlink" Target="mailto:a.pina@kent.ac.uk" TargetMode="External"/><Relationship Id="rId10" Type="http://schemas.openxmlformats.org/officeDocument/2006/relationships/hyperlink" Target="mailto:t.strangleman@kent.ac.uk" TargetMode="External"/><Relationship Id="rId4" Type="http://schemas.openxmlformats.org/officeDocument/2006/relationships/hyperlink" Target="mailto:c.devellennes@kent.ac.uk" TargetMode="External"/><Relationship Id="rId9" Type="http://schemas.openxmlformats.org/officeDocument/2006/relationships/hyperlink" Target="mailto:m.w.calnan@kent.ac.u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mailto:r.d.henderson@kent.ac.uk" TargetMode="External"/><Relationship Id="rId7" Type="http://schemas.openxmlformats.org/officeDocument/2006/relationships/hyperlink" Target="mailto:ArtsHumsAdmissions@kent.ac.uk" TargetMode="External"/><Relationship Id="rId2" Type="http://schemas.openxmlformats.org/officeDocument/2006/relationships/hyperlink" Target="mailto:j.tzanopoulous@kent.ac.uk" TargetMode="External"/><Relationship Id="rId1" Type="http://schemas.openxmlformats.org/officeDocument/2006/relationships/slideLayout" Target="../slideLayouts/slideLayout9.xml"/><Relationship Id="rId6" Type="http://schemas.openxmlformats.org/officeDocument/2006/relationships/hyperlink" Target="mailto:studylssj@kent.ac.uk" TargetMode="External"/><Relationship Id="rId5" Type="http://schemas.openxmlformats.org/officeDocument/2006/relationships/hyperlink" Target="mailto:hssadmissions@kent.ac.uk" TargetMode="External"/><Relationship Id="rId4" Type="http://schemas.openxmlformats.org/officeDocument/2006/relationships/hyperlink" Target="mailto:kbsadmissions@kent.ac.u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eur01.safelinks.protection.outlook.com/?url=https%3A%2F%2Fwww.kent.ac.uk%2Fevents%2Fevent%2F56783%2Fsenss-briefing-session-for-prospective-students-designing-a-good-research-proposal-online-2&amp;data=05%7C01%7CJ.Tzanopoulos%40kent.ac.uk%7Ccb39109d61c24c6530c708dab72beadb%7C51a9fa563f32449aa7213e3f49aa5e9a%7C0%7C0%7C638023696488713121%7CUnknown%7CTWFpbGZsb3d8eyJWIjoiMC4wLjAwMDAiLCJQIjoiV2luMzIiLCJBTiI6Ik1haWwiLCJXVCI6Mn0%3D%7C3000%7C%7C%7C&amp;sdata=OPz2ukLVu8sPlnWV8IFguhYeeKwEN%2Bp1C9FXoHYy2m8%3D&amp;reserved=0"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essex-university.zoom.us/j/95313358823" TargetMode="External"/><Relationship Id="rId2" Type="http://schemas.openxmlformats.org/officeDocument/2006/relationships/hyperlink" Target="https://essex-university.zoom.us/j/98539616224" TargetMode="External"/><Relationship Id="rId1" Type="http://schemas.openxmlformats.org/officeDocument/2006/relationships/slideLayout" Target="../slideLayouts/slideLayout9.xml"/><Relationship Id="rId5" Type="http://schemas.openxmlformats.org/officeDocument/2006/relationships/hyperlink" Target="https://www.youtube.com/channel/UCuoK_bByl8o4k6Chf40dA4w?view_as=subscriber" TargetMode="External"/><Relationship Id="rId4" Type="http://schemas.openxmlformats.org/officeDocument/2006/relationships/hyperlink" Target="https://essex-university.zoom.us/j/9981205871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ss-dtp.ac.uk/#about-senss"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static1.squarespace.com/static/57b6c63d3e00be2170fc88f4/t/5f9af6e6cfd1f030c1d68d96/1603991275625/SeNSS+2020-21+studentship+application+guidance+v2.pdf"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ukri.org/wp-content/uploads/2020/10/UKRI-291020-guidance-to-training-grant-terms-and-conditions.p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www.kent.ac.uk/courses/postgraduate/apply/english-language-requirements"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itting on a bench in a park&#10;&#10;Description automatically generated with medium confidence">
            <a:extLst>
              <a:ext uri="{FF2B5EF4-FFF2-40B4-BE49-F238E27FC236}">
                <a16:creationId xmlns:a16="http://schemas.microsoft.com/office/drawing/2014/main" id="{D11A91F1-4981-4388-AD8A-654F3EE94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23076"/>
            <a:ext cx="9144000" cy="6097219"/>
          </a:xfrm>
          <a:prstGeom prst="rect">
            <a:avLst/>
          </a:prstGeom>
        </p:spPr>
      </p:pic>
      <p:sp>
        <p:nvSpPr>
          <p:cNvPr id="10" name="Text Placeholder 9"/>
          <p:cNvSpPr>
            <a:spLocks noGrp="1"/>
          </p:cNvSpPr>
          <p:nvPr>
            <p:ph type="body" sz="quarter" idx="13"/>
          </p:nvPr>
        </p:nvSpPr>
        <p:spPr>
          <a:xfrm>
            <a:off x="467546" y="2697957"/>
            <a:ext cx="4426188" cy="923130"/>
          </a:xfrm>
        </p:spPr>
        <p:txBody>
          <a:bodyPr/>
          <a:lstStyle/>
          <a:p>
            <a:endParaRPr lang="en-GB" sz="1600" dirty="0"/>
          </a:p>
          <a:p>
            <a:r>
              <a:rPr lang="en-GB" sz="1600" dirty="0"/>
              <a:t>Dr Joseph </a:t>
            </a:r>
            <a:r>
              <a:rPr lang="en-GB" sz="1600" dirty="0" err="1"/>
              <a:t>Tzanopoulos</a:t>
            </a:r>
            <a:endParaRPr lang="en-GB" sz="1600" dirty="0"/>
          </a:p>
          <a:p>
            <a:r>
              <a:rPr lang="en-GB" sz="1600" dirty="0" err="1"/>
              <a:t>SeNSS</a:t>
            </a:r>
            <a:r>
              <a:rPr lang="en-GB" sz="1600" dirty="0"/>
              <a:t> Academic Lead</a:t>
            </a:r>
            <a:endParaRPr lang="en-US" dirty="0"/>
          </a:p>
        </p:txBody>
      </p:sp>
      <p:sp>
        <p:nvSpPr>
          <p:cNvPr id="9" name="Text Placeholder 8"/>
          <p:cNvSpPr>
            <a:spLocks noGrp="1"/>
          </p:cNvSpPr>
          <p:nvPr>
            <p:ph type="body" sz="quarter" idx="12"/>
          </p:nvPr>
        </p:nvSpPr>
        <p:spPr>
          <a:xfrm>
            <a:off x="467545" y="1148820"/>
            <a:ext cx="4426189" cy="1549137"/>
          </a:xfrm>
        </p:spPr>
        <p:txBody>
          <a:bodyPr/>
          <a:lstStyle/>
          <a:p>
            <a:r>
              <a:rPr lang="en-GB" dirty="0" err="1"/>
              <a:t>ECRC</a:t>
            </a:r>
            <a:r>
              <a:rPr lang="en-GB" dirty="0"/>
              <a:t> SOUTH EAST NETWORK FOR SOCIAL SCIENCES (</a:t>
            </a:r>
            <a:r>
              <a:rPr lang="en-GB" dirty="0" err="1"/>
              <a:t>SENSS</a:t>
            </a:r>
            <a:r>
              <a:rPr lang="en-GB" dirty="0"/>
              <a:t>) / </a:t>
            </a:r>
            <a:r>
              <a:rPr lang="en-GB" dirty="0">
                <a:solidFill>
                  <a:srgbClr val="D6A300"/>
                </a:solidFill>
              </a:rPr>
              <a:t>CANDIDATE BRIEFING </a:t>
            </a:r>
            <a:endParaRPr lang="en-US" dirty="0">
              <a:solidFill>
                <a:srgbClr val="D6A300"/>
              </a:solidFill>
            </a:endParaRPr>
          </a:p>
        </p:txBody>
      </p:sp>
    </p:spTree>
    <p:extLst>
      <p:ext uri="{BB962C8B-B14F-4D97-AF65-F5344CB8AC3E}">
        <p14:creationId xmlns:p14="http://schemas.microsoft.com/office/powerpoint/2010/main" val="419821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295275" y="349250"/>
            <a:ext cx="8291513" cy="576263"/>
          </a:xfrm>
        </p:spPr>
        <p:txBody>
          <a:bodyPr/>
          <a:lstStyle/>
          <a:p>
            <a:r>
              <a:rPr lang="en-GB" altLang="en-US">
                <a:latin typeface="Calibri" panose="020F0502020204030204" pitchFamily="34" charset="0"/>
                <a:cs typeface="Calibri" panose="020F0502020204030204" pitchFamily="34" charset="0"/>
              </a:rPr>
              <a:t>SeNSS Application Process</a:t>
            </a:r>
          </a:p>
        </p:txBody>
      </p:sp>
      <p:sp>
        <p:nvSpPr>
          <p:cNvPr id="6" name="Content Placeholder 2"/>
          <p:cNvSpPr txBox="1">
            <a:spLocks/>
          </p:cNvSpPr>
          <p:nvPr/>
        </p:nvSpPr>
        <p:spPr>
          <a:xfrm>
            <a:off x="468313" y="1484313"/>
            <a:ext cx="7848600" cy="4897437"/>
          </a:xfrm>
          <a:prstGeom prst="rect">
            <a:avLst/>
          </a:prstGeom>
        </p:spPr>
        <p:txBody>
          <a:bodyPr/>
          <a:lstStyle>
            <a:lvl1pPr marL="355600" indent="-355600" algn="l" rtl="0" eaLnBrk="0" fontAlgn="ctr" hangingPunct="0">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0" fontAlgn="ctr" hangingPunct="0">
              <a:spcBef>
                <a:spcPct val="0"/>
              </a:spcBef>
              <a:spcAft>
                <a:spcPct val="0"/>
              </a:spcAft>
              <a:buClr>
                <a:schemeClr val="tx1"/>
              </a:buClr>
              <a:buFont typeface="Wingdings" pitchFamily="2" charset="2"/>
              <a:buChar char="§"/>
              <a:defRPr sz="2000">
                <a:solidFill>
                  <a:schemeClr val="tx1"/>
                </a:solidFill>
                <a:latin typeface="+mn-lt"/>
                <a:ea typeface="+mn-ea"/>
                <a:cs typeface="+mn-cs"/>
              </a:defRPr>
            </a:lvl2pPr>
            <a:lvl3pPr marL="1168400" indent="-176213" algn="l" rtl="0" eaLnBrk="0" fontAlgn="ctr" hangingPunct="0">
              <a:spcBef>
                <a:spcPct val="0"/>
              </a:spcBef>
              <a:spcAft>
                <a:spcPct val="0"/>
              </a:spcAft>
              <a:buChar char="•"/>
              <a:defRPr>
                <a:solidFill>
                  <a:schemeClr val="tx1"/>
                </a:solidFill>
                <a:latin typeface="+mn-lt"/>
                <a:ea typeface="+mn-ea"/>
                <a:cs typeface="+mn-cs"/>
              </a:defRPr>
            </a:lvl3pPr>
            <a:lvl4pPr marL="1524000" indent="-176213" algn="l" rtl="0" eaLnBrk="0" fontAlgn="ctr" hangingPunct="0">
              <a:spcBef>
                <a:spcPct val="0"/>
              </a:spcBef>
              <a:spcAft>
                <a:spcPct val="0"/>
              </a:spcAft>
              <a:buFont typeface="Arial" charset="0"/>
              <a:buChar char="–"/>
              <a:defRPr sz="1600">
                <a:solidFill>
                  <a:schemeClr val="tx1"/>
                </a:solidFill>
                <a:latin typeface="+mn-lt"/>
                <a:ea typeface="+mn-ea"/>
                <a:cs typeface="+mn-cs"/>
              </a:defRPr>
            </a:lvl4pPr>
            <a:lvl5pPr marL="1879600" indent="-176213" algn="l" rtl="0" eaLnBrk="0" fontAlgn="base" hangingPunct="0">
              <a:spcBef>
                <a:spcPct val="0"/>
              </a:spcBef>
              <a:spcAft>
                <a:spcPct val="0"/>
              </a:spcAft>
              <a:buChar char="»"/>
              <a:defRPr sz="1400">
                <a:solidFill>
                  <a:schemeClr val="tx1"/>
                </a:solidFill>
                <a:latin typeface="+mn-lt"/>
                <a:ea typeface="+mn-ea"/>
                <a:cs typeface="+mn-cs"/>
              </a:defRPr>
            </a:lvl5pPr>
            <a:lvl6pPr marL="2336800" indent="-176213" algn="l" rtl="0" fontAlgn="base">
              <a:spcBef>
                <a:spcPct val="0"/>
              </a:spcBef>
              <a:spcAft>
                <a:spcPct val="0"/>
              </a:spcAft>
              <a:buChar char="»"/>
              <a:defRPr sz="1400">
                <a:solidFill>
                  <a:schemeClr val="tx1"/>
                </a:solidFill>
                <a:latin typeface="+mn-lt"/>
                <a:ea typeface="+mn-ea"/>
                <a:cs typeface="+mn-cs"/>
              </a:defRPr>
            </a:lvl6pPr>
            <a:lvl7pPr marL="2794000" indent="-176213" algn="l" rtl="0" fontAlgn="base">
              <a:spcBef>
                <a:spcPct val="0"/>
              </a:spcBef>
              <a:spcAft>
                <a:spcPct val="0"/>
              </a:spcAft>
              <a:buChar char="»"/>
              <a:defRPr sz="1400">
                <a:solidFill>
                  <a:schemeClr val="tx1"/>
                </a:solidFill>
                <a:latin typeface="+mn-lt"/>
                <a:ea typeface="+mn-ea"/>
                <a:cs typeface="+mn-cs"/>
              </a:defRPr>
            </a:lvl7pPr>
            <a:lvl8pPr marL="3251200" indent="-176213" algn="l" rtl="0" fontAlgn="base">
              <a:spcBef>
                <a:spcPct val="0"/>
              </a:spcBef>
              <a:spcAft>
                <a:spcPct val="0"/>
              </a:spcAft>
              <a:buChar char="»"/>
              <a:defRPr sz="1400">
                <a:solidFill>
                  <a:schemeClr val="tx1"/>
                </a:solidFill>
                <a:latin typeface="+mn-lt"/>
                <a:ea typeface="+mn-ea"/>
                <a:cs typeface="+mn-cs"/>
              </a:defRPr>
            </a:lvl8pPr>
            <a:lvl9pPr marL="3708400" indent="-176213" algn="l" rtl="0" fontAlgn="base">
              <a:spcBef>
                <a:spcPct val="0"/>
              </a:spcBef>
              <a:spcAft>
                <a:spcPct val="0"/>
              </a:spcAft>
              <a:buChar char="»"/>
              <a:defRPr sz="1400">
                <a:solidFill>
                  <a:schemeClr val="tx1"/>
                </a:solidFill>
                <a:latin typeface="+mn-lt"/>
                <a:ea typeface="+mn-ea"/>
                <a:cs typeface="+mn-cs"/>
              </a:defRPr>
            </a:lvl9pPr>
          </a:lstStyle>
          <a:p>
            <a:pPr>
              <a:defRPr/>
            </a:pPr>
            <a:endParaRPr lang="en-GB" altLang="en-US" sz="2000" kern="0" dirty="0"/>
          </a:p>
        </p:txBody>
      </p:sp>
      <p:sp>
        <p:nvSpPr>
          <p:cNvPr id="13317" name="TextBox 6"/>
          <p:cNvSpPr txBox="1">
            <a:spLocks noChangeArrowheads="1"/>
          </p:cNvSpPr>
          <p:nvPr/>
        </p:nvSpPr>
        <p:spPr bwMode="auto">
          <a:xfrm>
            <a:off x="295275" y="1177925"/>
            <a:ext cx="8678604" cy="472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 hangingPunct="1">
              <a:spcBef>
                <a:spcPct val="30000"/>
              </a:spcBef>
              <a:buFontTx/>
              <a:buAutoNum type="arabicPeriod"/>
            </a:pPr>
            <a:r>
              <a:rPr lang="en-GB" altLang="en-US" sz="2000" dirty="0">
                <a:latin typeface="Calibri" panose="020F0502020204030204" pitchFamily="34" charset="0"/>
                <a:cs typeface="Calibri" panose="020F0502020204030204" pitchFamily="34" charset="0"/>
              </a:rPr>
              <a:t>Identify potential supervisor(s) and start the </a:t>
            </a:r>
            <a:r>
              <a:rPr lang="en-GB" altLang="en-US" sz="2000" dirty="0">
                <a:latin typeface="Calibri" panose="020F0502020204030204" pitchFamily="34" charset="0"/>
                <a:cs typeface="Calibri" panose="020F0502020204030204" pitchFamily="34" charset="0"/>
                <a:hlinkClick r:id="rId2"/>
              </a:rPr>
              <a:t>Kent (KentVision) </a:t>
            </a:r>
            <a:r>
              <a:rPr lang="en-GB" altLang="en-US" sz="2000" dirty="0">
                <a:latin typeface="Calibri" panose="020F0502020204030204" pitchFamily="34" charset="0"/>
                <a:cs typeface="Calibri" panose="020F0502020204030204" pitchFamily="34" charset="0"/>
              </a:rPr>
              <a:t>and </a:t>
            </a:r>
            <a:r>
              <a:rPr lang="en-GB" altLang="en-US" sz="2000" dirty="0">
                <a:latin typeface="Calibri" panose="020F0502020204030204" pitchFamily="34" charset="0"/>
                <a:cs typeface="Calibri" panose="020F0502020204030204" pitchFamily="34" charset="0"/>
                <a:hlinkClick r:id="rId3"/>
              </a:rPr>
              <a:t>SeNNS (</a:t>
            </a:r>
            <a:r>
              <a:rPr lang="en-GB" altLang="en-US" sz="2000" dirty="0" err="1">
                <a:latin typeface="Calibri" panose="020F0502020204030204" pitchFamily="34" charset="0"/>
                <a:cs typeface="Calibri" panose="020F0502020204030204" pitchFamily="34" charset="0"/>
                <a:hlinkClick r:id="rId3"/>
              </a:rPr>
              <a:t>HEIApply</a:t>
            </a:r>
            <a:r>
              <a:rPr lang="en-GB" altLang="en-US" sz="2000" dirty="0">
                <a:latin typeface="Calibri" panose="020F0502020204030204" pitchFamily="34" charset="0"/>
                <a:cs typeface="Calibri" panose="020F0502020204030204" pitchFamily="34" charset="0"/>
                <a:hlinkClick r:id="rId3"/>
              </a:rPr>
              <a:t>) </a:t>
            </a:r>
            <a:r>
              <a:rPr lang="en-GB" altLang="en-US" sz="2000" dirty="0">
                <a:latin typeface="Calibri" panose="020F0502020204030204" pitchFamily="34" charset="0"/>
                <a:cs typeface="Calibri" panose="020F0502020204030204" pitchFamily="34" charset="0"/>
              </a:rPr>
              <a:t>applications process.</a:t>
            </a:r>
          </a:p>
          <a:p>
            <a:pPr eaLnBrk="1" fontAlgn="b" hangingPunct="1">
              <a:spcBef>
                <a:spcPct val="30000"/>
              </a:spcBef>
              <a:buFontTx/>
              <a:buAutoNum type="arabicPeriod"/>
            </a:pPr>
            <a:endParaRPr lang="en-GB" altLang="en-US" sz="1100" dirty="0">
              <a:latin typeface="Calibri" panose="020F0502020204030204" pitchFamily="34" charset="0"/>
              <a:cs typeface="Calibri" panose="020F0502020204030204" pitchFamily="34" charset="0"/>
            </a:endParaRPr>
          </a:p>
          <a:p>
            <a:pPr eaLnBrk="1" fontAlgn="b" hangingPunct="1">
              <a:spcBef>
                <a:spcPct val="30000"/>
              </a:spcBef>
              <a:buFontTx/>
              <a:buAutoNum type="arabicPeriod"/>
            </a:pPr>
            <a:r>
              <a:rPr lang="en-GB" altLang="en-US" sz="2000" dirty="0">
                <a:latin typeface="Calibri" panose="020F0502020204030204" pitchFamily="34" charset="0"/>
                <a:cs typeface="Calibri" panose="020F0502020204030204" pitchFamily="34" charset="0"/>
              </a:rPr>
              <a:t>Discuss your research proposal with the Pathway Lead (see next slide) and your Prospective Supervisors (ASAP).</a:t>
            </a:r>
          </a:p>
          <a:p>
            <a:pPr eaLnBrk="1" fontAlgn="b" hangingPunct="1">
              <a:spcBef>
                <a:spcPct val="30000"/>
              </a:spcBef>
              <a:buFontTx/>
              <a:buAutoNum type="arabicPeriod"/>
            </a:pPr>
            <a:endParaRPr lang="en-GB" altLang="en-US" sz="1100" dirty="0">
              <a:latin typeface="Calibri" panose="020F0502020204030204" pitchFamily="34" charset="0"/>
              <a:cs typeface="Calibri" panose="020F0502020204030204" pitchFamily="34" charset="0"/>
            </a:endParaRPr>
          </a:p>
          <a:p>
            <a:pPr eaLnBrk="1" fontAlgn="b" hangingPunct="1">
              <a:spcBef>
                <a:spcPct val="30000"/>
              </a:spcBef>
              <a:buFontTx/>
              <a:buAutoNum type="arabicPeriod"/>
            </a:pPr>
            <a:r>
              <a:rPr lang="en-GB" altLang="en-US" sz="2000" dirty="0">
                <a:latin typeface="Calibri" panose="020F0502020204030204" pitchFamily="34" charset="0"/>
                <a:cs typeface="Calibri" panose="020F0502020204030204" pitchFamily="34" charset="0"/>
              </a:rPr>
              <a:t>Start working on both your applications as soon as possible.</a:t>
            </a:r>
          </a:p>
          <a:p>
            <a:pPr eaLnBrk="1" fontAlgn="b" hangingPunct="1">
              <a:spcBef>
                <a:spcPct val="30000"/>
              </a:spcBef>
              <a:buFontTx/>
              <a:buAutoNum type="arabicPeriod"/>
            </a:pPr>
            <a:endParaRPr lang="en-GB" altLang="en-US" sz="1100" dirty="0">
              <a:latin typeface="Calibri" panose="020F0502020204030204" pitchFamily="34" charset="0"/>
              <a:cs typeface="Calibri" panose="020F0502020204030204" pitchFamily="34" charset="0"/>
            </a:endParaRPr>
          </a:p>
          <a:p>
            <a:pPr eaLnBrk="1" fontAlgn="b" hangingPunct="1">
              <a:spcBef>
                <a:spcPct val="30000"/>
              </a:spcBef>
              <a:buFont typeface="Arial" panose="020B0604020202020204" pitchFamily="34" charset="0"/>
              <a:buAutoNum type="arabicPeriod"/>
            </a:pPr>
            <a:endParaRPr lang="en-GB" altLang="en-US" sz="1100" dirty="0">
              <a:latin typeface="Calibri" panose="020F0502020204030204" pitchFamily="34" charset="0"/>
              <a:cs typeface="Calibri" panose="020F0502020204030204" pitchFamily="34" charset="0"/>
            </a:endParaRPr>
          </a:p>
          <a:p>
            <a:pPr eaLnBrk="1" fontAlgn="b" hangingPunct="1">
              <a:spcBef>
                <a:spcPct val="30000"/>
              </a:spcBef>
              <a:buFont typeface="Arial" panose="020B0604020202020204" pitchFamily="34" charset="0"/>
              <a:buAutoNum type="arabicPeriod"/>
            </a:pPr>
            <a:r>
              <a:rPr lang="en-GB" altLang="en-US" sz="2000" b="1" dirty="0">
                <a:latin typeface="Calibri" panose="020F0502020204030204" pitchFamily="34" charset="0"/>
                <a:cs typeface="Calibri" panose="020F0502020204030204" pitchFamily="34" charset="0"/>
              </a:rPr>
              <a:t>Submit your Kent and </a:t>
            </a:r>
            <a:r>
              <a:rPr lang="en-GB" altLang="en-US" sz="2000" b="1" dirty="0" err="1">
                <a:latin typeface="Calibri" panose="020F0502020204030204" pitchFamily="34" charset="0"/>
                <a:cs typeface="Calibri" panose="020F0502020204030204" pitchFamily="34" charset="0"/>
              </a:rPr>
              <a:t>SeNSS</a:t>
            </a:r>
            <a:r>
              <a:rPr lang="en-GB" altLang="en-US" sz="2000" b="1" dirty="0">
                <a:latin typeface="Calibri" panose="020F0502020204030204" pitchFamily="34" charset="0"/>
                <a:cs typeface="Calibri" panose="020F0502020204030204" pitchFamily="34" charset="0"/>
              </a:rPr>
              <a:t> application </a:t>
            </a:r>
            <a:r>
              <a:rPr lang="en-GB" altLang="en-US" sz="2000" b="1" u="sng" dirty="0">
                <a:latin typeface="Calibri" panose="020F0502020204030204" pitchFamily="34" charset="0"/>
                <a:cs typeface="Calibri" panose="020F0502020204030204" pitchFamily="34" charset="0"/>
              </a:rPr>
              <a:t>by 20 January 2023, 12:00 Midday GMT. </a:t>
            </a:r>
          </a:p>
          <a:p>
            <a:pPr eaLnBrk="1" fontAlgn="b" hangingPunct="1">
              <a:spcBef>
                <a:spcPct val="30000"/>
              </a:spcBef>
              <a:buFont typeface="Arial" panose="020B0604020202020204" pitchFamily="34" charset="0"/>
              <a:buAutoNum type="arabicPeriod"/>
            </a:pPr>
            <a:r>
              <a:rPr lang="en-GB" altLang="en-US" sz="2000" b="1" dirty="0">
                <a:solidFill>
                  <a:srgbClr val="FF0000"/>
                </a:solidFill>
                <a:latin typeface="Calibri" panose="020F0502020204030204" pitchFamily="34" charset="0"/>
                <a:cs typeface="Calibri" panose="020F0502020204030204" pitchFamily="34" charset="0"/>
              </a:rPr>
              <a:t>It is highly recommended to complete your application as soon as possible, preferably before the Christmas period to ensure your supervisors are available to provide comments and has time to complete their statement before the deadline. </a:t>
            </a:r>
          </a:p>
        </p:txBody>
      </p:sp>
    </p:spTree>
    <p:extLst>
      <p:ext uri="{BB962C8B-B14F-4D97-AF65-F5344CB8AC3E}">
        <p14:creationId xmlns:p14="http://schemas.microsoft.com/office/powerpoint/2010/main" val="355572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9459-6973-4A37-B555-A385F9640445}"/>
              </a:ext>
            </a:extLst>
          </p:cNvPr>
          <p:cNvSpPr>
            <a:spLocks noGrp="1"/>
          </p:cNvSpPr>
          <p:nvPr>
            <p:ph type="title"/>
          </p:nvPr>
        </p:nvSpPr>
        <p:spPr>
          <a:xfrm>
            <a:off x="256478" y="348552"/>
            <a:ext cx="8291513" cy="576263"/>
          </a:xfrm>
        </p:spPr>
        <p:txBody>
          <a:bodyPr/>
          <a:lstStyle/>
          <a:p>
            <a:r>
              <a:rPr lang="en-GB" dirty="0"/>
              <a:t>Pathway Leads </a:t>
            </a:r>
          </a:p>
        </p:txBody>
      </p:sp>
      <p:graphicFrame>
        <p:nvGraphicFramePr>
          <p:cNvPr id="5" name="Table 4">
            <a:extLst>
              <a:ext uri="{FF2B5EF4-FFF2-40B4-BE49-F238E27FC236}">
                <a16:creationId xmlns:a16="http://schemas.microsoft.com/office/drawing/2014/main" id="{00F00106-B596-4626-B273-5E4EE141D5F4}"/>
              </a:ext>
            </a:extLst>
          </p:cNvPr>
          <p:cNvGraphicFramePr>
            <a:graphicFrameLocks noGrp="1"/>
          </p:cNvGraphicFramePr>
          <p:nvPr>
            <p:extLst>
              <p:ext uri="{D42A27DB-BD31-4B8C-83A1-F6EECF244321}">
                <p14:modId xmlns:p14="http://schemas.microsoft.com/office/powerpoint/2010/main" val="3858034260"/>
              </p:ext>
            </p:extLst>
          </p:nvPr>
        </p:nvGraphicFramePr>
        <p:xfrm>
          <a:off x="256478" y="958268"/>
          <a:ext cx="8764859" cy="5655140"/>
        </p:xfrm>
        <a:graphic>
          <a:graphicData uri="http://schemas.openxmlformats.org/drawingml/2006/table">
            <a:tbl>
              <a:tblPr firstRow="1" firstCol="1" bandRow="1">
                <a:tableStyleId>{5C22544A-7EE6-4342-B048-85BDC9FD1C3A}</a:tableStyleId>
              </a:tblPr>
              <a:tblGrid>
                <a:gridCol w="2855963">
                  <a:extLst>
                    <a:ext uri="{9D8B030D-6E8A-4147-A177-3AD203B41FA5}">
                      <a16:colId xmlns:a16="http://schemas.microsoft.com/office/drawing/2014/main" val="2559269866"/>
                    </a:ext>
                  </a:extLst>
                </a:gridCol>
                <a:gridCol w="3034462">
                  <a:extLst>
                    <a:ext uri="{9D8B030D-6E8A-4147-A177-3AD203B41FA5}">
                      <a16:colId xmlns:a16="http://schemas.microsoft.com/office/drawing/2014/main" val="2566537746"/>
                    </a:ext>
                  </a:extLst>
                </a:gridCol>
                <a:gridCol w="2874434">
                  <a:extLst>
                    <a:ext uri="{9D8B030D-6E8A-4147-A177-3AD203B41FA5}">
                      <a16:colId xmlns:a16="http://schemas.microsoft.com/office/drawing/2014/main" val="3043855110"/>
                    </a:ext>
                  </a:extLst>
                </a:gridCol>
              </a:tblGrid>
              <a:tr h="552592">
                <a:tc>
                  <a:txBody>
                    <a:bodyPr/>
                    <a:lstStyle/>
                    <a:p>
                      <a:pPr algn="l">
                        <a:lnSpc>
                          <a:spcPct val="107000"/>
                        </a:lnSpc>
                        <a:spcAft>
                          <a:spcPts val="800"/>
                        </a:spcAft>
                      </a:pPr>
                      <a:r>
                        <a:rPr lang="en-GB" sz="1400" dirty="0">
                          <a:effectLst/>
                        </a:rPr>
                        <a:t>Pathway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l">
                        <a:lnSpc>
                          <a:spcPct val="107000"/>
                        </a:lnSpc>
                        <a:spcAft>
                          <a:spcPts val="800"/>
                        </a:spcAft>
                      </a:pPr>
                      <a:r>
                        <a:rPr lang="en-GB" sz="1400" dirty="0">
                          <a:effectLst/>
                        </a:rPr>
                        <a:t>Pathway Lead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l">
                        <a:lnSpc>
                          <a:spcPct val="107000"/>
                        </a:lnSpc>
                        <a:spcAft>
                          <a:spcPts val="800"/>
                        </a:spcAft>
                      </a:pPr>
                      <a:r>
                        <a:rPr lang="en-GB" sz="1400" dirty="0">
                          <a:effectLst/>
                        </a:rPr>
                        <a:t> Email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2738028719"/>
                  </a:ext>
                </a:extLst>
              </a:tr>
              <a:tr h="552592">
                <a:tc>
                  <a:txBody>
                    <a:bodyPr/>
                    <a:lstStyle/>
                    <a:p>
                      <a:pPr algn="l">
                        <a:lnSpc>
                          <a:spcPct val="107000"/>
                        </a:lnSpc>
                        <a:spcAft>
                          <a:spcPts val="800"/>
                        </a:spcAft>
                      </a:pPr>
                      <a:r>
                        <a:rPr lang="en-GB" sz="1400" dirty="0">
                          <a:effectLst/>
                        </a:rPr>
                        <a:t>Management and Business Studies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l">
                        <a:lnSpc>
                          <a:spcPct val="107000"/>
                        </a:lnSpc>
                        <a:spcAft>
                          <a:spcPts val="800"/>
                        </a:spcAft>
                      </a:pPr>
                      <a:r>
                        <a:rPr lang="en-GB" sz="1400" dirty="0">
                          <a:effectLst/>
                        </a:rPr>
                        <a:t>Dr Carola </a:t>
                      </a:r>
                      <a:r>
                        <a:rPr lang="en-GB" sz="1400" dirty="0" err="1">
                          <a:effectLst/>
                        </a:rPr>
                        <a:t>Leicht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hlinkClick r:id="rId2"/>
                        </a:rPr>
                        <a:t>a.c.leicht-23@kent.ac.uk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1871936"/>
                  </a:ext>
                </a:extLst>
              </a:tr>
              <a:tr h="552592">
                <a:tc>
                  <a:txBody>
                    <a:bodyPr/>
                    <a:lstStyle/>
                    <a:p>
                      <a:pPr algn="l">
                        <a:lnSpc>
                          <a:spcPct val="107000"/>
                        </a:lnSpc>
                        <a:spcAft>
                          <a:spcPts val="800"/>
                        </a:spcAft>
                      </a:pPr>
                      <a:r>
                        <a:rPr lang="en-GB" sz="1400" dirty="0">
                          <a:effectLst/>
                        </a:rPr>
                        <a:t>Linguistics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l">
                        <a:lnSpc>
                          <a:spcPct val="107000"/>
                        </a:lnSpc>
                        <a:spcAft>
                          <a:spcPts val="800"/>
                        </a:spcAft>
                      </a:pPr>
                      <a:r>
                        <a:rPr lang="en-GB" sz="1400">
                          <a:effectLst/>
                        </a:rPr>
                        <a:t>Dr Eleni Kapogianni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400" u="sng" dirty="0">
                          <a:effectLst/>
                          <a:hlinkClick r:id="rId3"/>
                        </a:rPr>
                        <a:t>e.kapogianni@kent.ac.uk</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4472009"/>
                  </a:ext>
                </a:extLst>
              </a:tr>
              <a:tr h="552592">
                <a:tc>
                  <a:txBody>
                    <a:bodyPr/>
                    <a:lstStyle/>
                    <a:p>
                      <a:pPr algn="l">
                        <a:lnSpc>
                          <a:spcPct val="107000"/>
                        </a:lnSpc>
                        <a:spcAft>
                          <a:spcPts val="800"/>
                        </a:spcAft>
                      </a:pPr>
                      <a:r>
                        <a:rPr lang="en-GB" sz="1400" dirty="0">
                          <a:effectLst/>
                        </a:rPr>
                        <a:t>Political Science and International Studies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l">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Dr Charles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Devellennes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400" u="sng" dirty="0">
                          <a:effectLst/>
                          <a:hlinkClick r:id="rId4"/>
                        </a:rPr>
                        <a:t>c.devellennes@kent.ac.uk</a:t>
                      </a:r>
                      <a:endParaRPr lang="en-GB" sz="1400" u="sng" dirty="0">
                        <a:effectLst/>
                      </a:endParaRPr>
                    </a:p>
                  </a:txBody>
                  <a:tcPr marL="68580" marR="68580" marT="0" marB="0" anchor="ctr"/>
                </a:tc>
                <a:extLst>
                  <a:ext uri="{0D108BD9-81ED-4DB2-BD59-A6C34878D82A}">
                    <a16:rowId xmlns:a16="http://schemas.microsoft.com/office/drawing/2014/main" val="75979505"/>
                  </a:ext>
                </a:extLst>
              </a:tr>
              <a:tr h="552592">
                <a:tc>
                  <a:txBody>
                    <a:bodyPr/>
                    <a:lstStyle/>
                    <a:p>
                      <a:pPr algn="l">
                        <a:lnSpc>
                          <a:spcPct val="107000"/>
                        </a:lnSpc>
                        <a:spcAft>
                          <a:spcPts val="800"/>
                        </a:spcAft>
                      </a:pPr>
                      <a:r>
                        <a:rPr lang="en-GB" sz="1400" dirty="0">
                          <a:effectLst/>
                        </a:rPr>
                        <a:t>Psychology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l">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Dr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Afroditi</a:t>
                      </a:r>
                      <a:r>
                        <a:rPr lang="en-GB" sz="1400" dirty="0">
                          <a:effectLst/>
                          <a:latin typeface="Calibri" panose="020F0502020204030204" pitchFamily="34" charset="0"/>
                          <a:ea typeface="Calibri" panose="020F0502020204030204" pitchFamily="34" charset="0"/>
                          <a:cs typeface="Times New Roman" panose="02020603050405020304" pitchFamily="18" charset="0"/>
                        </a:rPr>
                        <a:t> Pina</a:t>
                      </a:r>
                    </a:p>
                  </a:txBody>
                  <a:tcPr marL="68580" marR="68580" marT="0" marB="0" anchor="ctr"/>
                </a:tc>
                <a:tc>
                  <a:txBody>
                    <a:bodyPr/>
                    <a:lstStyle/>
                    <a:p>
                      <a:pPr algn="l">
                        <a:lnSpc>
                          <a:spcPct val="107000"/>
                        </a:lnSpc>
                        <a:spcAft>
                          <a:spcPts val="800"/>
                        </a:spcAft>
                      </a:pPr>
                      <a:r>
                        <a:rPr lang="en-GB" sz="1400" u="sng" dirty="0">
                          <a:effectLst/>
                          <a:hlinkClick r:id="rId5"/>
                        </a:rPr>
                        <a:t>a.pina@kent.ac.uk</a:t>
                      </a:r>
                      <a:endParaRPr lang="en-GB" sz="1400" u="sng" dirty="0">
                        <a:effectLst/>
                      </a:endParaRPr>
                    </a:p>
                  </a:txBody>
                  <a:tcPr marL="68580" marR="68580" marT="0" marB="0" anchor="ctr"/>
                </a:tc>
                <a:extLst>
                  <a:ext uri="{0D108BD9-81ED-4DB2-BD59-A6C34878D82A}">
                    <a16:rowId xmlns:a16="http://schemas.microsoft.com/office/drawing/2014/main" val="10423771"/>
                  </a:ext>
                </a:extLst>
              </a:tr>
              <a:tr h="680646">
                <a:tc>
                  <a:txBody>
                    <a:bodyPr/>
                    <a:lstStyle/>
                    <a:p>
                      <a:pPr algn="l">
                        <a:lnSpc>
                          <a:spcPct val="107000"/>
                        </a:lnSpc>
                        <a:spcAft>
                          <a:spcPts val="800"/>
                        </a:spcAft>
                      </a:pPr>
                      <a:r>
                        <a:rPr lang="en-GB" sz="1400" dirty="0">
                          <a:effectLst/>
                        </a:rPr>
                        <a:t>Science and Technology and Sustainability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l">
                        <a:lnSpc>
                          <a:spcPct val="107000"/>
                        </a:lnSpc>
                        <a:spcAft>
                          <a:spcPts val="800"/>
                        </a:spcAft>
                      </a:pPr>
                      <a:r>
                        <a:rPr lang="en-GB" sz="1400" dirty="0">
                          <a:effectLst/>
                        </a:rPr>
                        <a:t>Dr Jonathan Rock </a:t>
                      </a:r>
                      <a:r>
                        <a:rPr lang="en-GB" sz="1400" dirty="0" err="1">
                          <a:effectLst/>
                        </a:rPr>
                        <a:t>Rokem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400" u="sng" dirty="0">
                          <a:effectLst/>
                          <a:hlinkClick r:id="rId6"/>
                        </a:rPr>
                        <a:t>j.rock@kent.ac.uk</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3723902"/>
                  </a:ext>
                </a:extLst>
              </a:tr>
              <a:tr h="552592">
                <a:tc>
                  <a:txBody>
                    <a:bodyPr/>
                    <a:lstStyle/>
                    <a:p>
                      <a:pPr algn="l">
                        <a:lnSpc>
                          <a:spcPct val="107000"/>
                        </a:lnSpc>
                        <a:spcAft>
                          <a:spcPts val="800"/>
                        </a:spcAft>
                      </a:pPr>
                      <a:r>
                        <a:rPr lang="en-GB" sz="1400" dirty="0">
                          <a:effectLst/>
                        </a:rPr>
                        <a:t>Social Anthropology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l">
                        <a:lnSpc>
                          <a:spcPct val="107000"/>
                        </a:lnSpc>
                        <a:spcAft>
                          <a:spcPts val="800"/>
                        </a:spcAft>
                      </a:pPr>
                      <a:r>
                        <a:rPr lang="en-GB" sz="1400">
                          <a:effectLst/>
                        </a:rPr>
                        <a:t>Dr Anna Waldstein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400" u="sng" dirty="0">
                          <a:effectLst/>
                          <a:hlinkClick r:id="rId7"/>
                        </a:rPr>
                        <a:t>a.waldstein@kent.ac.uk</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9631882"/>
                  </a:ext>
                </a:extLst>
              </a:tr>
              <a:tr h="553175">
                <a:tc>
                  <a:txBody>
                    <a:bodyPr/>
                    <a:lstStyle/>
                    <a:p>
                      <a:pPr algn="l">
                        <a:lnSpc>
                          <a:spcPct val="107000"/>
                        </a:lnSpc>
                        <a:spcAft>
                          <a:spcPts val="800"/>
                        </a:spcAft>
                      </a:pPr>
                      <a:r>
                        <a:rPr lang="en-GB" sz="1400" dirty="0">
                          <a:effectLst/>
                        </a:rPr>
                        <a:t>Socio-legal Studies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l">
                        <a:lnSpc>
                          <a:spcPct val="107000"/>
                        </a:lnSpc>
                        <a:spcAft>
                          <a:spcPts val="800"/>
                        </a:spcAft>
                      </a:pPr>
                      <a:r>
                        <a:rPr lang="en-GB" sz="1400">
                          <a:effectLst/>
                        </a:rPr>
                        <a:t>Dr Julie McCandless</a:t>
                      </a:r>
                    </a:p>
                    <a:p>
                      <a:pPr algn="l">
                        <a:lnSpc>
                          <a:spcPct val="107000"/>
                        </a:lnSpc>
                        <a:spcAft>
                          <a:spcPts val="80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400" u="sng" dirty="0">
                          <a:effectLst/>
                          <a:hlinkClick r:id="rId8"/>
                        </a:rPr>
                        <a:t>j.c.mccandless@kent.ac.uk</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8816370"/>
                  </a:ext>
                </a:extLst>
              </a:tr>
              <a:tr h="553175">
                <a:tc>
                  <a:txBody>
                    <a:bodyPr/>
                    <a:lstStyle/>
                    <a:p>
                      <a:pPr algn="l">
                        <a:lnSpc>
                          <a:spcPct val="107000"/>
                        </a:lnSpc>
                        <a:spcAft>
                          <a:spcPts val="800"/>
                        </a:spcAft>
                      </a:pPr>
                      <a:r>
                        <a:rPr lang="en-GB" sz="1400" dirty="0">
                          <a:effectLst/>
                        </a:rPr>
                        <a:t>Social Work and Social Policy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l">
                        <a:lnSpc>
                          <a:spcPct val="107000"/>
                        </a:lnSpc>
                        <a:spcAft>
                          <a:spcPts val="800"/>
                        </a:spcAft>
                      </a:pPr>
                      <a:r>
                        <a:rPr lang="en-GB" sz="1400">
                          <a:effectLst/>
                        </a:rPr>
                        <a:t>Prof Michael Calnan</a:t>
                      </a:r>
                    </a:p>
                    <a:p>
                      <a:pPr algn="l">
                        <a:lnSpc>
                          <a:spcPct val="107000"/>
                        </a:lnSpc>
                        <a:spcAft>
                          <a:spcPts val="80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400" u="sng" dirty="0">
                          <a:effectLst/>
                          <a:hlinkClick r:id="rId9"/>
                        </a:rPr>
                        <a:t>m.w.calnan@kent.ac.uk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8619256"/>
                  </a:ext>
                </a:extLst>
              </a:tr>
              <a:tr h="552592">
                <a:tc>
                  <a:txBody>
                    <a:bodyPr/>
                    <a:lstStyle/>
                    <a:p>
                      <a:pPr algn="l">
                        <a:lnSpc>
                          <a:spcPct val="107000"/>
                        </a:lnSpc>
                        <a:spcAft>
                          <a:spcPts val="800"/>
                        </a:spcAft>
                      </a:pPr>
                      <a:r>
                        <a:rPr lang="en-GB" sz="1400" dirty="0">
                          <a:effectLst/>
                        </a:rPr>
                        <a:t>Sociology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a:txBody>
                    <a:bodyPr/>
                    <a:lstStyle/>
                    <a:p>
                      <a:pPr algn="l">
                        <a:lnSpc>
                          <a:spcPct val="107000"/>
                        </a:lnSpc>
                        <a:spcAft>
                          <a:spcPts val="800"/>
                        </a:spcAft>
                      </a:pPr>
                      <a:r>
                        <a:rPr lang="en-GB" sz="1400">
                          <a:effectLst/>
                        </a:rPr>
                        <a:t>Prof Tim Strangleman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400" u="sng" dirty="0">
                          <a:effectLst/>
                          <a:hlinkClick r:id="rId10"/>
                        </a:rPr>
                        <a:t>t.strangleman@kent.ac.uk</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052799"/>
                  </a:ext>
                </a:extLst>
              </a:tr>
            </a:tbl>
          </a:graphicData>
        </a:graphic>
      </p:graphicFrame>
    </p:spTree>
    <p:extLst>
      <p:ext uri="{BB962C8B-B14F-4D97-AF65-F5344CB8AC3E}">
        <p14:creationId xmlns:p14="http://schemas.microsoft.com/office/powerpoint/2010/main" val="148894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303213" y="493713"/>
            <a:ext cx="8291512" cy="576262"/>
          </a:xfrm>
        </p:spPr>
        <p:txBody>
          <a:bodyPr/>
          <a:lstStyle/>
          <a:p>
            <a:r>
              <a:rPr lang="en-GB" altLang="en-US">
                <a:latin typeface="Calibri" panose="020F0502020204030204" pitchFamily="34" charset="0"/>
                <a:cs typeface="Calibri" panose="020F0502020204030204" pitchFamily="34" charset="0"/>
              </a:rPr>
              <a:t>SeNSS Application Process</a:t>
            </a:r>
          </a:p>
        </p:txBody>
      </p:sp>
      <p:sp>
        <p:nvSpPr>
          <p:cNvPr id="6" name="Content Placeholder 2"/>
          <p:cNvSpPr txBox="1">
            <a:spLocks/>
          </p:cNvSpPr>
          <p:nvPr/>
        </p:nvSpPr>
        <p:spPr>
          <a:xfrm>
            <a:off x="468313" y="1484313"/>
            <a:ext cx="7848600" cy="4897437"/>
          </a:xfrm>
          <a:prstGeom prst="rect">
            <a:avLst/>
          </a:prstGeom>
        </p:spPr>
        <p:txBody>
          <a:bodyPr/>
          <a:lstStyle>
            <a:lvl1pPr marL="355600" indent="-355600" algn="l" rtl="0" eaLnBrk="0" fontAlgn="ctr" hangingPunct="0">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0" fontAlgn="ctr" hangingPunct="0">
              <a:spcBef>
                <a:spcPct val="0"/>
              </a:spcBef>
              <a:spcAft>
                <a:spcPct val="0"/>
              </a:spcAft>
              <a:buClr>
                <a:schemeClr val="tx1"/>
              </a:buClr>
              <a:buFont typeface="Wingdings" pitchFamily="2" charset="2"/>
              <a:buChar char="§"/>
              <a:defRPr sz="2000">
                <a:solidFill>
                  <a:schemeClr val="tx1"/>
                </a:solidFill>
                <a:latin typeface="+mn-lt"/>
                <a:ea typeface="+mn-ea"/>
                <a:cs typeface="+mn-cs"/>
              </a:defRPr>
            </a:lvl2pPr>
            <a:lvl3pPr marL="1168400" indent="-176213" algn="l" rtl="0" eaLnBrk="0" fontAlgn="ctr" hangingPunct="0">
              <a:spcBef>
                <a:spcPct val="0"/>
              </a:spcBef>
              <a:spcAft>
                <a:spcPct val="0"/>
              </a:spcAft>
              <a:buChar char="•"/>
              <a:defRPr>
                <a:solidFill>
                  <a:schemeClr val="tx1"/>
                </a:solidFill>
                <a:latin typeface="+mn-lt"/>
                <a:ea typeface="+mn-ea"/>
                <a:cs typeface="+mn-cs"/>
              </a:defRPr>
            </a:lvl3pPr>
            <a:lvl4pPr marL="1524000" indent="-176213" algn="l" rtl="0" eaLnBrk="0" fontAlgn="ctr" hangingPunct="0">
              <a:spcBef>
                <a:spcPct val="0"/>
              </a:spcBef>
              <a:spcAft>
                <a:spcPct val="0"/>
              </a:spcAft>
              <a:buFont typeface="Arial" charset="0"/>
              <a:buChar char="–"/>
              <a:defRPr sz="1600">
                <a:solidFill>
                  <a:schemeClr val="tx1"/>
                </a:solidFill>
                <a:latin typeface="+mn-lt"/>
                <a:ea typeface="+mn-ea"/>
                <a:cs typeface="+mn-cs"/>
              </a:defRPr>
            </a:lvl4pPr>
            <a:lvl5pPr marL="1879600" indent="-176213" algn="l" rtl="0" eaLnBrk="0" fontAlgn="base" hangingPunct="0">
              <a:spcBef>
                <a:spcPct val="0"/>
              </a:spcBef>
              <a:spcAft>
                <a:spcPct val="0"/>
              </a:spcAft>
              <a:buChar char="»"/>
              <a:defRPr sz="1400">
                <a:solidFill>
                  <a:schemeClr val="tx1"/>
                </a:solidFill>
                <a:latin typeface="+mn-lt"/>
                <a:ea typeface="+mn-ea"/>
                <a:cs typeface="+mn-cs"/>
              </a:defRPr>
            </a:lvl5pPr>
            <a:lvl6pPr marL="2336800" indent="-176213" algn="l" rtl="0" fontAlgn="base">
              <a:spcBef>
                <a:spcPct val="0"/>
              </a:spcBef>
              <a:spcAft>
                <a:spcPct val="0"/>
              </a:spcAft>
              <a:buChar char="»"/>
              <a:defRPr sz="1400">
                <a:solidFill>
                  <a:schemeClr val="tx1"/>
                </a:solidFill>
                <a:latin typeface="+mn-lt"/>
                <a:ea typeface="+mn-ea"/>
                <a:cs typeface="+mn-cs"/>
              </a:defRPr>
            </a:lvl6pPr>
            <a:lvl7pPr marL="2794000" indent="-176213" algn="l" rtl="0" fontAlgn="base">
              <a:spcBef>
                <a:spcPct val="0"/>
              </a:spcBef>
              <a:spcAft>
                <a:spcPct val="0"/>
              </a:spcAft>
              <a:buChar char="»"/>
              <a:defRPr sz="1400">
                <a:solidFill>
                  <a:schemeClr val="tx1"/>
                </a:solidFill>
                <a:latin typeface="+mn-lt"/>
                <a:ea typeface="+mn-ea"/>
                <a:cs typeface="+mn-cs"/>
              </a:defRPr>
            </a:lvl7pPr>
            <a:lvl8pPr marL="3251200" indent="-176213" algn="l" rtl="0" fontAlgn="base">
              <a:spcBef>
                <a:spcPct val="0"/>
              </a:spcBef>
              <a:spcAft>
                <a:spcPct val="0"/>
              </a:spcAft>
              <a:buChar char="»"/>
              <a:defRPr sz="1400">
                <a:solidFill>
                  <a:schemeClr val="tx1"/>
                </a:solidFill>
                <a:latin typeface="+mn-lt"/>
                <a:ea typeface="+mn-ea"/>
                <a:cs typeface="+mn-cs"/>
              </a:defRPr>
            </a:lvl8pPr>
            <a:lvl9pPr marL="3708400" indent="-176213" algn="l" rtl="0" fontAlgn="base">
              <a:spcBef>
                <a:spcPct val="0"/>
              </a:spcBef>
              <a:spcAft>
                <a:spcPct val="0"/>
              </a:spcAft>
              <a:buChar char="»"/>
              <a:defRPr sz="1400">
                <a:solidFill>
                  <a:schemeClr val="tx1"/>
                </a:solidFill>
                <a:latin typeface="+mn-lt"/>
                <a:ea typeface="+mn-ea"/>
                <a:cs typeface="+mn-cs"/>
              </a:defRPr>
            </a:lvl9pPr>
          </a:lstStyle>
          <a:p>
            <a:pPr>
              <a:defRPr/>
            </a:pPr>
            <a:endParaRPr lang="en-GB" altLang="en-US" sz="2000" kern="0" dirty="0"/>
          </a:p>
        </p:txBody>
      </p:sp>
      <p:sp>
        <p:nvSpPr>
          <p:cNvPr id="14341" name="TextBox 6"/>
          <p:cNvSpPr txBox="1">
            <a:spLocks noChangeArrowheads="1"/>
          </p:cNvSpPr>
          <p:nvPr/>
        </p:nvSpPr>
        <p:spPr bwMode="auto">
          <a:xfrm>
            <a:off x="250825" y="1341438"/>
            <a:ext cx="8513763" cy="457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800100" indent="-34290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 hangingPunct="1">
              <a:spcBef>
                <a:spcPct val="30000"/>
              </a:spcBef>
              <a:buClr>
                <a:srgbClr val="6C0421"/>
              </a:buClr>
              <a:buFont typeface="Wingdings" panose="05000000000000000000" pitchFamily="2" charset="2"/>
              <a:buChar char="Ø"/>
            </a:pPr>
            <a:r>
              <a:rPr lang="en-GB" altLang="en-US" dirty="0">
                <a:latin typeface="Calibri" panose="020F0502020204030204" pitchFamily="34" charset="0"/>
                <a:cs typeface="Calibri" panose="020F0502020204030204" pitchFamily="34" charset="0"/>
              </a:rPr>
              <a:t>Applicants will be shortlisted for interview based on their </a:t>
            </a:r>
            <a:r>
              <a:rPr lang="en-GB" altLang="en-US" dirty="0" err="1">
                <a:latin typeface="Calibri" panose="020F0502020204030204" pitchFamily="34" charset="0"/>
                <a:cs typeface="Calibri" panose="020F0502020204030204" pitchFamily="34" charset="0"/>
              </a:rPr>
              <a:t>SeNSS</a:t>
            </a:r>
            <a:r>
              <a:rPr lang="en-GB" altLang="en-US" dirty="0">
                <a:latin typeface="Calibri" panose="020F0502020204030204" pitchFamily="34" charset="0"/>
                <a:cs typeface="Calibri" panose="020F0502020204030204" pitchFamily="34" charset="0"/>
              </a:rPr>
              <a:t> application. </a:t>
            </a:r>
          </a:p>
          <a:p>
            <a:pPr lvl="1">
              <a:buClr>
                <a:srgbClr val="6C0421"/>
              </a:buClr>
              <a:buFont typeface="Wingdings" panose="05000000000000000000" pitchFamily="2" charset="2"/>
              <a:buChar char="Ø"/>
            </a:pPr>
            <a:r>
              <a:rPr lang="en-GB" altLang="en-US" dirty="0">
                <a:latin typeface="Calibri" panose="020F0502020204030204" pitchFamily="34" charset="0"/>
                <a:cs typeface="Calibri" panose="020F0502020204030204" pitchFamily="34" charset="0"/>
              </a:rPr>
              <a:t>N.B. all applicants must have a supporting Kent application.</a:t>
            </a:r>
          </a:p>
          <a:p>
            <a:pPr eaLnBrk="1" fontAlgn="b" hangingPunct="1">
              <a:spcBef>
                <a:spcPct val="30000"/>
              </a:spcBef>
              <a:buClr>
                <a:srgbClr val="6C0421"/>
              </a:buClr>
              <a:buFont typeface="Wingdings" panose="05000000000000000000" pitchFamily="2" charset="2"/>
              <a:buChar char="Ø"/>
            </a:pPr>
            <a:endParaRPr lang="en-GB" altLang="en-US" sz="1200" dirty="0">
              <a:latin typeface="Calibri" panose="020F0502020204030204" pitchFamily="34" charset="0"/>
              <a:cs typeface="Calibri" panose="020F0502020204030204" pitchFamily="34" charset="0"/>
            </a:endParaRPr>
          </a:p>
          <a:p>
            <a:pPr eaLnBrk="1" fontAlgn="b" hangingPunct="1">
              <a:spcBef>
                <a:spcPct val="30000"/>
              </a:spcBef>
              <a:buClr>
                <a:srgbClr val="6C0421"/>
              </a:buClr>
              <a:buFont typeface="Wingdings" panose="05000000000000000000" pitchFamily="2" charset="2"/>
              <a:buChar char="Ø"/>
            </a:pPr>
            <a:r>
              <a:rPr lang="en-GB" altLang="en-US" dirty="0">
                <a:latin typeface="Calibri" panose="020F0502020204030204" pitchFamily="34" charset="0"/>
                <a:cs typeface="Calibri" panose="020F0502020204030204" pitchFamily="34" charset="0"/>
              </a:rPr>
              <a:t>Further shortlisting will take place after interview based on the strength of application, proposal and interview. </a:t>
            </a:r>
          </a:p>
          <a:p>
            <a:pPr eaLnBrk="1" fontAlgn="b" hangingPunct="1">
              <a:spcBef>
                <a:spcPct val="30000"/>
              </a:spcBef>
              <a:buClr>
                <a:srgbClr val="6C0421"/>
              </a:buClr>
              <a:buFont typeface="Wingdings" panose="05000000000000000000" pitchFamily="2" charset="2"/>
              <a:buChar char="Ø"/>
            </a:pPr>
            <a:endParaRPr lang="en-GB" altLang="en-US" sz="1200" dirty="0">
              <a:latin typeface="Calibri" panose="020F0502020204030204" pitchFamily="34" charset="0"/>
              <a:cs typeface="Calibri" panose="020F0502020204030204" pitchFamily="34" charset="0"/>
            </a:endParaRPr>
          </a:p>
          <a:p>
            <a:pPr eaLnBrk="1" fontAlgn="b" hangingPunct="1">
              <a:spcBef>
                <a:spcPct val="30000"/>
              </a:spcBef>
              <a:buClr>
                <a:srgbClr val="6C0421"/>
              </a:buClr>
              <a:buFont typeface="Wingdings" panose="05000000000000000000" pitchFamily="2" charset="2"/>
              <a:buChar char="Ø"/>
            </a:pPr>
            <a:r>
              <a:rPr lang="en-GB" altLang="en-US" dirty="0">
                <a:latin typeface="Calibri" panose="020F0502020204030204" pitchFamily="34" charset="0"/>
                <a:cs typeface="Calibri" panose="020F0502020204030204" pitchFamily="34" charset="0"/>
              </a:rPr>
              <a:t>Kent will nominate 3 candidates per pathway to the final </a:t>
            </a:r>
            <a:r>
              <a:rPr lang="en-GB" altLang="en-US" dirty="0" err="1">
                <a:latin typeface="Calibri" panose="020F0502020204030204" pitchFamily="34" charset="0"/>
                <a:cs typeface="Calibri" panose="020F0502020204030204" pitchFamily="34" charset="0"/>
              </a:rPr>
              <a:t>SeNSS</a:t>
            </a:r>
            <a:r>
              <a:rPr lang="en-GB" altLang="en-US" dirty="0">
                <a:latin typeface="Calibri" panose="020F0502020204030204" pitchFamily="34" charset="0"/>
                <a:cs typeface="Calibri" panose="020F0502020204030204" pitchFamily="34" charset="0"/>
              </a:rPr>
              <a:t> competition stage. </a:t>
            </a:r>
          </a:p>
          <a:p>
            <a:pPr eaLnBrk="1" fontAlgn="b" hangingPunct="1">
              <a:spcBef>
                <a:spcPct val="30000"/>
              </a:spcBef>
              <a:buClr>
                <a:srgbClr val="6C0421"/>
              </a:buClr>
              <a:buFont typeface="Wingdings" panose="05000000000000000000" pitchFamily="2" charset="2"/>
              <a:buChar char="Ø"/>
            </a:pPr>
            <a:endParaRPr lang="en-GB" altLang="en-US" sz="1200" dirty="0">
              <a:latin typeface="Calibri" panose="020F0502020204030204" pitchFamily="34" charset="0"/>
              <a:cs typeface="Calibri" panose="020F0502020204030204" pitchFamily="34" charset="0"/>
            </a:endParaRPr>
          </a:p>
          <a:p>
            <a:pPr eaLnBrk="1" fontAlgn="b" hangingPunct="1">
              <a:spcBef>
                <a:spcPct val="30000"/>
              </a:spcBef>
              <a:buClr>
                <a:srgbClr val="6C0421"/>
              </a:buClr>
              <a:buFont typeface="Wingdings" panose="05000000000000000000" pitchFamily="2" charset="2"/>
              <a:buChar char="Ø"/>
            </a:pPr>
            <a:r>
              <a:rPr lang="en-GB" altLang="en-US" dirty="0">
                <a:latin typeface="Calibri" panose="020F0502020204030204" pitchFamily="34" charset="0"/>
                <a:cs typeface="Calibri" panose="020F0502020204030204" pitchFamily="34" charset="0"/>
              </a:rPr>
              <a:t>Final shortlisted candidates will have the opportunity to amend or update their </a:t>
            </a:r>
            <a:r>
              <a:rPr lang="en-GB" altLang="en-US" dirty="0" err="1">
                <a:latin typeface="Calibri" panose="020F0502020204030204" pitchFamily="34" charset="0"/>
                <a:cs typeface="Calibri" panose="020F0502020204030204" pitchFamily="34" charset="0"/>
              </a:rPr>
              <a:t>SeNSS</a:t>
            </a:r>
            <a:r>
              <a:rPr lang="en-GB" altLang="en-US" dirty="0">
                <a:latin typeface="Calibri" panose="020F0502020204030204" pitchFamily="34" charset="0"/>
                <a:cs typeface="Calibri" panose="020F0502020204030204" pitchFamily="34" charset="0"/>
              </a:rPr>
              <a:t> application if advised. </a:t>
            </a:r>
          </a:p>
        </p:txBody>
      </p:sp>
    </p:spTree>
    <p:extLst>
      <p:ext uri="{BB962C8B-B14F-4D97-AF65-F5344CB8AC3E}">
        <p14:creationId xmlns:p14="http://schemas.microsoft.com/office/powerpoint/2010/main" val="45653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449263" y="404813"/>
            <a:ext cx="8291512" cy="576262"/>
          </a:xfrm>
        </p:spPr>
        <p:txBody>
          <a:bodyPr/>
          <a:lstStyle/>
          <a:p>
            <a:r>
              <a:rPr lang="en-GB" altLang="en-US">
                <a:latin typeface="Calibri" panose="020F0502020204030204" pitchFamily="34" charset="0"/>
                <a:cs typeface="Calibri" panose="020F0502020204030204" pitchFamily="34" charset="0"/>
              </a:rPr>
              <a:t>Assessment Criteria</a:t>
            </a:r>
          </a:p>
        </p:txBody>
      </p:sp>
      <p:sp>
        <p:nvSpPr>
          <p:cNvPr id="22532" name="TextBox 4"/>
          <p:cNvSpPr txBox="1">
            <a:spLocks noChangeArrowheads="1"/>
          </p:cNvSpPr>
          <p:nvPr/>
        </p:nvSpPr>
        <p:spPr bwMode="auto">
          <a:xfrm>
            <a:off x="271463" y="1222375"/>
            <a:ext cx="8647112" cy="4739759"/>
          </a:xfrm>
          <a:prstGeom prst="rect">
            <a:avLst/>
          </a:prstGeom>
          <a:noFill/>
          <a:ln>
            <a:noFill/>
          </a:ln>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b" hangingPunct="1">
              <a:spcBef>
                <a:spcPct val="30000"/>
              </a:spcBef>
              <a:defRPr/>
            </a:pPr>
            <a:r>
              <a:rPr lang="en-GB" altLang="en-US" b="1" dirty="0">
                <a:latin typeface="Calibri" panose="020F0502020204030204" pitchFamily="34" charset="0"/>
                <a:cs typeface="Calibri" panose="020F0502020204030204" pitchFamily="34" charset="0"/>
              </a:rPr>
              <a:t>The following three categories of criteria will be used to assess applications across all pathways and degree formats.</a:t>
            </a:r>
          </a:p>
          <a:p>
            <a:pPr eaLnBrk="1" fontAlgn="b" hangingPunct="1">
              <a:spcBef>
                <a:spcPct val="30000"/>
              </a:spcBef>
              <a:defRPr/>
            </a:pPr>
            <a:endParaRPr lang="en-GB" altLang="en-US" b="1" dirty="0">
              <a:latin typeface="Calibri" panose="020F0502020204030204" pitchFamily="34" charset="0"/>
              <a:cs typeface="Calibri" panose="020F0502020204030204" pitchFamily="34" charset="0"/>
            </a:endParaRPr>
          </a:p>
          <a:p>
            <a:pPr marL="342900" indent="-342900" eaLnBrk="1" fontAlgn="b" hangingPunct="1">
              <a:spcBef>
                <a:spcPct val="30000"/>
              </a:spcBef>
              <a:buClr>
                <a:srgbClr val="6C0421"/>
              </a:buClr>
              <a:buFont typeface="Arial" panose="020B0604020202020204" pitchFamily="34" charset="0"/>
              <a:buChar char="•"/>
              <a:defRPr/>
            </a:pPr>
            <a:r>
              <a:rPr lang="en-GB" dirty="0"/>
              <a:t>Evidence of the quality and feasibility of the proposal (40%)</a:t>
            </a:r>
          </a:p>
          <a:p>
            <a:pPr eaLnBrk="1" fontAlgn="b" hangingPunct="1">
              <a:spcBef>
                <a:spcPct val="30000"/>
              </a:spcBef>
              <a:buClr>
                <a:srgbClr val="6C0421"/>
              </a:buClr>
              <a:defRPr/>
            </a:pPr>
            <a:r>
              <a:rPr lang="en-GB" altLang="en-US" dirty="0">
                <a:latin typeface="Calibri" panose="020F0502020204030204" pitchFamily="34" charset="0"/>
                <a:cs typeface="Calibri" panose="020F0502020204030204" pitchFamily="34" charset="0"/>
              </a:rPr>
              <a:t> </a:t>
            </a:r>
          </a:p>
          <a:p>
            <a:pPr marL="342900" indent="-342900" eaLnBrk="1" fontAlgn="b" hangingPunct="1">
              <a:spcBef>
                <a:spcPct val="30000"/>
              </a:spcBef>
              <a:buClr>
                <a:srgbClr val="6C0421"/>
              </a:buClr>
              <a:buFont typeface="Arial" panose="020B0604020202020204" pitchFamily="34" charset="0"/>
              <a:buChar char="•"/>
              <a:defRPr/>
            </a:pPr>
            <a:r>
              <a:rPr lang="en-GB" dirty="0"/>
              <a:t>Evidence that the applicant is well-prepared for their proposed research and future career (40%)</a:t>
            </a:r>
            <a:br>
              <a:rPr lang="en-GB" altLang="en-US" dirty="0">
                <a:latin typeface="Calibri" panose="020F0502020204030204" pitchFamily="34" charset="0"/>
                <a:cs typeface="Calibri" panose="020F0502020204030204" pitchFamily="34" charset="0"/>
              </a:rPr>
            </a:br>
            <a:endParaRPr lang="en-GB" altLang="en-US" dirty="0">
              <a:latin typeface="Calibri" panose="020F0502020204030204" pitchFamily="34" charset="0"/>
              <a:cs typeface="Calibri" panose="020F0502020204030204" pitchFamily="34" charset="0"/>
            </a:endParaRPr>
          </a:p>
          <a:p>
            <a:pPr marL="342900" indent="-342900" eaLnBrk="1" fontAlgn="b" hangingPunct="1">
              <a:spcBef>
                <a:spcPct val="30000"/>
              </a:spcBef>
              <a:buClr>
                <a:srgbClr val="6C0421"/>
              </a:buClr>
              <a:buFont typeface="Arial" panose="020B0604020202020204" pitchFamily="34" charset="0"/>
              <a:buChar char="•"/>
              <a:defRPr/>
            </a:pPr>
            <a:r>
              <a:rPr lang="en-GB" dirty="0"/>
              <a:t>Evidence of the suitability of the proposed supervision and training (20%</a:t>
            </a:r>
            <a:endParaRPr lang="en-GB" altLang="en-US" dirty="0">
              <a:latin typeface="Calibri" panose="020F0502020204030204" pitchFamily="34" charset="0"/>
              <a:cs typeface="Calibri" panose="020F0502020204030204" pitchFamily="34" charset="0"/>
            </a:endParaRPr>
          </a:p>
          <a:p>
            <a:pPr eaLnBrk="1" fontAlgn="b" hangingPunct="1">
              <a:spcBef>
                <a:spcPct val="30000"/>
              </a:spcBef>
              <a:defRPr/>
            </a:pPr>
            <a:r>
              <a:rPr lang="en-GB" alt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2473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noChangeArrowheads="1"/>
          </p:cNvSpPr>
          <p:nvPr>
            <p:ph type="title"/>
          </p:nvPr>
        </p:nvSpPr>
        <p:spPr>
          <a:xfrm>
            <a:off x="449263" y="404813"/>
            <a:ext cx="8291512" cy="576262"/>
          </a:xfrm>
        </p:spPr>
        <p:txBody>
          <a:bodyPr/>
          <a:lstStyle/>
          <a:p>
            <a:r>
              <a:rPr lang="en-GB" altLang="en-US">
                <a:latin typeface="Calibri" panose="020F0502020204030204" pitchFamily="34" charset="0"/>
                <a:cs typeface="Calibri" panose="020F0502020204030204" pitchFamily="34" charset="0"/>
              </a:rPr>
              <a:t>Research Proposal</a:t>
            </a:r>
          </a:p>
        </p:txBody>
      </p:sp>
      <p:sp>
        <p:nvSpPr>
          <p:cNvPr id="17412" name="Rectangle 4"/>
          <p:cNvSpPr>
            <a:spLocks noChangeArrowheads="1"/>
          </p:cNvSpPr>
          <p:nvPr/>
        </p:nvSpPr>
        <p:spPr bwMode="auto">
          <a:xfrm>
            <a:off x="395288" y="1052513"/>
            <a:ext cx="8532812" cy="480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spcBef>
                <a:spcPct val="35000"/>
              </a:spcBef>
              <a:buClr>
                <a:schemeClr val="tx2"/>
              </a:buClr>
              <a:buSzPct val="175000"/>
              <a:buChar char="•"/>
              <a:defRPr sz="2400">
                <a:solidFill>
                  <a:schemeClr val="tx1"/>
                </a:solidFill>
                <a:latin typeface="Arial" panose="020B0604020202020204" pitchFamily="34" charset="0"/>
                <a:cs typeface="Arial" panose="020B0604020202020204" pitchFamily="34" charset="0"/>
              </a:defRPr>
            </a:lvl1pPr>
            <a:lvl2pPr marL="742950" indent="-285750" fontAlgn="ctr">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fontAlgn="ctr">
              <a:buChar char="•"/>
              <a:defRPr>
                <a:solidFill>
                  <a:schemeClr val="tx1"/>
                </a:solidFill>
                <a:latin typeface="Arial" panose="020B0604020202020204" pitchFamily="34" charset="0"/>
                <a:cs typeface="Arial" panose="020B0604020202020204" pitchFamily="34" charset="0"/>
              </a:defRPr>
            </a:lvl3pPr>
            <a:lvl4pPr marL="1600200" indent="-228600" font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buClr>
                <a:srgbClr val="C00000"/>
              </a:buClr>
              <a:buSzPct val="100000"/>
              <a:buFontTx/>
              <a:buNone/>
            </a:pPr>
            <a:endParaRPr lang="en-GB" altLang="en-US" sz="1200" b="1" dirty="0">
              <a:solidFill>
                <a:srgbClr val="FF0000"/>
              </a:solidFill>
              <a:latin typeface="Calibri" panose="020F0502020204030204" pitchFamily="34" charset="0"/>
              <a:cs typeface="Calibri" panose="020F0502020204030204" pitchFamily="34" charset="0"/>
            </a:endParaRPr>
          </a:p>
          <a:p>
            <a:pPr>
              <a:buClr>
                <a:srgbClr val="6C0421"/>
              </a:buClr>
              <a:buSzPct val="100000"/>
              <a:buNone/>
            </a:pPr>
            <a:r>
              <a:rPr lang="en-GB" altLang="en-US" b="1" dirty="0">
                <a:latin typeface="Calibri" panose="020F0502020204030204" pitchFamily="34" charset="0"/>
                <a:cs typeface="Calibri" panose="020F0502020204030204" pitchFamily="34" charset="0"/>
              </a:rPr>
              <a:t>Research Proposal Title </a:t>
            </a:r>
          </a:p>
          <a:p>
            <a:pPr lvl="1">
              <a:buClr>
                <a:srgbClr val="6C0421"/>
              </a:buClr>
              <a:buFont typeface="Wingdings" panose="05000000000000000000" pitchFamily="2" charset="2"/>
              <a:buChar char="Ø"/>
            </a:pPr>
            <a:r>
              <a:rPr lang="en-GB" altLang="en-US" b="1" dirty="0">
                <a:latin typeface="Calibri" panose="020F0502020204030204" pitchFamily="34" charset="0"/>
                <a:cs typeface="Calibri" panose="020F0502020204030204" pitchFamily="34" charset="0"/>
              </a:rPr>
              <a:t> </a:t>
            </a:r>
            <a:r>
              <a:rPr lang="en-GB" altLang="en-US" dirty="0">
                <a:latin typeface="Calibri" panose="020F0502020204030204" pitchFamily="34" charset="0"/>
                <a:cs typeface="Calibri" panose="020F0502020204030204" pitchFamily="34" charset="0"/>
              </a:rPr>
              <a:t>maximum 80 characters</a:t>
            </a:r>
          </a:p>
          <a:p>
            <a:pPr>
              <a:buClr>
                <a:srgbClr val="002060"/>
              </a:buClr>
              <a:buSzPct val="100000"/>
            </a:pPr>
            <a:endParaRPr lang="en-GB" altLang="en-US" sz="1800" b="1" dirty="0">
              <a:latin typeface="Calibri" panose="020F0502020204030204" pitchFamily="34" charset="0"/>
              <a:cs typeface="Calibri" panose="020F0502020204030204" pitchFamily="34" charset="0"/>
            </a:endParaRPr>
          </a:p>
          <a:p>
            <a:pPr>
              <a:buClr>
                <a:srgbClr val="002060"/>
              </a:buClr>
              <a:buSzPct val="100000"/>
              <a:buNone/>
            </a:pPr>
            <a:r>
              <a:rPr lang="en-GB" altLang="en-US" b="1" dirty="0">
                <a:latin typeface="Calibri" panose="020F0502020204030204" pitchFamily="34" charset="0"/>
                <a:cs typeface="Calibri" panose="020F0502020204030204" pitchFamily="34" charset="0"/>
              </a:rPr>
              <a:t>Research Proposal Abstract </a:t>
            </a:r>
          </a:p>
          <a:p>
            <a:pPr lvl="1">
              <a:buClr>
                <a:srgbClr val="6C0421"/>
              </a:buClr>
              <a:buFont typeface="Wingdings" panose="05000000000000000000" pitchFamily="2" charset="2"/>
              <a:buChar char="Ø"/>
            </a:pPr>
            <a:r>
              <a:rPr lang="en-GB" altLang="en-US" dirty="0">
                <a:latin typeface="Calibri" panose="020F0502020204030204" pitchFamily="34" charset="0"/>
                <a:cs typeface="Calibri" panose="020F0502020204030204" pitchFamily="34" charset="0"/>
              </a:rPr>
              <a:t>maximum 3,800 characters</a:t>
            </a:r>
            <a:endParaRPr lang="en-US" altLang="en-US" dirty="0">
              <a:latin typeface="Calibri" panose="020F0502020204030204" pitchFamily="34" charset="0"/>
              <a:cs typeface="Calibri" panose="020F0502020204030204" pitchFamily="34" charset="0"/>
            </a:endParaRPr>
          </a:p>
          <a:p>
            <a:pPr>
              <a:buClr>
                <a:srgbClr val="002060"/>
              </a:buClr>
              <a:buSzPct val="100000"/>
              <a:buFontTx/>
              <a:buNone/>
            </a:pPr>
            <a:endParaRPr lang="en-US" altLang="en-US" sz="1800" dirty="0">
              <a:latin typeface="Calibri" panose="020F0502020204030204" pitchFamily="34" charset="0"/>
              <a:cs typeface="Calibri" panose="020F0502020204030204" pitchFamily="34" charset="0"/>
            </a:endParaRPr>
          </a:p>
          <a:p>
            <a:pPr>
              <a:buClr>
                <a:srgbClr val="002060"/>
              </a:buClr>
              <a:buSzPct val="100000"/>
              <a:buNone/>
            </a:pPr>
            <a:r>
              <a:rPr lang="en-GB" altLang="en-US" b="1" dirty="0">
                <a:latin typeface="Calibri" panose="020F0502020204030204" pitchFamily="34" charset="0"/>
                <a:cs typeface="Calibri" panose="020F0502020204030204" pitchFamily="34" charset="0"/>
              </a:rPr>
              <a:t>Research Proposal </a:t>
            </a:r>
          </a:p>
          <a:p>
            <a:pPr lvl="1">
              <a:buClr>
                <a:srgbClr val="6C0421"/>
              </a:buClr>
              <a:buFont typeface="Wingdings" panose="05000000000000000000" pitchFamily="2" charset="2"/>
              <a:buChar char="Ø"/>
            </a:pPr>
            <a:r>
              <a:rPr lang="en-GB" altLang="en-US" dirty="0">
                <a:latin typeface="Calibri" panose="020F0502020204030204" pitchFamily="34" charset="0"/>
                <a:cs typeface="Calibri" panose="020F0502020204030204" pitchFamily="34" charset="0"/>
              </a:rPr>
              <a:t>maximum 10,000 characters</a:t>
            </a:r>
          </a:p>
          <a:p>
            <a:pPr>
              <a:buClr>
                <a:srgbClr val="002060"/>
              </a:buClr>
              <a:buSzPct val="100000"/>
            </a:pPr>
            <a:endParaRPr lang="en-GB" altLang="en-US" sz="1800" b="1" dirty="0">
              <a:latin typeface="Calibri" panose="020F0502020204030204" pitchFamily="34" charset="0"/>
              <a:cs typeface="Calibri" panose="020F0502020204030204" pitchFamily="34" charset="0"/>
            </a:endParaRPr>
          </a:p>
          <a:p>
            <a:pPr>
              <a:buClr>
                <a:srgbClr val="002060"/>
              </a:buClr>
              <a:buSzPct val="100000"/>
              <a:buNone/>
            </a:pPr>
            <a:r>
              <a:rPr lang="en-GB" altLang="en-US" b="1" dirty="0">
                <a:latin typeface="Calibri" panose="020F0502020204030204" pitchFamily="34" charset="0"/>
                <a:cs typeface="Calibri" panose="020F0502020204030204" pitchFamily="34" charset="0"/>
              </a:rPr>
              <a:t>Personal Statement</a:t>
            </a:r>
            <a:br>
              <a:rPr lang="en-GB" altLang="en-US" sz="1600" dirty="0">
                <a:latin typeface="Calibri" panose="020F0502020204030204" pitchFamily="34" charset="0"/>
                <a:cs typeface="Calibri" panose="020F0502020204030204" pitchFamily="34" charset="0"/>
              </a:rPr>
            </a:br>
            <a:endParaRPr lang="en-GB"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598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260350"/>
            <a:ext cx="8291512" cy="576263"/>
          </a:xfrm>
        </p:spPr>
        <p:txBody>
          <a:bodyPr/>
          <a:lstStyle/>
          <a:p>
            <a:r>
              <a:rPr lang="en-GB" altLang="en-US" dirty="0">
                <a:latin typeface="Calibri" panose="020F0502020204030204" pitchFamily="34" charset="0"/>
                <a:cs typeface="Calibri" panose="020F0502020204030204" pitchFamily="34" charset="0"/>
              </a:rPr>
              <a:t>Key dates </a:t>
            </a:r>
          </a:p>
        </p:txBody>
      </p:sp>
      <p:graphicFrame>
        <p:nvGraphicFramePr>
          <p:cNvPr id="3" name="Diagram 2"/>
          <p:cNvGraphicFramePr/>
          <p:nvPr>
            <p:extLst>
              <p:ext uri="{D42A27DB-BD31-4B8C-83A1-F6EECF244321}">
                <p14:modId xmlns:p14="http://schemas.microsoft.com/office/powerpoint/2010/main" val="2486491036"/>
              </p:ext>
            </p:extLst>
          </p:nvPr>
        </p:nvGraphicFramePr>
        <p:xfrm>
          <a:off x="259667" y="907902"/>
          <a:ext cx="8714211" cy="5804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55518" y="2545008"/>
            <a:ext cx="8431282" cy="584775"/>
          </a:xfrm>
          <a:prstGeom prst="rect">
            <a:avLst/>
          </a:prstGeom>
          <a:noFill/>
        </p:spPr>
        <p:txBody>
          <a:bodyPr wrap="square" rtlCol="0">
            <a:spAutoFit/>
          </a:bodyPr>
          <a:lstStyle/>
          <a:p>
            <a:r>
              <a:rPr lang="en-GB" altLang="en-US" sz="1600" b="1" dirty="0">
                <a:solidFill>
                  <a:srgbClr val="FF0000"/>
                </a:solidFill>
                <a:latin typeface="Calibri" panose="020F0502020204030204" pitchFamily="34" charset="0"/>
                <a:cs typeface="Calibri" panose="020F0502020204030204" pitchFamily="34" charset="0"/>
              </a:rPr>
              <a:t>It is highly recommended to complete your application as soon as possible to ensure your supervisor is available and has time to complete their statement and provide feedback. </a:t>
            </a:r>
          </a:p>
        </p:txBody>
      </p:sp>
    </p:spTree>
    <p:extLst>
      <p:ext uri="{BB962C8B-B14F-4D97-AF65-F5344CB8AC3E}">
        <p14:creationId xmlns:p14="http://schemas.microsoft.com/office/powerpoint/2010/main" val="80753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p:txBody>
          <a:bodyPr/>
          <a:lstStyle/>
          <a:p>
            <a:r>
              <a:rPr lang="en-GB" altLang="en-US"/>
              <a:t>Key Contacts</a:t>
            </a:r>
          </a:p>
        </p:txBody>
      </p:sp>
      <p:sp>
        <p:nvSpPr>
          <p:cNvPr id="5" name="Content Placeholder 2"/>
          <p:cNvSpPr txBox="1">
            <a:spLocks/>
          </p:cNvSpPr>
          <p:nvPr/>
        </p:nvSpPr>
        <p:spPr>
          <a:xfrm>
            <a:off x="678656" y="1224184"/>
            <a:ext cx="7848600" cy="4679950"/>
          </a:xfrm>
          <a:prstGeom prst="rect">
            <a:avLst/>
          </a:prstGeom>
        </p:spPr>
        <p:txBody>
          <a:bodyPr/>
          <a:lstStyle>
            <a:lvl1pPr marL="355600" indent="-355600" algn="l" rtl="0" eaLnBrk="0" fontAlgn="ctr" hangingPunct="0">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0" fontAlgn="ctr" hangingPunct="0">
              <a:spcBef>
                <a:spcPct val="0"/>
              </a:spcBef>
              <a:spcAft>
                <a:spcPct val="0"/>
              </a:spcAft>
              <a:buClr>
                <a:schemeClr val="tx1"/>
              </a:buClr>
              <a:buFont typeface="Wingdings" pitchFamily="2" charset="2"/>
              <a:buChar char="§"/>
              <a:defRPr sz="2000">
                <a:solidFill>
                  <a:schemeClr val="tx1"/>
                </a:solidFill>
                <a:latin typeface="+mn-lt"/>
                <a:ea typeface="+mn-ea"/>
                <a:cs typeface="+mn-cs"/>
              </a:defRPr>
            </a:lvl2pPr>
            <a:lvl3pPr marL="1168400" indent="-176213" algn="l" rtl="0" eaLnBrk="0" fontAlgn="ctr" hangingPunct="0">
              <a:spcBef>
                <a:spcPct val="0"/>
              </a:spcBef>
              <a:spcAft>
                <a:spcPct val="0"/>
              </a:spcAft>
              <a:buChar char="•"/>
              <a:defRPr>
                <a:solidFill>
                  <a:schemeClr val="tx1"/>
                </a:solidFill>
                <a:latin typeface="+mn-lt"/>
                <a:ea typeface="+mn-ea"/>
                <a:cs typeface="+mn-cs"/>
              </a:defRPr>
            </a:lvl3pPr>
            <a:lvl4pPr marL="1524000" indent="-176213" algn="l" rtl="0" eaLnBrk="0" fontAlgn="ctr" hangingPunct="0">
              <a:spcBef>
                <a:spcPct val="0"/>
              </a:spcBef>
              <a:spcAft>
                <a:spcPct val="0"/>
              </a:spcAft>
              <a:buFont typeface="Arial" charset="0"/>
              <a:buChar char="–"/>
              <a:defRPr sz="1600">
                <a:solidFill>
                  <a:schemeClr val="tx1"/>
                </a:solidFill>
                <a:latin typeface="+mn-lt"/>
                <a:ea typeface="+mn-ea"/>
                <a:cs typeface="+mn-cs"/>
              </a:defRPr>
            </a:lvl4pPr>
            <a:lvl5pPr marL="1879600" indent="-176213" algn="l" rtl="0" eaLnBrk="0" fontAlgn="base" hangingPunct="0">
              <a:spcBef>
                <a:spcPct val="0"/>
              </a:spcBef>
              <a:spcAft>
                <a:spcPct val="0"/>
              </a:spcAft>
              <a:buChar char="»"/>
              <a:defRPr sz="1400">
                <a:solidFill>
                  <a:schemeClr val="tx1"/>
                </a:solidFill>
                <a:latin typeface="+mn-lt"/>
                <a:ea typeface="+mn-ea"/>
                <a:cs typeface="+mn-cs"/>
              </a:defRPr>
            </a:lvl5pPr>
            <a:lvl6pPr marL="2336800" indent="-176213" algn="l" rtl="0" fontAlgn="base">
              <a:spcBef>
                <a:spcPct val="0"/>
              </a:spcBef>
              <a:spcAft>
                <a:spcPct val="0"/>
              </a:spcAft>
              <a:buChar char="»"/>
              <a:defRPr sz="1400">
                <a:solidFill>
                  <a:schemeClr val="tx1"/>
                </a:solidFill>
                <a:latin typeface="+mn-lt"/>
                <a:ea typeface="+mn-ea"/>
                <a:cs typeface="+mn-cs"/>
              </a:defRPr>
            </a:lvl6pPr>
            <a:lvl7pPr marL="2794000" indent="-176213" algn="l" rtl="0" fontAlgn="base">
              <a:spcBef>
                <a:spcPct val="0"/>
              </a:spcBef>
              <a:spcAft>
                <a:spcPct val="0"/>
              </a:spcAft>
              <a:buChar char="»"/>
              <a:defRPr sz="1400">
                <a:solidFill>
                  <a:schemeClr val="tx1"/>
                </a:solidFill>
                <a:latin typeface="+mn-lt"/>
                <a:ea typeface="+mn-ea"/>
                <a:cs typeface="+mn-cs"/>
              </a:defRPr>
            </a:lvl7pPr>
            <a:lvl8pPr marL="3251200" indent="-176213" algn="l" rtl="0" fontAlgn="base">
              <a:spcBef>
                <a:spcPct val="0"/>
              </a:spcBef>
              <a:spcAft>
                <a:spcPct val="0"/>
              </a:spcAft>
              <a:buChar char="»"/>
              <a:defRPr sz="1400">
                <a:solidFill>
                  <a:schemeClr val="tx1"/>
                </a:solidFill>
                <a:latin typeface="+mn-lt"/>
                <a:ea typeface="+mn-ea"/>
                <a:cs typeface="+mn-cs"/>
              </a:defRPr>
            </a:lvl8pPr>
            <a:lvl9pPr marL="3708400" indent="-176213" algn="l" rtl="0" fontAlgn="base">
              <a:spcBef>
                <a:spcPct val="0"/>
              </a:spcBef>
              <a:spcAft>
                <a:spcPct val="0"/>
              </a:spcAft>
              <a:buChar char="»"/>
              <a:defRPr sz="1400">
                <a:solidFill>
                  <a:schemeClr val="tx1"/>
                </a:solidFill>
                <a:latin typeface="+mn-lt"/>
                <a:ea typeface="+mn-ea"/>
                <a:cs typeface="+mn-cs"/>
              </a:defRPr>
            </a:lvl9pPr>
          </a:lstStyle>
          <a:p>
            <a:pPr>
              <a:buClr>
                <a:srgbClr val="6C0421"/>
              </a:buClr>
              <a:defRPr/>
            </a:pPr>
            <a:r>
              <a:rPr lang="en-GB" sz="1800" kern="0" dirty="0">
                <a:cs typeface="Gill Sans"/>
              </a:rPr>
              <a:t>Dr Joseph </a:t>
            </a:r>
            <a:r>
              <a:rPr lang="en-GB" sz="1800" kern="0" dirty="0" err="1">
                <a:cs typeface="Gill Sans"/>
              </a:rPr>
              <a:t>Tzanopoulos</a:t>
            </a:r>
            <a:r>
              <a:rPr lang="en-GB" sz="1800" kern="0" dirty="0">
                <a:cs typeface="Gill Sans"/>
              </a:rPr>
              <a:t> - </a:t>
            </a:r>
            <a:r>
              <a:rPr lang="en-GB" sz="1800" kern="0" dirty="0" err="1">
                <a:cs typeface="Gill Sans"/>
              </a:rPr>
              <a:t>SeNSS</a:t>
            </a:r>
            <a:r>
              <a:rPr lang="en-GB" sz="1800" kern="0" dirty="0">
                <a:cs typeface="Gill Sans"/>
              </a:rPr>
              <a:t> Academic Lead</a:t>
            </a:r>
            <a:br>
              <a:rPr lang="en-GB" sz="1800" kern="0" dirty="0">
                <a:cs typeface="Gill Sans"/>
              </a:rPr>
            </a:br>
            <a:r>
              <a:rPr lang="en-GB" sz="1800" kern="0" dirty="0">
                <a:cs typeface="Gill Sans"/>
                <a:hlinkClick r:id="rId2"/>
              </a:rPr>
              <a:t>j.tzanopoulous@kent.ac.uk</a:t>
            </a:r>
            <a:endParaRPr lang="en-GB" sz="1800" kern="0" dirty="0">
              <a:cs typeface="Gill Sans"/>
            </a:endParaRPr>
          </a:p>
          <a:p>
            <a:pPr>
              <a:buClr>
                <a:srgbClr val="6C0421"/>
              </a:buClr>
              <a:defRPr/>
            </a:pPr>
            <a:r>
              <a:rPr lang="en-GB" sz="1800" kern="0" dirty="0">
                <a:cs typeface="Gill Sans"/>
              </a:rPr>
              <a:t>Bob Henderson– Graduate and Research College Officer and </a:t>
            </a:r>
            <a:r>
              <a:rPr lang="en-GB" sz="1800" kern="0" dirty="0" err="1">
                <a:cs typeface="Gill Sans"/>
              </a:rPr>
              <a:t>SeNSS</a:t>
            </a:r>
            <a:r>
              <a:rPr lang="en-GB" sz="1800" kern="0" dirty="0">
                <a:cs typeface="Gill Sans"/>
              </a:rPr>
              <a:t> Administrative Lead</a:t>
            </a:r>
            <a:br>
              <a:rPr lang="en-GB" sz="1800" kern="0" dirty="0">
                <a:cs typeface="Gill Sans"/>
              </a:rPr>
            </a:br>
            <a:r>
              <a:rPr lang="en-GB" sz="1800" kern="0" dirty="0">
                <a:cs typeface="Gill Sans"/>
                <a:hlinkClick r:id="rId3"/>
              </a:rPr>
              <a:t>r.d.henderson@kent.ac.uk</a:t>
            </a:r>
            <a:endParaRPr lang="en-GB" sz="1800" kern="0" dirty="0">
              <a:cs typeface="Gill Sans"/>
            </a:endParaRPr>
          </a:p>
          <a:p>
            <a:pPr>
              <a:buClr>
                <a:srgbClr val="6C0421"/>
              </a:buClr>
              <a:defRPr/>
            </a:pPr>
            <a:endParaRPr lang="en-GB" sz="1800" kern="0" dirty="0">
              <a:latin typeface="Gill Sans"/>
              <a:cs typeface="Gill Sans"/>
            </a:endParaRPr>
          </a:p>
          <a:p>
            <a:pPr>
              <a:defRPr/>
            </a:pPr>
            <a:endParaRPr lang="en-GB" kern="0" dirty="0">
              <a:latin typeface="Gill Sans"/>
              <a:cs typeface="Gill Sans"/>
            </a:endParaRPr>
          </a:p>
        </p:txBody>
      </p:sp>
      <p:graphicFrame>
        <p:nvGraphicFramePr>
          <p:cNvPr id="2" name="Table 1"/>
          <p:cNvGraphicFramePr>
            <a:graphicFrameLocks noGrp="1"/>
          </p:cNvGraphicFramePr>
          <p:nvPr>
            <p:extLst>
              <p:ext uri="{D42A27DB-BD31-4B8C-83A1-F6EECF244321}">
                <p14:modId xmlns:p14="http://schemas.microsoft.com/office/powerpoint/2010/main" val="2162898160"/>
              </p:ext>
            </p:extLst>
          </p:nvPr>
        </p:nvGraphicFramePr>
        <p:xfrm>
          <a:off x="457200" y="2885560"/>
          <a:ext cx="8387206" cy="3608613"/>
        </p:xfrm>
        <a:graphic>
          <a:graphicData uri="http://schemas.openxmlformats.org/drawingml/2006/table">
            <a:tbl>
              <a:tblPr firstRow="1" bandRow="1">
                <a:tableStyleId>{46F890A9-2807-4EBB-B81D-B2AA78EC7F39}</a:tableStyleId>
              </a:tblPr>
              <a:tblGrid>
                <a:gridCol w="4706678">
                  <a:extLst>
                    <a:ext uri="{9D8B030D-6E8A-4147-A177-3AD203B41FA5}">
                      <a16:colId xmlns:a16="http://schemas.microsoft.com/office/drawing/2014/main" val="287614983"/>
                    </a:ext>
                  </a:extLst>
                </a:gridCol>
                <a:gridCol w="3680528">
                  <a:extLst>
                    <a:ext uri="{9D8B030D-6E8A-4147-A177-3AD203B41FA5}">
                      <a16:colId xmlns:a16="http://schemas.microsoft.com/office/drawing/2014/main" val="3350897300"/>
                    </a:ext>
                  </a:extLst>
                </a:gridCol>
              </a:tblGrid>
              <a:tr h="343100">
                <a:tc>
                  <a:txBody>
                    <a:bodyPr/>
                    <a:lstStyle/>
                    <a:p>
                      <a:r>
                        <a:rPr lang="en-GB" dirty="0"/>
                        <a:t>Pathway</a:t>
                      </a:r>
                    </a:p>
                  </a:txBody>
                  <a:tcPr>
                    <a:solidFill>
                      <a:srgbClr val="6C0421"/>
                    </a:solidFill>
                  </a:tcPr>
                </a:tc>
                <a:tc>
                  <a:txBody>
                    <a:bodyPr/>
                    <a:lstStyle/>
                    <a:p>
                      <a:r>
                        <a:rPr lang="en-GB" dirty="0"/>
                        <a:t>Admission Team </a:t>
                      </a:r>
                    </a:p>
                  </a:txBody>
                  <a:tcPr>
                    <a:solidFill>
                      <a:srgbClr val="6C0421"/>
                    </a:solidFill>
                  </a:tcPr>
                </a:tc>
                <a:extLst>
                  <a:ext uri="{0D108BD9-81ED-4DB2-BD59-A6C34878D82A}">
                    <a16:rowId xmlns:a16="http://schemas.microsoft.com/office/drawing/2014/main" val="1543066423"/>
                  </a:ext>
                </a:extLst>
              </a:tr>
              <a:tr h="343100">
                <a:tc>
                  <a:txBody>
                    <a:bodyPr/>
                    <a:lstStyle/>
                    <a:p>
                      <a:r>
                        <a:rPr lang="en-GB" sz="1800" dirty="0"/>
                        <a:t>Business</a:t>
                      </a:r>
                      <a:r>
                        <a:rPr lang="en-GB" sz="1800" baseline="0" dirty="0"/>
                        <a:t> and Management </a:t>
                      </a:r>
                      <a:endParaRPr lang="en-GB" sz="1800" dirty="0"/>
                    </a:p>
                  </a:txBody>
                  <a:tcPr>
                    <a:solidFill>
                      <a:srgbClr val="E3D0D5"/>
                    </a:solidFill>
                  </a:tcPr>
                </a:tc>
                <a:tc>
                  <a:txBody>
                    <a:bodyPr/>
                    <a:lstStyle/>
                    <a:p>
                      <a:r>
                        <a:rPr lang="en-GB" sz="1800" dirty="0">
                          <a:hlinkClick r:id="rId4"/>
                        </a:rPr>
                        <a:t>kbsadmissions@kent.ac.uk</a:t>
                      </a:r>
                      <a:endParaRPr lang="en-GB" sz="1800" dirty="0"/>
                    </a:p>
                  </a:txBody>
                  <a:tcPr>
                    <a:solidFill>
                      <a:srgbClr val="6C0421">
                        <a:alpha val="19000"/>
                      </a:srgbClr>
                    </a:solidFill>
                  </a:tcPr>
                </a:tc>
                <a:extLst>
                  <a:ext uri="{0D108BD9-81ED-4DB2-BD59-A6C34878D82A}">
                    <a16:rowId xmlns:a16="http://schemas.microsoft.com/office/drawing/2014/main" val="1426319509"/>
                  </a:ext>
                </a:extLst>
              </a:tr>
              <a:tr h="857750">
                <a:tc>
                  <a:txBody>
                    <a:bodyPr/>
                    <a:lstStyle/>
                    <a:p>
                      <a:r>
                        <a:rPr lang="en-GB" sz="1800" dirty="0"/>
                        <a:t>Social</a:t>
                      </a:r>
                      <a:r>
                        <a:rPr lang="en-GB" sz="1800" baseline="0" dirty="0"/>
                        <a:t> Anthropology </a:t>
                      </a:r>
                    </a:p>
                    <a:p>
                      <a:r>
                        <a:rPr lang="en-GB" sz="1800" baseline="0" dirty="0"/>
                        <a:t>Science Technology and Sustainability Studies </a:t>
                      </a:r>
                    </a:p>
                  </a:txBody>
                  <a:tcPr>
                    <a:solidFill>
                      <a:srgbClr val="EEE3E6"/>
                    </a:solidFill>
                  </a:tcPr>
                </a:tc>
                <a:tc>
                  <a:txBody>
                    <a:bodyPr/>
                    <a:lstStyle/>
                    <a:p>
                      <a:endParaRPr lang="en-GB" sz="1800" dirty="0">
                        <a:hlinkClick r:id="rId5"/>
                      </a:endParaRPr>
                    </a:p>
                    <a:p>
                      <a:r>
                        <a:rPr lang="en-GB" sz="1800" dirty="0">
                          <a:hlinkClick r:id="rId5"/>
                        </a:rPr>
                        <a:t>hssadmissions@kent.ac.uk</a:t>
                      </a:r>
                      <a:r>
                        <a:rPr lang="en-GB" sz="1800" dirty="0"/>
                        <a:t> </a:t>
                      </a:r>
                    </a:p>
                  </a:txBody>
                  <a:tcPr>
                    <a:solidFill>
                      <a:srgbClr val="E3D0D5">
                        <a:alpha val="60000"/>
                      </a:srgbClr>
                    </a:solidFill>
                  </a:tcPr>
                </a:tc>
                <a:extLst>
                  <a:ext uri="{0D108BD9-81ED-4DB2-BD59-A6C34878D82A}">
                    <a16:rowId xmlns:a16="http://schemas.microsoft.com/office/drawing/2014/main" val="3323027315"/>
                  </a:ext>
                </a:extLst>
              </a:tr>
              <a:tr h="1372400">
                <a:tc>
                  <a:txBody>
                    <a:bodyPr/>
                    <a:lstStyle/>
                    <a:p>
                      <a:r>
                        <a:rPr lang="en-GB" sz="1800" dirty="0"/>
                        <a:t>Social Work and Social Policy </a:t>
                      </a:r>
                    </a:p>
                    <a:p>
                      <a:r>
                        <a:rPr lang="en-GB" sz="1800" dirty="0"/>
                        <a:t>Socio-Legal Studies</a:t>
                      </a:r>
                    </a:p>
                    <a:p>
                      <a:r>
                        <a:rPr lang="en-GB" sz="1800" dirty="0"/>
                        <a:t>Sociology </a:t>
                      </a:r>
                    </a:p>
                    <a:p>
                      <a:r>
                        <a:rPr lang="en-GB" sz="1800" dirty="0"/>
                        <a:t>Politics and International Relations </a:t>
                      </a:r>
                    </a:p>
                    <a:p>
                      <a:r>
                        <a:rPr lang="en-GB" sz="1800" dirty="0"/>
                        <a:t>Psychology </a:t>
                      </a:r>
                    </a:p>
                  </a:txBody>
                  <a:tcPr>
                    <a:solidFill>
                      <a:srgbClr val="E3D0D5"/>
                    </a:solidFill>
                  </a:tcPr>
                </a:tc>
                <a:tc>
                  <a:txBody>
                    <a:bodyPr/>
                    <a:lstStyle/>
                    <a:p>
                      <a:endParaRPr lang="en-GB" sz="1800" dirty="0">
                        <a:hlinkClick r:id="rId6"/>
                      </a:endParaRPr>
                    </a:p>
                    <a:p>
                      <a:endParaRPr lang="en-GB" sz="1800" dirty="0">
                        <a:hlinkClick r:id="rId6"/>
                      </a:endParaRPr>
                    </a:p>
                    <a:p>
                      <a:r>
                        <a:rPr lang="en-GB" sz="1800" dirty="0">
                          <a:hlinkClick r:id="rId6"/>
                        </a:rPr>
                        <a:t>studylssj@kent.ac.uk</a:t>
                      </a:r>
                      <a:r>
                        <a:rPr lang="en-GB" sz="1800" dirty="0"/>
                        <a:t> </a:t>
                      </a:r>
                    </a:p>
                  </a:txBody>
                  <a:tcPr>
                    <a:solidFill>
                      <a:srgbClr val="E3D0D5"/>
                    </a:solidFill>
                  </a:tcPr>
                </a:tc>
                <a:extLst>
                  <a:ext uri="{0D108BD9-81ED-4DB2-BD59-A6C34878D82A}">
                    <a16:rowId xmlns:a16="http://schemas.microsoft.com/office/drawing/2014/main" val="3330008085"/>
                  </a:ext>
                </a:extLst>
              </a:tr>
              <a:tr h="499653">
                <a:tc>
                  <a:txBody>
                    <a:bodyPr/>
                    <a:lstStyle/>
                    <a:p>
                      <a:r>
                        <a:rPr lang="en-GB" sz="1800" dirty="0"/>
                        <a:t>Linguistics </a:t>
                      </a:r>
                    </a:p>
                  </a:txBody>
                  <a:tcPr>
                    <a:solidFill>
                      <a:srgbClr val="EEE3E6"/>
                    </a:solidFill>
                  </a:tcPr>
                </a:tc>
                <a:tc>
                  <a:txBody>
                    <a:bodyPr/>
                    <a:lstStyle/>
                    <a:p>
                      <a:r>
                        <a:rPr lang="en-GB" sz="1800" dirty="0">
                          <a:hlinkClick r:id="rId7"/>
                        </a:rPr>
                        <a:t>ArtsHumsAdmissions@kent.ac.uk</a:t>
                      </a:r>
                      <a:r>
                        <a:rPr lang="en-GB" sz="1800" dirty="0"/>
                        <a:t> </a:t>
                      </a:r>
                    </a:p>
                  </a:txBody>
                  <a:tcPr>
                    <a:solidFill>
                      <a:srgbClr val="EEE3E6"/>
                    </a:solidFill>
                  </a:tcPr>
                </a:tc>
                <a:extLst>
                  <a:ext uri="{0D108BD9-81ED-4DB2-BD59-A6C34878D82A}">
                    <a16:rowId xmlns:a16="http://schemas.microsoft.com/office/drawing/2014/main" val="2868680343"/>
                  </a:ext>
                </a:extLst>
              </a:tr>
            </a:tbl>
          </a:graphicData>
        </a:graphic>
      </p:graphicFrame>
    </p:spTree>
    <p:extLst>
      <p:ext uri="{BB962C8B-B14F-4D97-AF65-F5344CB8AC3E}">
        <p14:creationId xmlns:p14="http://schemas.microsoft.com/office/powerpoint/2010/main" val="2301651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noChangeArrowheads="1"/>
          </p:cNvSpPr>
          <p:nvPr>
            <p:ph type="title"/>
          </p:nvPr>
        </p:nvSpPr>
        <p:spPr>
          <a:xfrm>
            <a:off x="145939" y="411532"/>
            <a:ext cx="8291512" cy="576262"/>
          </a:xfrm>
        </p:spPr>
        <p:txBody>
          <a:bodyPr/>
          <a:lstStyle/>
          <a:p>
            <a:r>
              <a:rPr lang="en-GB" altLang="en-US" sz="3200" kern="0" dirty="0">
                <a:latin typeface="Calibri" panose="020F0502020204030204" pitchFamily="34" charset="0"/>
                <a:cs typeface="Calibri" panose="020F0502020204030204" pitchFamily="34" charset="0"/>
              </a:rPr>
              <a:t>Designing a Good </a:t>
            </a:r>
            <a:r>
              <a:rPr lang="en-GB" altLang="en-US" sz="3200" dirty="0">
                <a:latin typeface="Calibri" panose="020F0502020204030204" pitchFamily="34" charset="0"/>
                <a:cs typeface="Calibri" panose="020F0502020204030204" pitchFamily="34" charset="0"/>
              </a:rPr>
              <a:t>R</a:t>
            </a:r>
            <a:r>
              <a:rPr lang="en-GB" altLang="en-US" sz="3200" kern="0" dirty="0">
                <a:latin typeface="Calibri" panose="020F0502020204030204" pitchFamily="34" charset="0"/>
                <a:cs typeface="Calibri" panose="020F0502020204030204" pitchFamily="34" charset="0"/>
              </a:rPr>
              <a:t>esearch Proposal</a:t>
            </a:r>
            <a:endParaRPr lang="en-GB" altLang="en-US" dirty="0">
              <a:latin typeface="Calibri" panose="020F0502020204030204" pitchFamily="34" charset="0"/>
              <a:cs typeface="Calibri" panose="020F0502020204030204" pitchFamily="34" charset="0"/>
            </a:endParaRPr>
          </a:p>
        </p:txBody>
      </p:sp>
      <p:sp>
        <p:nvSpPr>
          <p:cNvPr id="2" name="Rectangle 1"/>
          <p:cNvSpPr/>
          <p:nvPr/>
        </p:nvSpPr>
        <p:spPr>
          <a:xfrm>
            <a:off x="250824" y="1444625"/>
            <a:ext cx="8692453" cy="4124206"/>
          </a:xfrm>
          <a:prstGeom prst="rect">
            <a:avLst/>
          </a:prstGeom>
        </p:spPr>
        <p:txBody>
          <a:bodyPr wrap="square">
            <a:spAutoFit/>
          </a:bodyPr>
          <a:lstStyle/>
          <a:p>
            <a:pPr>
              <a:defRPr/>
            </a:pPr>
            <a:r>
              <a:rPr lang="en-GB" sz="2000" b="0" i="0" dirty="0">
                <a:solidFill>
                  <a:srgbClr val="171717"/>
                </a:solidFill>
                <a:effectLst/>
                <a:latin typeface="Calibri" panose="020F0502020204030204" pitchFamily="34" charset="0"/>
                <a:cs typeface="Calibri" panose="020F0502020204030204" pitchFamily="34" charset="0"/>
              </a:rPr>
              <a:t>This workshop is aimed at students who are putting together a research proposal for a PhD project. We will consider what a good proposal needs, examine some examples of successful proposals, and consider some tips and tricks from successful applicants.</a:t>
            </a:r>
          </a:p>
          <a:p>
            <a:pPr>
              <a:defRPr/>
            </a:pPr>
            <a:endParaRPr lang="en-GB" altLang="en-US" sz="2000" kern="0" dirty="0">
              <a:solidFill>
                <a:srgbClr val="D6A300"/>
              </a:solidFill>
              <a:latin typeface="Calibri" panose="020F0502020204030204" pitchFamily="34" charset="0"/>
              <a:cs typeface="Calibri" panose="020F0502020204030204" pitchFamily="34" charset="0"/>
            </a:endParaRPr>
          </a:p>
          <a:p>
            <a:pPr>
              <a:defRPr/>
            </a:pPr>
            <a:r>
              <a:rPr lang="en-GB" altLang="en-US" sz="2000" b="1" kern="0" dirty="0">
                <a:solidFill>
                  <a:srgbClr val="D6A300"/>
                </a:solidFill>
                <a:latin typeface="Calibri" panose="020F0502020204030204" pitchFamily="34" charset="0"/>
                <a:cs typeface="Calibri" panose="020F0502020204030204" pitchFamily="34" charset="0"/>
              </a:rPr>
              <a:t>11 November </a:t>
            </a:r>
          </a:p>
          <a:p>
            <a:pPr>
              <a:defRPr/>
            </a:pPr>
            <a:r>
              <a:rPr lang="en-GB" altLang="en-US" sz="2000" b="1" kern="0" dirty="0">
                <a:solidFill>
                  <a:srgbClr val="D6A300"/>
                </a:solidFill>
                <a:latin typeface="Calibri" panose="020F0502020204030204" pitchFamily="34" charset="0"/>
                <a:cs typeface="Calibri" panose="020F0502020204030204" pitchFamily="34" charset="0"/>
              </a:rPr>
              <a:t>13:00 – 15:00</a:t>
            </a:r>
          </a:p>
          <a:p>
            <a:pPr>
              <a:defRPr/>
            </a:pPr>
            <a:r>
              <a:rPr lang="en-GB" altLang="en-US" sz="2000" kern="0" dirty="0">
                <a:latin typeface="Calibri" panose="020F0502020204030204" pitchFamily="34" charset="0"/>
                <a:cs typeface="Calibri" panose="020F0502020204030204" pitchFamily="34" charset="0"/>
              </a:rPr>
              <a:t> </a:t>
            </a:r>
          </a:p>
          <a:p>
            <a:pPr>
              <a:defRPr/>
            </a:pPr>
            <a:r>
              <a:rPr lang="en-GB" altLang="en-US" sz="2000" kern="0" dirty="0">
                <a:latin typeface="Calibri" panose="020F0502020204030204" pitchFamily="34" charset="0"/>
                <a:cs typeface="Calibri" panose="020F0502020204030204" pitchFamily="34" charset="0"/>
              </a:rPr>
              <a:t>Book your place: </a:t>
            </a:r>
          </a:p>
          <a:p>
            <a:pPr>
              <a:defRPr/>
            </a:pPr>
            <a:r>
              <a:rPr lang="en-GB" altLang="en-US" sz="2000" kern="0" dirty="0">
                <a:latin typeface="Calibri" panose="020F0502020204030204" pitchFamily="34" charset="0"/>
                <a:cs typeface="Calibri" panose="020F0502020204030204" pitchFamily="34" charset="0"/>
              </a:rPr>
              <a:t>Candidates can book their place here:</a:t>
            </a:r>
          </a:p>
          <a:p>
            <a:pPr>
              <a:defRPr/>
            </a:pPr>
            <a:r>
              <a:rPr lang="en-GB" altLang="en-US" sz="2000" kern="0" dirty="0" err="1">
                <a:latin typeface="Calibri" panose="020F0502020204030204" pitchFamily="34" charset="0"/>
                <a:cs typeface="Calibri" panose="020F0502020204030204" pitchFamily="34" charset="0"/>
                <a:hlinkClick r:id="rId2"/>
              </a:rPr>
              <a:t>SeNSS</a:t>
            </a:r>
            <a:r>
              <a:rPr lang="en-GB" altLang="en-US" sz="2000" kern="0" dirty="0">
                <a:latin typeface="Calibri" panose="020F0502020204030204" pitchFamily="34" charset="0"/>
                <a:cs typeface="Calibri" panose="020F0502020204030204" pitchFamily="34" charset="0"/>
                <a:hlinkClick r:id="rId2"/>
              </a:rPr>
              <a:t> - Designing a Good Research Proposal (Online) - Events - University of Kent</a:t>
            </a:r>
            <a:endParaRPr lang="en-GB" altLang="en-US"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15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0CE2-DA27-4607-B526-444B95299BCD}"/>
              </a:ext>
            </a:extLst>
          </p:cNvPr>
          <p:cNvSpPr>
            <a:spLocks noGrp="1"/>
          </p:cNvSpPr>
          <p:nvPr>
            <p:ph type="title"/>
          </p:nvPr>
        </p:nvSpPr>
        <p:spPr>
          <a:xfrm>
            <a:off x="233217" y="471216"/>
            <a:ext cx="8291513" cy="576263"/>
          </a:xfrm>
        </p:spPr>
        <p:txBody>
          <a:bodyPr/>
          <a:lstStyle/>
          <a:p>
            <a:r>
              <a:rPr lang="en-GB" dirty="0" err="1"/>
              <a:t>SeNSS</a:t>
            </a:r>
            <a:r>
              <a:rPr lang="en-GB" dirty="0"/>
              <a:t> Webinars </a:t>
            </a:r>
          </a:p>
        </p:txBody>
      </p:sp>
      <p:sp>
        <p:nvSpPr>
          <p:cNvPr id="6" name="TextBox 5">
            <a:extLst>
              <a:ext uri="{FF2B5EF4-FFF2-40B4-BE49-F238E27FC236}">
                <a16:creationId xmlns:a16="http://schemas.microsoft.com/office/drawing/2014/main" id="{3D29B011-5CF4-4A71-9CA4-6ECBBA27F739}"/>
              </a:ext>
            </a:extLst>
          </p:cNvPr>
          <p:cNvSpPr txBox="1"/>
          <p:nvPr/>
        </p:nvSpPr>
        <p:spPr>
          <a:xfrm>
            <a:off x="233217" y="1234922"/>
            <a:ext cx="8739478" cy="4191917"/>
          </a:xfrm>
          <a:prstGeom prst="rect">
            <a:avLst/>
          </a:prstGeom>
          <a:noFill/>
        </p:spPr>
        <p:txBody>
          <a:bodyPr wrap="square">
            <a:spAutoFit/>
          </a:bodyPr>
          <a:lstStyle/>
          <a:p>
            <a:pPr algn="l">
              <a:spcAft>
                <a:spcPts val="0"/>
              </a:spcAft>
            </a:pPr>
            <a:r>
              <a:rPr lang="en-GB" sz="1800" b="0" i="0" dirty="0" err="1">
                <a:solidFill>
                  <a:srgbClr val="333333"/>
                </a:solidFill>
                <a:effectLst/>
                <a:latin typeface="Calibri" panose="020F0502020204030204" pitchFamily="34" charset="0"/>
                <a:cs typeface="Calibri" panose="020F0502020204030204" pitchFamily="34" charset="0"/>
              </a:rPr>
              <a:t>SeNSS</a:t>
            </a:r>
            <a:r>
              <a:rPr lang="en-GB" sz="1800" b="0" i="0" dirty="0">
                <a:solidFill>
                  <a:srgbClr val="333333"/>
                </a:solidFill>
                <a:effectLst/>
                <a:latin typeface="Calibri" panose="020F0502020204030204" pitchFamily="34" charset="0"/>
                <a:cs typeface="Calibri" panose="020F0502020204030204" pitchFamily="34" charset="0"/>
              </a:rPr>
              <a:t> will be holding three virtual webinars to support applicants in putting together their </a:t>
            </a:r>
            <a:r>
              <a:rPr lang="en-GB" sz="1800" b="0" i="0" dirty="0" err="1">
                <a:solidFill>
                  <a:srgbClr val="333333"/>
                </a:solidFill>
                <a:effectLst/>
                <a:latin typeface="Calibri" panose="020F0502020204030204" pitchFamily="34" charset="0"/>
                <a:cs typeface="Calibri" panose="020F0502020204030204" pitchFamily="34" charset="0"/>
              </a:rPr>
              <a:t>SeNSS</a:t>
            </a:r>
            <a:r>
              <a:rPr lang="en-GB" sz="1800" b="0" i="0" dirty="0">
                <a:solidFill>
                  <a:srgbClr val="333333"/>
                </a:solidFill>
                <a:effectLst/>
                <a:latin typeface="Calibri" panose="020F0502020204030204" pitchFamily="34" charset="0"/>
                <a:cs typeface="Calibri" panose="020F0502020204030204" pitchFamily="34" charset="0"/>
              </a:rPr>
              <a:t> applications. In order to register for these webinars, applicants should click on the following links (noting registration is essential in order to attend):</a:t>
            </a:r>
          </a:p>
          <a:p>
            <a:pPr algn="l">
              <a:spcAft>
                <a:spcPts val="0"/>
              </a:spcAft>
            </a:pPr>
            <a:endParaRPr lang="en-GB" sz="1800" dirty="0">
              <a:solidFill>
                <a:srgbClr val="201F1E"/>
              </a:solidFill>
              <a:latin typeface="Calibri" panose="020F0502020204030204" pitchFamily="34" charset="0"/>
              <a:cs typeface="Calibri" panose="020F0502020204030204" pitchFamily="34" charset="0"/>
            </a:endParaRPr>
          </a:p>
          <a:p>
            <a:pPr marL="742950" lvl="1" indent="-285750" algn="l">
              <a:spcAft>
                <a:spcPts val="0"/>
              </a:spcAft>
              <a:buFont typeface="Courier New" panose="02070309020205020404" pitchFamily="49" charset="0"/>
              <a:buChar char="o"/>
            </a:pPr>
            <a:r>
              <a:rPr lang="en-GB" sz="1800" dirty="0">
                <a:solidFill>
                  <a:srgbClr val="D6A300"/>
                </a:solidFill>
                <a:latin typeface="Calibri" panose="020F0502020204030204" pitchFamily="34" charset="0"/>
                <a:cs typeface="Calibri" panose="020F0502020204030204" pitchFamily="34" charset="0"/>
              </a:rPr>
              <a:t>Wednesday 9 November 12:00-14:00 </a:t>
            </a:r>
            <a:r>
              <a:rPr lang="en-GB" sz="1800" dirty="0">
                <a:solidFill>
                  <a:srgbClr val="201F1E"/>
                </a:solidFill>
                <a:latin typeface="Calibri" panose="020F0502020204030204" pitchFamily="34" charset="0"/>
                <a:cs typeface="Calibri" panose="020F0502020204030204" pitchFamily="34" charset="0"/>
              </a:rPr>
              <a:t>– Ask </a:t>
            </a:r>
            <a:r>
              <a:rPr lang="en-GB" sz="1800" dirty="0" err="1">
                <a:solidFill>
                  <a:srgbClr val="201F1E"/>
                </a:solidFill>
                <a:latin typeface="Calibri" panose="020F0502020204030204" pitchFamily="34" charset="0"/>
                <a:cs typeface="Calibri" panose="020F0502020204030204" pitchFamily="34" charset="0"/>
              </a:rPr>
              <a:t>SeNSS</a:t>
            </a:r>
            <a:r>
              <a:rPr lang="en-GB" sz="1800" dirty="0">
                <a:solidFill>
                  <a:srgbClr val="201F1E"/>
                </a:solidFill>
                <a:latin typeface="Calibri" panose="020F0502020204030204" pitchFamily="34" charset="0"/>
                <a:cs typeface="Calibri" panose="020F0502020204030204" pitchFamily="34" charset="0"/>
              </a:rPr>
              <a:t> Information Webinar – Applying for a </a:t>
            </a:r>
            <a:r>
              <a:rPr lang="en-GB" sz="1800" dirty="0" err="1">
                <a:solidFill>
                  <a:srgbClr val="201F1E"/>
                </a:solidFill>
                <a:latin typeface="Calibri" panose="020F0502020204030204" pitchFamily="34" charset="0"/>
                <a:cs typeface="Calibri" panose="020F0502020204030204" pitchFamily="34" charset="0"/>
              </a:rPr>
              <a:t>SeNSS</a:t>
            </a:r>
            <a:r>
              <a:rPr lang="en-GB" sz="1800" dirty="0">
                <a:solidFill>
                  <a:srgbClr val="201F1E"/>
                </a:solidFill>
                <a:latin typeface="Calibri" panose="020F0502020204030204" pitchFamily="34" charset="0"/>
                <a:cs typeface="Calibri" panose="020F0502020204030204" pitchFamily="34" charset="0"/>
              </a:rPr>
              <a:t> Studentship </a:t>
            </a:r>
            <a:r>
              <a:rPr lang="en-GB" sz="1800" dirty="0">
                <a:solidFill>
                  <a:srgbClr val="201F1E"/>
                </a:solidFill>
                <a:latin typeface="Calibri" panose="020F0502020204030204" pitchFamily="34" charset="0"/>
                <a:cs typeface="Calibri" panose="020F0502020204030204" pitchFamily="34" charset="0"/>
                <a:hlinkClick r:id="rId2"/>
              </a:rPr>
              <a:t>https://essex-university.zoom.us/j/98539616224</a:t>
            </a:r>
            <a:endParaRPr lang="en-GB" sz="1800" dirty="0">
              <a:solidFill>
                <a:srgbClr val="201F1E"/>
              </a:solidFill>
              <a:latin typeface="Calibri" panose="020F0502020204030204" pitchFamily="34" charset="0"/>
              <a:cs typeface="Calibri" panose="020F0502020204030204" pitchFamily="34" charset="0"/>
            </a:endParaRPr>
          </a:p>
          <a:p>
            <a:pPr marL="742950" lvl="1" indent="-285750" algn="l">
              <a:spcAft>
                <a:spcPts val="0"/>
              </a:spcAft>
              <a:buFont typeface="Courier New" panose="02070309020205020404" pitchFamily="49" charset="0"/>
              <a:buChar char="o"/>
            </a:pPr>
            <a:r>
              <a:rPr lang="en-GB" sz="1800" dirty="0">
                <a:solidFill>
                  <a:srgbClr val="D6A300"/>
                </a:solidFill>
                <a:latin typeface="Calibri" panose="020F0502020204030204" pitchFamily="34" charset="0"/>
                <a:cs typeface="Calibri" panose="020F0502020204030204" pitchFamily="34" charset="0"/>
              </a:rPr>
              <a:t>Tuesday 22 November 19:00-21:00 </a:t>
            </a:r>
            <a:r>
              <a:rPr lang="en-GB" sz="1800" dirty="0">
                <a:solidFill>
                  <a:srgbClr val="201F1E"/>
                </a:solidFill>
                <a:latin typeface="Calibri" panose="020F0502020204030204" pitchFamily="34" charset="0"/>
                <a:cs typeface="Calibri" panose="020F0502020204030204" pitchFamily="34" charset="0"/>
              </a:rPr>
              <a:t>– Ask </a:t>
            </a:r>
            <a:r>
              <a:rPr lang="en-GB" sz="1800" dirty="0" err="1">
                <a:solidFill>
                  <a:srgbClr val="201F1E"/>
                </a:solidFill>
                <a:latin typeface="Calibri" panose="020F0502020204030204" pitchFamily="34" charset="0"/>
                <a:cs typeface="Calibri" panose="020F0502020204030204" pitchFamily="34" charset="0"/>
              </a:rPr>
              <a:t>SeNSS</a:t>
            </a:r>
            <a:r>
              <a:rPr lang="en-GB" sz="1800" dirty="0">
                <a:solidFill>
                  <a:srgbClr val="201F1E"/>
                </a:solidFill>
                <a:latin typeface="Calibri" panose="020F0502020204030204" pitchFamily="34" charset="0"/>
                <a:cs typeface="Calibri" panose="020F0502020204030204" pitchFamily="34" charset="0"/>
              </a:rPr>
              <a:t> Information webinar – Applying for a </a:t>
            </a:r>
            <a:r>
              <a:rPr lang="en-GB" sz="1800" dirty="0" err="1">
                <a:solidFill>
                  <a:srgbClr val="201F1E"/>
                </a:solidFill>
                <a:latin typeface="Calibri" panose="020F0502020204030204" pitchFamily="34" charset="0"/>
                <a:cs typeface="Calibri" panose="020F0502020204030204" pitchFamily="34" charset="0"/>
              </a:rPr>
              <a:t>SeNSS</a:t>
            </a:r>
            <a:r>
              <a:rPr lang="en-GB" sz="1800" dirty="0">
                <a:solidFill>
                  <a:srgbClr val="201F1E"/>
                </a:solidFill>
                <a:latin typeface="Calibri" panose="020F0502020204030204" pitchFamily="34" charset="0"/>
                <a:cs typeface="Calibri" panose="020F0502020204030204" pitchFamily="34" charset="0"/>
              </a:rPr>
              <a:t> Studentship </a:t>
            </a:r>
            <a:r>
              <a:rPr lang="en-GB" sz="1800" dirty="0">
                <a:solidFill>
                  <a:srgbClr val="201F1E"/>
                </a:solidFill>
                <a:latin typeface="Calibri" panose="020F0502020204030204" pitchFamily="34" charset="0"/>
                <a:cs typeface="Calibri" panose="020F0502020204030204" pitchFamily="34" charset="0"/>
                <a:hlinkClick r:id="rId3"/>
              </a:rPr>
              <a:t>https://essex-university.zoom.us/j/95313358823</a:t>
            </a:r>
            <a:endParaRPr lang="en-GB" sz="1800" dirty="0">
              <a:solidFill>
                <a:srgbClr val="201F1E"/>
              </a:solidFill>
              <a:latin typeface="Calibri" panose="020F0502020204030204" pitchFamily="34" charset="0"/>
              <a:cs typeface="Calibri" panose="020F0502020204030204" pitchFamily="34" charset="0"/>
            </a:endParaRPr>
          </a:p>
          <a:p>
            <a:pPr marL="742950" lvl="1" indent="-285750" algn="l">
              <a:spcAft>
                <a:spcPts val="0"/>
              </a:spcAft>
              <a:buFont typeface="Courier New" panose="02070309020205020404" pitchFamily="49" charset="0"/>
              <a:buChar char="o"/>
            </a:pPr>
            <a:r>
              <a:rPr lang="en-GB" sz="1800" dirty="0">
                <a:solidFill>
                  <a:srgbClr val="D6A300"/>
                </a:solidFill>
                <a:latin typeface="Calibri" panose="020F0502020204030204" pitchFamily="34" charset="0"/>
                <a:cs typeface="Calibri" panose="020F0502020204030204" pitchFamily="34" charset="0"/>
              </a:rPr>
              <a:t>Saturday 17 December 10:00-11:00 </a:t>
            </a:r>
            <a:r>
              <a:rPr lang="en-GB" sz="1800" dirty="0">
                <a:solidFill>
                  <a:srgbClr val="201F1E"/>
                </a:solidFill>
                <a:latin typeface="Calibri" panose="020F0502020204030204" pitchFamily="34" charset="0"/>
                <a:cs typeface="Calibri" panose="020F0502020204030204" pitchFamily="34" charset="0"/>
              </a:rPr>
              <a:t>– Ask </a:t>
            </a:r>
            <a:r>
              <a:rPr lang="en-GB" sz="1800" dirty="0" err="1">
                <a:solidFill>
                  <a:srgbClr val="201F1E"/>
                </a:solidFill>
                <a:latin typeface="Calibri" panose="020F0502020204030204" pitchFamily="34" charset="0"/>
                <a:cs typeface="Calibri" panose="020F0502020204030204" pitchFamily="34" charset="0"/>
              </a:rPr>
              <a:t>SeNSS</a:t>
            </a:r>
            <a:r>
              <a:rPr lang="en-GB" sz="1800" dirty="0">
                <a:solidFill>
                  <a:srgbClr val="201F1E"/>
                </a:solidFill>
                <a:latin typeface="Calibri" panose="020F0502020204030204" pitchFamily="34" charset="0"/>
                <a:cs typeface="Calibri" panose="020F0502020204030204" pitchFamily="34" charset="0"/>
              </a:rPr>
              <a:t> Q&amp;A Session – Applying for a </a:t>
            </a:r>
            <a:r>
              <a:rPr lang="en-GB" sz="1800" dirty="0" err="1">
                <a:solidFill>
                  <a:srgbClr val="201F1E"/>
                </a:solidFill>
                <a:latin typeface="Calibri" panose="020F0502020204030204" pitchFamily="34" charset="0"/>
                <a:cs typeface="Calibri" panose="020F0502020204030204" pitchFamily="34" charset="0"/>
              </a:rPr>
              <a:t>SeNSS</a:t>
            </a:r>
            <a:r>
              <a:rPr lang="en-GB" sz="1800" dirty="0">
                <a:solidFill>
                  <a:srgbClr val="201F1E"/>
                </a:solidFill>
                <a:latin typeface="Calibri" panose="020F0502020204030204" pitchFamily="34" charset="0"/>
                <a:cs typeface="Calibri" panose="020F0502020204030204" pitchFamily="34" charset="0"/>
              </a:rPr>
              <a:t> Studentship </a:t>
            </a:r>
            <a:r>
              <a:rPr lang="en-GB" sz="1800" dirty="0">
                <a:solidFill>
                  <a:srgbClr val="201F1E"/>
                </a:solidFill>
                <a:latin typeface="Calibri" panose="020F0502020204030204" pitchFamily="34" charset="0"/>
                <a:cs typeface="Calibri" panose="020F0502020204030204" pitchFamily="34" charset="0"/>
                <a:hlinkClick r:id="rId4"/>
              </a:rPr>
              <a:t>https://essex-university.zoom.us/j/99812058711</a:t>
            </a:r>
            <a:endParaRPr lang="en-GB" sz="1800" dirty="0">
              <a:solidFill>
                <a:srgbClr val="201F1E"/>
              </a:solidFill>
              <a:latin typeface="Calibri" panose="020F0502020204030204" pitchFamily="34" charset="0"/>
              <a:cs typeface="Calibri" panose="020F0502020204030204" pitchFamily="34" charset="0"/>
            </a:endParaRPr>
          </a:p>
          <a:p>
            <a:pPr lvl="1" algn="l">
              <a:spcAft>
                <a:spcPts val="0"/>
              </a:spcAft>
            </a:pPr>
            <a:endParaRPr lang="en-GB" sz="1800" u="sng" dirty="0">
              <a:solidFill>
                <a:srgbClr val="201F1E"/>
              </a:solidFill>
              <a:latin typeface="Calibri" panose="020F0502020204030204" pitchFamily="34" charset="0"/>
              <a:cs typeface="Calibri" panose="020F0502020204030204" pitchFamily="34" charset="0"/>
            </a:endParaRPr>
          </a:p>
          <a:p>
            <a:pPr marL="0" lvl="1" algn="l">
              <a:spcAft>
                <a:spcPts val="0"/>
              </a:spcAft>
            </a:pPr>
            <a:r>
              <a:rPr lang="en-GB" sz="1800" b="0" i="0" dirty="0">
                <a:solidFill>
                  <a:srgbClr val="201F1E"/>
                </a:solidFill>
                <a:effectLst/>
                <a:latin typeface="Calibri" panose="020F0502020204030204" pitchFamily="34" charset="0"/>
                <a:cs typeface="Calibri" panose="020F0502020204030204" pitchFamily="34" charset="0"/>
              </a:rPr>
              <a:t>All webinars will be recorded and will be made available shortly after they've been held on the</a:t>
            </a:r>
            <a:r>
              <a:rPr lang="en-GB" sz="1800" dirty="0">
                <a:solidFill>
                  <a:srgbClr val="201F1E"/>
                </a:solidFill>
                <a:latin typeface="Calibri" panose="020F0502020204030204" pitchFamily="34" charset="0"/>
                <a:cs typeface="Calibri" panose="020F0502020204030204" pitchFamily="34" charset="0"/>
              </a:rPr>
              <a:t> </a:t>
            </a:r>
            <a:r>
              <a:rPr lang="en-GB" sz="1800" dirty="0" err="1">
                <a:solidFill>
                  <a:srgbClr val="201F1E"/>
                </a:solidFill>
                <a:latin typeface="Calibri" panose="020F0502020204030204" pitchFamily="34" charset="0"/>
                <a:cs typeface="Calibri" panose="020F0502020204030204" pitchFamily="34" charset="0"/>
                <a:hlinkClick r:id="rId5" tooltip="https://www.youtube.com/channel/UCuoK_bByl8o4k6Chf40dA4w?view_as=subscriber">
                  <a:extLst>
                    <a:ext uri="{A12FA001-AC4F-418D-AE19-62706E023703}">
                      <ahyp:hlinkClr xmlns:ahyp="http://schemas.microsoft.com/office/drawing/2018/hyperlinkcolor" val="tx"/>
                    </a:ext>
                  </a:extLst>
                </a:hlinkClick>
              </a:rPr>
              <a:t>SeNSS</a:t>
            </a:r>
            <a:r>
              <a:rPr lang="en-GB" sz="1800" dirty="0">
                <a:solidFill>
                  <a:srgbClr val="201F1E"/>
                </a:solidFill>
                <a:latin typeface="Calibri" panose="020F0502020204030204" pitchFamily="34" charset="0"/>
                <a:cs typeface="Calibri" panose="020F0502020204030204" pitchFamily="34" charset="0"/>
                <a:hlinkClick r:id="rId5" tooltip="https://www.youtube.com/channel/UCuoK_bByl8o4k6Chf40dA4w?view_as=subscriber">
                  <a:extLst>
                    <a:ext uri="{A12FA001-AC4F-418D-AE19-62706E023703}">
                      <ahyp:hlinkClr xmlns:ahyp="http://schemas.microsoft.com/office/drawing/2018/hyperlinkcolor" val="tx"/>
                    </a:ext>
                  </a:extLst>
                </a:hlinkClick>
              </a:rPr>
              <a:t> website</a:t>
            </a:r>
            <a:endParaRPr lang="en-GB" sz="1800" dirty="0">
              <a:solidFill>
                <a:srgbClr val="201F1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136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6224" y="2895526"/>
            <a:ext cx="3086986" cy="576263"/>
          </a:xfrm>
        </p:spPr>
        <p:txBody>
          <a:bodyPr/>
          <a:lstStyle/>
          <a:p>
            <a:r>
              <a:rPr lang="en-GB" dirty="0"/>
              <a:t>Any questions? </a:t>
            </a:r>
          </a:p>
        </p:txBody>
      </p:sp>
    </p:spTree>
    <p:extLst>
      <p:ext uri="{BB962C8B-B14F-4D97-AF65-F5344CB8AC3E}">
        <p14:creationId xmlns:p14="http://schemas.microsoft.com/office/powerpoint/2010/main" val="402003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91513" cy="576263"/>
          </a:xfrm>
        </p:spPr>
        <p:txBody>
          <a:bodyPr wrap="square" anchor="ctr">
            <a:normAutofit/>
          </a:bodyPr>
          <a:lstStyle/>
          <a:p>
            <a:r>
              <a:rPr lang="en-GB" dirty="0"/>
              <a:t>Welcoming you today are: </a:t>
            </a:r>
          </a:p>
        </p:txBody>
      </p:sp>
      <p:sp>
        <p:nvSpPr>
          <p:cNvPr id="3" name="Content Placeholder 2"/>
          <p:cNvSpPr>
            <a:spLocks noGrp="1"/>
          </p:cNvSpPr>
          <p:nvPr>
            <p:ph sz="half" idx="1"/>
          </p:nvPr>
        </p:nvSpPr>
        <p:spPr>
          <a:xfrm>
            <a:off x="2257527" y="1468359"/>
            <a:ext cx="6491186" cy="4897437"/>
          </a:xfrm>
        </p:spPr>
        <p:txBody>
          <a:bodyPr wrap="square" anchor="t">
            <a:normAutofit/>
          </a:bodyPr>
          <a:lstStyle/>
          <a:p>
            <a:pPr>
              <a:lnSpc>
                <a:spcPct val="90000"/>
              </a:lnSpc>
            </a:pPr>
            <a:endParaRPr lang="en-GB" sz="2200" dirty="0"/>
          </a:p>
          <a:p>
            <a:pPr marL="0" indent="0">
              <a:lnSpc>
                <a:spcPct val="90000"/>
              </a:lnSpc>
              <a:buNone/>
            </a:pPr>
            <a:r>
              <a:rPr lang="en-GB" sz="2200" dirty="0"/>
              <a:t>Dr Joseph </a:t>
            </a:r>
            <a:r>
              <a:rPr lang="en-GB" sz="2200" dirty="0" err="1"/>
              <a:t>Tzanopoulos</a:t>
            </a:r>
            <a:r>
              <a:rPr lang="en-GB" sz="2200" dirty="0"/>
              <a:t> – </a:t>
            </a:r>
            <a:r>
              <a:rPr lang="en-GB" sz="2200" dirty="0" err="1"/>
              <a:t>SeNSS</a:t>
            </a:r>
            <a:r>
              <a:rPr lang="en-GB" sz="2200" dirty="0"/>
              <a:t> Academic Lead for Kent</a:t>
            </a:r>
          </a:p>
          <a:p>
            <a:pPr marL="0" indent="0">
              <a:lnSpc>
                <a:spcPct val="90000"/>
              </a:lnSpc>
              <a:buNone/>
            </a:pPr>
            <a:endParaRPr lang="en-GB" sz="2200" dirty="0">
              <a:highlight>
                <a:srgbClr val="FFFF00"/>
              </a:highlight>
            </a:endParaRPr>
          </a:p>
          <a:p>
            <a:pPr marL="0" indent="0">
              <a:lnSpc>
                <a:spcPct val="90000"/>
              </a:lnSpc>
              <a:buNone/>
            </a:pPr>
            <a:endParaRPr lang="en-GB" sz="2200" dirty="0">
              <a:highlight>
                <a:srgbClr val="FFFF00"/>
              </a:highlight>
            </a:endParaRPr>
          </a:p>
          <a:p>
            <a:pPr marL="0" indent="0">
              <a:lnSpc>
                <a:spcPct val="90000"/>
              </a:lnSpc>
              <a:buNone/>
            </a:pPr>
            <a:endParaRPr lang="en-GB" sz="2200" dirty="0">
              <a:highlight>
                <a:srgbClr val="FFFF00"/>
              </a:highlight>
            </a:endParaRPr>
          </a:p>
          <a:p>
            <a:pPr marL="0" indent="0">
              <a:lnSpc>
                <a:spcPct val="90000"/>
              </a:lnSpc>
              <a:buNone/>
            </a:pPr>
            <a:endParaRPr lang="en-GB" sz="2200" dirty="0">
              <a:highlight>
                <a:srgbClr val="FFFF00"/>
              </a:highlight>
            </a:endParaRPr>
          </a:p>
          <a:p>
            <a:pPr marL="0" indent="0">
              <a:lnSpc>
                <a:spcPct val="90000"/>
              </a:lnSpc>
              <a:buNone/>
            </a:pPr>
            <a:r>
              <a:rPr lang="en-GB" sz="2200" dirty="0"/>
              <a:t>Bob Henderson – </a:t>
            </a:r>
            <a:r>
              <a:rPr lang="en-GB" sz="2200" dirty="0" err="1"/>
              <a:t>SeNSS</a:t>
            </a:r>
            <a:r>
              <a:rPr lang="en-GB" sz="2200" dirty="0"/>
              <a:t> Administrative Lead for Kent</a:t>
            </a:r>
          </a:p>
          <a:p>
            <a:pPr marL="0" indent="0">
              <a:lnSpc>
                <a:spcPct val="90000"/>
              </a:lnSpc>
              <a:buNone/>
            </a:pPr>
            <a:endParaRPr lang="en-GB" sz="2200" dirty="0"/>
          </a:p>
          <a:p>
            <a:pPr marL="0" indent="0">
              <a:lnSpc>
                <a:spcPct val="90000"/>
              </a:lnSpc>
              <a:buNone/>
            </a:pPr>
            <a:endParaRPr lang="en-GB" sz="2200" dirty="0"/>
          </a:p>
        </p:txBody>
      </p:sp>
      <p:pic>
        <p:nvPicPr>
          <p:cNvPr id="4" name="Picture 2" descr="Portrait of Dr Joseph Tzanopoulos ">
            <a:extLst>
              <a:ext uri="{FF2B5EF4-FFF2-40B4-BE49-F238E27FC236}">
                <a16:creationId xmlns:a16="http://schemas.microsoft.com/office/drawing/2014/main" id="{E73D837D-0205-48B9-B17E-C28277CA4A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788" y="1440400"/>
            <a:ext cx="1358590" cy="1464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ob henderson kent">
            <a:extLst>
              <a:ext uri="{FF2B5EF4-FFF2-40B4-BE49-F238E27FC236}">
                <a16:creationId xmlns:a16="http://schemas.microsoft.com/office/drawing/2014/main" id="{8CEA58E5-2546-DA9E-F9D8-3DC54353B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53" y="3766600"/>
            <a:ext cx="1651000"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412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1613" y="4096856"/>
            <a:ext cx="6686550" cy="1015663"/>
          </a:xfrm>
          <a:prstGeom prst="rect">
            <a:avLst/>
          </a:prstGeom>
        </p:spPr>
        <p:txBody>
          <a:bodyPr wrap="square">
            <a:spAutoFit/>
          </a:bodyPr>
          <a:lstStyle/>
          <a:p>
            <a:r>
              <a:rPr lang="en-US" sz="1200" dirty="0">
                <a:solidFill>
                  <a:schemeClr val="bg1"/>
                </a:solidFill>
              </a:rPr>
              <a:t>This presentation was produced in August 2022. The University of Kent makes every effort to ensure that the information contained in its publicity materials is fair and accurate and provide educational services as described.  However, the courses, services and other matters may be subject to change. For the most up-to-date information see www.kent.ac.uk/pg Full details of our terms and conditions can be found at www.kent.ac.uk/termsandconditions </a:t>
            </a:r>
          </a:p>
        </p:txBody>
      </p:sp>
    </p:spTree>
    <p:extLst>
      <p:ext uri="{BB962C8B-B14F-4D97-AF65-F5344CB8AC3E}">
        <p14:creationId xmlns:p14="http://schemas.microsoft.com/office/powerpoint/2010/main" val="248920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340723" y="539492"/>
            <a:ext cx="8291512" cy="576262"/>
          </a:xfrm>
        </p:spPr>
        <p:txBody>
          <a:bodyPr/>
          <a:lstStyle/>
          <a:p>
            <a:r>
              <a:rPr lang="en-GB" altLang="en-US" dirty="0" err="1">
                <a:latin typeface="Calibri" panose="020F0502020204030204" pitchFamily="34" charset="0"/>
                <a:cs typeface="Calibri" panose="020F0502020204030204" pitchFamily="34" charset="0"/>
              </a:rPr>
              <a:t>ESRC</a:t>
            </a:r>
            <a:r>
              <a:rPr lang="en-GB" altLang="en-US" dirty="0">
                <a:latin typeface="Calibri" panose="020F0502020204030204" pitchFamily="34" charset="0"/>
                <a:cs typeface="Calibri" panose="020F0502020204030204" pitchFamily="34" charset="0"/>
              </a:rPr>
              <a:t> </a:t>
            </a:r>
            <a:r>
              <a:rPr lang="en-GB" altLang="en-US" dirty="0" err="1">
                <a:latin typeface="Calibri" panose="020F0502020204030204" pitchFamily="34" charset="0"/>
                <a:cs typeface="Calibri" panose="020F0502020204030204" pitchFamily="34" charset="0"/>
              </a:rPr>
              <a:t>SeNSS</a:t>
            </a:r>
            <a:r>
              <a:rPr lang="en-GB" altLang="en-US" dirty="0">
                <a:latin typeface="Calibri" panose="020F0502020204030204" pitchFamily="34" charset="0"/>
                <a:cs typeface="Calibri" panose="020F0502020204030204" pitchFamily="34" charset="0"/>
              </a:rPr>
              <a:t> Funding</a:t>
            </a:r>
          </a:p>
        </p:txBody>
      </p:sp>
      <p:sp>
        <p:nvSpPr>
          <p:cNvPr id="7172" name="Rectangle 1"/>
          <p:cNvSpPr>
            <a:spLocks noChangeArrowheads="1"/>
          </p:cNvSpPr>
          <p:nvPr/>
        </p:nvSpPr>
        <p:spPr bwMode="auto">
          <a:xfrm>
            <a:off x="468313" y="1713835"/>
            <a:ext cx="8291512" cy="352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buClr>
                <a:srgbClr val="6C0421"/>
              </a:buClr>
              <a:buFont typeface="Arial" panose="020B0604020202020204" pitchFamily="34" charset="0"/>
              <a:buChar char="•"/>
            </a:pPr>
            <a:r>
              <a:rPr lang="en-GB" altLang="en-US" dirty="0">
                <a:latin typeface="+mn-lt"/>
                <a:cs typeface="Calibri" panose="020F0502020204030204" pitchFamily="34" charset="0"/>
              </a:rPr>
              <a:t>The Economic and Social Research Council (</a:t>
            </a:r>
            <a:r>
              <a:rPr lang="en-GB" altLang="en-US" dirty="0" err="1">
                <a:latin typeface="+mn-lt"/>
                <a:cs typeface="Calibri" panose="020F0502020204030204" pitchFamily="34" charset="0"/>
              </a:rPr>
              <a:t>ESRC</a:t>
            </a:r>
            <a:r>
              <a:rPr lang="en-GB" altLang="en-US" dirty="0">
                <a:latin typeface="+mn-lt"/>
                <a:cs typeface="Calibri" panose="020F0502020204030204" pitchFamily="34" charset="0"/>
              </a:rPr>
              <a:t>) currently provides funding for around 500 new postgraduate students each year through a network of 14 Doctoral Training Partnerships (DTPs).</a:t>
            </a:r>
            <a:br>
              <a:rPr lang="en-GB" altLang="en-US" dirty="0">
                <a:latin typeface="+mn-lt"/>
                <a:cs typeface="Calibri" panose="020F0502020204030204" pitchFamily="34" charset="0"/>
              </a:rPr>
            </a:br>
            <a:endParaRPr lang="en-GB" altLang="en-US" b="1" dirty="0">
              <a:latin typeface="+mn-lt"/>
              <a:cs typeface="Calibri" panose="020F0502020204030204" pitchFamily="34" charset="0"/>
            </a:endParaRPr>
          </a:p>
          <a:p>
            <a:pPr>
              <a:buClr>
                <a:srgbClr val="6C0421"/>
              </a:buClr>
              <a:buFont typeface="Arial" panose="020B0604020202020204" pitchFamily="34" charset="0"/>
              <a:buChar char="•"/>
            </a:pPr>
            <a:r>
              <a:rPr lang="en-GB" altLang="en-US" dirty="0">
                <a:latin typeface="+mn-lt"/>
                <a:cs typeface="Calibri" panose="020F0502020204030204" pitchFamily="34" charset="0"/>
              </a:rPr>
              <a:t>Kent is part of the South-East Network for Social Sciences (</a:t>
            </a:r>
            <a:r>
              <a:rPr lang="en-GB" altLang="en-US" dirty="0">
                <a:latin typeface="+mn-lt"/>
                <a:cs typeface="Calibri" panose="020F0502020204030204" pitchFamily="34" charset="0"/>
                <a:hlinkClick r:id="rId2"/>
              </a:rPr>
              <a:t>SeNSS</a:t>
            </a:r>
            <a:r>
              <a:rPr lang="en-GB" altLang="en-US" dirty="0">
                <a:latin typeface="+mn-lt"/>
                <a:cs typeface="Calibri" panose="020F0502020204030204" pitchFamily="34" charset="0"/>
              </a:rPr>
              <a:t>) </a:t>
            </a:r>
            <a:r>
              <a:rPr lang="en-GB" altLang="en-US" dirty="0" err="1">
                <a:latin typeface="+mn-lt"/>
                <a:cs typeface="Calibri" panose="020F0502020204030204" pitchFamily="34" charset="0"/>
              </a:rPr>
              <a:t>ESRC</a:t>
            </a:r>
            <a:r>
              <a:rPr lang="en-GB" altLang="en-US" dirty="0">
                <a:latin typeface="+mn-lt"/>
                <a:cs typeface="Calibri" panose="020F0502020204030204" pitchFamily="34" charset="0"/>
              </a:rPr>
              <a:t> DTP with </a:t>
            </a:r>
            <a:r>
              <a:rPr lang="en-US" altLang="en-US" dirty="0">
                <a:latin typeface="+mn-lt"/>
                <a:cs typeface="Calibri" panose="020F0502020204030204" pitchFamily="34" charset="0"/>
              </a:rPr>
              <a:t>East Anglia, Essex, Reading, Surrey, Sussex, Goldsmiths, Royal Holloway, City and Roehampton.</a:t>
            </a:r>
          </a:p>
        </p:txBody>
      </p:sp>
    </p:spTree>
    <p:extLst>
      <p:ext uri="{BB962C8B-B14F-4D97-AF65-F5344CB8AC3E}">
        <p14:creationId xmlns:p14="http://schemas.microsoft.com/office/powerpoint/2010/main" val="154414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145312" y="485480"/>
            <a:ext cx="8291513" cy="576263"/>
          </a:xfrm>
        </p:spPr>
        <p:txBody>
          <a:bodyPr/>
          <a:lstStyle/>
          <a:p>
            <a:r>
              <a:rPr lang="en-GB" altLang="en-US" dirty="0">
                <a:latin typeface="Calibri" panose="020F0502020204030204" pitchFamily="34" charset="0"/>
                <a:cs typeface="Calibri" panose="020F0502020204030204" pitchFamily="34" charset="0"/>
              </a:rPr>
              <a:t>2023 Studentships</a:t>
            </a:r>
          </a:p>
        </p:txBody>
      </p:sp>
      <p:sp>
        <p:nvSpPr>
          <p:cNvPr id="7172" name="TextBox 4"/>
          <p:cNvSpPr txBox="1">
            <a:spLocks noChangeArrowheads="1"/>
          </p:cNvSpPr>
          <p:nvPr/>
        </p:nvSpPr>
        <p:spPr bwMode="auto">
          <a:xfrm>
            <a:off x="363538" y="1268413"/>
            <a:ext cx="8208962" cy="5491162"/>
          </a:xfrm>
          <a:prstGeom prst="rect">
            <a:avLst/>
          </a:prstGeom>
          <a:noFill/>
          <a:ln>
            <a:noFill/>
          </a:ln>
        </p:spPr>
        <p:txBody>
          <a:bodyPr>
            <a:spAutoFit/>
          </a:bodyPr>
          <a:lstStyle>
            <a:lvl1pPr eaLnBrk="0" fontAlgn="ctr" hangingPunct="0">
              <a:spcBef>
                <a:spcPct val="35000"/>
              </a:spcBef>
              <a:buClr>
                <a:schemeClr val="tx2"/>
              </a:buClr>
              <a:buSzPct val="175000"/>
              <a:buChar char="•"/>
              <a:defRPr sz="2400">
                <a:solidFill>
                  <a:schemeClr val="tx1"/>
                </a:solidFill>
                <a:latin typeface="Arial" pitchFamily="34" charset="0"/>
                <a:cs typeface="Arial" pitchFamily="34" charset="0"/>
              </a:defRPr>
            </a:lvl1pPr>
            <a:lvl2pPr marL="742950" indent="-285750" eaLnBrk="0" fontAlgn="ctr" hangingPunct="0">
              <a:spcBef>
                <a:spcPct val="0"/>
              </a:spcBef>
              <a:buClr>
                <a:schemeClr val="tx1"/>
              </a:buClr>
              <a:buFont typeface="Wingdings" pitchFamily="2" charset="2"/>
              <a:buChar char="§"/>
              <a:defRPr sz="2000">
                <a:solidFill>
                  <a:schemeClr val="tx1"/>
                </a:solidFill>
                <a:latin typeface="Arial" pitchFamily="34" charset="0"/>
                <a:cs typeface="Arial" pitchFamily="34" charset="0"/>
              </a:defRPr>
            </a:lvl2pPr>
            <a:lvl3pPr marL="1143000" indent="-228600" eaLnBrk="0" fontAlgn="ctr" hangingPunct="0">
              <a:spcBef>
                <a:spcPct val="0"/>
              </a:spcBef>
              <a:buChar char="•"/>
              <a:defRPr>
                <a:solidFill>
                  <a:schemeClr val="tx1"/>
                </a:solidFill>
                <a:latin typeface="Arial" pitchFamily="34" charset="0"/>
                <a:cs typeface="Arial" pitchFamily="34" charset="0"/>
              </a:defRPr>
            </a:lvl3pPr>
            <a:lvl4pPr marL="1600200" indent="-228600" eaLnBrk="0" fontAlgn="ctr" hangingPunct="0">
              <a:spcBef>
                <a:spcPct val="0"/>
              </a:spcBef>
              <a:buFont typeface="Arial" pitchFamily="34" charset="0"/>
              <a:buChar char="–"/>
              <a:defRPr sz="1600">
                <a:solidFill>
                  <a:schemeClr val="tx1"/>
                </a:solidFill>
                <a:latin typeface="Arial" pitchFamily="34" charset="0"/>
                <a:cs typeface="Arial" pitchFamily="34" charset="0"/>
              </a:defRPr>
            </a:lvl4pPr>
            <a:lvl5pPr marL="2057400" indent="-228600" eaLnBrk="0" fontAlgn="base" hangingPunct="0">
              <a:spcBef>
                <a:spcPct val="0"/>
              </a:spcBef>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buChar char="»"/>
              <a:defRPr sz="1400">
                <a:solidFill>
                  <a:schemeClr val="tx1"/>
                </a:solidFill>
                <a:latin typeface="Arial" pitchFamily="34" charset="0"/>
                <a:cs typeface="Arial" pitchFamily="34" charset="0"/>
              </a:defRPr>
            </a:lvl9pPr>
          </a:lstStyle>
          <a:p>
            <a:pPr eaLnBrk="1" fontAlgn="b" hangingPunct="1">
              <a:spcBef>
                <a:spcPct val="30000"/>
              </a:spcBef>
              <a:buClrTx/>
              <a:buSzTx/>
              <a:buFontTx/>
              <a:buNone/>
              <a:defRPr/>
            </a:pPr>
            <a:r>
              <a:rPr lang="en-US" altLang="en-US" dirty="0">
                <a:latin typeface="+mn-lt"/>
                <a:cs typeface="Calibri" panose="020F0502020204030204" pitchFamily="34" charset="0"/>
              </a:rPr>
              <a:t>Kent offers SeNSS funded studentships in 9 disciplines:</a:t>
            </a:r>
          </a:p>
          <a:p>
            <a:pPr marL="342900" indent="-342900" eaLnBrk="1" fontAlgn="b" hangingPunct="1">
              <a:spcBef>
                <a:spcPct val="30000"/>
              </a:spcBef>
              <a:buClr>
                <a:srgbClr val="6C0421"/>
              </a:buClr>
              <a:buSzTx/>
              <a:buFont typeface="Arial" panose="020B0604020202020204" pitchFamily="34" charset="0"/>
              <a:buChar char="•"/>
              <a:defRPr/>
            </a:pPr>
            <a:r>
              <a:rPr lang="en-US" altLang="en-US" dirty="0">
                <a:latin typeface="+mn-lt"/>
                <a:cs typeface="Calibri" panose="020F0502020204030204" pitchFamily="34" charset="0"/>
              </a:rPr>
              <a:t>Business and Management Studies</a:t>
            </a:r>
          </a:p>
          <a:p>
            <a:pPr marL="342900" indent="-342900" eaLnBrk="1" fontAlgn="b" hangingPunct="1">
              <a:spcBef>
                <a:spcPct val="30000"/>
              </a:spcBef>
              <a:buClr>
                <a:srgbClr val="6C0421"/>
              </a:buClr>
              <a:buSzTx/>
              <a:buFont typeface="Arial" panose="020B0604020202020204" pitchFamily="34" charset="0"/>
              <a:buChar char="•"/>
              <a:defRPr/>
            </a:pPr>
            <a:r>
              <a:rPr lang="en-US" altLang="en-US" dirty="0">
                <a:latin typeface="+mn-lt"/>
                <a:cs typeface="Calibri" panose="020F0502020204030204" pitchFamily="34" charset="0"/>
              </a:rPr>
              <a:t>Linguistics</a:t>
            </a:r>
          </a:p>
          <a:p>
            <a:pPr marL="342900" indent="-342900" eaLnBrk="1" fontAlgn="b" hangingPunct="1">
              <a:spcBef>
                <a:spcPct val="30000"/>
              </a:spcBef>
              <a:buClr>
                <a:srgbClr val="6C0421"/>
              </a:buClr>
              <a:buSzTx/>
              <a:buFont typeface="Arial" panose="020B0604020202020204" pitchFamily="34" charset="0"/>
              <a:buChar char="•"/>
              <a:defRPr/>
            </a:pPr>
            <a:r>
              <a:rPr lang="en-US" altLang="en-US" dirty="0">
                <a:latin typeface="+mn-lt"/>
                <a:cs typeface="Calibri" panose="020F0502020204030204" pitchFamily="34" charset="0"/>
              </a:rPr>
              <a:t>Politics and International Relations</a:t>
            </a:r>
          </a:p>
          <a:p>
            <a:pPr marL="342900" indent="-342900" eaLnBrk="1" fontAlgn="b" hangingPunct="1">
              <a:spcBef>
                <a:spcPct val="30000"/>
              </a:spcBef>
              <a:buClr>
                <a:srgbClr val="6C0421"/>
              </a:buClr>
              <a:buSzTx/>
              <a:buFont typeface="Arial" panose="020B0604020202020204" pitchFamily="34" charset="0"/>
              <a:buChar char="•"/>
              <a:defRPr/>
            </a:pPr>
            <a:r>
              <a:rPr lang="en-US" altLang="en-US" dirty="0">
                <a:latin typeface="+mn-lt"/>
                <a:cs typeface="Calibri" panose="020F0502020204030204" pitchFamily="34" charset="0"/>
              </a:rPr>
              <a:t>Psychology</a:t>
            </a:r>
          </a:p>
          <a:p>
            <a:pPr marL="342900" indent="-342900" eaLnBrk="1" fontAlgn="b" hangingPunct="1">
              <a:spcBef>
                <a:spcPct val="30000"/>
              </a:spcBef>
              <a:buClr>
                <a:srgbClr val="6C0421"/>
              </a:buClr>
              <a:buSzTx/>
              <a:buFont typeface="Arial" panose="020B0604020202020204" pitchFamily="34" charset="0"/>
              <a:buChar char="•"/>
              <a:defRPr/>
            </a:pPr>
            <a:r>
              <a:rPr lang="en-US" altLang="en-US" dirty="0">
                <a:latin typeface="+mn-lt"/>
                <a:cs typeface="Calibri" panose="020F0502020204030204" pitchFamily="34" charset="0"/>
              </a:rPr>
              <a:t>Science, Technology and Sustainability Studies</a:t>
            </a:r>
          </a:p>
          <a:p>
            <a:pPr marL="342900" indent="-342900" eaLnBrk="1" fontAlgn="b" hangingPunct="1">
              <a:spcBef>
                <a:spcPct val="30000"/>
              </a:spcBef>
              <a:buClr>
                <a:srgbClr val="6C0421"/>
              </a:buClr>
              <a:buSzTx/>
              <a:buFont typeface="Arial" panose="020B0604020202020204" pitchFamily="34" charset="0"/>
              <a:buChar char="•"/>
              <a:defRPr/>
            </a:pPr>
            <a:r>
              <a:rPr lang="en-US" altLang="en-US" dirty="0">
                <a:latin typeface="+mn-lt"/>
                <a:cs typeface="Calibri" panose="020F0502020204030204" pitchFamily="34" charset="0"/>
              </a:rPr>
              <a:t>Social Anthropology</a:t>
            </a:r>
          </a:p>
          <a:p>
            <a:pPr marL="342900" indent="-342900" eaLnBrk="1" fontAlgn="b" hangingPunct="1">
              <a:spcBef>
                <a:spcPct val="30000"/>
              </a:spcBef>
              <a:buClr>
                <a:srgbClr val="6C0421"/>
              </a:buClr>
              <a:buSzTx/>
              <a:buFont typeface="Arial" panose="020B0604020202020204" pitchFamily="34" charset="0"/>
              <a:buChar char="•"/>
              <a:defRPr/>
            </a:pPr>
            <a:r>
              <a:rPr lang="en-US" altLang="en-US" dirty="0">
                <a:latin typeface="+mn-lt"/>
                <a:cs typeface="Calibri" panose="020F0502020204030204" pitchFamily="34" charset="0"/>
              </a:rPr>
              <a:t>Social Work and Social Policy</a:t>
            </a:r>
          </a:p>
          <a:p>
            <a:pPr marL="342900" indent="-342900" eaLnBrk="1" fontAlgn="b" hangingPunct="1">
              <a:spcBef>
                <a:spcPct val="30000"/>
              </a:spcBef>
              <a:buClr>
                <a:srgbClr val="6C0421"/>
              </a:buClr>
              <a:buSzTx/>
              <a:buFont typeface="Arial" panose="020B0604020202020204" pitchFamily="34" charset="0"/>
              <a:buChar char="•"/>
              <a:defRPr/>
            </a:pPr>
            <a:r>
              <a:rPr lang="en-US" altLang="en-US" dirty="0">
                <a:latin typeface="+mn-lt"/>
                <a:cs typeface="Calibri" panose="020F0502020204030204" pitchFamily="34" charset="0"/>
              </a:rPr>
              <a:t>Socio-Legal Studies</a:t>
            </a:r>
          </a:p>
          <a:p>
            <a:pPr marL="342900" indent="-342900" eaLnBrk="1" fontAlgn="b" hangingPunct="1">
              <a:spcBef>
                <a:spcPct val="30000"/>
              </a:spcBef>
              <a:buClr>
                <a:srgbClr val="6C0421"/>
              </a:buClr>
              <a:buSzTx/>
              <a:buFont typeface="Arial" panose="020B0604020202020204" pitchFamily="34" charset="0"/>
              <a:buChar char="•"/>
              <a:defRPr/>
            </a:pPr>
            <a:r>
              <a:rPr lang="en-US" altLang="en-US" dirty="0">
                <a:latin typeface="+mn-lt"/>
                <a:cs typeface="Calibri" panose="020F0502020204030204" pitchFamily="34" charset="0"/>
              </a:rPr>
              <a:t>Sociology</a:t>
            </a:r>
          </a:p>
          <a:p>
            <a:pPr eaLnBrk="1" fontAlgn="b" hangingPunct="1">
              <a:spcBef>
                <a:spcPct val="30000"/>
              </a:spcBef>
              <a:buClrTx/>
              <a:buSzTx/>
              <a:buFontTx/>
              <a:buNone/>
              <a:defRPr/>
            </a:pPr>
            <a:br>
              <a:rPr lang="en-US" altLang="en-US" sz="2000" dirty="0">
                <a:latin typeface="Calibri" panose="020F0502020204030204" pitchFamily="34" charset="0"/>
                <a:cs typeface="Calibri" panose="020F0502020204030204" pitchFamily="34" charset="0"/>
              </a:rPr>
            </a:br>
            <a:endParaRPr lang="en-US"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27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468313" y="404813"/>
            <a:ext cx="8291512" cy="576262"/>
          </a:xfrm>
        </p:spPr>
        <p:txBody>
          <a:bodyPr/>
          <a:lstStyle/>
          <a:p>
            <a:r>
              <a:rPr lang="en-GB" altLang="en-US">
                <a:latin typeface="Calibri" panose="020F0502020204030204" pitchFamily="34" charset="0"/>
                <a:cs typeface="Calibri" panose="020F0502020204030204" pitchFamily="34" charset="0"/>
              </a:rPr>
              <a:t>What does SeNSS offer?</a:t>
            </a:r>
          </a:p>
        </p:txBody>
      </p:sp>
      <p:sp>
        <p:nvSpPr>
          <p:cNvPr id="8196" name="TextBox 4"/>
          <p:cNvSpPr txBox="1">
            <a:spLocks noChangeArrowheads="1"/>
          </p:cNvSpPr>
          <p:nvPr/>
        </p:nvSpPr>
        <p:spPr bwMode="auto">
          <a:xfrm>
            <a:off x="411385" y="1252796"/>
            <a:ext cx="8208962" cy="474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fontAlgn="ctr">
              <a:spcBef>
                <a:spcPct val="35000"/>
              </a:spcBef>
              <a:buClr>
                <a:schemeClr val="tx2"/>
              </a:buClr>
              <a:buSzPct val="175000"/>
              <a:buChar char="•"/>
              <a:defRPr sz="2400">
                <a:solidFill>
                  <a:schemeClr val="tx1"/>
                </a:solidFill>
                <a:latin typeface="Arial" panose="020B0604020202020204" pitchFamily="34" charset="0"/>
                <a:cs typeface="Arial" panose="020B0604020202020204" pitchFamily="34" charset="0"/>
              </a:defRPr>
            </a:lvl1pPr>
            <a:lvl2pPr marL="742950" indent="-285750" fontAlgn="ctr">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fontAlgn="ctr">
              <a:buChar char="•"/>
              <a:defRPr>
                <a:solidFill>
                  <a:schemeClr val="tx1"/>
                </a:solidFill>
                <a:latin typeface="Arial" panose="020B0604020202020204" pitchFamily="34" charset="0"/>
                <a:cs typeface="Arial" panose="020B0604020202020204" pitchFamily="34" charset="0"/>
              </a:defRPr>
            </a:lvl3pPr>
            <a:lvl4pPr marL="1600200" indent="-228600" font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buClr>
                <a:srgbClr val="6C0421"/>
              </a:buClr>
              <a:buSzPct val="90000"/>
            </a:pPr>
            <a:r>
              <a:rPr lang="en-GB" altLang="en-US" sz="2200" dirty="0">
                <a:latin typeface="+mn-lt"/>
                <a:cs typeface="Calibri" panose="020F0502020204030204" pitchFamily="34" charset="0"/>
              </a:rPr>
              <a:t>Innovative and challenging world-class doctoral training in a dynamic, inter-disciplinary research environment.</a:t>
            </a:r>
          </a:p>
          <a:p>
            <a:pPr>
              <a:buClr>
                <a:srgbClr val="6C0421"/>
              </a:buClr>
              <a:buSzPct val="90000"/>
            </a:pPr>
            <a:r>
              <a:rPr lang="en-GB" altLang="en-US" sz="2200" dirty="0">
                <a:latin typeface="+mn-lt"/>
                <a:cs typeface="Calibri" panose="020F0502020204030204" pitchFamily="34" charset="0"/>
              </a:rPr>
              <a:t>Subject-specific, generic, and advanced training in elite training facilities, tailored to your individual needs.</a:t>
            </a:r>
          </a:p>
          <a:p>
            <a:pPr>
              <a:buClr>
                <a:srgbClr val="6C0421"/>
              </a:buClr>
              <a:buSzPct val="90000"/>
            </a:pPr>
            <a:r>
              <a:rPr lang="en-GB" altLang="en-US" sz="2200" dirty="0">
                <a:latin typeface="+mn-lt"/>
                <a:cs typeface="Calibri" panose="020F0502020204030204" pitchFamily="34" charset="0"/>
              </a:rPr>
              <a:t>Access to all 10 institutions in the DTP.</a:t>
            </a:r>
          </a:p>
          <a:p>
            <a:pPr>
              <a:buClr>
                <a:srgbClr val="6C0421"/>
              </a:buClr>
              <a:buSzPct val="90000"/>
            </a:pPr>
            <a:r>
              <a:rPr lang="en-GB" altLang="en-US" sz="2200" dirty="0">
                <a:latin typeface="+mn-lt"/>
                <a:cs typeface="Calibri" panose="020F0502020204030204" pitchFamily="34" charset="0"/>
              </a:rPr>
              <a:t>An existing network of over 200 external organisations, offering collaboration and work placement opportunities (</a:t>
            </a:r>
            <a:r>
              <a:rPr lang="en-GB" altLang="en-US" sz="2200" dirty="0" err="1">
                <a:latin typeface="+mn-lt"/>
                <a:cs typeface="Calibri" panose="020F0502020204030204" pitchFamily="34" charset="0"/>
              </a:rPr>
              <a:t>eg</a:t>
            </a:r>
            <a:r>
              <a:rPr lang="en-GB" altLang="en-US" sz="2200" dirty="0">
                <a:latin typeface="+mn-lt"/>
                <a:cs typeface="Calibri" panose="020F0502020204030204" pitchFamily="34" charset="0"/>
              </a:rPr>
              <a:t>. Sage, Parliamentary Office of Science and Technology).</a:t>
            </a:r>
          </a:p>
          <a:p>
            <a:pPr>
              <a:buClr>
                <a:srgbClr val="6C0421"/>
              </a:buClr>
              <a:buSzPct val="90000"/>
            </a:pPr>
            <a:r>
              <a:rPr lang="en-GB" altLang="en-US" sz="2200" dirty="0">
                <a:latin typeface="+mn-lt"/>
                <a:cs typeface="Calibri" panose="020F0502020204030204" pitchFamily="34" charset="0"/>
              </a:rPr>
              <a:t>Opportunities for overseas visits and fieldwork, attending and presenting at annual conferences and events, and academic publishing. </a:t>
            </a:r>
          </a:p>
          <a:p>
            <a:pPr>
              <a:buClr>
                <a:srgbClr val="6C0421"/>
              </a:buClr>
              <a:buSzPct val="90000"/>
            </a:pPr>
            <a:r>
              <a:rPr lang="en-GB" altLang="en-US" sz="2200" dirty="0">
                <a:latin typeface="+mn-lt"/>
                <a:cs typeface="Calibri" panose="020F0502020204030204" pitchFamily="34" charset="0"/>
              </a:rPr>
              <a:t>Virtual Learning Environment (</a:t>
            </a:r>
            <a:r>
              <a:rPr lang="en-GB" altLang="en-US" sz="2200" dirty="0" err="1">
                <a:latin typeface="+mn-lt"/>
                <a:cs typeface="Calibri" panose="020F0502020204030204" pitchFamily="34" charset="0"/>
              </a:rPr>
              <a:t>VLE</a:t>
            </a:r>
            <a:r>
              <a:rPr lang="en-GB" altLang="en-US" sz="2200" dirty="0">
                <a:latin typeface="+mn-lt"/>
                <a:cs typeface="Calibri" panose="020F0502020204030204" pitchFamily="34" charset="0"/>
              </a:rPr>
              <a:t>)</a:t>
            </a:r>
            <a:r>
              <a:rPr lang="en-US" altLang="en-US" sz="2200" dirty="0">
                <a:latin typeface="+mn-lt"/>
                <a:cs typeface="Calibri" panose="020F0502020204030204" pitchFamily="34" charset="0"/>
              </a:rPr>
              <a:t>. </a:t>
            </a:r>
          </a:p>
        </p:txBody>
      </p:sp>
    </p:spTree>
    <p:extLst>
      <p:ext uri="{BB962C8B-B14F-4D97-AF65-F5344CB8AC3E}">
        <p14:creationId xmlns:p14="http://schemas.microsoft.com/office/powerpoint/2010/main" val="318348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p:txBody>
          <a:bodyPr/>
          <a:lstStyle/>
          <a:p>
            <a:r>
              <a:rPr lang="en-GB" altLang="en-US">
                <a:latin typeface="Calibri" panose="020F0502020204030204" pitchFamily="34" charset="0"/>
                <a:cs typeface="Calibri" panose="020F0502020204030204" pitchFamily="34" charset="0"/>
              </a:rPr>
              <a:t>What does SeNSS funding provide?</a:t>
            </a:r>
          </a:p>
        </p:txBody>
      </p:sp>
      <p:sp>
        <p:nvSpPr>
          <p:cNvPr id="10244" name="TextBox 1"/>
          <p:cNvSpPr txBox="1">
            <a:spLocks noChangeArrowheads="1"/>
          </p:cNvSpPr>
          <p:nvPr/>
        </p:nvSpPr>
        <p:spPr bwMode="auto">
          <a:xfrm>
            <a:off x="457200" y="1204619"/>
            <a:ext cx="8370887"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buClr>
                <a:srgbClr val="6C0421"/>
              </a:buClr>
              <a:buFont typeface="Arial" panose="020B0604020202020204" pitchFamily="34" charset="0"/>
              <a:buChar char="•"/>
            </a:pPr>
            <a:r>
              <a:rPr lang="en-GB" altLang="en-US" sz="2000" dirty="0"/>
              <a:t>The grant covers the cost of a studentship based on Home fees and maintenance (for 2022/2023 was £17,668 -  2023/24 to be announced). </a:t>
            </a:r>
          </a:p>
          <a:p>
            <a:pPr>
              <a:buClr>
                <a:srgbClr val="6C0421"/>
              </a:buClr>
              <a:buFont typeface="Arial" panose="020B0604020202020204" pitchFamily="34" charset="0"/>
              <a:buChar char="•"/>
            </a:pPr>
            <a:endParaRPr lang="en-GB" altLang="en-US" sz="2000" dirty="0"/>
          </a:p>
          <a:p>
            <a:pPr>
              <a:buClr>
                <a:srgbClr val="6C0421"/>
              </a:buClr>
              <a:buFont typeface="Arial" panose="020B0604020202020204" pitchFamily="34" charset="0"/>
              <a:buChar char="•"/>
            </a:pPr>
            <a:r>
              <a:rPr lang="en-GB" altLang="en-US" sz="2000" dirty="0"/>
              <a:t>Successful applicants can draw on a Research Training Support Grant (</a:t>
            </a:r>
            <a:r>
              <a:rPr lang="en-GB" altLang="en-US" sz="2000" dirty="0" err="1"/>
              <a:t>RTSG</a:t>
            </a:r>
            <a:r>
              <a:rPr lang="en-GB" altLang="en-US" sz="2000" dirty="0"/>
              <a:t>) – notional value £750 pa. </a:t>
            </a:r>
          </a:p>
          <a:p>
            <a:pPr>
              <a:buClr>
                <a:srgbClr val="6C0421"/>
              </a:buClr>
              <a:buFont typeface="Arial" panose="020B0604020202020204" pitchFamily="34" charset="0"/>
              <a:buChar char="•"/>
            </a:pPr>
            <a:endParaRPr lang="en-GB" altLang="en-US" sz="2000" dirty="0"/>
          </a:p>
          <a:p>
            <a:pPr>
              <a:buClr>
                <a:srgbClr val="6C0421"/>
              </a:buClr>
              <a:buFont typeface="Arial" panose="020B0604020202020204" pitchFamily="34" charset="0"/>
              <a:buChar char="•"/>
            </a:pPr>
            <a:r>
              <a:rPr lang="en-GB" altLang="en-US" sz="2000" dirty="0"/>
              <a:t>Applicants can apply for additional funds to cover Difficult Language Training and Overseas Fieldwork (this must be included in your original </a:t>
            </a:r>
            <a:r>
              <a:rPr lang="en-GB" altLang="en-US" sz="2000" dirty="0" err="1"/>
              <a:t>SeNSS</a:t>
            </a:r>
            <a:r>
              <a:rPr lang="en-GB" altLang="en-US" sz="2000" dirty="0"/>
              <a:t> application). </a:t>
            </a:r>
          </a:p>
          <a:p>
            <a:pPr>
              <a:buClr>
                <a:srgbClr val="6C0421"/>
              </a:buClr>
              <a:buFont typeface="Arial" panose="020B0604020202020204" pitchFamily="34" charset="0"/>
              <a:buChar char="•"/>
            </a:pPr>
            <a:endParaRPr lang="en-GB" altLang="en-US" sz="2000" dirty="0"/>
          </a:p>
          <a:p>
            <a:pPr>
              <a:buClr>
                <a:srgbClr val="6C0421"/>
              </a:buClr>
              <a:buFont typeface="Arial" panose="020B0604020202020204" pitchFamily="34" charset="0"/>
              <a:buChar char="•"/>
            </a:pPr>
            <a:r>
              <a:rPr lang="en-GB" altLang="en-US" sz="2000" dirty="0"/>
              <a:t>You will be invited to a new </a:t>
            </a:r>
            <a:r>
              <a:rPr lang="en-GB" altLang="en-US" sz="2000" dirty="0" err="1"/>
              <a:t>SeNSS</a:t>
            </a:r>
            <a:r>
              <a:rPr lang="en-GB" altLang="en-US" sz="2000" dirty="0"/>
              <a:t> student induction and the annual summer conference. </a:t>
            </a:r>
          </a:p>
          <a:p>
            <a:pPr>
              <a:buClr>
                <a:srgbClr val="6C0421"/>
              </a:buClr>
              <a:buFont typeface="Arial" panose="020B0604020202020204" pitchFamily="34" charset="0"/>
              <a:buChar char="•"/>
            </a:pPr>
            <a:endParaRPr lang="en-GB" altLang="en-US" sz="2000" dirty="0"/>
          </a:p>
          <a:p>
            <a:pPr>
              <a:buClr>
                <a:srgbClr val="6C0421"/>
              </a:buClr>
              <a:buFont typeface="Arial" panose="020B0604020202020204" pitchFamily="34" charset="0"/>
              <a:buChar char="•"/>
            </a:pPr>
            <a:r>
              <a:rPr lang="en-GB" altLang="en-US" sz="2000" dirty="0"/>
              <a:t>Invites to student-led events and discipline-specific activities. </a:t>
            </a:r>
          </a:p>
          <a:p>
            <a:pPr>
              <a:buFont typeface="Arial" panose="020B0604020202020204" pitchFamily="34" charset="0"/>
              <a:buChar char="•"/>
            </a:pPr>
            <a:endParaRPr lang="en-GB" altLang="en-US" sz="2000" dirty="0"/>
          </a:p>
        </p:txBody>
      </p:sp>
    </p:spTree>
    <p:extLst>
      <p:ext uri="{BB962C8B-B14F-4D97-AF65-F5344CB8AC3E}">
        <p14:creationId xmlns:p14="http://schemas.microsoft.com/office/powerpoint/2010/main" val="270141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noChangeArrowheads="1"/>
          </p:cNvSpPr>
          <p:nvPr>
            <p:ph type="title"/>
          </p:nvPr>
        </p:nvSpPr>
        <p:spPr>
          <a:xfrm>
            <a:off x="163513" y="409205"/>
            <a:ext cx="8801100" cy="519113"/>
          </a:xfrm>
        </p:spPr>
        <p:txBody>
          <a:bodyPr/>
          <a:lstStyle/>
          <a:p>
            <a:r>
              <a:rPr lang="en-GB" altLang="en-US" dirty="0"/>
              <a:t>Programme structures and study modes</a:t>
            </a:r>
          </a:p>
        </p:txBody>
      </p:sp>
      <p:sp>
        <p:nvSpPr>
          <p:cNvPr id="11268" name="TextBox 6"/>
          <p:cNvSpPr txBox="1">
            <a:spLocks noChangeArrowheads="1"/>
          </p:cNvSpPr>
          <p:nvPr/>
        </p:nvSpPr>
        <p:spPr bwMode="auto">
          <a:xfrm>
            <a:off x="250825" y="1098550"/>
            <a:ext cx="8713788" cy="581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fontAlgn="ctr">
              <a:spcBef>
                <a:spcPct val="35000"/>
              </a:spcBef>
              <a:buClr>
                <a:schemeClr val="tx2"/>
              </a:buClr>
              <a:buSzPct val="175000"/>
              <a:buChar char="•"/>
              <a:defRPr sz="2400">
                <a:solidFill>
                  <a:schemeClr val="tx1"/>
                </a:solidFill>
                <a:latin typeface="Arial" panose="020B0604020202020204" pitchFamily="34" charset="0"/>
                <a:cs typeface="Arial" panose="020B0604020202020204" pitchFamily="34" charset="0"/>
              </a:defRPr>
            </a:lvl1pPr>
            <a:lvl2pPr marL="1085850" indent="-342900" fontAlgn="ctr">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fontAlgn="ctr">
              <a:buChar char="•"/>
              <a:defRPr>
                <a:solidFill>
                  <a:schemeClr val="tx1"/>
                </a:solidFill>
                <a:latin typeface="Arial" panose="020B0604020202020204" pitchFamily="34" charset="0"/>
                <a:cs typeface="Arial" panose="020B0604020202020204" pitchFamily="34" charset="0"/>
              </a:defRPr>
            </a:lvl3pPr>
            <a:lvl4pPr marL="1600200" indent="-228600" font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a:buClr>
                <a:srgbClr val="6C0421"/>
              </a:buClr>
              <a:buSzPct val="100000"/>
            </a:pPr>
            <a:r>
              <a:rPr lang="en-US" altLang="en-US" sz="2000" dirty="0">
                <a:solidFill>
                  <a:srgbClr val="222222"/>
                </a:solidFill>
                <a:latin typeface="Oxygen"/>
              </a:rPr>
              <a:t>1+3 Studentship</a:t>
            </a:r>
            <a:br>
              <a:rPr lang="en-US" altLang="en-US" sz="2000" dirty="0">
                <a:solidFill>
                  <a:srgbClr val="222222"/>
                </a:solidFill>
                <a:latin typeface="Oxygen"/>
              </a:rPr>
            </a:br>
            <a:r>
              <a:rPr lang="en-US" altLang="en-US" sz="2000" dirty="0">
                <a:solidFill>
                  <a:srgbClr val="222222"/>
                </a:solidFill>
                <a:latin typeface="Oxygen"/>
              </a:rPr>
              <a:t>	one-year Master’s degree and a three-year PhD</a:t>
            </a:r>
            <a:br>
              <a:rPr lang="en-US" altLang="en-US" sz="2000" dirty="0">
                <a:solidFill>
                  <a:srgbClr val="222222"/>
                </a:solidFill>
                <a:latin typeface="Oxygen"/>
              </a:rPr>
            </a:br>
            <a:r>
              <a:rPr lang="en-US" altLang="en-US" sz="2000" dirty="0">
                <a:solidFill>
                  <a:srgbClr val="222222"/>
                </a:solidFill>
                <a:latin typeface="Oxygen"/>
              </a:rPr>
              <a:t>	(all disciplines) (Kent Master’s </a:t>
            </a:r>
            <a:r>
              <a:rPr lang="en-US" altLang="en-US" sz="2000" dirty="0" err="1">
                <a:solidFill>
                  <a:srgbClr val="222222"/>
                </a:solidFill>
                <a:latin typeface="Oxygen"/>
              </a:rPr>
              <a:t>programmes</a:t>
            </a:r>
            <a:r>
              <a:rPr lang="en-US" altLang="en-US" sz="2000" dirty="0">
                <a:solidFill>
                  <a:srgbClr val="222222"/>
                </a:solidFill>
                <a:latin typeface="Oxygen"/>
              </a:rPr>
              <a:t> are </a:t>
            </a:r>
            <a:r>
              <a:rPr lang="en-US" altLang="en-US" sz="2000" dirty="0" err="1">
                <a:solidFill>
                  <a:srgbClr val="222222"/>
                </a:solidFill>
                <a:latin typeface="Oxygen"/>
              </a:rPr>
              <a:t>ESRC</a:t>
            </a:r>
            <a:r>
              <a:rPr lang="en-US" altLang="en-US" sz="2000" dirty="0">
                <a:solidFill>
                  <a:srgbClr val="222222"/>
                </a:solidFill>
                <a:latin typeface="Oxygen"/>
              </a:rPr>
              <a:t> compliant)</a:t>
            </a:r>
            <a:endParaRPr lang="en-US" altLang="en-US" sz="2000" dirty="0"/>
          </a:p>
          <a:p>
            <a:pPr>
              <a:buClr>
                <a:srgbClr val="6C0421"/>
              </a:buClr>
              <a:buSzPct val="100000"/>
            </a:pPr>
            <a:r>
              <a:rPr lang="en-US" altLang="en-US" sz="2000" dirty="0"/>
              <a:t>+3 Studentship </a:t>
            </a:r>
            <a:br>
              <a:rPr lang="en-US" altLang="en-US" sz="2000" dirty="0"/>
            </a:br>
            <a:r>
              <a:rPr lang="en-US" altLang="en-US" sz="2000" dirty="0"/>
              <a:t>	three-year PhD  (all disciplines)</a:t>
            </a:r>
            <a:br>
              <a:rPr lang="en-US" altLang="en-US" sz="2000" dirty="0"/>
            </a:br>
            <a:r>
              <a:rPr lang="en-US" altLang="en-US" sz="2000" dirty="0"/>
              <a:t>	(must have met </a:t>
            </a:r>
            <a:r>
              <a:rPr lang="en-US" altLang="en-US" sz="2000" dirty="0" err="1">
                <a:hlinkClick r:id="rId2"/>
              </a:rPr>
              <a:t>ESRC’s</a:t>
            </a:r>
            <a:r>
              <a:rPr lang="en-US" altLang="en-US" sz="2000" dirty="0">
                <a:hlinkClick r:id="rId2"/>
              </a:rPr>
              <a:t> core Master’s training requirements</a:t>
            </a:r>
            <a:r>
              <a:rPr lang="en-US" altLang="en-US" sz="2000" dirty="0"/>
              <a:t>)</a:t>
            </a:r>
          </a:p>
          <a:p>
            <a:pPr>
              <a:buClr>
                <a:srgbClr val="6C0421"/>
              </a:buClr>
              <a:buSzPct val="100000"/>
            </a:pPr>
            <a:r>
              <a:rPr lang="en-US" altLang="en-US" sz="2000" dirty="0"/>
              <a:t>Full-time or Part-time</a:t>
            </a:r>
          </a:p>
          <a:p>
            <a:pPr>
              <a:buClr>
                <a:srgbClr val="6C0421"/>
              </a:buClr>
              <a:buSzPct val="100000"/>
            </a:pPr>
            <a:r>
              <a:rPr lang="en-US" altLang="en-US" sz="2000" dirty="0"/>
              <a:t>If you have already begun your PhD</a:t>
            </a:r>
          </a:p>
          <a:p>
            <a:pPr lvl="1">
              <a:buClr>
                <a:srgbClr val="6C0421"/>
              </a:buClr>
              <a:buFont typeface="Arial" panose="020B0604020202020204" pitchFamily="34" charset="0"/>
              <a:buChar char="•"/>
            </a:pPr>
            <a:r>
              <a:rPr lang="en-US" altLang="en-US" sz="1600" dirty="0"/>
              <a:t>You </a:t>
            </a:r>
            <a:r>
              <a:rPr lang="en-US" altLang="en-US" sz="1600" b="1" dirty="0"/>
              <a:t>can</a:t>
            </a:r>
            <a:r>
              <a:rPr lang="en-US" altLang="en-US" sz="1600" dirty="0"/>
              <a:t> apply for a studentship even if you have already begun your PhD, provided that, at the start of your award in October 2023, you have at least 50% of your period of study remaining (excluding your ‘writing up’ period); AND your structure of study is either a +3 studentship or a +4 studentship.</a:t>
            </a:r>
          </a:p>
          <a:p>
            <a:pPr>
              <a:buClr>
                <a:srgbClr val="6C0421"/>
              </a:buClr>
              <a:buSzPct val="100000"/>
            </a:pPr>
            <a:r>
              <a:rPr lang="en-US" altLang="en-US" sz="2000" dirty="0"/>
              <a:t>You can do your Master’s at a different institution</a:t>
            </a:r>
          </a:p>
          <a:p>
            <a:pPr lvl="1">
              <a:buClr>
                <a:srgbClr val="6C0421"/>
              </a:buClr>
              <a:buFont typeface="Arial" panose="020B0604020202020204" pitchFamily="34" charset="0"/>
              <a:buChar char="•"/>
            </a:pPr>
            <a:r>
              <a:rPr lang="en-US" altLang="en-US" sz="1600" dirty="0"/>
              <a:t>You must apply to the institution where you want to do your PhD</a:t>
            </a:r>
          </a:p>
          <a:p>
            <a:pPr>
              <a:buClr>
                <a:srgbClr val="C00000"/>
              </a:buClr>
              <a:buSzPct val="90000"/>
              <a:buFontTx/>
              <a:buNone/>
            </a:pPr>
            <a:r>
              <a:rPr lang="en-US" altLang="en-US" sz="2000" dirty="0"/>
              <a:t>		</a:t>
            </a:r>
            <a:br>
              <a:rPr lang="en-US" altLang="en-US" sz="2000" dirty="0"/>
            </a:br>
            <a:endParaRPr lang="en-US" altLang="en-US" sz="2000" dirty="0"/>
          </a:p>
          <a:p>
            <a:endParaRPr lang="en-US" altLang="en-US" sz="2000" dirty="0"/>
          </a:p>
        </p:txBody>
      </p:sp>
    </p:spTree>
    <p:extLst>
      <p:ext uri="{BB962C8B-B14F-4D97-AF65-F5344CB8AC3E}">
        <p14:creationId xmlns:p14="http://schemas.microsoft.com/office/powerpoint/2010/main" val="399792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68313" y="1484313"/>
            <a:ext cx="7848600" cy="4897437"/>
          </a:xfrm>
          <a:prstGeom prst="rect">
            <a:avLst/>
          </a:prstGeom>
        </p:spPr>
        <p:txBody>
          <a:bodyPr/>
          <a:lstStyle>
            <a:lvl1pPr marL="355600" indent="-355600" algn="l" rtl="0" eaLnBrk="0" fontAlgn="ctr" hangingPunct="0">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0" fontAlgn="ctr" hangingPunct="0">
              <a:spcBef>
                <a:spcPct val="0"/>
              </a:spcBef>
              <a:spcAft>
                <a:spcPct val="0"/>
              </a:spcAft>
              <a:buClr>
                <a:schemeClr val="tx1"/>
              </a:buClr>
              <a:buFont typeface="Wingdings" pitchFamily="2" charset="2"/>
              <a:buChar char="§"/>
              <a:defRPr sz="2000">
                <a:solidFill>
                  <a:schemeClr val="tx1"/>
                </a:solidFill>
                <a:latin typeface="+mn-lt"/>
                <a:ea typeface="+mn-ea"/>
                <a:cs typeface="+mn-cs"/>
              </a:defRPr>
            </a:lvl2pPr>
            <a:lvl3pPr marL="1168400" indent="-176213" algn="l" rtl="0" eaLnBrk="0" fontAlgn="ctr" hangingPunct="0">
              <a:spcBef>
                <a:spcPct val="0"/>
              </a:spcBef>
              <a:spcAft>
                <a:spcPct val="0"/>
              </a:spcAft>
              <a:buChar char="•"/>
              <a:defRPr>
                <a:solidFill>
                  <a:schemeClr val="tx1"/>
                </a:solidFill>
                <a:latin typeface="+mn-lt"/>
                <a:ea typeface="+mn-ea"/>
                <a:cs typeface="+mn-cs"/>
              </a:defRPr>
            </a:lvl3pPr>
            <a:lvl4pPr marL="1524000" indent="-176213" algn="l" rtl="0" eaLnBrk="0" fontAlgn="ctr" hangingPunct="0">
              <a:spcBef>
                <a:spcPct val="0"/>
              </a:spcBef>
              <a:spcAft>
                <a:spcPct val="0"/>
              </a:spcAft>
              <a:buFont typeface="Arial" charset="0"/>
              <a:buChar char="–"/>
              <a:defRPr sz="1600">
                <a:solidFill>
                  <a:schemeClr val="tx1"/>
                </a:solidFill>
                <a:latin typeface="+mn-lt"/>
                <a:ea typeface="+mn-ea"/>
                <a:cs typeface="+mn-cs"/>
              </a:defRPr>
            </a:lvl4pPr>
            <a:lvl5pPr marL="1879600" indent="-176213" algn="l" rtl="0" eaLnBrk="0" fontAlgn="base" hangingPunct="0">
              <a:spcBef>
                <a:spcPct val="0"/>
              </a:spcBef>
              <a:spcAft>
                <a:spcPct val="0"/>
              </a:spcAft>
              <a:buChar char="»"/>
              <a:defRPr sz="1400">
                <a:solidFill>
                  <a:schemeClr val="tx1"/>
                </a:solidFill>
                <a:latin typeface="+mn-lt"/>
                <a:ea typeface="+mn-ea"/>
                <a:cs typeface="+mn-cs"/>
              </a:defRPr>
            </a:lvl5pPr>
            <a:lvl6pPr marL="2336800" indent="-176213" algn="l" rtl="0" fontAlgn="base">
              <a:spcBef>
                <a:spcPct val="0"/>
              </a:spcBef>
              <a:spcAft>
                <a:spcPct val="0"/>
              </a:spcAft>
              <a:buChar char="»"/>
              <a:defRPr sz="1400">
                <a:solidFill>
                  <a:schemeClr val="tx1"/>
                </a:solidFill>
                <a:latin typeface="+mn-lt"/>
                <a:ea typeface="+mn-ea"/>
                <a:cs typeface="+mn-cs"/>
              </a:defRPr>
            </a:lvl6pPr>
            <a:lvl7pPr marL="2794000" indent="-176213" algn="l" rtl="0" fontAlgn="base">
              <a:spcBef>
                <a:spcPct val="0"/>
              </a:spcBef>
              <a:spcAft>
                <a:spcPct val="0"/>
              </a:spcAft>
              <a:buChar char="»"/>
              <a:defRPr sz="1400">
                <a:solidFill>
                  <a:schemeClr val="tx1"/>
                </a:solidFill>
                <a:latin typeface="+mn-lt"/>
                <a:ea typeface="+mn-ea"/>
                <a:cs typeface="+mn-cs"/>
              </a:defRPr>
            </a:lvl7pPr>
            <a:lvl8pPr marL="3251200" indent="-176213" algn="l" rtl="0" fontAlgn="base">
              <a:spcBef>
                <a:spcPct val="0"/>
              </a:spcBef>
              <a:spcAft>
                <a:spcPct val="0"/>
              </a:spcAft>
              <a:buChar char="»"/>
              <a:defRPr sz="1400">
                <a:solidFill>
                  <a:schemeClr val="tx1"/>
                </a:solidFill>
                <a:latin typeface="+mn-lt"/>
                <a:ea typeface="+mn-ea"/>
                <a:cs typeface="+mn-cs"/>
              </a:defRPr>
            </a:lvl8pPr>
            <a:lvl9pPr marL="3708400" indent="-176213" algn="l" rtl="0" fontAlgn="base">
              <a:spcBef>
                <a:spcPct val="0"/>
              </a:spcBef>
              <a:spcAft>
                <a:spcPct val="0"/>
              </a:spcAft>
              <a:buChar char="»"/>
              <a:defRPr sz="1400">
                <a:solidFill>
                  <a:schemeClr val="tx1"/>
                </a:solidFill>
                <a:latin typeface="+mn-lt"/>
                <a:ea typeface="+mn-ea"/>
                <a:cs typeface="+mn-cs"/>
              </a:defRPr>
            </a:lvl9pPr>
          </a:lstStyle>
          <a:p>
            <a:pPr>
              <a:defRPr/>
            </a:pPr>
            <a:endParaRPr lang="en-GB" altLang="en-US" sz="2000" kern="0" dirty="0"/>
          </a:p>
        </p:txBody>
      </p:sp>
      <p:sp>
        <p:nvSpPr>
          <p:cNvPr id="24580" name="Rectangle 1"/>
          <p:cNvSpPr>
            <a:spLocks noChangeArrowheads="1"/>
          </p:cNvSpPr>
          <p:nvPr/>
        </p:nvSpPr>
        <p:spPr bwMode="auto">
          <a:xfrm>
            <a:off x="395288" y="1065213"/>
            <a:ext cx="8569325" cy="67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buClr>
                <a:srgbClr val="6C0421"/>
              </a:buClr>
              <a:buFont typeface="Arial" panose="020B0604020202020204" pitchFamily="34" charset="0"/>
              <a:buChar char="•"/>
              <a:defRPr/>
            </a:pPr>
            <a:r>
              <a:rPr lang="en-US" altLang="en-US" sz="1900" dirty="0">
                <a:latin typeface="+mn-lt"/>
                <a:cs typeface="Calibri" panose="020F0502020204030204" pitchFamily="34" charset="0"/>
              </a:rPr>
              <a:t>Home and international students are now eligible for </a:t>
            </a:r>
            <a:r>
              <a:rPr lang="en-US" altLang="en-US" sz="1900" dirty="0" err="1">
                <a:latin typeface="+mn-lt"/>
                <a:cs typeface="Calibri" panose="020F0502020204030204" pitchFamily="34" charset="0"/>
              </a:rPr>
              <a:t>UKRI</a:t>
            </a:r>
            <a:r>
              <a:rPr lang="en-US" altLang="en-US" sz="1900" dirty="0">
                <a:latin typeface="+mn-lt"/>
                <a:cs typeface="Calibri" panose="020F0502020204030204" pitchFamily="34" charset="0"/>
              </a:rPr>
              <a:t> / </a:t>
            </a:r>
            <a:r>
              <a:rPr lang="en-US" altLang="en-US" sz="1900" dirty="0" err="1">
                <a:latin typeface="+mn-lt"/>
                <a:cs typeface="Calibri" panose="020F0502020204030204" pitchFamily="34" charset="0"/>
              </a:rPr>
              <a:t>SeNSS</a:t>
            </a:r>
            <a:r>
              <a:rPr lang="en-US" altLang="en-US" sz="1900" dirty="0">
                <a:latin typeface="+mn-lt"/>
                <a:cs typeface="Calibri" panose="020F0502020204030204" pitchFamily="34" charset="0"/>
              </a:rPr>
              <a:t> funded studentships.</a:t>
            </a:r>
          </a:p>
          <a:p>
            <a:pPr>
              <a:buClr>
                <a:srgbClr val="6C0421"/>
              </a:buClr>
              <a:buFont typeface="Arial" panose="020B0604020202020204" pitchFamily="34" charset="0"/>
              <a:buChar char="•"/>
              <a:defRPr/>
            </a:pPr>
            <a:r>
              <a:rPr lang="en-US" altLang="en-US" sz="1900" dirty="0">
                <a:latin typeface="+mn-lt"/>
                <a:cs typeface="Calibri" panose="020F0502020204030204" pitchFamily="34" charset="0"/>
              </a:rPr>
              <a:t>All students will receive a full award  - including a stipend and </a:t>
            </a:r>
            <a:r>
              <a:rPr lang="en-US" altLang="en-US" sz="1900" u="sng" dirty="0">
                <a:latin typeface="+mn-lt"/>
                <a:cs typeface="Calibri" panose="020F0502020204030204" pitchFamily="34" charset="0"/>
              </a:rPr>
              <a:t>fees at the home level</a:t>
            </a:r>
            <a:r>
              <a:rPr lang="en-US" altLang="en-US" sz="1900" dirty="0">
                <a:latin typeface="+mn-lt"/>
                <a:cs typeface="Calibri" panose="020F0502020204030204" pitchFamily="34" charset="0"/>
              </a:rPr>
              <a:t> (Kent will waive the fee difference between Home and International).</a:t>
            </a:r>
          </a:p>
          <a:p>
            <a:pPr>
              <a:buClr>
                <a:srgbClr val="002060"/>
              </a:buClr>
              <a:buFont typeface="Arial" panose="020B0604020202020204" pitchFamily="34" charset="0"/>
              <a:buChar char="•"/>
              <a:defRPr/>
            </a:pPr>
            <a:endParaRPr lang="en-US" altLang="en-US" sz="1900" dirty="0">
              <a:latin typeface="+mn-lt"/>
              <a:cs typeface="Calibri" panose="020F0502020204030204" pitchFamily="34" charset="0"/>
            </a:endParaRPr>
          </a:p>
          <a:p>
            <a:pPr>
              <a:defRPr/>
            </a:pPr>
            <a:r>
              <a:rPr lang="en-US" altLang="en-US" sz="1900" dirty="0">
                <a:latin typeface="+mn-lt"/>
                <a:cs typeface="Calibri" panose="020F0502020204030204" pitchFamily="34" charset="0"/>
              </a:rPr>
              <a:t>To be classed as a home student candidates must meet the following criteria:</a:t>
            </a:r>
          </a:p>
          <a:p>
            <a:pPr marL="285750" indent="-285750">
              <a:buClr>
                <a:srgbClr val="6C0421"/>
              </a:buClr>
              <a:buFont typeface="Wingdings" panose="05000000000000000000" pitchFamily="2" charset="2"/>
              <a:buChar char="ü"/>
              <a:defRPr/>
            </a:pPr>
            <a:r>
              <a:rPr lang="en-US" altLang="en-US" sz="1900" dirty="0">
                <a:latin typeface="+mn-lt"/>
                <a:cs typeface="Calibri" panose="020F0502020204030204" pitchFamily="34" charset="0"/>
              </a:rPr>
              <a:t>Be a UK National (meeting residency requirements), or</a:t>
            </a:r>
          </a:p>
          <a:p>
            <a:pPr marL="285750" indent="-285750">
              <a:buClr>
                <a:srgbClr val="6C0421"/>
              </a:buClr>
              <a:buFont typeface="Wingdings" panose="05000000000000000000" pitchFamily="2" charset="2"/>
              <a:buChar char="ü"/>
              <a:defRPr/>
            </a:pPr>
            <a:r>
              <a:rPr lang="en-US" altLang="en-US" sz="1900" dirty="0">
                <a:latin typeface="+mn-lt"/>
                <a:cs typeface="Calibri" panose="020F0502020204030204" pitchFamily="34" charset="0"/>
              </a:rPr>
              <a:t>Have settled status, or</a:t>
            </a:r>
          </a:p>
          <a:p>
            <a:pPr marL="285750" indent="-285750">
              <a:buClr>
                <a:srgbClr val="6C0421"/>
              </a:buClr>
              <a:buFont typeface="Wingdings" panose="05000000000000000000" pitchFamily="2" charset="2"/>
              <a:buChar char="ü"/>
              <a:defRPr/>
            </a:pPr>
            <a:r>
              <a:rPr lang="en-US" altLang="en-US" sz="1900" dirty="0">
                <a:latin typeface="+mn-lt"/>
                <a:cs typeface="Calibri" panose="020F0502020204030204" pitchFamily="34" charset="0"/>
              </a:rPr>
              <a:t>Have pre-settled status (meeting residency requirements), or</a:t>
            </a:r>
          </a:p>
          <a:p>
            <a:pPr marL="285750" indent="-285750">
              <a:buClr>
                <a:srgbClr val="6C0421"/>
              </a:buClr>
              <a:buFont typeface="Wingdings" panose="05000000000000000000" pitchFamily="2" charset="2"/>
              <a:buChar char="ü"/>
              <a:defRPr/>
            </a:pPr>
            <a:r>
              <a:rPr lang="en-US" altLang="en-US" sz="1900" dirty="0">
                <a:latin typeface="+mn-lt"/>
                <a:cs typeface="Calibri" panose="020F0502020204030204" pitchFamily="34" charset="0"/>
              </a:rPr>
              <a:t>Have indefinite leave to remain or enter </a:t>
            </a:r>
          </a:p>
          <a:p>
            <a:pPr marL="0" indent="0">
              <a:buClr>
                <a:srgbClr val="6C0421"/>
              </a:buClr>
              <a:defRPr/>
            </a:pPr>
            <a:endParaRPr lang="en-US" altLang="en-US" sz="1900" dirty="0">
              <a:latin typeface="+mn-lt"/>
              <a:cs typeface="Calibri" panose="020F0502020204030204" pitchFamily="34" charset="0"/>
            </a:endParaRPr>
          </a:p>
          <a:p>
            <a:pPr marL="0" indent="0">
              <a:tabLst>
                <a:tab pos="92075" algn="l"/>
              </a:tabLst>
            </a:pPr>
            <a:r>
              <a:rPr lang="en-US" altLang="en-US" sz="1900" dirty="0">
                <a:latin typeface="+mn-lt"/>
                <a:cs typeface="Calibri" panose="020F0502020204030204" pitchFamily="34" charset="0"/>
              </a:rPr>
              <a:t>If a candidate does not meet the criteria above,  they would be classed as an International student. </a:t>
            </a:r>
            <a:r>
              <a:rPr lang="en-GB" sz="1900" dirty="0">
                <a:latin typeface="+mn-lt"/>
              </a:rPr>
              <a:t>Further guidance on residential eligibility is provided in Annex B of the </a:t>
            </a:r>
            <a:r>
              <a:rPr lang="en-GB" sz="1900" u="sng" dirty="0" err="1">
                <a:latin typeface="+mn-lt"/>
                <a:hlinkClick r:id="rId3"/>
              </a:rPr>
              <a:t>UKRI</a:t>
            </a:r>
            <a:r>
              <a:rPr lang="en-GB" sz="1900" u="sng" dirty="0">
                <a:latin typeface="+mn-lt"/>
                <a:hlinkClick r:id="rId3"/>
              </a:rPr>
              <a:t> Training Grant Guidance.</a:t>
            </a:r>
            <a:r>
              <a:rPr lang="en-GB" sz="1900" dirty="0">
                <a:latin typeface="+mn-lt"/>
              </a:rPr>
              <a:t> </a:t>
            </a:r>
          </a:p>
          <a:p>
            <a:pPr marL="0" indent="0">
              <a:buClr>
                <a:srgbClr val="C00000"/>
              </a:buClr>
              <a:defRPr/>
            </a:pPr>
            <a:endParaRPr lang="en-US" altLang="en-US" sz="1800" dirty="0">
              <a:latin typeface="+mn-lt"/>
              <a:cs typeface="Calibri" panose="020F0502020204030204" pitchFamily="34" charset="0"/>
            </a:endParaRPr>
          </a:p>
          <a:p>
            <a:pPr>
              <a:buClr>
                <a:srgbClr val="002060"/>
              </a:buClr>
              <a:buFont typeface="Arial" panose="020B0604020202020204" pitchFamily="34" charset="0"/>
              <a:buChar char="•"/>
              <a:defRPr/>
            </a:pPr>
            <a:endParaRPr lang="en-US" altLang="en-US" sz="1600" dirty="0">
              <a:latin typeface="+mn-lt"/>
              <a:cs typeface="Calibri" panose="020F0502020204030204" pitchFamily="34" charset="0"/>
            </a:endParaRPr>
          </a:p>
          <a:p>
            <a:pPr>
              <a:buClr>
                <a:srgbClr val="002060"/>
              </a:buClr>
              <a:buFont typeface="Arial" panose="020B0604020202020204" pitchFamily="34" charset="0"/>
              <a:buChar char="•"/>
              <a:defRPr/>
            </a:pPr>
            <a:endParaRPr lang="en-US" altLang="en-US" sz="2000" dirty="0">
              <a:latin typeface="+mn-lt"/>
              <a:cs typeface="Calibri" panose="020F0502020204030204" pitchFamily="34" charset="0"/>
            </a:endParaRPr>
          </a:p>
          <a:p>
            <a:pPr marL="0" indent="0">
              <a:buClr>
                <a:srgbClr val="002060"/>
              </a:buClr>
              <a:defRPr/>
            </a:pPr>
            <a:endParaRPr lang="en-US" altLang="en-US" sz="2000" dirty="0">
              <a:latin typeface="+mn-lt"/>
              <a:cs typeface="Calibri" panose="020F0502020204030204" pitchFamily="34" charset="0"/>
            </a:endParaRPr>
          </a:p>
        </p:txBody>
      </p:sp>
      <p:sp>
        <p:nvSpPr>
          <p:cNvPr id="12293" name="Title 2"/>
          <p:cNvSpPr>
            <a:spLocks noGrp="1" noChangeArrowheads="1"/>
          </p:cNvSpPr>
          <p:nvPr>
            <p:ph type="title"/>
          </p:nvPr>
        </p:nvSpPr>
        <p:spPr>
          <a:xfrm>
            <a:off x="246856" y="488950"/>
            <a:ext cx="8291513" cy="576263"/>
          </a:xfrm>
        </p:spPr>
        <p:txBody>
          <a:bodyPr/>
          <a:lstStyle/>
          <a:p>
            <a:r>
              <a:rPr lang="en-US" altLang="en-US" dirty="0"/>
              <a:t>Residential criteria</a:t>
            </a:r>
            <a:br>
              <a:rPr lang="en-US" altLang="en-US" dirty="0">
                <a:solidFill>
                  <a:srgbClr val="002060"/>
                </a:solidFill>
                <a:latin typeface="Calibri" panose="020F0502020204030204" pitchFamily="34" charset="0"/>
                <a:cs typeface="Calibri" panose="020F0502020204030204" pitchFamily="34" charset="0"/>
              </a:rPr>
            </a:br>
            <a:endParaRPr lang="en-US" altLang="en-US" dirty="0"/>
          </a:p>
        </p:txBody>
      </p:sp>
    </p:spTree>
    <p:extLst>
      <p:ext uri="{BB962C8B-B14F-4D97-AF65-F5344CB8AC3E}">
        <p14:creationId xmlns:p14="http://schemas.microsoft.com/office/powerpoint/2010/main" val="2535785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noChangeArrowheads="1"/>
          </p:cNvSpPr>
          <p:nvPr>
            <p:ph type="title"/>
          </p:nvPr>
        </p:nvSpPr>
        <p:spPr>
          <a:xfrm>
            <a:off x="457200" y="341313"/>
            <a:ext cx="8291513" cy="577850"/>
          </a:xfrm>
        </p:spPr>
        <p:txBody>
          <a:bodyPr/>
          <a:lstStyle/>
          <a:p>
            <a:r>
              <a:rPr lang="en-US" altLang="en-US">
                <a:latin typeface="Calibri" panose="020F0502020204030204" pitchFamily="34" charset="0"/>
                <a:cs typeface="Calibri" panose="020F0502020204030204" pitchFamily="34" charset="0"/>
              </a:rPr>
              <a:t>Completing your application</a:t>
            </a:r>
          </a:p>
        </p:txBody>
      </p:sp>
      <p:sp>
        <p:nvSpPr>
          <p:cNvPr id="7" name="Content Placeholder 2"/>
          <p:cNvSpPr txBox="1">
            <a:spLocks/>
          </p:cNvSpPr>
          <p:nvPr/>
        </p:nvSpPr>
        <p:spPr>
          <a:xfrm>
            <a:off x="174625" y="630238"/>
            <a:ext cx="8856663" cy="5535612"/>
          </a:xfrm>
          <a:prstGeom prst="rect">
            <a:avLst/>
          </a:prstGeom>
        </p:spPr>
        <p:txBody>
          <a:bodyPr/>
          <a:lstStyle>
            <a:lvl1pPr marL="355600" indent="-355600" fontAlgn="ctr">
              <a:spcBef>
                <a:spcPct val="35000"/>
              </a:spcBef>
              <a:buClr>
                <a:schemeClr val="tx2"/>
              </a:buClr>
              <a:buSzPct val="175000"/>
              <a:buChar char="•"/>
              <a:defRPr sz="2400">
                <a:solidFill>
                  <a:schemeClr val="tx1"/>
                </a:solidFill>
                <a:latin typeface="Arial" panose="020B0604020202020204" pitchFamily="34" charset="0"/>
                <a:cs typeface="Arial" panose="020B0604020202020204" pitchFamily="34" charset="0"/>
              </a:defRPr>
            </a:lvl1pPr>
            <a:lvl2pPr marL="812800" indent="-277813" fontAlgn="ctr">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68400" indent="-176213" fontAlgn="ctr">
              <a:buChar char="•"/>
              <a:defRPr>
                <a:solidFill>
                  <a:schemeClr val="tx1"/>
                </a:solidFill>
                <a:latin typeface="Arial" panose="020B0604020202020204" pitchFamily="34" charset="0"/>
                <a:cs typeface="Arial" panose="020B0604020202020204" pitchFamily="34" charset="0"/>
              </a:defRPr>
            </a:lvl3pPr>
            <a:lvl4pPr marL="1524000" indent="-176213" font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879600" indent="-176213">
              <a:buChar char="»"/>
              <a:defRPr sz="1400">
                <a:solidFill>
                  <a:schemeClr val="tx1"/>
                </a:solidFill>
                <a:latin typeface="Arial" panose="020B0604020202020204" pitchFamily="34" charset="0"/>
                <a:cs typeface="Arial" panose="020B0604020202020204" pitchFamily="34" charset="0"/>
              </a:defRPr>
            </a:lvl5pPr>
            <a:lvl6pPr marL="2336800" indent="-176213"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6pPr>
            <a:lvl7pPr marL="2794000" indent="-176213"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7pPr>
            <a:lvl8pPr marL="3251200" indent="-176213"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8pPr>
            <a:lvl9pPr marL="3708400" indent="-176213" eaLnBrk="0" fontAlgn="base" hangingPunct="0">
              <a:spcBef>
                <a:spcPct val="0"/>
              </a:spcBef>
              <a:spcAft>
                <a:spcPct val="0"/>
              </a:spcAft>
              <a:buChar char="»"/>
              <a:defRPr sz="1400">
                <a:solidFill>
                  <a:schemeClr val="tx1"/>
                </a:solidFill>
                <a:latin typeface="Arial" panose="020B0604020202020204" pitchFamily="34" charset="0"/>
                <a:cs typeface="Arial" panose="020B0604020202020204" pitchFamily="34" charset="0"/>
              </a:defRPr>
            </a:lvl9pPr>
          </a:lstStyle>
          <a:p>
            <a:pPr marL="0" indent="0" eaLnBrk="1" hangingPunct="1">
              <a:buClr>
                <a:srgbClr val="C00000"/>
              </a:buClr>
              <a:buSzPct val="100000"/>
              <a:buFontTx/>
              <a:buNone/>
              <a:defRPr/>
            </a:pPr>
            <a:endParaRPr lang="en-GB" altLang="en-US" dirty="0">
              <a:latin typeface="Calibri" panose="020F0502020204030204" pitchFamily="34" charset="0"/>
              <a:cs typeface="Calibri" panose="020F0502020204030204" pitchFamily="34" charset="0"/>
            </a:endParaRPr>
          </a:p>
          <a:p>
            <a:pPr>
              <a:buClr>
                <a:srgbClr val="6C0421"/>
              </a:buClr>
              <a:buSzPct val="100000"/>
              <a:defRPr/>
            </a:pPr>
            <a:r>
              <a:rPr lang="en-GB" altLang="en-US" dirty="0">
                <a:latin typeface="Calibri" panose="020F0502020204030204" pitchFamily="34" charset="0"/>
                <a:cs typeface="Calibri" panose="020F0502020204030204" pitchFamily="34" charset="0"/>
              </a:rPr>
              <a:t>Discuss your research proposal with your supervisors.</a:t>
            </a:r>
          </a:p>
          <a:p>
            <a:pPr>
              <a:buClr>
                <a:srgbClr val="6C0421"/>
              </a:buClr>
              <a:buSzPct val="100000"/>
              <a:defRPr/>
            </a:pPr>
            <a:r>
              <a:rPr lang="en-GB" altLang="en-US" dirty="0">
                <a:latin typeface="Calibri" panose="020F0502020204030204" pitchFamily="34" charset="0"/>
                <a:cs typeface="Calibri" panose="020F0502020204030204" pitchFamily="34" charset="0"/>
              </a:rPr>
              <a:t>Read the SeNSS application guidance notes in </a:t>
            </a:r>
            <a:r>
              <a:rPr lang="en-GB" altLang="en-US" dirty="0" err="1">
                <a:latin typeface="Calibri" panose="020F0502020204030204" pitchFamily="34" charset="0"/>
                <a:cs typeface="Calibri" panose="020F0502020204030204" pitchFamily="34" charset="0"/>
              </a:rPr>
              <a:t>HEIApply</a:t>
            </a:r>
            <a:r>
              <a:rPr lang="en-GB" altLang="en-US" dirty="0">
                <a:latin typeface="Calibri" panose="020F0502020204030204" pitchFamily="34" charset="0"/>
                <a:cs typeface="Calibri" panose="020F0502020204030204" pitchFamily="34" charset="0"/>
              </a:rPr>
              <a:t> so you know what to expect.</a:t>
            </a:r>
          </a:p>
          <a:p>
            <a:pPr>
              <a:buClr>
                <a:srgbClr val="6C0421"/>
              </a:buClr>
              <a:buSzPct val="100000"/>
              <a:defRPr/>
            </a:pPr>
            <a:r>
              <a:rPr lang="en-GB" altLang="en-US" dirty="0">
                <a:latin typeface="Calibri" panose="020F0502020204030204" pitchFamily="34" charset="0"/>
                <a:cs typeface="Calibri" panose="020F0502020204030204" pitchFamily="34" charset="0"/>
              </a:rPr>
              <a:t>Application has 2 stages: application form,  supervisor statement. These must be completed in sequence: the application form task must be complete before you can request the supervisor statement. </a:t>
            </a:r>
            <a:endParaRPr lang="en-US" altLang="en-US" dirty="0">
              <a:latin typeface="Calibri" panose="020F0502020204030204" pitchFamily="34" charset="0"/>
              <a:cs typeface="Calibri" panose="020F0502020204030204" pitchFamily="34" charset="0"/>
            </a:endParaRPr>
          </a:p>
          <a:p>
            <a:pPr>
              <a:buClr>
                <a:srgbClr val="6C0421"/>
              </a:buClr>
              <a:buSzPct val="100000"/>
              <a:defRPr/>
            </a:pPr>
            <a:r>
              <a:rPr lang="en-US" altLang="en-US" dirty="0">
                <a:latin typeface="Calibri" panose="020F0502020204030204" pitchFamily="34" charset="0"/>
                <a:cs typeface="Calibri" panose="020F0502020204030204" pitchFamily="34" charset="0"/>
              </a:rPr>
              <a:t>Supervisor are auto-emailed to request their statements.</a:t>
            </a:r>
          </a:p>
          <a:p>
            <a:pPr>
              <a:buClr>
                <a:srgbClr val="6C0421"/>
              </a:buClr>
              <a:buSzPct val="100000"/>
              <a:defRPr/>
            </a:pPr>
            <a:r>
              <a:rPr lang="en-US" altLang="en-US" u="sng" dirty="0">
                <a:latin typeface="Calibri" panose="020F0502020204030204" pitchFamily="34" charset="0"/>
                <a:cs typeface="Calibri" panose="020F0502020204030204" pitchFamily="34" charset="0"/>
              </a:rPr>
              <a:t>Most importantly </a:t>
            </a:r>
            <a:r>
              <a:rPr lang="en-US" altLang="en-US" dirty="0">
                <a:latin typeface="Calibri" panose="020F0502020204030204" pitchFamily="34" charset="0"/>
                <a:cs typeface="Calibri" panose="020F0502020204030204" pitchFamily="34" charset="0"/>
              </a:rPr>
              <a:t>– focus on developing a strong research proposal.</a:t>
            </a:r>
          </a:p>
          <a:p>
            <a:pPr>
              <a:buClr>
                <a:srgbClr val="6C0421"/>
              </a:buClr>
              <a:buSzPct val="100000"/>
              <a:defRPr/>
            </a:pPr>
            <a:r>
              <a:rPr lang="en-US" altLang="en-US" dirty="0">
                <a:latin typeface="Calibri" panose="020F0502020204030204" pitchFamily="34" charset="0"/>
                <a:cs typeface="Calibri" panose="020F0502020204030204" pitchFamily="34" charset="0"/>
              </a:rPr>
              <a:t>English Language Requirement information can be </a:t>
            </a:r>
            <a:r>
              <a:rPr lang="en-US" altLang="en-US" dirty="0">
                <a:latin typeface="Calibri" panose="020F0502020204030204" pitchFamily="34" charset="0"/>
                <a:cs typeface="Calibri" panose="020F0502020204030204" pitchFamily="34" charset="0"/>
                <a:hlinkClick r:id="rId2"/>
              </a:rPr>
              <a:t>found here</a:t>
            </a:r>
            <a:r>
              <a:rPr lang="en-US" altLang="en-US" dirty="0">
                <a:latin typeface="Calibri" panose="020F0502020204030204" pitchFamily="34" charset="0"/>
                <a:cs typeface="Calibri" panose="020F0502020204030204" pitchFamily="34" charset="0"/>
              </a:rPr>
              <a:t>. </a:t>
            </a:r>
          </a:p>
          <a:p>
            <a:pPr eaLnBrk="1" hangingPunct="1">
              <a:buClr>
                <a:srgbClr val="C00000"/>
              </a:buClr>
              <a:buSzPct val="100000"/>
              <a:buFontTx/>
              <a:buNone/>
              <a:defRPr/>
            </a:pPr>
            <a:br>
              <a:rPr lang="en-GB" altLang="en-US" dirty="0">
                <a:latin typeface="Calibri" panose="020F0502020204030204" pitchFamily="34" charset="0"/>
                <a:cs typeface="Calibri" panose="020F0502020204030204" pitchFamily="34" charset="0"/>
              </a:rPr>
            </a:br>
            <a:endParaRPr lang="en-GB" altLang="en-US" dirty="0">
              <a:latin typeface="Calibri" panose="020F0502020204030204" pitchFamily="34" charset="0"/>
              <a:cs typeface="Calibri" panose="020F0502020204030204" pitchFamily="34" charset="0"/>
            </a:endParaRPr>
          </a:p>
          <a:p>
            <a:pPr>
              <a:buClr>
                <a:srgbClr val="C00000"/>
              </a:buClr>
              <a:buSzPct val="100000"/>
              <a:buFontTx/>
              <a:buNone/>
              <a:defRPr/>
            </a:pPr>
            <a:endParaRPr lang="en-GB" alt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9780796"/>
      </p:ext>
    </p:extLst>
  </p:cSld>
  <p:clrMapOvr>
    <a:masterClrMapping/>
  </p:clrMapOvr>
</p:sld>
</file>

<file path=ppt/theme/theme1.xml><?xml version="1.0" encoding="utf-8"?>
<a:theme xmlns:a="http://schemas.openxmlformats.org/drawingml/2006/main" name="1_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C2076B8F4264B8D81B87047E2FA18" ma:contentTypeVersion="13" ma:contentTypeDescription="Create a new document." ma:contentTypeScope="" ma:versionID="e274fce3647593639446b9e5a9ef1def">
  <xsd:schema xmlns:xsd="http://www.w3.org/2001/XMLSchema" xmlns:xs="http://www.w3.org/2001/XMLSchema" xmlns:p="http://schemas.microsoft.com/office/2006/metadata/properties" xmlns:ns3="fe6ac463-7d16-4f7e-a9c7-d94014c384ed" xmlns:ns4="0f061cf8-965b-41d1-b73f-08c05eb051be" targetNamespace="http://schemas.microsoft.com/office/2006/metadata/properties" ma:root="true" ma:fieldsID="cc4a42bcfd9c3ce01efb7c26d6a61706" ns3:_="" ns4:_="">
    <xsd:import namespace="fe6ac463-7d16-4f7e-a9c7-d94014c384ed"/>
    <xsd:import namespace="0f061cf8-965b-41d1-b73f-08c05eb051b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6ac463-7d16-4f7e-a9c7-d94014c38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61cf8-965b-41d1-b73f-08c05eb051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11A900-29B8-4029-AA05-C886F6698CAD}">
  <ds:schemaRefs>
    <ds:schemaRef ds:uri="http://purl.org/dc/elements/1.1/"/>
    <ds:schemaRef ds:uri="http://schemas.microsoft.com/office/2006/metadata/properties"/>
    <ds:schemaRef ds:uri="0f061cf8-965b-41d1-b73f-08c05eb051be"/>
    <ds:schemaRef ds:uri="fe6ac463-7d16-4f7e-a9c7-d94014c384e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D5002E8-67BE-45B8-A377-21B7DB0AFBFE}">
  <ds:schemaRefs>
    <ds:schemaRef ds:uri="http://schemas.microsoft.com/sharepoint/v3/contenttype/forms"/>
  </ds:schemaRefs>
</ds:datastoreItem>
</file>

<file path=customXml/itemProps3.xml><?xml version="1.0" encoding="utf-8"?>
<ds:datastoreItem xmlns:ds="http://schemas.openxmlformats.org/officeDocument/2006/customXml" ds:itemID="{D6362945-C328-445A-88B6-F97C3ECCC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6ac463-7d16-4f7e-a9c7-d94014c384ed"/>
    <ds:schemaRef ds:uri="0f061cf8-965b-41d1-b73f-08c05eb05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1751</Words>
  <Application>Microsoft Office PowerPoint</Application>
  <PresentationFormat>On-screen Show (4:3)</PresentationFormat>
  <Paragraphs>211</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Gill Sans</vt:lpstr>
      <vt:lpstr>Arial</vt:lpstr>
      <vt:lpstr>Calibri</vt:lpstr>
      <vt:lpstr>Century Schoolbook</vt:lpstr>
      <vt:lpstr>Courier New</vt:lpstr>
      <vt:lpstr>Oxygen</vt:lpstr>
      <vt:lpstr>Wingdings</vt:lpstr>
      <vt:lpstr>1_kent2013</vt:lpstr>
      <vt:lpstr>PowerPoint Presentation</vt:lpstr>
      <vt:lpstr>Welcoming you today are: </vt:lpstr>
      <vt:lpstr>ESRC SeNSS Funding</vt:lpstr>
      <vt:lpstr>2023 Studentships</vt:lpstr>
      <vt:lpstr>What does SeNSS offer?</vt:lpstr>
      <vt:lpstr>What does SeNSS funding provide?</vt:lpstr>
      <vt:lpstr>Programme structures and study modes</vt:lpstr>
      <vt:lpstr>Residential criteria </vt:lpstr>
      <vt:lpstr>Completing your application</vt:lpstr>
      <vt:lpstr>SeNSS Application Process</vt:lpstr>
      <vt:lpstr>Pathway Leads </vt:lpstr>
      <vt:lpstr>SeNSS Application Process</vt:lpstr>
      <vt:lpstr>Assessment Criteria</vt:lpstr>
      <vt:lpstr>Research Proposal</vt:lpstr>
      <vt:lpstr>Key dates </vt:lpstr>
      <vt:lpstr>Key Contacts</vt:lpstr>
      <vt:lpstr>Designing a Good Research Proposal</vt:lpstr>
      <vt:lpstr>SeNSS Webinars </vt:lpstr>
      <vt:lpstr>Any questions? </vt:lpstr>
      <vt:lpstr>PowerPoint Presentation</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Miles Banbery</dc:creator>
  <cp:lastModifiedBy>Bob Henderson</cp:lastModifiedBy>
  <cp:revision>311</cp:revision>
  <cp:lastPrinted>2017-03-03T12:15:02Z</cp:lastPrinted>
  <dcterms:created xsi:type="dcterms:W3CDTF">2013-06-07T14:52:08Z</dcterms:created>
  <dcterms:modified xsi:type="dcterms:W3CDTF">2022-10-27T13:52:40Z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0x0101004F3C2076B8F4264B8D81B87047E2FA18</vt:lpwstr>
  </property>
  <property fmtid="{D5CDD505-2E9C-101B-9397-08002B2CF9AE}" pid="3" name="_dlc_DocIdItemGuid">
    <vt:lpwstr>a6ad104d-b0f8-4345-9bb9-317cbce495bd</vt:lpwstr>
  </property>
  <property fmtid="{D5CDD505-2E9C-101B-9397-08002B2CF9AE}" pid="4" name="Order">
    <vt:r8>44600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ies>
</file>