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2" r:id="rId2"/>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userDrawn="1">
          <p15:clr>
            <a:srgbClr val="A4A3A4"/>
          </p15:clr>
        </p15:guide>
        <p15:guide id="2" pos="2381" userDrawn="1">
          <p15:clr>
            <a:srgbClr val="A4A3A4"/>
          </p15:clr>
        </p15:guide>
        <p15:guide id="3" pos="226" userDrawn="1">
          <p15:clr>
            <a:srgbClr val="A4A3A4"/>
          </p15:clr>
        </p15:guide>
        <p15:guide id="4" pos="4536" userDrawn="1">
          <p15:clr>
            <a:srgbClr val="A4A3A4"/>
          </p15:clr>
        </p15:guide>
        <p15:guide id="5" pos="317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ju Kataria" initials="AK" lastIdx="1" clrIdx="0">
    <p:extLst>
      <p:ext uri="{19B8F6BF-5375-455C-9EA6-DF929625EA0E}">
        <p15:presenceInfo xmlns:p15="http://schemas.microsoft.com/office/powerpoint/2012/main" userId="S::Anju.Kataria@officeforstudents.org.uk::03f553da-5428-43bd-8704-06f9890abd6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3012" y="66"/>
      </p:cViewPr>
      <p:guideLst>
        <p:guide orient="horz" pos="3367"/>
        <p:guide pos="2381"/>
        <p:guide pos="226"/>
        <p:guide pos="4536"/>
        <p:guide pos="3175"/>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en-US"/>
              <a:t>Click to edit Master title style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445996A-D2C0-467D-848F-D8F6B01416F4}" type="datetimeFigureOut">
              <a:rPr lang="en-GB" smtClean="0"/>
              <a:t>03/11/2022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26D649-5E1F-4A68-A7ED-E74F753EB096}" type="slidenum">
              <a:rPr lang="en-GB" smtClean="0"/>
              <a:t>‹#›</a:t>
            </a:fld>
            <a:endParaRPr lang="en-GB"/>
          </a:p>
        </p:txBody>
      </p:sp>
    </p:spTree>
    <p:extLst>
      <p:ext uri="{BB962C8B-B14F-4D97-AF65-F5344CB8AC3E}">
        <p14:creationId xmlns:p14="http://schemas.microsoft.com/office/powerpoint/2010/main" val="2590455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45996A-D2C0-467D-848F-D8F6B01416F4}" type="datetimeFigureOut">
              <a:rPr lang="en-GB" smtClean="0"/>
              <a:t>03/11/2022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26D649-5E1F-4A68-A7ED-E74F753EB096}" type="slidenum">
              <a:rPr lang="en-GB" smtClean="0"/>
              <a:t>‹#›</a:t>
            </a:fld>
            <a:endParaRPr lang="en-GB"/>
          </a:p>
        </p:txBody>
      </p:sp>
    </p:spTree>
    <p:extLst>
      <p:ext uri="{BB962C8B-B14F-4D97-AF65-F5344CB8AC3E}">
        <p14:creationId xmlns:p14="http://schemas.microsoft.com/office/powerpoint/2010/main" val="1918267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45996A-D2C0-467D-848F-D8F6B01416F4}" type="datetimeFigureOut">
              <a:rPr lang="en-GB" smtClean="0"/>
              <a:t>03/11/2022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26D649-5E1F-4A68-A7ED-E74F753EB096}" type="slidenum">
              <a:rPr lang="en-GB" smtClean="0"/>
              <a:t>‹#›</a:t>
            </a:fld>
            <a:endParaRPr lang="en-GB"/>
          </a:p>
        </p:txBody>
      </p:sp>
    </p:spTree>
    <p:extLst>
      <p:ext uri="{BB962C8B-B14F-4D97-AF65-F5344CB8AC3E}">
        <p14:creationId xmlns:p14="http://schemas.microsoft.com/office/powerpoint/2010/main" val="3755109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45996A-D2C0-467D-848F-D8F6B01416F4}" type="datetimeFigureOut">
              <a:rPr lang="en-GB" smtClean="0"/>
              <a:t>03/11/2022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26D649-5E1F-4A68-A7ED-E74F753EB096}" type="slidenum">
              <a:rPr lang="en-GB" smtClean="0"/>
              <a:t>‹#›</a:t>
            </a:fld>
            <a:endParaRPr lang="en-GB"/>
          </a:p>
        </p:txBody>
      </p:sp>
    </p:spTree>
    <p:extLst>
      <p:ext uri="{BB962C8B-B14F-4D97-AF65-F5344CB8AC3E}">
        <p14:creationId xmlns:p14="http://schemas.microsoft.com/office/powerpoint/2010/main" val="275540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US"/>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45996A-D2C0-467D-848F-D8F6B01416F4}" type="datetimeFigureOut">
              <a:rPr lang="en-GB" smtClean="0"/>
              <a:t>03/11/2022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26D649-5E1F-4A68-A7ED-E74F753EB096}" type="slidenum">
              <a:rPr lang="en-GB" smtClean="0"/>
              <a:t>‹#›</a:t>
            </a:fld>
            <a:endParaRPr lang="en-GB"/>
          </a:p>
        </p:txBody>
      </p:sp>
    </p:spTree>
    <p:extLst>
      <p:ext uri="{BB962C8B-B14F-4D97-AF65-F5344CB8AC3E}">
        <p14:creationId xmlns:p14="http://schemas.microsoft.com/office/powerpoint/2010/main" val="733097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45996A-D2C0-467D-848F-D8F6B01416F4}" type="datetimeFigureOut">
              <a:rPr lang="en-GB" smtClean="0"/>
              <a:t>03/11/2022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26D649-5E1F-4A68-A7ED-E74F753EB096}" type="slidenum">
              <a:rPr lang="en-GB" smtClean="0"/>
              <a:t>‹#›</a:t>
            </a:fld>
            <a:endParaRPr lang="en-GB"/>
          </a:p>
        </p:txBody>
      </p:sp>
    </p:spTree>
    <p:extLst>
      <p:ext uri="{BB962C8B-B14F-4D97-AF65-F5344CB8AC3E}">
        <p14:creationId xmlns:p14="http://schemas.microsoft.com/office/powerpoint/2010/main" val="3631229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Click to 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45996A-D2C0-467D-848F-D8F6B01416F4}" type="datetimeFigureOut">
              <a:rPr lang="en-GB" smtClean="0"/>
              <a:t>03/11/2022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026D649-5E1F-4A68-A7ED-E74F753EB096}" type="slidenum">
              <a:rPr lang="en-GB" smtClean="0"/>
              <a:t>‹#›</a:t>
            </a:fld>
            <a:endParaRPr lang="en-GB"/>
          </a:p>
        </p:txBody>
      </p:sp>
    </p:spTree>
    <p:extLst>
      <p:ext uri="{BB962C8B-B14F-4D97-AF65-F5344CB8AC3E}">
        <p14:creationId xmlns:p14="http://schemas.microsoft.com/office/powerpoint/2010/main" val="2974127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45996A-D2C0-467D-848F-D8F6B01416F4}" type="datetimeFigureOut">
              <a:rPr lang="en-GB" smtClean="0"/>
              <a:t>03/11/2022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026D649-5E1F-4A68-A7ED-E74F753EB096}" type="slidenum">
              <a:rPr lang="en-GB" smtClean="0"/>
              <a:t>‹#›</a:t>
            </a:fld>
            <a:endParaRPr lang="en-GB"/>
          </a:p>
        </p:txBody>
      </p:sp>
    </p:spTree>
    <p:extLst>
      <p:ext uri="{BB962C8B-B14F-4D97-AF65-F5344CB8AC3E}">
        <p14:creationId xmlns:p14="http://schemas.microsoft.com/office/powerpoint/2010/main" val="4097946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45996A-D2C0-467D-848F-D8F6B01416F4}" type="datetimeFigureOut">
              <a:rPr lang="en-GB" smtClean="0"/>
              <a:t>03/11/2022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026D649-5E1F-4A68-A7ED-E74F753EB096}" type="slidenum">
              <a:rPr lang="en-GB" smtClean="0"/>
              <a:t>‹#›</a:t>
            </a:fld>
            <a:endParaRPr lang="en-GB"/>
          </a:p>
        </p:txBody>
      </p:sp>
    </p:spTree>
    <p:extLst>
      <p:ext uri="{BB962C8B-B14F-4D97-AF65-F5344CB8AC3E}">
        <p14:creationId xmlns:p14="http://schemas.microsoft.com/office/powerpoint/2010/main" val="3376132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9445996A-D2C0-467D-848F-D8F6B01416F4}" type="datetimeFigureOut">
              <a:rPr lang="en-GB" smtClean="0"/>
              <a:t>03/11/2022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26D649-5E1F-4A68-A7ED-E74F753EB096}" type="slidenum">
              <a:rPr lang="en-GB" smtClean="0"/>
              <a:t>‹#›</a:t>
            </a:fld>
            <a:endParaRPr lang="en-GB"/>
          </a:p>
        </p:txBody>
      </p:sp>
    </p:spTree>
    <p:extLst>
      <p:ext uri="{BB962C8B-B14F-4D97-AF65-F5344CB8AC3E}">
        <p14:creationId xmlns:p14="http://schemas.microsoft.com/office/powerpoint/2010/main" val="3616370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US"/>
              <a:t>Click icon to add picture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9445996A-D2C0-467D-848F-D8F6B01416F4}" type="datetimeFigureOut">
              <a:rPr lang="en-GB" smtClean="0"/>
              <a:t>03/11/2022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26D649-5E1F-4A68-A7ED-E74F753EB096}" type="slidenum">
              <a:rPr lang="en-GB" smtClean="0"/>
              <a:t>‹#›</a:t>
            </a:fld>
            <a:endParaRPr lang="en-GB"/>
          </a:p>
        </p:txBody>
      </p:sp>
    </p:spTree>
    <p:extLst>
      <p:ext uri="{BB962C8B-B14F-4D97-AF65-F5344CB8AC3E}">
        <p14:creationId xmlns:p14="http://schemas.microsoft.com/office/powerpoint/2010/main" val="2561757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latin typeface="Arial" panose="020B0604020202020204" pitchFamily="34" charset="0"/>
              </a:defRPr>
            </a:lvl1pPr>
          </a:lstStyle>
          <a:p>
            <a:fld id="{9445996A-D2C0-467D-848F-D8F6B01416F4}" type="datetimeFigureOut">
              <a:rPr lang="en-GB" smtClean="0"/>
              <a:pPr/>
              <a:t>03/11/2022</a:t>
            </a:fld>
            <a:endParaRPr lang="en-GB" dirty="0"/>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latin typeface="Arial" panose="020B0604020202020204" pitchFamily="34" charset="0"/>
              </a:defRPr>
            </a:lvl1pPr>
          </a:lstStyle>
          <a:p>
            <a:endParaRPr lang="en-GB" dirty="0"/>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latin typeface="Arial" panose="020B0604020202020204" pitchFamily="34" charset="0"/>
              </a:defRPr>
            </a:lvl1pPr>
          </a:lstStyle>
          <a:p>
            <a:fld id="{B026D649-5E1F-4A68-A7ED-E74F753EB096}" type="slidenum">
              <a:rPr lang="en-GB" smtClean="0"/>
              <a:pPr/>
              <a:t>‹#›</a:t>
            </a:fld>
            <a:endParaRPr lang="en-GB" dirty="0"/>
          </a:p>
        </p:txBody>
      </p:sp>
    </p:spTree>
    <p:extLst>
      <p:ext uri="{BB962C8B-B14F-4D97-AF65-F5344CB8AC3E}">
        <p14:creationId xmlns:p14="http://schemas.microsoft.com/office/powerpoint/2010/main" val="371333976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sz="3637" kern="1200">
          <a:solidFill>
            <a:schemeClr val="tx1"/>
          </a:solidFill>
          <a:latin typeface="Arial" panose="020B0604020202020204" pitchFamily="34" charset="0"/>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Arial" panose="020B0604020202020204" pitchFamily="34" charset="0"/>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Arial" panose="020B0604020202020204" pitchFamily="34" charset="0"/>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Arial" panose="020B0604020202020204" pitchFamily="34" charset="0"/>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Arial" panose="020B0604020202020204" pitchFamily="34" charset="0"/>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Arial" panose="020B0604020202020204" pitchFamily="34" charset="0"/>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image" Target="../media/image3.wmf"/><Relationship Id="rId5" Type="http://schemas.openxmlformats.org/officeDocument/2006/relationships/image" Target="../media/image2.png"/><Relationship Id="rId4" Type="http://schemas.openxmlformats.org/officeDocument/2006/relationships/hyperlink" Target="mailto:nss@ipso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53">
            <a:extLst>
              <a:ext uri="{FF2B5EF4-FFF2-40B4-BE49-F238E27FC236}">
                <a16:creationId xmlns:a16="http://schemas.microsoft.com/office/drawing/2014/main" id="{03AEC306-7C8F-45B1-B20D-36B496654BDC}"/>
              </a:ext>
            </a:extLst>
          </p:cNvPr>
          <p:cNvSpPr/>
          <p:nvPr/>
        </p:nvSpPr>
        <p:spPr>
          <a:xfrm>
            <a:off x="0" y="10151813"/>
            <a:ext cx="7559676" cy="54000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10000"/>
              </a:lnSpc>
              <a:spcBef>
                <a:spcPts val="0"/>
              </a:spcBef>
              <a:spcAft>
                <a:spcPts val="0"/>
              </a:spcAft>
              <a:buClrTx/>
              <a:buSzTx/>
              <a:buFontTx/>
              <a:buNone/>
              <a:tabLst/>
              <a:defRPr/>
            </a:pPr>
            <a:endParaRPr kumimoji="0" lang="en-GB" sz="1100" b="0"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endParaRPr>
          </a:p>
        </p:txBody>
      </p:sp>
      <p:sp>
        <p:nvSpPr>
          <p:cNvPr id="2" name="TextBox 1">
            <a:extLst>
              <a:ext uri="{FF2B5EF4-FFF2-40B4-BE49-F238E27FC236}">
                <a16:creationId xmlns:a16="http://schemas.microsoft.com/office/drawing/2014/main" id="{E6C68023-FA1E-4A53-A4CD-91A0A22DA304}"/>
              </a:ext>
            </a:extLst>
          </p:cNvPr>
          <p:cNvSpPr txBox="1"/>
          <p:nvPr/>
        </p:nvSpPr>
        <p:spPr>
          <a:xfrm>
            <a:off x="-1" y="10331813"/>
            <a:ext cx="7559676" cy="180000"/>
          </a:xfrm>
          <a:prstGeom prst="rect">
            <a:avLst/>
          </a:prstGeom>
          <a:noFill/>
        </p:spPr>
        <p:txBody>
          <a:bodyPr wrap="non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solidFill>
                <a:effectLst/>
                <a:uLnTx/>
                <a:uFillTx/>
                <a:latin typeface="Arial" panose="020B0604020202020204" pitchFamily="34" charset="0"/>
                <a:ea typeface="+mn-ea"/>
                <a:cs typeface="+mn-cs"/>
              </a:rPr>
              <a:t>© Ipsos </a:t>
            </a:r>
            <a:r>
              <a:rPr kumimoji="0" lang="en-GB" sz="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rPr>
              <a:t>| National Student Survey | nss@ipsos.com | 020 8861 8110</a:t>
            </a:r>
          </a:p>
        </p:txBody>
      </p:sp>
      <p:sp>
        <p:nvSpPr>
          <p:cNvPr id="4" name="TextBox 3">
            <a:extLst>
              <a:ext uri="{FF2B5EF4-FFF2-40B4-BE49-F238E27FC236}">
                <a16:creationId xmlns:a16="http://schemas.microsoft.com/office/drawing/2014/main" id="{A5C83F29-6001-4672-994E-A5341C750611}"/>
              </a:ext>
            </a:extLst>
          </p:cNvPr>
          <p:cNvSpPr txBox="1"/>
          <p:nvPr/>
        </p:nvSpPr>
        <p:spPr>
          <a:xfrm>
            <a:off x="2518775" y="0"/>
            <a:ext cx="5040900" cy="1080000"/>
          </a:xfrm>
          <a:prstGeom prst="rect">
            <a:avLst/>
          </a:prstGeom>
          <a:solidFill>
            <a:schemeClr val="accent4"/>
          </a:solidFill>
        </p:spPr>
        <p:txBody>
          <a:bodyPr wrap="square" lIns="0" rIns="0" rtlCol="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solidFill>
                  <a:srgbClr val="000000"/>
                </a:solidFill>
              </a:ln>
              <a:solidFill>
                <a:srgbClr val="52C9D1"/>
              </a:solidFill>
              <a:effectLst/>
              <a:uLnTx/>
              <a:uFillTx/>
              <a:latin typeface="Arial Black" panose="020B0A04020102020204" pitchFamily="34" charset="0"/>
              <a:ea typeface="+mn-ea"/>
              <a:cs typeface="Arial" panose="020B0604020202020204" pitchFamily="34" charset="0"/>
            </a:endParaRPr>
          </a:p>
        </p:txBody>
      </p:sp>
      <p:sp>
        <p:nvSpPr>
          <p:cNvPr id="59" name="Rectangle 58">
            <a:extLst>
              <a:ext uri="{FF2B5EF4-FFF2-40B4-BE49-F238E27FC236}">
                <a16:creationId xmlns:a16="http://schemas.microsoft.com/office/drawing/2014/main" id="{9AEB80EF-1D80-4659-84BD-DA25418C5070}"/>
              </a:ext>
            </a:extLst>
          </p:cNvPr>
          <p:cNvSpPr/>
          <p:nvPr/>
        </p:nvSpPr>
        <p:spPr>
          <a:xfrm>
            <a:off x="358773" y="3513989"/>
            <a:ext cx="3298827" cy="58439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72000" rIns="144000" bIns="72000" rtlCol="0" anchor="t" anchorCtr="0">
            <a:noAutofit/>
          </a:bodyPr>
          <a:lstStyle/>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20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Make sure that interim response rates are only shared for the purposes of increasing participation in the NSS: Any release must be limited, documented, and solely for the purposes of encouraging higher response rates.</a:t>
            </a: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20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Document all instances of response rates being shared in a Project Communications Plan: Please refer to the 2023 Good Practice Guide, available via the NSS Extranet, for more information.</a:t>
            </a: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20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Share response rates with academic colleagues: This can be disclosed at faculty meetings or for the purposes of running inter-departmental competitions.</a:t>
            </a: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20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Communicate response rates with target student cohorts: Via the VLE, lecture shout outs, displays on campus screens (at the provider only), student mobile apps, and closed social media groups.</a:t>
            </a: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20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Share response rates with relevant committees, students’ unions, academic boards or other relevant bodies.</a:t>
            </a: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20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Ensure all staff and students accessing the information are aware that they should consider the information confidential and not for wider or external circulation.</a:t>
            </a: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endParaRPr kumimoji="0" lang="en-GB" sz="120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endParaRPr>
          </a:p>
        </p:txBody>
      </p:sp>
      <p:sp>
        <p:nvSpPr>
          <p:cNvPr id="60" name="Rectangle 59">
            <a:extLst>
              <a:ext uri="{FF2B5EF4-FFF2-40B4-BE49-F238E27FC236}">
                <a16:creationId xmlns:a16="http://schemas.microsoft.com/office/drawing/2014/main" id="{20060CF8-7885-445E-BEBD-E94BF8181C5F}"/>
              </a:ext>
            </a:extLst>
          </p:cNvPr>
          <p:cNvSpPr/>
          <p:nvPr/>
        </p:nvSpPr>
        <p:spPr>
          <a:xfrm>
            <a:off x="3899942" y="3552326"/>
            <a:ext cx="3298827" cy="580565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72000" rIns="144000" bIns="72000" rtlCol="0" anchor="t" anchorCtr="0">
            <a:noAutofit/>
          </a:bodyPr>
          <a:lstStyle/>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20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Share response rates with anyone outside the provider: This includes any media organisations, and any other group that is not involved in delivering the NSS at the provider in question.</a:t>
            </a: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20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Share interim response rates for any purpose other than improving response rates: This includes unrelated promotional purposes.</a:t>
            </a: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20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Providers are no longer permitted to share response rates on open social media platforms. This includes Twitter, Instagram, and public Facebook groups. However, response rates can continue to be shared on closed social media platforms, such as private/closed Facebook groups which are controlled by the provider.</a:t>
            </a: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endParaRPr kumimoji="0" lang="en-GB" sz="140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endParaRPr>
          </a:p>
        </p:txBody>
      </p:sp>
      <p:pic>
        <p:nvPicPr>
          <p:cNvPr id="9" name="Picture 8" descr="A picture containing text, person, indoor, table&#10;&#10;Description automatically generated">
            <a:extLst>
              <a:ext uri="{FF2B5EF4-FFF2-40B4-BE49-F238E27FC236}">
                <a16:creationId xmlns:a16="http://schemas.microsoft.com/office/drawing/2014/main" id="{1A21C616-DAFB-4460-987D-77C774185008}"/>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0" y="-1"/>
            <a:ext cx="2518775" cy="1079999"/>
          </a:xfrm>
          <a:prstGeom prst="rect">
            <a:avLst/>
          </a:prstGeom>
        </p:spPr>
      </p:pic>
      <p:sp>
        <p:nvSpPr>
          <p:cNvPr id="5" name="TextBox 4">
            <a:extLst>
              <a:ext uri="{FF2B5EF4-FFF2-40B4-BE49-F238E27FC236}">
                <a16:creationId xmlns:a16="http://schemas.microsoft.com/office/drawing/2014/main" id="{3BDBD16E-DBBF-48ED-8322-96663388CDCD}"/>
              </a:ext>
            </a:extLst>
          </p:cNvPr>
          <p:cNvSpPr txBox="1"/>
          <p:nvPr/>
        </p:nvSpPr>
        <p:spPr>
          <a:xfrm>
            <a:off x="1596838" y="327060"/>
            <a:ext cx="4766690" cy="425877"/>
          </a:xfrm>
          <a:prstGeom prst="rect">
            <a:avLst/>
          </a:prstGeom>
          <a:noFill/>
        </p:spPr>
        <p:txBody>
          <a:bodyPr wrap="none" lIns="0" tIns="72000" rIns="0" bIns="0" rtlCol="0" anchor="ctr">
            <a:spAutoFit/>
          </a:bodyPr>
          <a:lstStyle/>
          <a:p>
            <a:pPr marL="0" marR="0" lvl="0" indent="0" algn="l" defTabSz="457200" rtl="0" eaLnBrk="1" fontAlgn="auto" latinLnBrk="0" hangingPunct="1">
              <a:lnSpc>
                <a:spcPct val="80000"/>
              </a:lnSpc>
              <a:spcBef>
                <a:spcPts val="0"/>
              </a:spcBef>
              <a:spcAft>
                <a:spcPts val="0"/>
              </a:spcAft>
              <a:buClrTx/>
              <a:buSzTx/>
              <a:buFontTx/>
              <a:buNone/>
              <a:tabLst/>
              <a:defRPr/>
            </a:pPr>
            <a:r>
              <a:rPr kumimoji="0" lang="en-GB" sz="2800" b="0" i="0" u="none" strike="noStrike" kern="1200" cap="none" spc="0" normalizeH="0" baseline="0" noProof="0" dirty="0">
                <a:ln w="12700">
                  <a:solidFill>
                    <a:srgbClr val="000000"/>
                  </a:solidFill>
                </a:ln>
                <a:solidFill>
                  <a:srgbClr val="52C9D1"/>
                </a:solidFill>
                <a:effectLst/>
                <a:uLnTx/>
                <a:uFillTx/>
                <a:latin typeface="Arial Black" panose="020B0A04020102020204" pitchFamily="34" charset="0"/>
                <a:ea typeface="+mn-ea"/>
                <a:cs typeface="Arial" panose="020B0604020202020204" pitchFamily="34" charset="0"/>
              </a:rPr>
              <a:t>Sharing Response Rates</a:t>
            </a:r>
          </a:p>
        </p:txBody>
      </p:sp>
      <p:graphicFrame>
        <p:nvGraphicFramePr>
          <p:cNvPr id="8" name="Table 9">
            <a:extLst>
              <a:ext uri="{FF2B5EF4-FFF2-40B4-BE49-F238E27FC236}">
                <a16:creationId xmlns:a16="http://schemas.microsoft.com/office/drawing/2014/main" id="{532643C8-80C8-47F7-AAA9-F8C5198ABE9D}"/>
              </a:ext>
            </a:extLst>
          </p:cNvPr>
          <p:cNvGraphicFramePr>
            <a:graphicFrameLocks noGrp="1"/>
          </p:cNvGraphicFramePr>
          <p:nvPr/>
        </p:nvGraphicFramePr>
        <p:xfrm>
          <a:off x="358773" y="1205998"/>
          <a:ext cx="6839999" cy="1652760"/>
        </p:xfrm>
        <a:graphic>
          <a:graphicData uri="http://schemas.openxmlformats.org/drawingml/2006/table">
            <a:tbl>
              <a:tblPr firstRow="1" bandRow="1">
                <a:tableStyleId>{5C22544A-7EE6-4342-B048-85BDC9FD1C3A}</a:tableStyleId>
              </a:tblPr>
              <a:tblGrid>
                <a:gridCol w="6839999">
                  <a:extLst>
                    <a:ext uri="{9D8B030D-6E8A-4147-A177-3AD203B41FA5}">
                      <a16:colId xmlns:a16="http://schemas.microsoft.com/office/drawing/2014/main" val="2359357549"/>
                    </a:ext>
                  </a:extLst>
                </a:gridCol>
              </a:tblGrid>
              <a:tr h="370840">
                <a:tc>
                  <a:txBody>
                    <a:bodyPr/>
                    <a:lstStyle/>
                    <a:p>
                      <a:pPr marL="0" indent="0">
                        <a:spcAft>
                          <a:spcPts val="600"/>
                        </a:spcAft>
                        <a:buFont typeface="Wingdings" panose="05000000000000000000" pitchFamily="2" charset="2"/>
                        <a:buNone/>
                      </a:pPr>
                      <a:r>
                        <a:rPr lang="en-GB" sz="1050" b="0" dirty="0">
                          <a:solidFill>
                            <a:schemeClr val="tx1"/>
                          </a:solidFill>
                          <a:latin typeface="Arial Nova Light" panose="020B0304020202020204" pitchFamily="34" charset="0"/>
                          <a:cs typeface="Arial" panose="020B0604020202020204" pitchFamily="34" charset="0"/>
                        </a:rPr>
                        <a:t>To inform your promotional strategy, Ipsos  will share interim response rate reports with providers three times a week whilst the National Student Survey (NSS) is live. Sharing this information with students and departments has been found to boost final response rates; this is both permitted and encouraged but is subject to restrictions.  If you have any questions regarding these guidelines, please contact the NSS Helpline at </a:t>
                      </a:r>
                      <a:r>
                        <a:rPr lang="en-GB" sz="1050" b="0" dirty="0">
                          <a:solidFill>
                            <a:schemeClr val="tx1"/>
                          </a:solidFill>
                          <a:latin typeface="Arial Nova Light" panose="020B0304020202020204" pitchFamily="34" charset="0"/>
                          <a:cs typeface="Arial" panose="020B0604020202020204" pitchFamily="34" charset="0"/>
                          <a:hlinkClick r:id="rId4"/>
                        </a:rPr>
                        <a:t>nss@ipsos.com</a:t>
                      </a:r>
                      <a:r>
                        <a:rPr lang="en-GB" sz="1050" b="0" dirty="0">
                          <a:solidFill>
                            <a:schemeClr val="tx1"/>
                          </a:solidFill>
                          <a:latin typeface="Arial Nova Light" panose="020B0304020202020204" pitchFamily="34" charset="0"/>
                          <a:cs typeface="Arial" panose="020B0604020202020204" pitchFamily="34" charset="0"/>
                        </a:rPr>
                        <a:t>. </a:t>
                      </a:r>
                    </a:p>
                    <a:p>
                      <a:pPr marL="0" indent="0">
                        <a:spcAft>
                          <a:spcPts val="600"/>
                        </a:spcAft>
                        <a:buFont typeface="Wingdings" panose="05000000000000000000" pitchFamily="2" charset="2"/>
                        <a:buNone/>
                      </a:pPr>
                      <a:r>
                        <a:rPr lang="en-GB" sz="1050" b="0" dirty="0">
                          <a:solidFill>
                            <a:schemeClr val="tx1"/>
                          </a:solidFill>
                          <a:latin typeface="Arial Nova Light" panose="020B0304020202020204" pitchFamily="34" charset="0"/>
                          <a:cs typeface="Arial" panose="020B0604020202020204" pitchFamily="34" charset="0"/>
                        </a:rPr>
                        <a:t>Providers registered in Wales, Scotland and Northern Ireland are expected to promote the National Student Survey. Providers in England are no longer required to actively promote the survey but they can choose to do so if they wish.</a:t>
                      </a:r>
                    </a:p>
                    <a:p>
                      <a:pPr marL="0" indent="0">
                        <a:spcAft>
                          <a:spcPts val="600"/>
                        </a:spcAft>
                        <a:buFont typeface="Wingdings" panose="05000000000000000000" pitchFamily="2" charset="2"/>
                        <a:buNone/>
                      </a:pPr>
                      <a:r>
                        <a:rPr lang="en-GB" sz="1050" b="0" dirty="0">
                          <a:solidFill>
                            <a:schemeClr val="tx1"/>
                          </a:solidFill>
                          <a:latin typeface="Arial Nova Light" panose="020B0304020202020204" pitchFamily="34" charset="0"/>
                          <a:cs typeface="Arial" panose="020B0604020202020204" pitchFamily="34" charset="0"/>
                        </a:rPr>
                        <a:t>For more information, please refer to the NSS 2023 Good Practice Guide.</a:t>
                      </a:r>
                    </a:p>
                    <a:p>
                      <a:pPr marL="0" indent="0">
                        <a:spcAft>
                          <a:spcPts val="600"/>
                        </a:spcAft>
                        <a:buFont typeface="Wingdings" panose="05000000000000000000" pitchFamily="2" charset="2"/>
                        <a:buNone/>
                      </a:pPr>
                      <a:endParaRPr lang="en-GB" sz="1050" b="0" dirty="0">
                        <a:solidFill>
                          <a:schemeClr val="tx1"/>
                        </a:solidFill>
                        <a:latin typeface="Arial Nova Light" panose="020B0304020202020204" pitchFamily="34" charset="0"/>
                        <a:cs typeface="Arial" panose="020B0604020202020204" pitchFamily="34" charset="0"/>
                      </a:endParaRPr>
                    </a:p>
                  </a:txBody>
                  <a:tcPr marL="108000" marR="108000" marT="72000" marB="72000" anchor="ctr">
                    <a:lnL w="38100" cap="flat" cmpd="sng" algn="ctr">
                      <a:solidFill>
                        <a:schemeClr val="bg1"/>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50355391"/>
                  </a:ext>
                </a:extLst>
              </a:tr>
            </a:tbl>
          </a:graphicData>
        </a:graphic>
      </p:graphicFrame>
      <p:sp>
        <p:nvSpPr>
          <p:cNvPr id="29" name="Rectangle 28">
            <a:extLst>
              <a:ext uri="{FF2B5EF4-FFF2-40B4-BE49-F238E27FC236}">
                <a16:creationId xmlns:a16="http://schemas.microsoft.com/office/drawing/2014/main" id="{D210141A-C7CF-42FA-AC13-2AE7297D3DAF}"/>
              </a:ext>
            </a:extLst>
          </p:cNvPr>
          <p:cNvSpPr/>
          <p:nvPr/>
        </p:nvSpPr>
        <p:spPr>
          <a:xfrm>
            <a:off x="358772" y="2946989"/>
            <a:ext cx="3298827" cy="540000"/>
          </a:xfrm>
          <a:prstGeom prst="rect">
            <a:avLst/>
          </a:prstGeom>
          <a:ln/>
          <a:effectLst/>
        </p:spPr>
        <p:style>
          <a:lnRef idx="1">
            <a:schemeClr val="accent3"/>
          </a:lnRef>
          <a:fillRef idx="3">
            <a:schemeClr val="accent3"/>
          </a:fillRef>
          <a:effectRef idx="2">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white"/>
                </a:solidFill>
                <a:effectLst/>
                <a:uLnTx/>
                <a:uFillTx/>
                <a:latin typeface="Arial Nova" panose="020B0504020202020204" pitchFamily="34" charset="0"/>
                <a:ea typeface="+mn-ea"/>
                <a:cs typeface="Arial" panose="020B0604020202020204" pitchFamily="34" charset="0"/>
              </a:rPr>
              <a:t>Do</a:t>
            </a:r>
          </a:p>
        </p:txBody>
      </p:sp>
      <p:sp>
        <p:nvSpPr>
          <p:cNvPr id="30" name="Rectangle 29">
            <a:extLst>
              <a:ext uri="{FF2B5EF4-FFF2-40B4-BE49-F238E27FC236}">
                <a16:creationId xmlns:a16="http://schemas.microsoft.com/office/drawing/2014/main" id="{07C2653D-7EEB-40A6-A1FD-80F12076B113}"/>
              </a:ext>
            </a:extLst>
          </p:cNvPr>
          <p:cNvSpPr/>
          <p:nvPr/>
        </p:nvSpPr>
        <p:spPr>
          <a:xfrm>
            <a:off x="3918011" y="2960159"/>
            <a:ext cx="3298827" cy="540000"/>
          </a:xfrm>
          <a:prstGeom prst="rect">
            <a:avLst/>
          </a:prstGeom>
          <a:ln/>
          <a:effectLst/>
        </p:spPr>
        <p:style>
          <a:lnRef idx="1">
            <a:schemeClr val="accent4"/>
          </a:lnRef>
          <a:fillRef idx="3">
            <a:schemeClr val="accent4"/>
          </a:fillRef>
          <a:effectRef idx="2">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65297F"/>
                </a:solidFill>
                <a:effectLst/>
                <a:uLnTx/>
                <a:uFillTx/>
                <a:latin typeface="Arial Nova" panose="020B0504020202020204" pitchFamily="34" charset="0"/>
                <a:ea typeface="+mn-ea"/>
                <a:cs typeface="Arial" panose="020B0604020202020204" pitchFamily="34" charset="0"/>
              </a:rPr>
              <a:t>Don’t</a:t>
            </a:r>
          </a:p>
        </p:txBody>
      </p:sp>
      <p:pic>
        <p:nvPicPr>
          <p:cNvPr id="56" name="Picture 55">
            <a:extLst>
              <a:ext uri="{FF2B5EF4-FFF2-40B4-BE49-F238E27FC236}">
                <a16:creationId xmlns:a16="http://schemas.microsoft.com/office/drawing/2014/main" id="{E6B473D4-B632-4DF6-BD32-2E371100B305}"/>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12264" y="10241813"/>
            <a:ext cx="543966" cy="360000"/>
          </a:xfrm>
          <a:prstGeom prst="rect">
            <a:avLst/>
          </a:prstGeom>
          <a:noFill/>
          <a:ln>
            <a:noFill/>
          </a:ln>
        </p:spPr>
      </p:pic>
      <p:pic>
        <p:nvPicPr>
          <p:cNvPr id="57" name="Picture 56">
            <a:extLst>
              <a:ext uri="{FF2B5EF4-FFF2-40B4-BE49-F238E27FC236}">
                <a16:creationId xmlns:a16="http://schemas.microsoft.com/office/drawing/2014/main" id="{5D4E82B7-20F1-4A1D-BEB9-9BBDFD778F5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58775" y="10277813"/>
            <a:ext cx="315495" cy="288000"/>
          </a:xfrm>
          <a:prstGeom prst="rect">
            <a:avLst/>
          </a:prstGeom>
        </p:spPr>
      </p:pic>
      <p:sp>
        <p:nvSpPr>
          <p:cNvPr id="28" name="Rectangle 27">
            <a:extLst>
              <a:ext uri="{FF2B5EF4-FFF2-40B4-BE49-F238E27FC236}">
                <a16:creationId xmlns:a16="http://schemas.microsoft.com/office/drawing/2014/main" id="{2C009CC5-663E-4169-963A-2974B14AA468}"/>
              </a:ext>
            </a:extLst>
          </p:cNvPr>
          <p:cNvSpPr/>
          <p:nvPr/>
        </p:nvSpPr>
        <p:spPr>
          <a:xfrm>
            <a:off x="358772" y="9567902"/>
            <a:ext cx="6839998" cy="540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65297F"/>
                </a:solidFill>
                <a:effectLst/>
                <a:uLnTx/>
                <a:uFillTx/>
                <a:latin typeface="Arial Nova" panose="020B0504020202020204" pitchFamily="34" charset="0"/>
                <a:ea typeface="+mn-ea"/>
                <a:cs typeface="Arial" panose="020B0604020202020204" pitchFamily="34" charset="0"/>
              </a:rPr>
              <a:t>If you require help or need clarification of any of these items, please speak to the main NSS contact at your provider or contact the NSS teams at the </a:t>
            </a:r>
            <a:r>
              <a:rPr kumimoji="0" lang="en-GB" sz="1100" b="1" i="0" u="none" strike="noStrike" kern="1200" cap="none" spc="0" normalizeH="0" baseline="0" noProof="0" dirty="0" err="1">
                <a:ln>
                  <a:noFill/>
                </a:ln>
                <a:solidFill>
                  <a:srgbClr val="65297F"/>
                </a:solidFill>
                <a:effectLst/>
                <a:uLnTx/>
                <a:uFillTx/>
                <a:latin typeface="Arial Nova" panose="020B0504020202020204" pitchFamily="34" charset="0"/>
                <a:ea typeface="+mn-ea"/>
                <a:cs typeface="Arial" panose="020B0604020202020204" pitchFamily="34" charset="0"/>
              </a:rPr>
              <a:t>OfS</a:t>
            </a:r>
            <a:r>
              <a:rPr kumimoji="0" lang="en-GB" sz="1100" b="1" i="0" u="none" strike="noStrike" kern="1200" cap="none" spc="0" normalizeH="0" baseline="0" noProof="0" dirty="0">
                <a:ln>
                  <a:noFill/>
                </a:ln>
                <a:solidFill>
                  <a:srgbClr val="65297F"/>
                </a:solidFill>
                <a:effectLst/>
                <a:uLnTx/>
                <a:uFillTx/>
                <a:latin typeface="Arial Nova" panose="020B0504020202020204" pitchFamily="34" charset="0"/>
                <a:ea typeface="+mn-ea"/>
                <a:cs typeface="Arial" panose="020B0604020202020204" pitchFamily="34" charset="0"/>
              </a:rPr>
              <a:t> at nss@officeforstudents.org.uk or Ipsos at nss@ipsos.com. </a:t>
            </a:r>
          </a:p>
        </p:txBody>
      </p:sp>
      <p:sp>
        <p:nvSpPr>
          <p:cNvPr id="16" name="Rectangle 15">
            <a:extLst>
              <a:ext uri="{FF2B5EF4-FFF2-40B4-BE49-F238E27FC236}">
                <a16:creationId xmlns:a16="http://schemas.microsoft.com/office/drawing/2014/main" id="{04582853-B9C0-4C2F-8C17-4AD4113FB611}"/>
              </a:ext>
            </a:extLst>
          </p:cNvPr>
          <p:cNvSpPr/>
          <p:nvPr/>
        </p:nvSpPr>
        <p:spPr>
          <a:xfrm>
            <a:off x="6628693" y="78333"/>
            <a:ext cx="711107" cy="923330"/>
          </a:xfrm>
          <a:prstGeom prst="rect">
            <a:avLst/>
          </a:prstGeom>
          <a:solidFill>
            <a:schemeClr val="bg1"/>
          </a:solidFill>
          <a:scene3d>
            <a:camera prst="orthographicFront"/>
            <a:lightRig rig="soft" dir="t">
              <a:rot lat="0" lon="0" rev="15600000"/>
            </a:lightRig>
          </a:scene3d>
          <a:sp3d>
            <a:bevelT w="165100" prst="coolSlant"/>
          </a:sp3d>
        </p:spPr>
        <p:txBody>
          <a:bodyPr wrap="square" lIns="91440" tIns="45720" rIns="91440" bIns="45720">
            <a:spAutoFit/>
            <a:sp3d extrusionH="57150" prstMaterial="softEdge">
              <a:bevelT w="25400" h="38100"/>
            </a:sp3d>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solidFill>
                  <a:srgbClr val="FFD600"/>
                </a:solidFill>
                <a:effectLst/>
                <a:uLnTx/>
                <a:uFillTx/>
                <a:latin typeface="Calibri" panose="020F0502020204030204"/>
                <a:ea typeface="+mn-ea"/>
                <a:cs typeface="+mn-cs"/>
              </a:rPr>
              <a:t>3 </a:t>
            </a:r>
          </a:p>
        </p:txBody>
      </p:sp>
    </p:spTree>
    <p:custDataLst>
      <p:tags r:id="rId1"/>
    </p:custDataLst>
    <p:extLst>
      <p:ext uri="{BB962C8B-B14F-4D97-AF65-F5344CB8AC3E}">
        <p14:creationId xmlns:p14="http://schemas.microsoft.com/office/powerpoint/2010/main" val="345716727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0.2"/>
</p:tagLst>
</file>

<file path=ppt/theme/theme1.xml><?xml version="1.0" encoding="utf-8"?>
<a:theme xmlns:a="http://schemas.openxmlformats.org/drawingml/2006/main" name="Office Theme">
  <a:themeElements>
    <a:clrScheme name="NSS 2022">
      <a:dk1>
        <a:srgbClr val="000000"/>
      </a:dk1>
      <a:lt1>
        <a:sysClr val="window" lastClr="FFFFFF"/>
      </a:lt1>
      <a:dk2>
        <a:srgbClr val="787878"/>
      </a:dk2>
      <a:lt2>
        <a:srgbClr val="E6E6E6"/>
      </a:lt2>
      <a:accent1>
        <a:srgbClr val="65297F"/>
      </a:accent1>
      <a:accent2>
        <a:srgbClr val="E5B5E8"/>
      </a:accent2>
      <a:accent3>
        <a:srgbClr val="52C9D1"/>
      </a:accent3>
      <a:accent4>
        <a:srgbClr val="FFD600"/>
      </a:accent4>
      <a:accent5>
        <a:srgbClr val="FFFFFF"/>
      </a:accent5>
      <a:accent6>
        <a:srgbClr val="FFFFFF"/>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sz="1000">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gn="l">
          <a:defRPr dirty="0" smtClean="0">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484</Words>
  <Application>Microsoft Office PowerPoint</Application>
  <PresentationFormat>Custom</PresentationFormat>
  <Paragraphs>18</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Black</vt:lpstr>
      <vt:lpstr>Arial Nova</vt:lpstr>
      <vt:lpstr>Arial Nova Light</vt:lpstr>
      <vt:lpstr>Calibri</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Ian Jarvis</dc:creator>
  <cp:lastModifiedBy>Allie Burnett</cp:lastModifiedBy>
  <cp:revision>40</cp:revision>
  <dcterms:created xsi:type="dcterms:W3CDTF">2021-09-27T15:04:11Z</dcterms:created>
  <dcterms:modified xsi:type="dcterms:W3CDTF">2022-11-03T13:57:08Z</dcterms:modified>
</cp:coreProperties>
</file>