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5"/>
  </p:sldMasterIdLst>
  <p:sldIdLst>
    <p:sldId id="262" r:id="rId6"/>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userDrawn="1">
          <p15:clr>
            <a:srgbClr val="A4A3A4"/>
          </p15:clr>
        </p15:guide>
        <p15:guide id="2" pos="2381" userDrawn="1">
          <p15:clr>
            <a:srgbClr val="A4A3A4"/>
          </p15:clr>
        </p15:guide>
        <p15:guide id="3" pos="226" userDrawn="1">
          <p15:clr>
            <a:srgbClr val="A4A3A4"/>
          </p15:clr>
        </p15:guide>
        <p15:guide id="4" pos="4536" userDrawn="1">
          <p15:clr>
            <a:srgbClr val="A4A3A4"/>
          </p15:clr>
        </p15:guide>
        <p15:guide id="5" pos="317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3012" y="66"/>
      </p:cViewPr>
      <p:guideLst>
        <p:guide orient="horz" pos="3367"/>
        <p:guide pos="2381"/>
        <p:guide pos="226"/>
        <p:guide pos="4536"/>
        <p:guide pos="3175"/>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5" Type="http://schemas.openxmlformats.org/officeDocument/2006/relationships/slideMaster" Target="slideMasters/slideMaster1.xml"/><Relationship Id="rId1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45996A-D2C0-467D-848F-D8F6B0141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2590455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5996A-D2C0-467D-848F-D8F6B0141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1918267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5996A-D2C0-467D-848F-D8F6B0141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3755109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5996A-D2C0-467D-848F-D8F6B0141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275540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45996A-D2C0-467D-848F-D8F6B0141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733097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45996A-D2C0-467D-848F-D8F6B01416F4}"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3631229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45996A-D2C0-467D-848F-D8F6B01416F4}" type="datetimeFigureOut">
              <a:rPr lang="en-GB" smtClean="0"/>
              <a:t>03/11/2022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2974127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45996A-D2C0-467D-848F-D8F6B01416F4}" type="datetimeFigureOut">
              <a:rPr lang="en-GB" smtClean="0"/>
              <a:t>03/11/2022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4097946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5996A-D2C0-467D-848F-D8F6B01416F4}" type="datetimeFigureOut">
              <a:rPr lang="en-GB" smtClean="0"/>
              <a:t>03/11/2022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3376132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9445996A-D2C0-467D-848F-D8F6B01416F4}"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3616370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9445996A-D2C0-467D-848F-D8F6B01416F4}"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2561757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latin typeface="Arial" panose="020B0604020202020204" pitchFamily="34" charset="0"/>
              </a:defRPr>
            </a:lvl1pPr>
          </a:lstStyle>
          <a:p>
            <a:fld id="{9445996A-D2C0-467D-848F-D8F6B01416F4}" type="datetimeFigureOut">
              <a:rPr lang="en-GB" smtClean="0"/>
              <a:pPr/>
              <a:t>03/11/2022</a:t>
            </a:fld>
            <a:endParaRPr lang="en-GB"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latin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latin typeface="Arial" panose="020B0604020202020204" pitchFamily="34" charset="0"/>
              </a:defRPr>
            </a:lvl1pPr>
          </a:lstStyle>
          <a:p>
            <a:fld id="{B026D649-5E1F-4A68-A7ED-E74F753EB096}" type="slidenum">
              <a:rPr lang="en-GB" smtClean="0"/>
              <a:pPr/>
              <a:t>‹#›</a:t>
            </a:fld>
            <a:endParaRPr lang="en-GB" dirty="0"/>
          </a:p>
        </p:txBody>
      </p:sp>
    </p:spTree>
    <p:extLst>
      <p:ext uri="{BB962C8B-B14F-4D97-AF65-F5344CB8AC3E}">
        <p14:creationId xmlns:p14="http://schemas.microsoft.com/office/powerpoint/2010/main" val="37133397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sz="3637" kern="1200">
          <a:solidFill>
            <a:schemeClr val="tx1"/>
          </a:solidFill>
          <a:latin typeface="Arial" panose="020B0604020202020204" pitchFamily="34" charset="0"/>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Arial" panose="020B0604020202020204" pitchFamily="34" charset="0"/>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Arial" panose="020B0604020202020204" pitchFamily="34"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Arial" panose="020B0604020202020204" pitchFamily="34"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Arial" panose="020B0604020202020204" pitchFamily="34"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Arial" panose="020B0604020202020204" pitchFamily="34"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3.png"/><Relationship Id="rId5" Type="http://schemas.openxmlformats.org/officeDocument/2006/relationships/image" Target="../media/image2.wmf"/><Relationship Id="rId4" Type="http://schemas.openxmlformats.org/officeDocument/2006/relationships/hyperlink" Target="https://www.officeforstudents.org.uk/nss-influe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 name="Picture 141">
            <a:extLst>
              <a:ext uri="{FF2B5EF4-FFF2-40B4-BE49-F238E27FC236}">
                <a16:creationId xmlns:a16="http://schemas.microsoft.com/office/drawing/2014/main" id="{957D0C6E-2498-4DDC-A3D2-B22220B0FA77}"/>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0" y="0"/>
            <a:ext cx="2518774" cy="1080000"/>
          </a:xfrm>
          <a:prstGeom prst="rect">
            <a:avLst/>
          </a:prstGeom>
        </p:spPr>
      </p:pic>
      <p:sp>
        <p:nvSpPr>
          <p:cNvPr id="54" name="Rectangle 53">
            <a:extLst>
              <a:ext uri="{FF2B5EF4-FFF2-40B4-BE49-F238E27FC236}">
                <a16:creationId xmlns:a16="http://schemas.microsoft.com/office/drawing/2014/main" id="{03AEC306-7C8F-45B1-B20D-36B496654BDC}"/>
              </a:ext>
            </a:extLst>
          </p:cNvPr>
          <p:cNvSpPr/>
          <p:nvPr/>
        </p:nvSpPr>
        <p:spPr>
          <a:xfrm>
            <a:off x="0" y="10151813"/>
            <a:ext cx="7559676" cy="540000"/>
          </a:xfrm>
          <a:prstGeom prst="rect">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10000"/>
              </a:lnSpc>
              <a:spcBef>
                <a:spcPts val="0"/>
              </a:spcBef>
              <a:spcAft>
                <a:spcPts val="0"/>
              </a:spcAft>
              <a:buClrTx/>
              <a:buSzTx/>
              <a:buFontTx/>
              <a:buNone/>
              <a:tabLst/>
              <a:defRPr/>
            </a:pPr>
            <a:endParaRPr kumimoji="0" lang="en-GB" sz="11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endParaRPr>
          </a:p>
        </p:txBody>
      </p:sp>
      <p:sp>
        <p:nvSpPr>
          <p:cNvPr id="2" name="TextBox 1">
            <a:extLst>
              <a:ext uri="{FF2B5EF4-FFF2-40B4-BE49-F238E27FC236}">
                <a16:creationId xmlns:a16="http://schemas.microsoft.com/office/drawing/2014/main" id="{E6C68023-FA1E-4A53-A4CD-91A0A22DA304}"/>
              </a:ext>
            </a:extLst>
          </p:cNvPr>
          <p:cNvSpPr txBox="1"/>
          <p:nvPr/>
        </p:nvSpPr>
        <p:spPr>
          <a:xfrm>
            <a:off x="-1" y="10331813"/>
            <a:ext cx="7559676" cy="180000"/>
          </a:xfrm>
          <a:prstGeom prst="rect">
            <a:avLst/>
          </a:prstGeom>
          <a:noFill/>
        </p:spPr>
        <p:txBody>
          <a:bodyPr wrap="non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65297F"/>
                </a:solidFill>
                <a:effectLst/>
                <a:uLnTx/>
                <a:uFillTx/>
                <a:latin typeface="Arial" panose="020B0604020202020204" pitchFamily="34" charset="0"/>
                <a:ea typeface="+mn-ea"/>
                <a:cs typeface="+mn-cs"/>
              </a:rPr>
              <a:t>© Ipsos | National Student Survey | nss@ipsos.com | 020 8861 8110</a:t>
            </a:r>
          </a:p>
        </p:txBody>
      </p:sp>
      <p:sp>
        <p:nvSpPr>
          <p:cNvPr id="4" name="TextBox 3">
            <a:extLst>
              <a:ext uri="{FF2B5EF4-FFF2-40B4-BE49-F238E27FC236}">
                <a16:creationId xmlns:a16="http://schemas.microsoft.com/office/drawing/2014/main" id="{A5C83F29-6001-4672-994E-A5341C750611}"/>
              </a:ext>
            </a:extLst>
          </p:cNvPr>
          <p:cNvSpPr txBox="1"/>
          <p:nvPr/>
        </p:nvSpPr>
        <p:spPr>
          <a:xfrm>
            <a:off x="2518775" y="0"/>
            <a:ext cx="5040900" cy="1080000"/>
          </a:xfrm>
          <a:prstGeom prst="rect">
            <a:avLst/>
          </a:prstGeom>
          <a:solidFill>
            <a:schemeClr val="accent3"/>
          </a:solidFill>
        </p:spPr>
        <p:txBody>
          <a:bodyPr wrap="square" lIns="0" rIns="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solidFill>
                  <a:srgbClr val="000000"/>
                </a:solidFill>
              </a:ln>
              <a:solidFill>
                <a:srgbClr val="52C9D1"/>
              </a:solidFill>
              <a:effectLst/>
              <a:uLnTx/>
              <a:uFillTx/>
              <a:latin typeface="Arial Black" panose="020B0A040201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3BDBD16E-DBBF-48ED-8322-96663388CDCD}"/>
              </a:ext>
            </a:extLst>
          </p:cNvPr>
          <p:cNvSpPr txBox="1"/>
          <p:nvPr/>
        </p:nvSpPr>
        <p:spPr>
          <a:xfrm>
            <a:off x="1761455" y="327062"/>
            <a:ext cx="4602157" cy="425877"/>
          </a:xfrm>
          <a:prstGeom prst="rect">
            <a:avLst/>
          </a:prstGeom>
          <a:noFill/>
        </p:spPr>
        <p:txBody>
          <a:bodyPr wrap="none" lIns="0" tIns="72000" rIns="0" bIns="0" rtlCol="0" anchor="ctr">
            <a:spAutoFit/>
          </a:bodyPr>
          <a:lstStyle/>
          <a:p>
            <a:pPr marL="0" marR="0" lvl="0" indent="0" algn="l" defTabSz="457200" rtl="0" eaLnBrk="1" fontAlgn="auto" latinLnBrk="0" hangingPunct="1">
              <a:lnSpc>
                <a:spcPct val="80000"/>
              </a:lnSpc>
              <a:spcBef>
                <a:spcPts val="0"/>
              </a:spcBef>
              <a:spcAft>
                <a:spcPts val="0"/>
              </a:spcAft>
              <a:buClrTx/>
              <a:buSzTx/>
              <a:buFontTx/>
              <a:buNone/>
              <a:tabLst/>
              <a:defRPr/>
            </a:pPr>
            <a:r>
              <a:rPr kumimoji="0" lang="en-GB" sz="2800" b="0" i="0" u="none" strike="noStrike" kern="1200" cap="none" spc="0" normalizeH="0" baseline="0" noProof="0" dirty="0">
                <a:ln w="12700">
                  <a:solidFill>
                    <a:srgbClr val="000000"/>
                  </a:solidFill>
                </a:ln>
                <a:solidFill>
                  <a:srgbClr val="FFD600"/>
                </a:solidFill>
                <a:effectLst/>
                <a:uLnTx/>
                <a:uFillTx/>
                <a:latin typeface="Arial Black" panose="020B0A04020102020204" pitchFamily="34" charset="0"/>
                <a:ea typeface="+mn-ea"/>
                <a:cs typeface="Arial" panose="020B0604020202020204" pitchFamily="34" charset="0"/>
              </a:rPr>
              <a:t>Inappropriate Influence</a:t>
            </a:r>
          </a:p>
        </p:txBody>
      </p:sp>
      <p:graphicFrame>
        <p:nvGraphicFramePr>
          <p:cNvPr id="8" name="Table 9">
            <a:extLst>
              <a:ext uri="{FF2B5EF4-FFF2-40B4-BE49-F238E27FC236}">
                <a16:creationId xmlns:a16="http://schemas.microsoft.com/office/drawing/2014/main" id="{532643C8-80C8-47F7-AAA9-F8C5198ABE9D}"/>
              </a:ext>
            </a:extLst>
          </p:cNvPr>
          <p:cNvGraphicFramePr>
            <a:graphicFrameLocks noGrp="1"/>
          </p:cNvGraphicFramePr>
          <p:nvPr>
            <p:extLst>
              <p:ext uri="{D42A27DB-BD31-4B8C-83A1-F6EECF244321}">
                <p14:modId xmlns:p14="http://schemas.microsoft.com/office/powerpoint/2010/main" val="687355846"/>
              </p:ext>
            </p:extLst>
          </p:nvPr>
        </p:nvGraphicFramePr>
        <p:xfrm>
          <a:off x="130263" y="1205998"/>
          <a:ext cx="7311478" cy="1805160"/>
        </p:xfrm>
        <a:graphic>
          <a:graphicData uri="http://schemas.openxmlformats.org/drawingml/2006/table">
            <a:tbl>
              <a:tblPr firstRow="1" bandRow="1">
                <a:tableStyleId>{5C22544A-7EE6-4342-B048-85BDC9FD1C3A}</a:tableStyleId>
              </a:tblPr>
              <a:tblGrid>
                <a:gridCol w="7311478">
                  <a:extLst>
                    <a:ext uri="{9D8B030D-6E8A-4147-A177-3AD203B41FA5}">
                      <a16:colId xmlns:a16="http://schemas.microsoft.com/office/drawing/2014/main" val="2359357549"/>
                    </a:ext>
                  </a:extLst>
                </a:gridCol>
              </a:tblGrid>
              <a:tr h="370840">
                <a:tc>
                  <a:txBody>
                    <a:bodyPr/>
                    <a:lstStyle/>
                    <a:p>
                      <a:pPr marL="0" indent="0">
                        <a:spcAft>
                          <a:spcPts val="600"/>
                        </a:spcAft>
                        <a:buFont typeface="Wingdings" panose="05000000000000000000" pitchFamily="2" charset="2"/>
                        <a:buNone/>
                      </a:pPr>
                      <a:r>
                        <a:rPr lang="en-GB" sz="1100" b="0" dirty="0">
                          <a:solidFill>
                            <a:schemeClr val="tx1"/>
                          </a:solidFill>
                          <a:latin typeface="Arial Nova Light" panose="020B0304020202020204" pitchFamily="34" charset="0"/>
                          <a:cs typeface="Arial" panose="020B0604020202020204" pitchFamily="34" charset="0"/>
                        </a:rPr>
                        <a:t>During the course of the academic year, you may wish to talk to students about the National Student Survey (NSS). When doing so, it is important that you do not inappropriately influence the responses students may give. Please read the table below carefully and speak to your NSS contact if you have any questions. Please note that this is not an exhaustive list. For more information, please refer to the NSS 2023 Good Practice Guide. The below list may be used in conjunction with the full guidance. There is also a guide for students on inappropriate influence available </a:t>
                      </a:r>
                      <a:r>
                        <a:rPr lang="en-GB" sz="1100" b="0" dirty="0">
                          <a:solidFill>
                            <a:srgbClr val="FF0000"/>
                          </a:solidFill>
                          <a:latin typeface="Arial Nova Light" panose="020B0304020202020204" pitchFamily="34" charset="0"/>
                          <a:cs typeface="Arial" panose="020B0604020202020204" pitchFamily="34" charset="0"/>
                          <a:hlinkClick r:id="rId4"/>
                        </a:rPr>
                        <a:t>here</a:t>
                      </a:r>
                      <a:r>
                        <a:rPr lang="en-GB" sz="1100" b="0" dirty="0">
                          <a:solidFill>
                            <a:srgbClr val="FF0000"/>
                          </a:solidFill>
                          <a:latin typeface="Arial Nova Light" panose="020B0304020202020204" pitchFamily="34" charset="0"/>
                          <a:cs typeface="Arial" panose="020B0604020202020204" pitchFamily="34" charset="0"/>
                        </a:rPr>
                        <a:t>. </a:t>
                      </a:r>
                    </a:p>
                    <a:p>
                      <a:pPr marL="0" indent="0">
                        <a:spcAft>
                          <a:spcPts val="600"/>
                        </a:spcAft>
                        <a:buFont typeface="Wingdings" panose="05000000000000000000" pitchFamily="2" charset="2"/>
                        <a:buNone/>
                      </a:pPr>
                      <a:r>
                        <a:rPr lang="en-GB" sz="1100" b="0" dirty="0">
                          <a:solidFill>
                            <a:schemeClr val="tx1"/>
                          </a:solidFill>
                          <a:latin typeface="Arial Nova Light" panose="020B0304020202020204" pitchFamily="34" charset="0"/>
                          <a:cs typeface="Arial" panose="020B0604020202020204" pitchFamily="34" charset="0"/>
                        </a:rPr>
                        <a:t>Providers registered in Wales, Scotland and Northern Ireland are expected to promote the National Student Survey. Providers in England are no longer required to actively promote the survey but they can choose to do so if they wish. </a:t>
                      </a:r>
                    </a:p>
                    <a:p>
                      <a:pPr marL="0" indent="0">
                        <a:spcAft>
                          <a:spcPts val="600"/>
                        </a:spcAft>
                        <a:buFont typeface="Wingdings" panose="05000000000000000000" pitchFamily="2" charset="2"/>
                        <a:buNone/>
                      </a:pPr>
                      <a:r>
                        <a:rPr lang="en-GB" sz="1100" b="0" dirty="0">
                          <a:solidFill>
                            <a:schemeClr val="tx1"/>
                          </a:solidFill>
                          <a:latin typeface="Arial Nova Light" panose="020B0304020202020204" pitchFamily="34" charset="0"/>
                          <a:cs typeface="Arial" panose="020B0604020202020204" pitchFamily="34" charset="0"/>
                        </a:rPr>
                        <a:t>All providers must adhere to the guidance on inappropriate influence regardless if they choose to promote the survey or not. </a:t>
                      </a:r>
                    </a:p>
                  </a:txBody>
                  <a:tcPr marL="108000" marR="108000" marT="72000" marB="72000" anchor="ctr">
                    <a:lnL w="38100" cap="flat" cmpd="sng" algn="ctr">
                      <a:solidFill>
                        <a:schemeClr val="bg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50355391"/>
                  </a:ext>
                </a:extLst>
              </a:tr>
            </a:tbl>
          </a:graphicData>
        </a:graphic>
      </p:graphicFrame>
      <p:grpSp>
        <p:nvGrpSpPr>
          <p:cNvPr id="21" name="Group 20">
            <a:extLst>
              <a:ext uri="{FF2B5EF4-FFF2-40B4-BE49-F238E27FC236}">
                <a16:creationId xmlns:a16="http://schemas.microsoft.com/office/drawing/2014/main" id="{3F847833-2698-426A-A19D-DC85AB8E8004}"/>
              </a:ext>
            </a:extLst>
          </p:cNvPr>
          <p:cNvGrpSpPr>
            <a:grpSpLocks noChangeAspect="1"/>
          </p:cNvGrpSpPr>
          <p:nvPr/>
        </p:nvGrpSpPr>
        <p:grpSpPr>
          <a:xfrm>
            <a:off x="1180847" y="8051089"/>
            <a:ext cx="515854" cy="360000"/>
            <a:chOff x="0" y="0"/>
            <a:chExt cx="614363" cy="446088"/>
          </a:xfrm>
          <a:solidFill>
            <a:schemeClr val="bg1"/>
          </a:solidFill>
        </p:grpSpPr>
        <p:sp>
          <p:nvSpPr>
            <p:cNvPr id="22" name="Freeform 5">
              <a:extLst>
                <a:ext uri="{FF2B5EF4-FFF2-40B4-BE49-F238E27FC236}">
                  <a16:creationId xmlns:a16="http://schemas.microsoft.com/office/drawing/2014/main" id="{BC239A73-9F49-4A61-8D81-2F76A6227B3F}"/>
                </a:ext>
              </a:extLst>
            </p:cNvPr>
            <p:cNvSpPr>
              <a:spLocks noEditPoints="1"/>
            </p:cNvSpPr>
            <p:nvPr/>
          </p:nvSpPr>
          <p:spPr bwMode="auto">
            <a:xfrm>
              <a:off x="0" y="0"/>
              <a:ext cx="614363" cy="446088"/>
            </a:xfrm>
            <a:custGeom>
              <a:avLst/>
              <a:gdLst/>
              <a:ahLst/>
              <a:cxnLst>
                <a:cxn ang="0">
                  <a:pos x="351" y="12"/>
                </a:cxn>
                <a:cxn ang="0">
                  <a:pos x="347" y="4"/>
                </a:cxn>
                <a:cxn ang="0">
                  <a:pos x="52" y="0"/>
                </a:cxn>
                <a:cxn ang="0">
                  <a:pos x="42" y="4"/>
                </a:cxn>
                <a:cxn ang="0">
                  <a:pos x="38" y="234"/>
                </a:cxn>
                <a:cxn ang="0">
                  <a:pos x="15" y="234"/>
                </a:cxn>
                <a:cxn ang="0">
                  <a:pos x="3" y="245"/>
                </a:cxn>
                <a:cxn ang="0">
                  <a:pos x="0" y="263"/>
                </a:cxn>
                <a:cxn ang="0">
                  <a:pos x="3" y="270"/>
                </a:cxn>
                <a:cxn ang="0">
                  <a:pos x="15" y="280"/>
                </a:cxn>
                <a:cxn ang="0">
                  <a:pos x="369" y="281"/>
                </a:cxn>
                <a:cxn ang="0">
                  <a:pos x="382" y="275"/>
                </a:cxn>
                <a:cxn ang="0">
                  <a:pos x="387" y="263"/>
                </a:cxn>
                <a:cxn ang="0">
                  <a:pos x="387" y="249"/>
                </a:cxn>
                <a:cxn ang="0">
                  <a:pos x="376" y="236"/>
                </a:cxn>
                <a:cxn ang="0">
                  <a:pos x="369" y="234"/>
                </a:cxn>
                <a:cxn ang="0">
                  <a:pos x="51" y="12"/>
                </a:cxn>
                <a:cxn ang="0">
                  <a:pos x="337" y="11"/>
                </a:cxn>
                <a:cxn ang="0">
                  <a:pos x="338" y="237"/>
                </a:cxn>
                <a:cxn ang="0">
                  <a:pos x="52" y="237"/>
                </a:cxn>
                <a:cxn ang="0">
                  <a:pos x="170" y="265"/>
                </a:cxn>
                <a:cxn ang="0">
                  <a:pos x="163" y="263"/>
                </a:cxn>
                <a:cxn ang="0">
                  <a:pos x="162" y="258"/>
                </a:cxn>
                <a:cxn ang="0">
                  <a:pos x="166" y="250"/>
                </a:cxn>
                <a:cxn ang="0">
                  <a:pos x="171" y="250"/>
                </a:cxn>
                <a:cxn ang="0">
                  <a:pos x="176" y="258"/>
                </a:cxn>
                <a:cxn ang="0">
                  <a:pos x="174" y="263"/>
                </a:cxn>
                <a:cxn ang="0">
                  <a:pos x="170" y="265"/>
                </a:cxn>
                <a:cxn ang="0">
                  <a:pos x="191" y="265"/>
                </a:cxn>
                <a:cxn ang="0">
                  <a:pos x="186" y="258"/>
                </a:cxn>
                <a:cxn ang="0">
                  <a:pos x="189" y="251"/>
                </a:cxn>
                <a:cxn ang="0">
                  <a:pos x="194" y="249"/>
                </a:cxn>
                <a:cxn ang="0">
                  <a:pos x="201" y="254"/>
                </a:cxn>
                <a:cxn ang="0">
                  <a:pos x="201" y="260"/>
                </a:cxn>
                <a:cxn ang="0">
                  <a:pos x="194" y="265"/>
                </a:cxn>
                <a:cxn ang="0">
                  <a:pos x="220" y="265"/>
                </a:cxn>
                <a:cxn ang="0">
                  <a:pos x="212" y="260"/>
                </a:cxn>
                <a:cxn ang="0">
                  <a:pos x="212" y="254"/>
                </a:cxn>
                <a:cxn ang="0">
                  <a:pos x="220" y="249"/>
                </a:cxn>
                <a:cxn ang="0">
                  <a:pos x="224" y="251"/>
                </a:cxn>
                <a:cxn ang="0">
                  <a:pos x="227" y="258"/>
                </a:cxn>
                <a:cxn ang="0">
                  <a:pos x="222" y="265"/>
                </a:cxn>
                <a:cxn ang="0">
                  <a:pos x="353" y="265"/>
                </a:cxn>
                <a:cxn ang="0">
                  <a:pos x="353" y="249"/>
                </a:cxn>
              </a:cxnLst>
              <a:rect l="0" t="0" r="r" b="b"/>
              <a:pathLst>
                <a:path w="387" h="281">
                  <a:moveTo>
                    <a:pt x="369" y="234"/>
                  </a:moveTo>
                  <a:lnTo>
                    <a:pt x="351" y="234"/>
                  </a:lnTo>
                  <a:lnTo>
                    <a:pt x="351" y="12"/>
                  </a:lnTo>
                  <a:lnTo>
                    <a:pt x="351" y="12"/>
                  </a:lnTo>
                  <a:lnTo>
                    <a:pt x="349" y="7"/>
                  </a:lnTo>
                  <a:lnTo>
                    <a:pt x="347" y="4"/>
                  </a:lnTo>
                  <a:lnTo>
                    <a:pt x="342" y="1"/>
                  </a:lnTo>
                  <a:lnTo>
                    <a:pt x="337" y="0"/>
                  </a:lnTo>
                  <a:lnTo>
                    <a:pt x="52" y="0"/>
                  </a:lnTo>
                  <a:lnTo>
                    <a:pt x="52" y="0"/>
                  </a:lnTo>
                  <a:lnTo>
                    <a:pt x="47" y="1"/>
                  </a:lnTo>
                  <a:lnTo>
                    <a:pt x="42" y="4"/>
                  </a:lnTo>
                  <a:lnTo>
                    <a:pt x="39" y="7"/>
                  </a:lnTo>
                  <a:lnTo>
                    <a:pt x="38" y="12"/>
                  </a:lnTo>
                  <a:lnTo>
                    <a:pt x="38" y="234"/>
                  </a:lnTo>
                  <a:lnTo>
                    <a:pt x="18" y="234"/>
                  </a:lnTo>
                  <a:lnTo>
                    <a:pt x="18" y="234"/>
                  </a:lnTo>
                  <a:lnTo>
                    <a:pt x="15" y="234"/>
                  </a:lnTo>
                  <a:lnTo>
                    <a:pt x="13" y="236"/>
                  </a:lnTo>
                  <a:lnTo>
                    <a:pt x="7" y="240"/>
                  </a:lnTo>
                  <a:lnTo>
                    <a:pt x="3" y="245"/>
                  </a:lnTo>
                  <a:lnTo>
                    <a:pt x="2" y="249"/>
                  </a:lnTo>
                  <a:lnTo>
                    <a:pt x="0" y="253"/>
                  </a:lnTo>
                  <a:lnTo>
                    <a:pt x="0" y="263"/>
                  </a:lnTo>
                  <a:lnTo>
                    <a:pt x="0" y="263"/>
                  </a:lnTo>
                  <a:lnTo>
                    <a:pt x="2" y="266"/>
                  </a:lnTo>
                  <a:lnTo>
                    <a:pt x="3" y="270"/>
                  </a:lnTo>
                  <a:lnTo>
                    <a:pt x="7" y="275"/>
                  </a:lnTo>
                  <a:lnTo>
                    <a:pt x="13" y="280"/>
                  </a:lnTo>
                  <a:lnTo>
                    <a:pt x="15" y="280"/>
                  </a:lnTo>
                  <a:lnTo>
                    <a:pt x="18" y="281"/>
                  </a:lnTo>
                  <a:lnTo>
                    <a:pt x="369" y="281"/>
                  </a:lnTo>
                  <a:lnTo>
                    <a:pt x="369" y="281"/>
                  </a:lnTo>
                  <a:lnTo>
                    <a:pt x="373" y="280"/>
                  </a:lnTo>
                  <a:lnTo>
                    <a:pt x="376" y="280"/>
                  </a:lnTo>
                  <a:lnTo>
                    <a:pt x="382" y="275"/>
                  </a:lnTo>
                  <a:lnTo>
                    <a:pt x="386" y="270"/>
                  </a:lnTo>
                  <a:lnTo>
                    <a:pt x="387" y="266"/>
                  </a:lnTo>
                  <a:lnTo>
                    <a:pt x="387" y="263"/>
                  </a:lnTo>
                  <a:lnTo>
                    <a:pt x="387" y="253"/>
                  </a:lnTo>
                  <a:lnTo>
                    <a:pt x="387" y="253"/>
                  </a:lnTo>
                  <a:lnTo>
                    <a:pt x="387" y="249"/>
                  </a:lnTo>
                  <a:lnTo>
                    <a:pt x="386" y="245"/>
                  </a:lnTo>
                  <a:lnTo>
                    <a:pt x="382" y="240"/>
                  </a:lnTo>
                  <a:lnTo>
                    <a:pt x="376" y="236"/>
                  </a:lnTo>
                  <a:lnTo>
                    <a:pt x="373" y="234"/>
                  </a:lnTo>
                  <a:lnTo>
                    <a:pt x="369" y="234"/>
                  </a:lnTo>
                  <a:lnTo>
                    <a:pt x="369" y="234"/>
                  </a:lnTo>
                  <a:close/>
                  <a:moveTo>
                    <a:pt x="51" y="237"/>
                  </a:moveTo>
                  <a:lnTo>
                    <a:pt x="51" y="12"/>
                  </a:lnTo>
                  <a:lnTo>
                    <a:pt x="51" y="12"/>
                  </a:lnTo>
                  <a:lnTo>
                    <a:pt x="52" y="11"/>
                  </a:lnTo>
                  <a:lnTo>
                    <a:pt x="337" y="11"/>
                  </a:lnTo>
                  <a:lnTo>
                    <a:pt x="337" y="11"/>
                  </a:lnTo>
                  <a:lnTo>
                    <a:pt x="338" y="12"/>
                  </a:lnTo>
                  <a:lnTo>
                    <a:pt x="338" y="237"/>
                  </a:lnTo>
                  <a:lnTo>
                    <a:pt x="338" y="237"/>
                  </a:lnTo>
                  <a:lnTo>
                    <a:pt x="337" y="237"/>
                  </a:lnTo>
                  <a:lnTo>
                    <a:pt x="52" y="237"/>
                  </a:lnTo>
                  <a:lnTo>
                    <a:pt x="52" y="237"/>
                  </a:lnTo>
                  <a:lnTo>
                    <a:pt x="51" y="237"/>
                  </a:lnTo>
                  <a:lnTo>
                    <a:pt x="51" y="237"/>
                  </a:lnTo>
                  <a:close/>
                  <a:moveTo>
                    <a:pt x="170" y="265"/>
                  </a:moveTo>
                  <a:lnTo>
                    <a:pt x="170" y="265"/>
                  </a:lnTo>
                  <a:lnTo>
                    <a:pt x="166" y="265"/>
                  </a:lnTo>
                  <a:lnTo>
                    <a:pt x="163" y="263"/>
                  </a:lnTo>
                  <a:lnTo>
                    <a:pt x="162" y="260"/>
                  </a:lnTo>
                  <a:lnTo>
                    <a:pt x="162" y="258"/>
                  </a:lnTo>
                  <a:lnTo>
                    <a:pt x="162" y="258"/>
                  </a:lnTo>
                  <a:lnTo>
                    <a:pt x="162" y="254"/>
                  </a:lnTo>
                  <a:lnTo>
                    <a:pt x="163" y="251"/>
                  </a:lnTo>
                  <a:lnTo>
                    <a:pt x="166" y="250"/>
                  </a:lnTo>
                  <a:lnTo>
                    <a:pt x="170" y="249"/>
                  </a:lnTo>
                  <a:lnTo>
                    <a:pt x="170" y="249"/>
                  </a:lnTo>
                  <a:lnTo>
                    <a:pt x="171" y="250"/>
                  </a:lnTo>
                  <a:lnTo>
                    <a:pt x="174" y="251"/>
                  </a:lnTo>
                  <a:lnTo>
                    <a:pt x="176" y="254"/>
                  </a:lnTo>
                  <a:lnTo>
                    <a:pt x="176" y="258"/>
                  </a:lnTo>
                  <a:lnTo>
                    <a:pt x="176" y="258"/>
                  </a:lnTo>
                  <a:lnTo>
                    <a:pt x="176" y="260"/>
                  </a:lnTo>
                  <a:lnTo>
                    <a:pt x="174" y="263"/>
                  </a:lnTo>
                  <a:lnTo>
                    <a:pt x="171" y="265"/>
                  </a:lnTo>
                  <a:lnTo>
                    <a:pt x="170" y="265"/>
                  </a:lnTo>
                  <a:lnTo>
                    <a:pt x="170" y="265"/>
                  </a:lnTo>
                  <a:close/>
                  <a:moveTo>
                    <a:pt x="194" y="265"/>
                  </a:moveTo>
                  <a:lnTo>
                    <a:pt x="194" y="265"/>
                  </a:lnTo>
                  <a:lnTo>
                    <a:pt x="191" y="265"/>
                  </a:lnTo>
                  <a:lnTo>
                    <a:pt x="189" y="263"/>
                  </a:lnTo>
                  <a:lnTo>
                    <a:pt x="186" y="260"/>
                  </a:lnTo>
                  <a:lnTo>
                    <a:pt x="186" y="258"/>
                  </a:lnTo>
                  <a:lnTo>
                    <a:pt x="186" y="258"/>
                  </a:lnTo>
                  <a:lnTo>
                    <a:pt x="186" y="254"/>
                  </a:lnTo>
                  <a:lnTo>
                    <a:pt x="189" y="251"/>
                  </a:lnTo>
                  <a:lnTo>
                    <a:pt x="191" y="250"/>
                  </a:lnTo>
                  <a:lnTo>
                    <a:pt x="194" y="249"/>
                  </a:lnTo>
                  <a:lnTo>
                    <a:pt x="194" y="249"/>
                  </a:lnTo>
                  <a:lnTo>
                    <a:pt x="197" y="250"/>
                  </a:lnTo>
                  <a:lnTo>
                    <a:pt x="200" y="251"/>
                  </a:lnTo>
                  <a:lnTo>
                    <a:pt x="201" y="254"/>
                  </a:lnTo>
                  <a:lnTo>
                    <a:pt x="202" y="258"/>
                  </a:lnTo>
                  <a:lnTo>
                    <a:pt x="202" y="258"/>
                  </a:lnTo>
                  <a:lnTo>
                    <a:pt x="201" y="260"/>
                  </a:lnTo>
                  <a:lnTo>
                    <a:pt x="200" y="263"/>
                  </a:lnTo>
                  <a:lnTo>
                    <a:pt x="197" y="265"/>
                  </a:lnTo>
                  <a:lnTo>
                    <a:pt x="194" y="265"/>
                  </a:lnTo>
                  <a:lnTo>
                    <a:pt x="194" y="265"/>
                  </a:lnTo>
                  <a:close/>
                  <a:moveTo>
                    <a:pt x="220" y="265"/>
                  </a:moveTo>
                  <a:lnTo>
                    <a:pt x="220" y="265"/>
                  </a:lnTo>
                  <a:lnTo>
                    <a:pt x="216" y="265"/>
                  </a:lnTo>
                  <a:lnTo>
                    <a:pt x="214" y="263"/>
                  </a:lnTo>
                  <a:lnTo>
                    <a:pt x="212" y="260"/>
                  </a:lnTo>
                  <a:lnTo>
                    <a:pt x="211" y="258"/>
                  </a:lnTo>
                  <a:lnTo>
                    <a:pt x="211" y="258"/>
                  </a:lnTo>
                  <a:lnTo>
                    <a:pt x="212" y="254"/>
                  </a:lnTo>
                  <a:lnTo>
                    <a:pt x="214" y="251"/>
                  </a:lnTo>
                  <a:lnTo>
                    <a:pt x="216" y="250"/>
                  </a:lnTo>
                  <a:lnTo>
                    <a:pt x="220" y="249"/>
                  </a:lnTo>
                  <a:lnTo>
                    <a:pt x="220" y="249"/>
                  </a:lnTo>
                  <a:lnTo>
                    <a:pt x="222" y="250"/>
                  </a:lnTo>
                  <a:lnTo>
                    <a:pt x="224" y="251"/>
                  </a:lnTo>
                  <a:lnTo>
                    <a:pt x="225" y="254"/>
                  </a:lnTo>
                  <a:lnTo>
                    <a:pt x="227" y="258"/>
                  </a:lnTo>
                  <a:lnTo>
                    <a:pt x="227" y="258"/>
                  </a:lnTo>
                  <a:lnTo>
                    <a:pt x="225" y="260"/>
                  </a:lnTo>
                  <a:lnTo>
                    <a:pt x="224" y="263"/>
                  </a:lnTo>
                  <a:lnTo>
                    <a:pt x="222" y="265"/>
                  </a:lnTo>
                  <a:lnTo>
                    <a:pt x="220" y="265"/>
                  </a:lnTo>
                  <a:lnTo>
                    <a:pt x="220" y="265"/>
                  </a:lnTo>
                  <a:close/>
                  <a:moveTo>
                    <a:pt x="353" y="265"/>
                  </a:moveTo>
                  <a:lnTo>
                    <a:pt x="278" y="265"/>
                  </a:lnTo>
                  <a:lnTo>
                    <a:pt x="278" y="249"/>
                  </a:lnTo>
                  <a:lnTo>
                    <a:pt x="353" y="249"/>
                  </a:lnTo>
                  <a:lnTo>
                    <a:pt x="353" y="265"/>
                  </a:lnTo>
                  <a:lnTo>
                    <a:pt x="353" y="26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3" name="Freeform 6">
              <a:extLst>
                <a:ext uri="{FF2B5EF4-FFF2-40B4-BE49-F238E27FC236}">
                  <a16:creationId xmlns:a16="http://schemas.microsoft.com/office/drawing/2014/main" id="{AB1425AD-1116-4B64-ADF2-4D1FE11FE6F6}"/>
                </a:ext>
              </a:extLst>
            </p:cNvPr>
            <p:cNvSpPr>
              <a:spLocks/>
            </p:cNvSpPr>
            <p:nvPr/>
          </p:nvSpPr>
          <p:spPr bwMode="auto">
            <a:xfrm>
              <a:off x="352425" y="204788"/>
              <a:ext cx="103188" cy="93663"/>
            </a:xfrm>
            <a:custGeom>
              <a:avLst/>
              <a:gdLst/>
              <a:ahLst/>
              <a:cxnLst>
                <a:cxn ang="0">
                  <a:pos x="61" y="6"/>
                </a:cxn>
                <a:cxn ang="0">
                  <a:pos x="31" y="2"/>
                </a:cxn>
                <a:cxn ang="0">
                  <a:pos x="0" y="0"/>
                </a:cxn>
                <a:cxn ang="0">
                  <a:pos x="10" y="29"/>
                </a:cxn>
                <a:cxn ang="0">
                  <a:pos x="19" y="59"/>
                </a:cxn>
                <a:cxn ang="0">
                  <a:pos x="34" y="40"/>
                </a:cxn>
                <a:cxn ang="0">
                  <a:pos x="52" y="55"/>
                </a:cxn>
                <a:cxn ang="0">
                  <a:pos x="65" y="39"/>
                </a:cxn>
                <a:cxn ang="0">
                  <a:pos x="47" y="25"/>
                </a:cxn>
                <a:cxn ang="0">
                  <a:pos x="61" y="6"/>
                </a:cxn>
              </a:cxnLst>
              <a:rect l="0" t="0" r="r" b="b"/>
              <a:pathLst>
                <a:path w="65" h="59">
                  <a:moveTo>
                    <a:pt x="61" y="6"/>
                  </a:moveTo>
                  <a:lnTo>
                    <a:pt x="31" y="2"/>
                  </a:lnTo>
                  <a:lnTo>
                    <a:pt x="0" y="0"/>
                  </a:lnTo>
                  <a:lnTo>
                    <a:pt x="10" y="29"/>
                  </a:lnTo>
                  <a:lnTo>
                    <a:pt x="19" y="59"/>
                  </a:lnTo>
                  <a:lnTo>
                    <a:pt x="34" y="40"/>
                  </a:lnTo>
                  <a:lnTo>
                    <a:pt x="52" y="55"/>
                  </a:lnTo>
                  <a:lnTo>
                    <a:pt x="65" y="39"/>
                  </a:lnTo>
                  <a:lnTo>
                    <a:pt x="47" y="25"/>
                  </a:lnTo>
                  <a:lnTo>
                    <a:pt x="61" y="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grpSp>
      <p:sp>
        <p:nvSpPr>
          <p:cNvPr id="24" name="Freeform 6">
            <a:extLst>
              <a:ext uri="{FF2B5EF4-FFF2-40B4-BE49-F238E27FC236}">
                <a16:creationId xmlns:a16="http://schemas.microsoft.com/office/drawing/2014/main" id="{2E0F9E13-CFB7-4B5B-9BAD-C48380AFB398}"/>
              </a:ext>
            </a:extLst>
          </p:cNvPr>
          <p:cNvSpPr>
            <a:spLocks noChangeAspect="1" noEditPoints="1"/>
          </p:cNvSpPr>
          <p:nvPr/>
        </p:nvSpPr>
        <p:spPr bwMode="auto">
          <a:xfrm>
            <a:off x="3645274" y="8099309"/>
            <a:ext cx="269126" cy="360000"/>
          </a:xfrm>
          <a:custGeom>
            <a:avLst/>
            <a:gdLst/>
            <a:ahLst/>
            <a:cxnLst>
              <a:cxn ang="0">
                <a:pos x="66" y="257"/>
              </a:cxn>
              <a:cxn ang="0">
                <a:pos x="91" y="257"/>
              </a:cxn>
              <a:cxn ang="0">
                <a:pos x="91" y="269"/>
              </a:cxn>
              <a:cxn ang="0">
                <a:pos x="66" y="269"/>
              </a:cxn>
              <a:cxn ang="0">
                <a:pos x="66" y="257"/>
              </a:cxn>
              <a:cxn ang="0">
                <a:pos x="21" y="71"/>
              </a:cxn>
              <a:cxn ang="0">
                <a:pos x="19" y="74"/>
              </a:cxn>
              <a:cxn ang="0">
                <a:pos x="19" y="244"/>
              </a:cxn>
              <a:cxn ang="0">
                <a:pos x="21" y="247"/>
              </a:cxn>
              <a:cxn ang="0">
                <a:pos x="136" y="247"/>
              </a:cxn>
              <a:cxn ang="0">
                <a:pos x="138" y="244"/>
              </a:cxn>
              <a:cxn ang="0">
                <a:pos x="138" y="74"/>
              </a:cxn>
              <a:cxn ang="0">
                <a:pos x="136" y="71"/>
              </a:cxn>
              <a:cxn ang="0">
                <a:pos x="21" y="71"/>
              </a:cxn>
              <a:cxn ang="0">
                <a:pos x="20" y="53"/>
              </a:cxn>
              <a:cxn ang="0">
                <a:pos x="137" y="53"/>
              </a:cxn>
              <a:cxn ang="0">
                <a:pos x="157" y="73"/>
              </a:cxn>
              <a:cxn ang="0">
                <a:pos x="157" y="260"/>
              </a:cxn>
              <a:cxn ang="0">
                <a:pos x="137" y="280"/>
              </a:cxn>
              <a:cxn ang="0">
                <a:pos x="20" y="280"/>
              </a:cxn>
              <a:cxn ang="0">
                <a:pos x="0" y="260"/>
              </a:cxn>
              <a:cxn ang="0">
                <a:pos x="0" y="73"/>
              </a:cxn>
              <a:cxn ang="0">
                <a:pos x="20" y="53"/>
              </a:cxn>
              <a:cxn ang="0">
                <a:pos x="209" y="56"/>
              </a:cxn>
              <a:cxn ang="0">
                <a:pos x="194" y="60"/>
              </a:cxn>
              <a:cxn ang="0">
                <a:pos x="150" y="15"/>
              </a:cxn>
              <a:cxn ang="0">
                <a:pos x="154" y="0"/>
              </a:cxn>
              <a:cxn ang="0">
                <a:pos x="209" y="56"/>
              </a:cxn>
              <a:cxn ang="0">
                <a:pos x="184" y="62"/>
              </a:cxn>
              <a:cxn ang="0">
                <a:pos x="169" y="66"/>
              </a:cxn>
              <a:cxn ang="0">
                <a:pos x="143" y="39"/>
              </a:cxn>
              <a:cxn ang="0">
                <a:pos x="147" y="24"/>
              </a:cxn>
              <a:cxn ang="0">
                <a:pos x="184" y="62"/>
              </a:cxn>
              <a:cxn ang="0">
                <a:pos x="88" y="217"/>
              </a:cxn>
              <a:cxn ang="0">
                <a:pos x="33" y="122"/>
              </a:cxn>
              <a:cxn ang="0">
                <a:pos x="60" y="96"/>
              </a:cxn>
              <a:cxn ang="0">
                <a:pos x="73" y="129"/>
              </a:cxn>
              <a:cxn ang="0">
                <a:pos x="66" y="140"/>
              </a:cxn>
              <a:cxn ang="0">
                <a:pos x="89" y="180"/>
              </a:cxn>
              <a:cxn ang="0">
                <a:pos x="102" y="178"/>
              </a:cxn>
              <a:cxn ang="0">
                <a:pos x="124" y="206"/>
              </a:cxn>
              <a:cxn ang="0">
                <a:pos x="88" y="217"/>
              </a:cxn>
            </a:cxnLst>
            <a:rect l="0" t="0" r="r" b="b"/>
            <a:pathLst>
              <a:path w="209" h="280">
                <a:moveTo>
                  <a:pt x="66" y="257"/>
                </a:moveTo>
                <a:cubicBezTo>
                  <a:pt x="91" y="257"/>
                  <a:pt x="91" y="257"/>
                  <a:pt x="91" y="257"/>
                </a:cubicBezTo>
                <a:cubicBezTo>
                  <a:pt x="91" y="269"/>
                  <a:pt x="91" y="269"/>
                  <a:pt x="91" y="269"/>
                </a:cubicBezTo>
                <a:cubicBezTo>
                  <a:pt x="66" y="269"/>
                  <a:pt x="66" y="269"/>
                  <a:pt x="66" y="269"/>
                </a:cubicBezTo>
                <a:cubicBezTo>
                  <a:pt x="66" y="257"/>
                  <a:pt x="66" y="257"/>
                  <a:pt x="66" y="257"/>
                </a:cubicBezTo>
                <a:close/>
                <a:moveTo>
                  <a:pt x="21" y="71"/>
                </a:moveTo>
                <a:cubicBezTo>
                  <a:pt x="20" y="71"/>
                  <a:pt x="19" y="72"/>
                  <a:pt x="19" y="74"/>
                </a:cubicBezTo>
                <a:cubicBezTo>
                  <a:pt x="19" y="244"/>
                  <a:pt x="19" y="244"/>
                  <a:pt x="19" y="244"/>
                </a:cubicBezTo>
                <a:cubicBezTo>
                  <a:pt x="19" y="246"/>
                  <a:pt x="20" y="247"/>
                  <a:pt x="21" y="247"/>
                </a:cubicBezTo>
                <a:cubicBezTo>
                  <a:pt x="136" y="247"/>
                  <a:pt x="136" y="247"/>
                  <a:pt x="136" y="247"/>
                </a:cubicBezTo>
                <a:cubicBezTo>
                  <a:pt x="137" y="247"/>
                  <a:pt x="138" y="246"/>
                  <a:pt x="138" y="244"/>
                </a:cubicBezTo>
                <a:cubicBezTo>
                  <a:pt x="138" y="188"/>
                  <a:pt x="138" y="131"/>
                  <a:pt x="138" y="74"/>
                </a:cubicBezTo>
                <a:cubicBezTo>
                  <a:pt x="138" y="72"/>
                  <a:pt x="137" y="71"/>
                  <a:pt x="136" y="71"/>
                </a:cubicBezTo>
                <a:cubicBezTo>
                  <a:pt x="97" y="71"/>
                  <a:pt x="59" y="71"/>
                  <a:pt x="21" y="71"/>
                </a:cubicBezTo>
                <a:close/>
                <a:moveTo>
                  <a:pt x="20" y="53"/>
                </a:moveTo>
                <a:cubicBezTo>
                  <a:pt x="59" y="53"/>
                  <a:pt x="98" y="53"/>
                  <a:pt x="137" y="53"/>
                </a:cubicBezTo>
                <a:cubicBezTo>
                  <a:pt x="148" y="53"/>
                  <a:pt x="157" y="62"/>
                  <a:pt x="157" y="73"/>
                </a:cubicBezTo>
                <a:cubicBezTo>
                  <a:pt x="157" y="135"/>
                  <a:pt x="157" y="198"/>
                  <a:pt x="157" y="260"/>
                </a:cubicBezTo>
                <a:cubicBezTo>
                  <a:pt x="157" y="271"/>
                  <a:pt x="148" y="280"/>
                  <a:pt x="137" y="280"/>
                </a:cubicBezTo>
                <a:cubicBezTo>
                  <a:pt x="20" y="280"/>
                  <a:pt x="20" y="280"/>
                  <a:pt x="20" y="280"/>
                </a:cubicBezTo>
                <a:cubicBezTo>
                  <a:pt x="9" y="280"/>
                  <a:pt x="0" y="271"/>
                  <a:pt x="0" y="260"/>
                </a:cubicBezTo>
                <a:cubicBezTo>
                  <a:pt x="0" y="73"/>
                  <a:pt x="0" y="73"/>
                  <a:pt x="0" y="73"/>
                </a:cubicBezTo>
                <a:cubicBezTo>
                  <a:pt x="0" y="62"/>
                  <a:pt x="9" y="53"/>
                  <a:pt x="20" y="53"/>
                </a:cubicBezTo>
                <a:close/>
                <a:moveTo>
                  <a:pt x="209" y="56"/>
                </a:moveTo>
                <a:cubicBezTo>
                  <a:pt x="194" y="60"/>
                  <a:pt x="194" y="60"/>
                  <a:pt x="194" y="60"/>
                </a:cubicBezTo>
                <a:cubicBezTo>
                  <a:pt x="190" y="37"/>
                  <a:pt x="172" y="19"/>
                  <a:pt x="150" y="15"/>
                </a:cubicBezTo>
                <a:cubicBezTo>
                  <a:pt x="154" y="0"/>
                  <a:pt x="154" y="0"/>
                  <a:pt x="154" y="0"/>
                </a:cubicBezTo>
                <a:cubicBezTo>
                  <a:pt x="181" y="6"/>
                  <a:pt x="203" y="28"/>
                  <a:pt x="209" y="56"/>
                </a:cubicBezTo>
                <a:close/>
                <a:moveTo>
                  <a:pt x="184" y="62"/>
                </a:moveTo>
                <a:cubicBezTo>
                  <a:pt x="169" y="66"/>
                  <a:pt x="169" y="66"/>
                  <a:pt x="169" y="66"/>
                </a:cubicBezTo>
                <a:cubicBezTo>
                  <a:pt x="168" y="52"/>
                  <a:pt x="157" y="41"/>
                  <a:pt x="143" y="39"/>
                </a:cubicBezTo>
                <a:cubicBezTo>
                  <a:pt x="147" y="24"/>
                  <a:pt x="147" y="24"/>
                  <a:pt x="147" y="24"/>
                </a:cubicBezTo>
                <a:cubicBezTo>
                  <a:pt x="166" y="27"/>
                  <a:pt x="182" y="43"/>
                  <a:pt x="184" y="62"/>
                </a:cubicBezTo>
                <a:close/>
                <a:moveTo>
                  <a:pt x="88" y="217"/>
                </a:moveTo>
                <a:cubicBezTo>
                  <a:pt x="66" y="187"/>
                  <a:pt x="48" y="155"/>
                  <a:pt x="33" y="122"/>
                </a:cubicBezTo>
                <a:cubicBezTo>
                  <a:pt x="26" y="107"/>
                  <a:pt x="57" y="88"/>
                  <a:pt x="60" y="96"/>
                </a:cubicBezTo>
                <a:cubicBezTo>
                  <a:pt x="73" y="129"/>
                  <a:pt x="73" y="129"/>
                  <a:pt x="73" y="129"/>
                </a:cubicBezTo>
                <a:cubicBezTo>
                  <a:pt x="74" y="130"/>
                  <a:pt x="67" y="138"/>
                  <a:pt x="66" y="140"/>
                </a:cubicBezTo>
                <a:cubicBezTo>
                  <a:pt x="64" y="142"/>
                  <a:pt x="86" y="181"/>
                  <a:pt x="89" y="180"/>
                </a:cubicBezTo>
                <a:cubicBezTo>
                  <a:pt x="91" y="179"/>
                  <a:pt x="101" y="178"/>
                  <a:pt x="102" y="178"/>
                </a:cubicBezTo>
                <a:cubicBezTo>
                  <a:pt x="124" y="206"/>
                  <a:pt x="124" y="206"/>
                  <a:pt x="124" y="206"/>
                </a:cubicBezTo>
                <a:cubicBezTo>
                  <a:pt x="129" y="213"/>
                  <a:pt x="98" y="231"/>
                  <a:pt x="88" y="217"/>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57" name="Picture 56">
            <a:extLst>
              <a:ext uri="{FF2B5EF4-FFF2-40B4-BE49-F238E27FC236}">
                <a16:creationId xmlns:a16="http://schemas.microsoft.com/office/drawing/2014/main" id="{5D4E82B7-20F1-4A1D-BEB9-9BBDFD778F5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8775" y="10277813"/>
            <a:ext cx="315495" cy="288000"/>
          </a:xfrm>
          <a:prstGeom prst="rect">
            <a:avLst/>
          </a:prstGeom>
        </p:spPr>
      </p:pic>
      <p:pic>
        <p:nvPicPr>
          <p:cNvPr id="72" name="Picture 71">
            <a:extLst>
              <a:ext uri="{FF2B5EF4-FFF2-40B4-BE49-F238E27FC236}">
                <a16:creationId xmlns:a16="http://schemas.microsoft.com/office/drawing/2014/main" id="{47939E99-7BC4-4B4D-9D27-F27C33A7597D}"/>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712264" y="10241813"/>
            <a:ext cx="543966" cy="360000"/>
          </a:xfrm>
          <a:prstGeom prst="rect">
            <a:avLst/>
          </a:prstGeom>
          <a:noFill/>
          <a:ln>
            <a:noFill/>
          </a:ln>
        </p:spPr>
      </p:pic>
      <p:sp>
        <p:nvSpPr>
          <p:cNvPr id="20" name="Rectangle 19">
            <a:extLst>
              <a:ext uri="{FF2B5EF4-FFF2-40B4-BE49-F238E27FC236}">
                <a16:creationId xmlns:a16="http://schemas.microsoft.com/office/drawing/2014/main" id="{391E9304-2FDE-4A54-A559-E933526A1307}"/>
              </a:ext>
            </a:extLst>
          </p:cNvPr>
          <p:cNvSpPr/>
          <p:nvPr/>
        </p:nvSpPr>
        <p:spPr>
          <a:xfrm>
            <a:off x="135897" y="3125714"/>
            <a:ext cx="3557505" cy="540000"/>
          </a:xfrm>
          <a:prstGeom prst="rect">
            <a:avLst/>
          </a:prstGeom>
          <a:ln/>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Nova" panose="020B0504020202020204" pitchFamily="34" charset="0"/>
                <a:ea typeface="+mn-ea"/>
                <a:cs typeface="Arial" panose="020B0604020202020204" pitchFamily="34" charset="0"/>
              </a:rPr>
              <a:t>Do</a:t>
            </a:r>
          </a:p>
        </p:txBody>
      </p:sp>
      <p:sp>
        <p:nvSpPr>
          <p:cNvPr id="25" name="Rectangle 24">
            <a:extLst>
              <a:ext uri="{FF2B5EF4-FFF2-40B4-BE49-F238E27FC236}">
                <a16:creationId xmlns:a16="http://schemas.microsoft.com/office/drawing/2014/main" id="{5FCC0DBB-E141-4FB3-8624-58E648BF2EA9}"/>
              </a:ext>
            </a:extLst>
          </p:cNvPr>
          <p:cNvSpPr/>
          <p:nvPr/>
        </p:nvSpPr>
        <p:spPr>
          <a:xfrm>
            <a:off x="3866273" y="3137157"/>
            <a:ext cx="3557505" cy="540000"/>
          </a:xfrm>
          <a:prstGeom prst="rect">
            <a:avLst/>
          </a:prstGeom>
          <a:ln/>
        </p:spPr>
        <p:style>
          <a:lnRef idx="1">
            <a:schemeClr val="accent4"/>
          </a:lnRef>
          <a:fillRef idx="3">
            <a:schemeClr val="accent4"/>
          </a:fillRef>
          <a:effectRef idx="2">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65297F"/>
                </a:solidFill>
                <a:effectLst/>
                <a:uLnTx/>
                <a:uFillTx/>
                <a:latin typeface="Arial Nova" panose="020B0504020202020204" pitchFamily="34" charset="0"/>
                <a:ea typeface="+mn-ea"/>
                <a:cs typeface="Arial" panose="020B0604020202020204" pitchFamily="34" charset="0"/>
              </a:rPr>
              <a:t>Don’t</a:t>
            </a:r>
          </a:p>
        </p:txBody>
      </p:sp>
      <p:sp>
        <p:nvSpPr>
          <p:cNvPr id="26" name="Rectangle 25">
            <a:extLst>
              <a:ext uri="{FF2B5EF4-FFF2-40B4-BE49-F238E27FC236}">
                <a16:creationId xmlns:a16="http://schemas.microsoft.com/office/drawing/2014/main" id="{8EBF0667-4122-48E8-9929-B0039B177BFE}"/>
              </a:ext>
            </a:extLst>
          </p:cNvPr>
          <p:cNvSpPr/>
          <p:nvPr/>
        </p:nvSpPr>
        <p:spPr>
          <a:xfrm>
            <a:off x="130263" y="9547592"/>
            <a:ext cx="7311478" cy="4863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050" b="1" i="0" u="none" strike="noStrike" kern="1200" cap="none" spc="0" normalizeH="0" baseline="0" noProof="0" dirty="0">
                <a:ln>
                  <a:noFill/>
                </a:ln>
                <a:solidFill>
                  <a:prstClr val="white"/>
                </a:solidFill>
                <a:effectLst/>
                <a:uLnTx/>
                <a:uFillTx/>
                <a:latin typeface="Arial Nova" panose="020B0504020202020204" pitchFamily="34" charset="0"/>
                <a:ea typeface="+mn-ea"/>
                <a:cs typeface="Arial" panose="020B0604020202020204" pitchFamily="34" charset="0"/>
              </a:rPr>
              <a:t>If you require help or need clarification of any of these items, please speak to the main NSS contact at your provider or contact the NSS teams at the </a:t>
            </a:r>
            <a:r>
              <a:rPr kumimoji="0" lang="en-GB" sz="1050" b="1" i="0" u="none" strike="noStrike" kern="1200" cap="none" spc="0" normalizeH="0" baseline="0" noProof="0" dirty="0" err="1">
                <a:ln>
                  <a:noFill/>
                </a:ln>
                <a:solidFill>
                  <a:prstClr val="white"/>
                </a:solidFill>
                <a:effectLst/>
                <a:uLnTx/>
                <a:uFillTx/>
                <a:latin typeface="Arial Nova" panose="020B0504020202020204" pitchFamily="34" charset="0"/>
                <a:ea typeface="+mn-ea"/>
                <a:cs typeface="Arial" panose="020B0604020202020204" pitchFamily="34" charset="0"/>
              </a:rPr>
              <a:t>OfS</a:t>
            </a:r>
            <a:r>
              <a:rPr kumimoji="0" lang="en-GB" sz="1050" b="1" i="0" u="none" strike="noStrike" kern="1200" cap="none" spc="0" normalizeH="0" baseline="0" noProof="0" dirty="0">
                <a:ln>
                  <a:noFill/>
                </a:ln>
                <a:solidFill>
                  <a:prstClr val="white"/>
                </a:solidFill>
                <a:effectLst/>
                <a:uLnTx/>
                <a:uFillTx/>
                <a:latin typeface="Arial Nova" panose="020B0504020202020204" pitchFamily="34" charset="0"/>
                <a:ea typeface="+mn-ea"/>
                <a:cs typeface="Arial" panose="020B0604020202020204" pitchFamily="34" charset="0"/>
              </a:rPr>
              <a:t> at nss@officeforstudents.org.uk or Ipsos at nss@ipsos.com. </a:t>
            </a:r>
          </a:p>
        </p:txBody>
      </p:sp>
      <p:sp>
        <p:nvSpPr>
          <p:cNvPr id="27" name="Rectangle 26">
            <a:extLst>
              <a:ext uri="{FF2B5EF4-FFF2-40B4-BE49-F238E27FC236}">
                <a16:creationId xmlns:a16="http://schemas.microsoft.com/office/drawing/2014/main" id="{D8BCE9C3-D1FC-4F71-B722-06369C900FAD}"/>
              </a:ext>
            </a:extLst>
          </p:cNvPr>
          <p:cNvSpPr/>
          <p:nvPr/>
        </p:nvSpPr>
        <p:spPr>
          <a:xfrm>
            <a:off x="148225" y="3716450"/>
            <a:ext cx="3545178" cy="57693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t" anchorCtr="0">
            <a:noAutofit/>
          </a:bodyPr>
          <a:lstStyle/>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endParaRPr kumimoji="0" lang="en-GB" sz="10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endParaRP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0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Encourage all eligible students to participate.</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0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Allow students to give their feedback regardless of their opinion.</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0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Ensure students have total privacy when completing the survey.</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0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Be wary of tone and use of language when discussing the NSS and asking students to complete it: Be sure to keep promotion of the NSS as neutral as possible. Staff can explain the importance of the NSS, improvements their feedback has led to in previous years, and how it will help prospective students.</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0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Inform students that they are free to interpret the survey questions how they wish: Questions for the NSS are self-explanatory. Students should be encouraged to answer the survey questions however they interpret them.</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0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Hold voluntary NSS completion sessions:  Organising completion sessions is an effective way to encourage students to complete the survey. However, these sessions must be voluntary.</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0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Share the student guide with your eligible population to notify them how they can report any experience of inappropriate influence.</a:t>
            </a:r>
          </a:p>
        </p:txBody>
      </p:sp>
      <p:sp>
        <p:nvSpPr>
          <p:cNvPr id="28" name="Rectangle 27">
            <a:extLst>
              <a:ext uri="{FF2B5EF4-FFF2-40B4-BE49-F238E27FC236}">
                <a16:creationId xmlns:a16="http://schemas.microsoft.com/office/drawing/2014/main" id="{6C38D65C-013E-4174-9BCD-5D0C97B42218}"/>
              </a:ext>
            </a:extLst>
          </p:cNvPr>
          <p:cNvSpPr/>
          <p:nvPr/>
        </p:nvSpPr>
        <p:spPr>
          <a:xfrm>
            <a:off x="3866273" y="3716449"/>
            <a:ext cx="3575468" cy="57693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t" anchorCtr="0">
            <a:noAutofit/>
          </a:bodyPr>
          <a:lstStyle/>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0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Embed the NSS with other surveys being undertaken at the provider.</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0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Require or pressure students to attend NSS completion sessions.</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0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Indicate that the survey is compulsory.</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050" b="0" i="0" u="none" strike="noStrike" kern="1200" cap="none" spc="0" normalizeH="0" baseline="0" noProof="0" dirty="0">
                <a:ln>
                  <a:noFill/>
                </a:ln>
                <a:solidFill>
                  <a:srgbClr val="000000"/>
                </a:solidFill>
                <a:effectLst/>
                <a:uLnTx/>
                <a:uFillTx/>
                <a:latin typeface="Arial Nova Light"/>
                <a:cs typeface="Arial"/>
              </a:rPr>
              <a:t>Explicitly or implicitly advise students on how to interpret the survey: Providers should not explain the meanings of questions or the NSS response scale. This includes comparing the response scale to another scale with a different purpose.</a:t>
            </a:r>
            <a:endParaRPr lang="en-GB" sz="1050" b="0" i="0" u="none" strike="noStrike" kern="1200" cap="none" spc="0" normalizeH="0" baseline="0" noProof="0" dirty="0">
              <a:ln>
                <a:noFill/>
              </a:ln>
              <a:solidFill>
                <a:srgbClr val="000000"/>
              </a:solidFill>
              <a:effectLst/>
              <a:uLnTx/>
              <a:uFillTx/>
              <a:latin typeface="Arial Nova Light"/>
              <a:cs typeface="Arial"/>
            </a:endParaRP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050" b="0" i="0" u="none" strike="noStrike" kern="1200" cap="none" spc="0" normalizeH="0" baseline="0" noProof="0" dirty="0">
                <a:ln>
                  <a:noFill/>
                </a:ln>
                <a:solidFill>
                  <a:schemeClr val="tx1"/>
                </a:solidFill>
                <a:effectLst/>
                <a:uLnTx/>
                <a:uFillTx/>
                <a:latin typeface="Arial Nova Light"/>
                <a:cs typeface="Arial"/>
              </a:rPr>
              <a:t>Advise or request students to respond in a certain way: For example, ‘I recommend that you select ‘xxx’</a:t>
            </a:r>
            <a:r>
              <a:rPr lang="en-GB" sz="1050" dirty="0">
                <a:solidFill>
                  <a:schemeClr val="tx1"/>
                </a:solidFill>
                <a:latin typeface="Arial Nova Light"/>
                <a:cs typeface="Arial"/>
              </a:rPr>
              <a:t> response scale</a:t>
            </a:r>
            <a:r>
              <a:rPr kumimoji="0" lang="en-GB" sz="1050" b="0" i="0" u="none" strike="noStrike" kern="1200" cap="none" spc="0" normalizeH="0" baseline="0" noProof="0" dirty="0">
                <a:ln>
                  <a:noFill/>
                </a:ln>
                <a:solidFill>
                  <a:schemeClr val="tx1"/>
                </a:solidFill>
                <a:effectLst/>
                <a:uLnTx/>
                <a:uFillTx/>
                <a:latin typeface="Arial Nova Light"/>
                <a:cs typeface="Arial"/>
              </a:rPr>
              <a:t>’ or providing standard or example responses.</a:t>
            </a:r>
            <a:endParaRPr lang="en-GB" sz="1050" b="0" i="0" u="none" strike="noStrike" kern="1200" cap="none" spc="0" normalizeH="0" baseline="0" noProof="0" dirty="0">
              <a:ln>
                <a:noFill/>
              </a:ln>
              <a:solidFill>
                <a:schemeClr val="tx1"/>
              </a:solidFill>
              <a:effectLst/>
              <a:uLnTx/>
              <a:uFillTx/>
              <a:latin typeface="Arial Nova Light"/>
              <a:cs typeface="Arial"/>
            </a:endParaRP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0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Take students through the survey: Providers should not stand or sit beside students when they are completing the survey or take them through their responses question-by-question. </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0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Link the NSS to league tables, job prospects and the perceived value of students’ degrees: Providers are not permitted to tell students that negative responses could make their degrees look bad to future employers. There should be no link made between completion of the survey and employers’ perceptions of positive and negative outcomes. This includes links between the NSS and university league tables or the Teaching Excellent Framework (TEF).</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endParaRPr kumimoji="0" lang="en-GB" sz="105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endParaRPr>
          </a:p>
        </p:txBody>
      </p:sp>
      <p:sp>
        <p:nvSpPr>
          <p:cNvPr id="29" name="Rectangle 28">
            <a:extLst>
              <a:ext uri="{FF2B5EF4-FFF2-40B4-BE49-F238E27FC236}">
                <a16:creationId xmlns:a16="http://schemas.microsoft.com/office/drawing/2014/main" id="{6D465A8D-6050-4D3C-94AE-A6006C606839}"/>
              </a:ext>
            </a:extLst>
          </p:cNvPr>
          <p:cNvSpPr/>
          <p:nvPr/>
        </p:nvSpPr>
        <p:spPr>
          <a:xfrm>
            <a:off x="6628693" y="78333"/>
            <a:ext cx="711107" cy="923330"/>
          </a:xfrm>
          <a:prstGeom prst="rect">
            <a:avLst/>
          </a:prstGeom>
          <a:solidFill>
            <a:schemeClr val="bg1"/>
          </a:solidFill>
          <a:scene3d>
            <a:camera prst="orthographicFront"/>
            <a:lightRig rig="soft" dir="t">
              <a:rot lat="0" lon="0" rev="15600000"/>
            </a:lightRig>
          </a:scene3d>
          <a:sp3d>
            <a:bevelT w="165100" prst="coolSlant"/>
          </a:sp3d>
        </p:spPr>
        <p:txBody>
          <a:bodyPr wrap="square" lIns="91440" tIns="45720" rIns="91440" bIns="45720">
            <a:spAutoFit/>
            <a:sp3d extrusionH="57150" prstMaterial="softEdge">
              <a:bevelT w="25400" h="38100"/>
            </a:sp3d>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solidFill>
                  <a:srgbClr val="FFD600"/>
                </a:solidFill>
                <a:effectLst/>
                <a:uLnTx/>
                <a:uFillTx/>
                <a:latin typeface="Calibri" panose="020F0502020204030204"/>
                <a:ea typeface="+mn-ea"/>
                <a:cs typeface="+mn-cs"/>
              </a:rPr>
              <a:t>2 </a:t>
            </a:r>
          </a:p>
        </p:txBody>
      </p:sp>
    </p:spTree>
    <p:custDataLst>
      <p:tags r:id="rId1"/>
    </p:custDataLst>
    <p:extLst>
      <p:ext uri="{BB962C8B-B14F-4D97-AF65-F5344CB8AC3E}">
        <p14:creationId xmlns:p14="http://schemas.microsoft.com/office/powerpoint/2010/main" val="41100268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2"/>
</p:tagLst>
</file>

<file path=ppt/theme/theme1.xml><?xml version="1.0" encoding="utf-8"?>
<a:theme xmlns:a="http://schemas.openxmlformats.org/drawingml/2006/main" name="Office Theme">
  <a:themeElements>
    <a:clrScheme name="NSS 2022">
      <a:dk1>
        <a:srgbClr val="000000"/>
      </a:dk1>
      <a:lt1>
        <a:sysClr val="window" lastClr="FFFFFF"/>
      </a:lt1>
      <a:dk2>
        <a:srgbClr val="787878"/>
      </a:dk2>
      <a:lt2>
        <a:srgbClr val="E6E6E6"/>
      </a:lt2>
      <a:accent1>
        <a:srgbClr val="65297F"/>
      </a:accent1>
      <a:accent2>
        <a:srgbClr val="E5B5E8"/>
      </a:accent2>
      <a:accent3>
        <a:srgbClr val="52C9D1"/>
      </a:accent3>
      <a:accent4>
        <a:srgbClr val="FFD600"/>
      </a:accent4>
      <a:accent5>
        <a:srgbClr val="FFFFFF"/>
      </a:accent5>
      <a:accent6>
        <a:srgbClr val="FFFFFF"/>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00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gn="l">
          <a:defRPr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C29EC103AAB34FB173C6CA5BC1E1EE" ma:contentTypeVersion="25" ma:contentTypeDescription="Create a new document." ma:contentTypeScope="" ma:versionID="ab79b8703a6e8e4bced0268882815d3e">
  <xsd:schema xmlns:xsd="http://www.w3.org/2001/XMLSchema" xmlns:xs="http://www.w3.org/2001/XMLSchema" xmlns:p="http://schemas.microsoft.com/office/2006/metadata/properties" xmlns:ns2="83269685-e9eb-49f0-a3ef-9bfd85dd9bc5" xmlns:ns3="1c27e0e5-4ead-4989-bb4d-9b50f0e1a539" xmlns:ns4="3e405583-359d-43b4-b273-0eaaf844b1bc" targetNamespace="http://schemas.microsoft.com/office/2006/metadata/properties" ma:root="true" ma:fieldsID="267201b4c99d6e9692e740f029745ab0" ns2:_="" ns3:_="" ns4:_="">
    <xsd:import namespace="83269685-e9eb-49f0-a3ef-9bfd85dd9bc5"/>
    <xsd:import namespace="1c27e0e5-4ead-4989-bb4d-9b50f0e1a539"/>
    <xsd:import namespace="3e405583-359d-43b4-b273-0eaaf844b1bc"/>
    <xsd:element name="properties">
      <xsd:complexType>
        <xsd:sequence>
          <xsd:element name="documentManagement">
            <xsd:complexType>
              <xsd:all>
                <xsd:element ref="ns2:MediaServiceFastMetadata" minOccurs="0"/>
                <xsd:element ref="ns3:SharedWithUsers" minOccurs="0"/>
                <xsd:element ref="ns3:SharedWithDetails" minOccurs="0"/>
                <xsd:element ref="ns2:MediaService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4:TaxCatchAll" minOccurs="0"/>
                <xsd:element ref="ns2:a268bd75e1b244f3a1b9f8155fb9a272" minOccurs="0"/>
                <xsd:element ref="ns2:l888f8071d354a769439e08a97e4c2e5" minOccurs="0"/>
                <xsd:element ref="ns2:MediaLengthInSeconds"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269685-e9eb-49f0-a3ef-9bfd85dd9bc5" elementFormDefault="qualified">
    <xsd:import namespace="http://schemas.microsoft.com/office/2006/documentManagement/types"/>
    <xsd:import namespace="http://schemas.microsoft.com/office/infopath/2007/PartnerControls"/>
    <xsd:element name="MediaServiceFastMetadata" ma:index="8" nillable="true" ma:displayName="MediaServiceFastMetadata" ma:hidden="true" ma:internalName="MediaServiceFastMetadata" ma:readOnly="true">
      <xsd:simpleType>
        <xsd:restriction base="dms:Note"/>
      </xsd:simpleType>
    </xsd:element>
    <xsd:element name="MediaServiceMetadata" ma:index="11" nillable="true" ma:displayName="MediaServiceMetadata" ma:hidden="true" ma:internalName="MediaService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a268bd75e1b244f3a1b9f8155fb9a272" ma:index="21" nillable="true" ma:taxonomy="true" ma:internalName="a268bd75e1b244f3a1b9f8155fb9a272" ma:taxonomyFieldName="RecordType" ma:displayName="Record Type" ma:indexed="true" ma:default="" ma:fieldId="{a268bd75-e1b2-44f3-a1b9-f8155fb9a272}" ma:sspId="2ac42e1f-8393-410e-9ca5-f333132f5efe" ma:termSetId="73e0914c-ccd4-4abf-b423-86f4d75a03d7" ma:anchorId="bd8700fa-0df5-4ffe-aa2d-3a005a37817c" ma:open="false" ma:isKeyword="false">
      <xsd:complexType>
        <xsd:sequence>
          <xsd:element ref="pc:Terms" minOccurs="0" maxOccurs="1"/>
        </xsd:sequence>
      </xsd:complexType>
    </xsd:element>
    <xsd:element name="l888f8071d354a769439e08a97e4c2e5" ma:index="23" nillable="true" ma:taxonomy="true" ma:internalName="l888f8071d354a769439e08a97e4c2e5" ma:taxonomyFieldName="Keywords" ma:displayName="Keywords" ma:default="" ma:fieldId="{5888f807-1d35-4a76-9439-e08a97e4c2e5}" ma:sspId="2ac42e1f-8393-410e-9ca5-f333132f5efe" ma:termSetId="538d7280-86cb-47cd-9b3d-a36b8a65047e" ma:anchorId="00000000-0000-0000-0000-000000000000" ma:open="true" ma:isKeyword="false">
      <xsd:complexType>
        <xsd:sequence>
          <xsd:element ref="pc:Terms" minOccurs="0" maxOccurs="1"/>
        </xsd:sequence>
      </xsd:complex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2ac42e1f-8393-410e-9ca5-f333132f5ef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c27e0e5-4ead-4989-bb4d-9b50f0e1a539"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e405583-359d-43b4-b273-0eaaf844b1bc"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8387cb46-97df-46d1-90bb-952a712d779a}" ma:internalName="TaxCatchAll" ma:showField="CatchAllData" ma:web="1c27e0e5-4ead-4989-bb4d-9b50f0e1a5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2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2ac42e1f-8393-410e-9ca5-f333132f5efe"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888f8071d354a769439e08a97e4c2e5 xmlns="83269685-e9eb-49f0-a3ef-9bfd85dd9bc5">
      <Terms xmlns="http://schemas.microsoft.com/office/infopath/2007/PartnerControls"/>
    </l888f8071d354a769439e08a97e4c2e5>
    <TaxCatchAll xmlns="3e405583-359d-43b4-b273-0eaaf844b1bc" xsi:nil="true"/>
    <a268bd75e1b244f3a1b9f8155fb9a272 xmlns="83269685-e9eb-49f0-a3ef-9bfd85dd9bc5">
      <Terms xmlns="http://schemas.microsoft.com/office/infopath/2007/PartnerControls"/>
    </a268bd75e1b244f3a1b9f8155fb9a272>
    <lcf76f155ced4ddcb4097134ff3c332f xmlns="83269685-e9eb-49f0-a3ef-9bfd85dd9bc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27DCD29-1D88-487C-923E-8C9444E906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269685-e9eb-49f0-a3ef-9bfd85dd9bc5"/>
    <ds:schemaRef ds:uri="1c27e0e5-4ead-4989-bb4d-9b50f0e1a539"/>
    <ds:schemaRef ds:uri="3e405583-359d-43b4-b273-0eaaf844b1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DC8F9D-E91B-466B-9EE9-24C0323D7E97}">
  <ds:schemaRefs>
    <ds:schemaRef ds:uri="Microsoft.SharePoint.Taxonomy.ContentTypeSync"/>
  </ds:schemaRefs>
</ds:datastoreItem>
</file>

<file path=customXml/itemProps3.xml><?xml version="1.0" encoding="utf-8"?>
<ds:datastoreItem xmlns:ds="http://schemas.openxmlformats.org/officeDocument/2006/customXml" ds:itemID="{235EC38D-4AB5-4012-B9F4-6E1F214B50CA}">
  <ds:schemaRefs>
    <ds:schemaRef ds:uri="http://schemas.microsoft.com/sharepoint/v3/contenttype/forms"/>
  </ds:schemaRefs>
</ds:datastoreItem>
</file>

<file path=customXml/itemProps4.xml><?xml version="1.0" encoding="utf-8"?>
<ds:datastoreItem xmlns:ds="http://schemas.openxmlformats.org/officeDocument/2006/customXml" ds:itemID="{468B1CBD-3D08-4A37-91F7-009A104E49CC}">
  <ds:schemaRefs>
    <ds:schemaRef ds:uri="http://schemas.microsoft.com/office/infopath/2007/PartnerControls"/>
    <ds:schemaRef ds:uri="83269685-e9eb-49f0-a3ef-9bfd85dd9bc5"/>
    <ds:schemaRef ds:uri="http://www.w3.org/XML/1998/namespace"/>
    <ds:schemaRef ds:uri="http://purl.org/dc/terms/"/>
    <ds:schemaRef ds:uri="http://purl.org/dc/elements/1.1/"/>
    <ds:schemaRef ds:uri="3e405583-359d-43b4-b273-0eaaf844b1bc"/>
    <ds:schemaRef ds:uri="http://schemas.openxmlformats.org/package/2006/metadata/core-properties"/>
    <ds:schemaRef ds:uri="http://schemas.microsoft.com/office/2006/documentManagement/types"/>
    <ds:schemaRef ds:uri="1c27e0e5-4ead-4989-bb4d-9b50f0e1a539"/>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621</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Arial Nova</vt:lpstr>
      <vt:lpstr>Arial Nova Light</vt:lpstr>
      <vt:lpstr>Calibri</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Jarvis</dc:creator>
  <cp:keywords/>
  <cp:lastModifiedBy>Allie Burnett</cp:lastModifiedBy>
  <cp:revision>41</cp:revision>
  <dcterms:created xsi:type="dcterms:W3CDTF">2021-09-27T15:04:11Z</dcterms:created>
  <dcterms:modified xsi:type="dcterms:W3CDTF">2022-11-03T13:56:29Z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0x01010072C29EC103AAB34FB173C6CA5BC1E1EE</vt:lpwstr>
  </property>
  <property fmtid="{D5CDD505-2E9C-101B-9397-08002B2CF9AE}" pid="3" name="RecordType">
    <vt:lpwstr/>
  </property>
  <property fmtid="{D5CDD505-2E9C-101B-9397-08002B2CF9AE}" pid="4" name="MediaServiceImageTags">
    <vt:lpwstr/>
  </property>
</Properties>
</file>