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5"/>
  </p:sldMasterIdLst>
  <p:sldIdLst>
    <p:sldId id="262" r:id="rId6"/>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userDrawn="1">
          <p15:clr>
            <a:srgbClr val="A4A3A4"/>
          </p15:clr>
        </p15:guide>
        <p15:guide id="2" pos="2381" userDrawn="1">
          <p15:clr>
            <a:srgbClr val="A4A3A4"/>
          </p15:clr>
        </p15:guide>
        <p15:guide id="3" pos="226" userDrawn="1">
          <p15:clr>
            <a:srgbClr val="A4A3A4"/>
          </p15:clr>
        </p15:guide>
        <p15:guide id="4" pos="4536" userDrawn="1">
          <p15:clr>
            <a:srgbClr val="A4A3A4"/>
          </p15:clr>
        </p15:guide>
        <p15:guide id="5" pos="317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3012" y="66"/>
      </p:cViewPr>
      <p:guideLst>
        <p:guide orient="horz" pos="3367"/>
        <p:guide pos="2381"/>
        <p:guide pos="226"/>
        <p:guide pos="4536"/>
        <p:guide pos="3175"/>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5" Type="http://schemas.openxmlformats.org/officeDocument/2006/relationships/slideMaster" Target="slideMasters/slideMaster1.xml"/><Relationship Id="rId10"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en-US"/>
              <a:t>Click to edit Master title style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445996A-D2C0-467D-848F-D8F6B01416F4}" type="datetimeFigureOut">
              <a:rPr lang="en-GB" smtClean="0"/>
              <a:t>03/11/2022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26D649-5E1F-4A68-A7ED-E74F753EB096}" type="slidenum">
              <a:rPr lang="en-GB" smtClean="0"/>
              <a:t>‹#›</a:t>
            </a:fld>
            <a:endParaRPr lang="en-GB"/>
          </a:p>
        </p:txBody>
      </p:sp>
    </p:spTree>
    <p:extLst>
      <p:ext uri="{BB962C8B-B14F-4D97-AF65-F5344CB8AC3E}">
        <p14:creationId xmlns:p14="http://schemas.microsoft.com/office/powerpoint/2010/main" val="2590455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45996A-D2C0-467D-848F-D8F6B01416F4}" type="datetimeFigureOut">
              <a:rPr lang="en-GB" smtClean="0"/>
              <a:t>03/11/2022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26D649-5E1F-4A68-A7ED-E74F753EB096}" type="slidenum">
              <a:rPr lang="en-GB" smtClean="0"/>
              <a:t>‹#›</a:t>
            </a:fld>
            <a:endParaRPr lang="en-GB"/>
          </a:p>
        </p:txBody>
      </p:sp>
    </p:spTree>
    <p:extLst>
      <p:ext uri="{BB962C8B-B14F-4D97-AF65-F5344CB8AC3E}">
        <p14:creationId xmlns:p14="http://schemas.microsoft.com/office/powerpoint/2010/main" val="1918267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45996A-D2C0-467D-848F-D8F6B01416F4}" type="datetimeFigureOut">
              <a:rPr lang="en-GB" smtClean="0"/>
              <a:t>03/11/2022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26D649-5E1F-4A68-A7ED-E74F753EB096}" type="slidenum">
              <a:rPr lang="en-GB" smtClean="0"/>
              <a:t>‹#›</a:t>
            </a:fld>
            <a:endParaRPr lang="en-GB"/>
          </a:p>
        </p:txBody>
      </p:sp>
    </p:spTree>
    <p:extLst>
      <p:ext uri="{BB962C8B-B14F-4D97-AF65-F5344CB8AC3E}">
        <p14:creationId xmlns:p14="http://schemas.microsoft.com/office/powerpoint/2010/main" val="3755109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45996A-D2C0-467D-848F-D8F6B01416F4}" type="datetimeFigureOut">
              <a:rPr lang="en-GB" smtClean="0"/>
              <a:t>03/11/2022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26D649-5E1F-4A68-A7ED-E74F753EB096}" type="slidenum">
              <a:rPr lang="en-GB" smtClean="0"/>
              <a:t>‹#›</a:t>
            </a:fld>
            <a:endParaRPr lang="en-GB"/>
          </a:p>
        </p:txBody>
      </p:sp>
    </p:spTree>
    <p:extLst>
      <p:ext uri="{BB962C8B-B14F-4D97-AF65-F5344CB8AC3E}">
        <p14:creationId xmlns:p14="http://schemas.microsoft.com/office/powerpoint/2010/main" val="275540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en-US"/>
              <a:t>Click to edit Master title style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45996A-D2C0-467D-848F-D8F6B01416F4}" type="datetimeFigureOut">
              <a:rPr lang="en-GB" smtClean="0"/>
              <a:t>03/11/2022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26D649-5E1F-4A68-A7ED-E74F753EB096}" type="slidenum">
              <a:rPr lang="en-GB" smtClean="0"/>
              <a:t>‹#›</a:t>
            </a:fld>
            <a:endParaRPr lang="en-GB"/>
          </a:p>
        </p:txBody>
      </p:sp>
    </p:spTree>
    <p:extLst>
      <p:ext uri="{BB962C8B-B14F-4D97-AF65-F5344CB8AC3E}">
        <p14:creationId xmlns:p14="http://schemas.microsoft.com/office/powerpoint/2010/main" val="733097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445996A-D2C0-467D-848F-D8F6B01416F4}" type="datetimeFigureOut">
              <a:rPr lang="en-GB" smtClean="0"/>
              <a:t>03/11/2022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26D649-5E1F-4A68-A7ED-E74F753EB096}" type="slidenum">
              <a:rPr lang="en-GB" smtClean="0"/>
              <a:t>‹#›</a:t>
            </a:fld>
            <a:endParaRPr lang="en-GB"/>
          </a:p>
        </p:txBody>
      </p:sp>
    </p:spTree>
    <p:extLst>
      <p:ext uri="{BB962C8B-B14F-4D97-AF65-F5344CB8AC3E}">
        <p14:creationId xmlns:p14="http://schemas.microsoft.com/office/powerpoint/2010/main" val="3631229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US"/>
              <a:t>Click to edit Master text styles</a:t>
            </a:r>
          </a:p>
        </p:txBody>
      </p:sp>
      <p:sp>
        <p:nvSpPr>
          <p:cNvPr id="4" name="Content Placeholder 3"/>
          <p:cNvSpPr>
            <a:spLocks noGrp="1"/>
          </p:cNvSpPr>
          <p:nvPr>
            <p:ph sz="half" idx="2"/>
          </p:nvPr>
        </p:nvSpPr>
        <p:spPr>
          <a:xfrm>
            <a:off x="520713" y="3905482"/>
            <a:ext cx="3198096"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US"/>
              <a:t>Click to edit Master text styles</a:t>
            </a:r>
          </a:p>
        </p:txBody>
      </p:sp>
      <p:sp>
        <p:nvSpPr>
          <p:cNvPr id="6" name="Content Placeholder 5"/>
          <p:cNvSpPr>
            <a:spLocks noGrp="1"/>
          </p:cNvSpPr>
          <p:nvPr>
            <p:ph sz="quarter" idx="4"/>
          </p:nvPr>
        </p:nvSpPr>
        <p:spPr>
          <a:xfrm>
            <a:off x="3827086" y="3905482"/>
            <a:ext cx="3213847"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445996A-D2C0-467D-848F-D8F6B01416F4}" type="datetimeFigureOut">
              <a:rPr lang="en-GB" smtClean="0"/>
              <a:t>03/11/2022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026D649-5E1F-4A68-A7ED-E74F753EB096}" type="slidenum">
              <a:rPr lang="en-GB" smtClean="0"/>
              <a:t>‹#›</a:t>
            </a:fld>
            <a:endParaRPr lang="en-GB"/>
          </a:p>
        </p:txBody>
      </p:sp>
    </p:spTree>
    <p:extLst>
      <p:ext uri="{BB962C8B-B14F-4D97-AF65-F5344CB8AC3E}">
        <p14:creationId xmlns:p14="http://schemas.microsoft.com/office/powerpoint/2010/main" val="2974127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45996A-D2C0-467D-848F-D8F6B01416F4}" type="datetimeFigureOut">
              <a:rPr lang="en-GB" smtClean="0"/>
              <a:t>03/11/2022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026D649-5E1F-4A68-A7ED-E74F753EB096}" type="slidenum">
              <a:rPr lang="en-GB" smtClean="0"/>
              <a:t>‹#›</a:t>
            </a:fld>
            <a:endParaRPr lang="en-GB"/>
          </a:p>
        </p:txBody>
      </p:sp>
    </p:spTree>
    <p:extLst>
      <p:ext uri="{BB962C8B-B14F-4D97-AF65-F5344CB8AC3E}">
        <p14:creationId xmlns:p14="http://schemas.microsoft.com/office/powerpoint/2010/main" val="4097946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45996A-D2C0-467D-848F-D8F6B01416F4}" type="datetimeFigureOut">
              <a:rPr lang="en-GB" smtClean="0"/>
              <a:t>03/11/2022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026D649-5E1F-4A68-A7ED-E74F753EB096}" type="slidenum">
              <a:rPr lang="en-GB" smtClean="0"/>
              <a:t>‹#›</a:t>
            </a:fld>
            <a:endParaRPr lang="en-GB"/>
          </a:p>
        </p:txBody>
      </p:sp>
    </p:spTree>
    <p:extLst>
      <p:ext uri="{BB962C8B-B14F-4D97-AF65-F5344CB8AC3E}">
        <p14:creationId xmlns:p14="http://schemas.microsoft.com/office/powerpoint/2010/main" val="3376132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US"/>
              <a:t>Click to edit Master title style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9445996A-D2C0-467D-848F-D8F6B01416F4}" type="datetimeFigureOut">
              <a:rPr lang="en-GB" smtClean="0"/>
              <a:t>03/11/2022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26D649-5E1F-4A68-A7ED-E74F753EB096}" type="slidenum">
              <a:rPr lang="en-GB" smtClean="0"/>
              <a:t>‹#›</a:t>
            </a:fld>
            <a:endParaRPr lang="en-GB"/>
          </a:p>
        </p:txBody>
      </p:sp>
    </p:spTree>
    <p:extLst>
      <p:ext uri="{BB962C8B-B14F-4D97-AF65-F5344CB8AC3E}">
        <p14:creationId xmlns:p14="http://schemas.microsoft.com/office/powerpoint/2010/main" val="3616370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US"/>
              <a:t>Click icon to add picture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9445996A-D2C0-467D-848F-D8F6B01416F4}" type="datetimeFigureOut">
              <a:rPr lang="en-GB" smtClean="0"/>
              <a:t>03/11/2022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26D649-5E1F-4A68-A7ED-E74F753EB096}" type="slidenum">
              <a:rPr lang="en-GB" smtClean="0"/>
              <a:t>‹#›</a:t>
            </a:fld>
            <a:endParaRPr lang="en-GB"/>
          </a:p>
        </p:txBody>
      </p:sp>
    </p:spTree>
    <p:extLst>
      <p:ext uri="{BB962C8B-B14F-4D97-AF65-F5344CB8AC3E}">
        <p14:creationId xmlns:p14="http://schemas.microsoft.com/office/powerpoint/2010/main" val="2561757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latin typeface="Arial" panose="020B0604020202020204" pitchFamily="34" charset="0"/>
              </a:defRPr>
            </a:lvl1pPr>
          </a:lstStyle>
          <a:p>
            <a:fld id="{9445996A-D2C0-467D-848F-D8F6B01416F4}" type="datetimeFigureOut">
              <a:rPr lang="en-GB" smtClean="0"/>
              <a:pPr/>
              <a:t>03/11/2022</a:t>
            </a:fld>
            <a:endParaRPr lang="en-GB" dirty="0"/>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latin typeface="Arial" panose="020B0604020202020204" pitchFamily="34" charset="0"/>
              </a:defRPr>
            </a:lvl1pPr>
          </a:lstStyle>
          <a:p>
            <a:endParaRPr lang="en-GB" dirty="0"/>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latin typeface="Arial" panose="020B0604020202020204" pitchFamily="34" charset="0"/>
              </a:defRPr>
            </a:lvl1pPr>
          </a:lstStyle>
          <a:p>
            <a:fld id="{B026D649-5E1F-4A68-A7ED-E74F753EB096}" type="slidenum">
              <a:rPr lang="en-GB" smtClean="0"/>
              <a:pPr/>
              <a:t>‹#›</a:t>
            </a:fld>
            <a:endParaRPr lang="en-GB" dirty="0"/>
          </a:p>
        </p:txBody>
      </p:sp>
    </p:spTree>
    <p:extLst>
      <p:ext uri="{BB962C8B-B14F-4D97-AF65-F5344CB8AC3E}">
        <p14:creationId xmlns:p14="http://schemas.microsoft.com/office/powerpoint/2010/main" val="371333976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55934" rtl="0" eaLnBrk="1" latinLnBrk="0" hangingPunct="1">
        <a:lnSpc>
          <a:spcPct val="90000"/>
        </a:lnSpc>
        <a:spcBef>
          <a:spcPct val="0"/>
        </a:spcBef>
        <a:buNone/>
        <a:defRPr sz="3637" kern="1200">
          <a:solidFill>
            <a:schemeClr val="tx1"/>
          </a:solidFill>
          <a:latin typeface="Arial" panose="020B0604020202020204" pitchFamily="34" charset="0"/>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Arial" panose="020B0604020202020204" pitchFamily="34" charset="0"/>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Arial" panose="020B0604020202020204" pitchFamily="34" charset="0"/>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Arial" panose="020B0604020202020204" pitchFamily="34" charset="0"/>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Arial" panose="020B0604020202020204" pitchFamily="34" charset="0"/>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Arial" panose="020B0604020202020204" pitchFamily="34" charset="0"/>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ags" Target="../tags/tag1.xml"/><Relationship Id="rId6" Type="http://schemas.openxmlformats.org/officeDocument/2006/relationships/image" Target="../media/image3.png"/><Relationship Id="rId5" Type="http://schemas.openxmlformats.org/officeDocument/2006/relationships/image" Target="../media/image2.wmf"/><Relationship Id="rId4" Type="http://schemas.openxmlformats.org/officeDocument/2006/relationships/hyperlink" Target="https://www.officeforstudents.org.uk/nss-influe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2" name="Picture 141">
            <a:extLst>
              <a:ext uri="{FF2B5EF4-FFF2-40B4-BE49-F238E27FC236}">
                <a16:creationId xmlns:a16="http://schemas.microsoft.com/office/drawing/2014/main" id="{957D0C6E-2498-4DDC-A3D2-B22220B0FA77}"/>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0" y="0"/>
            <a:ext cx="2518774" cy="1080000"/>
          </a:xfrm>
          <a:prstGeom prst="rect">
            <a:avLst/>
          </a:prstGeom>
        </p:spPr>
      </p:pic>
      <p:sp>
        <p:nvSpPr>
          <p:cNvPr id="54" name="Rectangle 53">
            <a:extLst>
              <a:ext uri="{FF2B5EF4-FFF2-40B4-BE49-F238E27FC236}">
                <a16:creationId xmlns:a16="http://schemas.microsoft.com/office/drawing/2014/main" id="{03AEC306-7C8F-45B1-B20D-36B496654BDC}"/>
              </a:ext>
            </a:extLst>
          </p:cNvPr>
          <p:cNvSpPr/>
          <p:nvPr/>
        </p:nvSpPr>
        <p:spPr>
          <a:xfrm>
            <a:off x="0" y="10151813"/>
            <a:ext cx="7559676" cy="540000"/>
          </a:xfrm>
          <a:prstGeom prst="rect">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10000"/>
              </a:lnSpc>
              <a:spcBef>
                <a:spcPts val="0"/>
              </a:spcBef>
              <a:spcAft>
                <a:spcPts val="0"/>
              </a:spcAft>
              <a:buClrTx/>
              <a:buSzTx/>
              <a:buFontTx/>
              <a:buNone/>
              <a:tabLst/>
              <a:defRPr/>
            </a:pPr>
            <a:endParaRPr kumimoji="0" lang="en-GB" sz="1100" b="0"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endParaRPr>
          </a:p>
        </p:txBody>
      </p:sp>
      <p:sp>
        <p:nvSpPr>
          <p:cNvPr id="2" name="TextBox 1">
            <a:extLst>
              <a:ext uri="{FF2B5EF4-FFF2-40B4-BE49-F238E27FC236}">
                <a16:creationId xmlns:a16="http://schemas.microsoft.com/office/drawing/2014/main" id="{E6C68023-FA1E-4A53-A4CD-91A0A22DA304}"/>
              </a:ext>
            </a:extLst>
          </p:cNvPr>
          <p:cNvSpPr txBox="1"/>
          <p:nvPr/>
        </p:nvSpPr>
        <p:spPr>
          <a:xfrm>
            <a:off x="-1" y="10331813"/>
            <a:ext cx="7559676" cy="180000"/>
          </a:xfrm>
          <a:prstGeom prst="rect">
            <a:avLst/>
          </a:prstGeom>
          <a:noFill/>
        </p:spPr>
        <p:txBody>
          <a:bodyPr wrap="non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65297F"/>
                </a:solidFill>
                <a:effectLst/>
                <a:uLnTx/>
                <a:uFillTx/>
                <a:latin typeface="Arial" panose="020B0604020202020204" pitchFamily="34" charset="0"/>
                <a:ea typeface="+mn-ea"/>
                <a:cs typeface="+mn-cs"/>
              </a:rPr>
              <a:t>© Ipsos | National Student Survey | nss@ipsos.com | 020 8861 8110</a:t>
            </a:r>
          </a:p>
        </p:txBody>
      </p:sp>
      <p:sp>
        <p:nvSpPr>
          <p:cNvPr id="4" name="TextBox 3">
            <a:extLst>
              <a:ext uri="{FF2B5EF4-FFF2-40B4-BE49-F238E27FC236}">
                <a16:creationId xmlns:a16="http://schemas.microsoft.com/office/drawing/2014/main" id="{A5C83F29-6001-4672-994E-A5341C750611}"/>
              </a:ext>
            </a:extLst>
          </p:cNvPr>
          <p:cNvSpPr txBox="1"/>
          <p:nvPr/>
        </p:nvSpPr>
        <p:spPr>
          <a:xfrm>
            <a:off x="2518775" y="0"/>
            <a:ext cx="5040900" cy="1080000"/>
          </a:xfrm>
          <a:prstGeom prst="rect">
            <a:avLst/>
          </a:prstGeom>
          <a:solidFill>
            <a:schemeClr val="accent3"/>
          </a:solidFill>
        </p:spPr>
        <p:txBody>
          <a:bodyPr wrap="square" lIns="0" rIns="0" rtlCol="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dirty="0">
              <a:ln>
                <a:solidFill>
                  <a:srgbClr val="000000"/>
                </a:solidFill>
              </a:ln>
              <a:solidFill>
                <a:srgbClr val="52C9D1"/>
              </a:solidFill>
              <a:effectLst/>
              <a:uLnTx/>
              <a:uFillTx/>
              <a:latin typeface="Arial Black" panose="020B0A04020102020204" pitchFamily="34" charset="0"/>
              <a:ea typeface="+mn-ea"/>
              <a:cs typeface="Arial" panose="020B0604020202020204" pitchFamily="34" charset="0"/>
            </a:endParaRPr>
          </a:p>
        </p:txBody>
      </p:sp>
      <p:sp>
        <p:nvSpPr>
          <p:cNvPr id="5" name="TextBox 4">
            <a:extLst>
              <a:ext uri="{FF2B5EF4-FFF2-40B4-BE49-F238E27FC236}">
                <a16:creationId xmlns:a16="http://schemas.microsoft.com/office/drawing/2014/main" id="{3BDBD16E-DBBF-48ED-8322-96663388CDCD}"/>
              </a:ext>
            </a:extLst>
          </p:cNvPr>
          <p:cNvSpPr txBox="1"/>
          <p:nvPr/>
        </p:nvSpPr>
        <p:spPr>
          <a:xfrm>
            <a:off x="1761455" y="327062"/>
            <a:ext cx="4602157" cy="425877"/>
          </a:xfrm>
          <a:prstGeom prst="rect">
            <a:avLst/>
          </a:prstGeom>
          <a:noFill/>
        </p:spPr>
        <p:txBody>
          <a:bodyPr wrap="none" lIns="0" tIns="72000" rIns="0" bIns="0" rtlCol="0" anchor="ctr">
            <a:spAutoFit/>
          </a:bodyPr>
          <a:lstStyle/>
          <a:p>
            <a:pPr marL="0" marR="0" lvl="0" indent="0" algn="l" defTabSz="457200" rtl="0" eaLnBrk="1" fontAlgn="auto" latinLnBrk="0" hangingPunct="1">
              <a:lnSpc>
                <a:spcPct val="80000"/>
              </a:lnSpc>
              <a:spcBef>
                <a:spcPts val="0"/>
              </a:spcBef>
              <a:spcAft>
                <a:spcPts val="0"/>
              </a:spcAft>
              <a:buClrTx/>
              <a:buSzTx/>
              <a:buFontTx/>
              <a:buNone/>
              <a:tabLst/>
              <a:defRPr/>
            </a:pPr>
            <a:r>
              <a:rPr kumimoji="0" lang="en-GB" sz="2800" b="0" i="0" u="none" strike="noStrike" kern="1200" cap="none" spc="0" normalizeH="0" baseline="0" noProof="0" dirty="0">
                <a:ln w="12700">
                  <a:solidFill>
                    <a:srgbClr val="000000"/>
                  </a:solidFill>
                </a:ln>
                <a:solidFill>
                  <a:srgbClr val="FFD600"/>
                </a:solidFill>
                <a:effectLst/>
                <a:uLnTx/>
                <a:uFillTx/>
                <a:latin typeface="Arial Black" panose="020B0A04020102020204" pitchFamily="34" charset="0"/>
                <a:ea typeface="+mn-ea"/>
                <a:cs typeface="Arial" panose="020B0604020202020204" pitchFamily="34" charset="0"/>
              </a:rPr>
              <a:t>Inappropriate Influence</a:t>
            </a:r>
          </a:p>
        </p:txBody>
      </p:sp>
      <p:graphicFrame>
        <p:nvGraphicFramePr>
          <p:cNvPr id="8" name="Table 9">
            <a:extLst>
              <a:ext uri="{FF2B5EF4-FFF2-40B4-BE49-F238E27FC236}">
                <a16:creationId xmlns:a16="http://schemas.microsoft.com/office/drawing/2014/main" id="{532643C8-80C8-47F7-AAA9-F8C5198ABE9D}"/>
              </a:ext>
            </a:extLst>
          </p:cNvPr>
          <p:cNvGraphicFramePr>
            <a:graphicFrameLocks noGrp="1"/>
          </p:cNvGraphicFramePr>
          <p:nvPr>
            <p:extLst>
              <p:ext uri="{D42A27DB-BD31-4B8C-83A1-F6EECF244321}">
                <p14:modId xmlns:p14="http://schemas.microsoft.com/office/powerpoint/2010/main" val="687355846"/>
              </p:ext>
            </p:extLst>
          </p:nvPr>
        </p:nvGraphicFramePr>
        <p:xfrm>
          <a:off x="130263" y="1205998"/>
          <a:ext cx="7311478" cy="1805160"/>
        </p:xfrm>
        <a:graphic>
          <a:graphicData uri="http://schemas.openxmlformats.org/drawingml/2006/table">
            <a:tbl>
              <a:tblPr firstRow="1" bandRow="1">
                <a:tableStyleId>{5C22544A-7EE6-4342-B048-85BDC9FD1C3A}</a:tableStyleId>
              </a:tblPr>
              <a:tblGrid>
                <a:gridCol w="7311478">
                  <a:extLst>
                    <a:ext uri="{9D8B030D-6E8A-4147-A177-3AD203B41FA5}">
                      <a16:colId xmlns:a16="http://schemas.microsoft.com/office/drawing/2014/main" val="2359357549"/>
                    </a:ext>
                  </a:extLst>
                </a:gridCol>
              </a:tblGrid>
              <a:tr h="370840">
                <a:tc>
                  <a:txBody>
                    <a:bodyPr/>
                    <a:lstStyle/>
                    <a:p>
                      <a:pPr marL="0" indent="0">
                        <a:spcAft>
                          <a:spcPts val="600"/>
                        </a:spcAft>
                        <a:buFont typeface="Wingdings" panose="05000000000000000000" pitchFamily="2" charset="2"/>
                        <a:buNone/>
                      </a:pPr>
                      <a:r>
                        <a:rPr lang="en-GB" sz="1100" b="0" dirty="0">
                          <a:solidFill>
                            <a:schemeClr val="tx1"/>
                          </a:solidFill>
                          <a:latin typeface="Arial Nova Light" panose="020B0304020202020204" pitchFamily="34" charset="0"/>
                          <a:cs typeface="Arial" panose="020B0604020202020204" pitchFamily="34" charset="0"/>
                        </a:rPr>
                        <a:t>During the course of the academic year, you may wish to talk to students about the National Student Survey (NSS). When doing so, it is important that you do not inappropriately influence the responses students may give. Please read the table below carefully and speak to your NSS contact if you have any questions. Please note that this is not an exhaustive list. For more information, please refer to the NSS 2023 Good Practice Guide. The below list may be used in conjunction with the full guidance. There is also a guide for students on inappropriate influence available </a:t>
                      </a:r>
                      <a:r>
                        <a:rPr lang="en-GB" sz="1100" b="0" dirty="0">
                          <a:solidFill>
                            <a:srgbClr val="FF0000"/>
                          </a:solidFill>
                          <a:latin typeface="Arial Nova Light" panose="020B0304020202020204" pitchFamily="34" charset="0"/>
                          <a:cs typeface="Arial" panose="020B0604020202020204" pitchFamily="34" charset="0"/>
                          <a:hlinkClick r:id="rId4"/>
                        </a:rPr>
                        <a:t>here</a:t>
                      </a:r>
                      <a:r>
                        <a:rPr lang="en-GB" sz="1100" b="0" dirty="0">
                          <a:solidFill>
                            <a:srgbClr val="FF0000"/>
                          </a:solidFill>
                          <a:latin typeface="Arial Nova Light" panose="020B0304020202020204" pitchFamily="34" charset="0"/>
                          <a:cs typeface="Arial" panose="020B0604020202020204" pitchFamily="34" charset="0"/>
                        </a:rPr>
                        <a:t>. </a:t>
                      </a:r>
                    </a:p>
                    <a:p>
                      <a:pPr marL="0" indent="0">
                        <a:spcAft>
                          <a:spcPts val="600"/>
                        </a:spcAft>
                        <a:buFont typeface="Wingdings" panose="05000000000000000000" pitchFamily="2" charset="2"/>
                        <a:buNone/>
                      </a:pPr>
                      <a:r>
                        <a:rPr lang="en-GB" sz="1100" b="0" dirty="0">
                          <a:solidFill>
                            <a:schemeClr val="tx1"/>
                          </a:solidFill>
                          <a:latin typeface="Arial Nova Light" panose="020B0304020202020204" pitchFamily="34" charset="0"/>
                          <a:cs typeface="Arial" panose="020B0604020202020204" pitchFamily="34" charset="0"/>
                        </a:rPr>
                        <a:t>Providers registered in Wales, Scotland and Northern Ireland are expected to promote the National Student Survey. Providers in England are no longer required to actively promote the survey but they can choose to do so if they wish. </a:t>
                      </a:r>
                    </a:p>
                    <a:p>
                      <a:pPr marL="0" indent="0">
                        <a:spcAft>
                          <a:spcPts val="600"/>
                        </a:spcAft>
                        <a:buFont typeface="Wingdings" panose="05000000000000000000" pitchFamily="2" charset="2"/>
                        <a:buNone/>
                      </a:pPr>
                      <a:r>
                        <a:rPr lang="en-GB" sz="1100" b="0" dirty="0">
                          <a:solidFill>
                            <a:schemeClr val="tx1"/>
                          </a:solidFill>
                          <a:latin typeface="Arial Nova Light" panose="020B0304020202020204" pitchFamily="34" charset="0"/>
                          <a:cs typeface="Arial" panose="020B0604020202020204" pitchFamily="34" charset="0"/>
                        </a:rPr>
                        <a:t>All providers must adhere to the guidance on inappropriate influence regardless if they choose to promote the survey or not. </a:t>
                      </a:r>
                    </a:p>
                  </a:txBody>
                  <a:tcPr marL="108000" marR="108000" marT="72000" marB="72000" anchor="ctr">
                    <a:lnL w="38100" cap="flat" cmpd="sng" algn="ctr">
                      <a:solidFill>
                        <a:schemeClr val="bg1"/>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250355391"/>
                  </a:ext>
                </a:extLst>
              </a:tr>
            </a:tbl>
          </a:graphicData>
        </a:graphic>
      </p:graphicFrame>
      <p:grpSp>
        <p:nvGrpSpPr>
          <p:cNvPr id="21" name="Group 20">
            <a:extLst>
              <a:ext uri="{FF2B5EF4-FFF2-40B4-BE49-F238E27FC236}">
                <a16:creationId xmlns:a16="http://schemas.microsoft.com/office/drawing/2014/main" id="{3F847833-2698-426A-A19D-DC85AB8E8004}"/>
              </a:ext>
            </a:extLst>
          </p:cNvPr>
          <p:cNvGrpSpPr>
            <a:grpSpLocks noChangeAspect="1"/>
          </p:cNvGrpSpPr>
          <p:nvPr/>
        </p:nvGrpSpPr>
        <p:grpSpPr>
          <a:xfrm>
            <a:off x="1180847" y="8051089"/>
            <a:ext cx="515854" cy="360000"/>
            <a:chOff x="0" y="0"/>
            <a:chExt cx="614363" cy="446088"/>
          </a:xfrm>
          <a:solidFill>
            <a:schemeClr val="bg1"/>
          </a:solidFill>
        </p:grpSpPr>
        <p:sp>
          <p:nvSpPr>
            <p:cNvPr id="22" name="Freeform 5">
              <a:extLst>
                <a:ext uri="{FF2B5EF4-FFF2-40B4-BE49-F238E27FC236}">
                  <a16:creationId xmlns:a16="http://schemas.microsoft.com/office/drawing/2014/main" id="{BC239A73-9F49-4A61-8D81-2F76A6227B3F}"/>
                </a:ext>
              </a:extLst>
            </p:cNvPr>
            <p:cNvSpPr>
              <a:spLocks noEditPoints="1"/>
            </p:cNvSpPr>
            <p:nvPr/>
          </p:nvSpPr>
          <p:spPr bwMode="auto">
            <a:xfrm>
              <a:off x="0" y="0"/>
              <a:ext cx="614363" cy="446088"/>
            </a:xfrm>
            <a:custGeom>
              <a:avLst/>
              <a:gdLst/>
              <a:ahLst/>
              <a:cxnLst>
                <a:cxn ang="0">
                  <a:pos x="351" y="12"/>
                </a:cxn>
                <a:cxn ang="0">
                  <a:pos x="347" y="4"/>
                </a:cxn>
                <a:cxn ang="0">
                  <a:pos x="52" y="0"/>
                </a:cxn>
                <a:cxn ang="0">
                  <a:pos x="42" y="4"/>
                </a:cxn>
                <a:cxn ang="0">
                  <a:pos x="38" y="234"/>
                </a:cxn>
                <a:cxn ang="0">
                  <a:pos x="15" y="234"/>
                </a:cxn>
                <a:cxn ang="0">
                  <a:pos x="3" y="245"/>
                </a:cxn>
                <a:cxn ang="0">
                  <a:pos x="0" y="263"/>
                </a:cxn>
                <a:cxn ang="0">
                  <a:pos x="3" y="270"/>
                </a:cxn>
                <a:cxn ang="0">
                  <a:pos x="15" y="280"/>
                </a:cxn>
                <a:cxn ang="0">
                  <a:pos x="369" y="281"/>
                </a:cxn>
                <a:cxn ang="0">
                  <a:pos x="382" y="275"/>
                </a:cxn>
                <a:cxn ang="0">
                  <a:pos x="387" y="263"/>
                </a:cxn>
                <a:cxn ang="0">
                  <a:pos x="387" y="249"/>
                </a:cxn>
                <a:cxn ang="0">
                  <a:pos x="376" y="236"/>
                </a:cxn>
                <a:cxn ang="0">
                  <a:pos x="369" y="234"/>
                </a:cxn>
                <a:cxn ang="0">
                  <a:pos x="51" y="12"/>
                </a:cxn>
                <a:cxn ang="0">
                  <a:pos x="337" y="11"/>
                </a:cxn>
                <a:cxn ang="0">
                  <a:pos x="338" y="237"/>
                </a:cxn>
                <a:cxn ang="0">
                  <a:pos x="52" y="237"/>
                </a:cxn>
                <a:cxn ang="0">
                  <a:pos x="170" y="265"/>
                </a:cxn>
                <a:cxn ang="0">
                  <a:pos x="163" y="263"/>
                </a:cxn>
                <a:cxn ang="0">
                  <a:pos x="162" y="258"/>
                </a:cxn>
                <a:cxn ang="0">
                  <a:pos x="166" y="250"/>
                </a:cxn>
                <a:cxn ang="0">
                  <a:pos x="171" y="250"/>
                </a:cxn>
                <a:cxn ang="0">
                  <a:pos x="176" y="258"/>
                </a:cxn>
                <a:cxn ang="0">
                  <a:pos x="174" y="263"/>
                </a:cxn>
                <a:cxn ang="0">
                  <a:pos x="170" y="265"/>
                </a:cxn>
                <a:cxn ang="0">
                  <a:pos x="191" y="265"/>
                </a:cxn>
                <a:cxn ang="0">
                  <a:pos x="186" y="258"/>
                </a:cxn>
                <a:cxn ang="0">
                  <a:pos x="189" y="251"/>
                </a:cxn>
                <a:cxn ang="0">
                  <a:pos x="194" y="249"/>
                </a:cxn>
                <a:cxn ang="0">
                  <a:pos x="201" y="254"/>
                </a:cxn>
                <a:cxn ang="0">
                  <a:pos x="201" y="260"/>
                </a:cxn>
                <a:cxn ang="0">
                  <a:pos x="194" y="265"/>
                </a:cxn>
                <a:cxn ang="0">
                  <a:pos x="220" y="265"/>
                </a:cxn>
                <a:cxn ang="0">
                  <a:pos x="212" y="260"/>
                </a:cxn>
                <a:cxn ang="0">
                  <a:pos x="212" y="254"/>
                </a:cxn>
                <a:cxn ang="0">
                  <a:pos x="220" y="249"/>
                </a:cxn>
                <a:cxn ang="0">
                  <a:pos x="224" y="251"/>
                </a:cxn>
                <a:cxn ang="0">
                  <a:pos x="227" y="258"/>
                </a:cxn>
                <a:cxn ang="0">
                  <a:pos x="222" y="265"/>
                </a:cxn>
                <a:cxn ang="0">
                  <a:pos x="353" y="265"/>
                </a:cxn>
                <a:cxn ang="0">
                  <a:pos x="353" y="249"/>
                </a:cxn>
              </a:cxnLst>
              <a:rect l="0" t="0" r="r" b="b"/>
              <a:pathLst>
                <a:path w="387" h="281">
                  <a:moveTo>
                    <a:pt x="369" y="234"/>
                  </a:moveTo>
                  <a:lnTo>
                    <a:pt x="351" y="234"/>
                  </a:lnTo>
                  <a:lnTo>
                    <a:pt x="351" y="12"/>
                  </a:lnTo>
                  <a:lnTo>
                    <a:pt x="351" y="12"/>
                  </a:lnTo>
                  <a:lnTo>
                    <a:pt x="349" y="7"/>
                  </a:lnTo>
                  <a:lnTo>
                    <a:pt x="347" y="4"/>
                  </a:lnTo>
                  <a:lnTo>
                    <a:pt x="342" y="1"/>
                  </a:lnTo>
                  <a:lnTo>
                    <a:pt x="337" y="0"/>
                  </a:lnTo>
                  <a:lnTo>
                    <a:pt x="52" y="0"/>
                  </a:lnTo>
                  <a:lnTo>
                    <a:pt x="52" y="0"/>
                  </a:lnTo>
                  <a:lnTo>
                    <a:pt x="47" y="1"/>
                  </a:lnTo>
                  <a:lnTo>
                    <a:pt x="42" y="4"/>
                  </a:lnTo>
                  <a:lnTo>
                    <a:pt x="39" y="7"/>
                  </a:lnTo>
                  <a:lnTo>
                    <a:pt x="38" y="12"/>
                  </a:lnTo>
                  <a:lnTo>
                    <a:pt x="38" y="234"/>
                  </a:lnTo>
                  <a:lnTo>
                    <a:pt x="18" y="234"/>
                  </a:lnTo>
                  <a:lnTo>
                    <a:pt x="18" y="234"/>
                  </a:lnTo>
                  <a:lnTo>
                    <a:pt x="15" y="234"/>
                  </a:lnTo>
                  <a:lnTo>
                    <a:pt x="13" y="236"/>
                  </a:lnTo>
                  <a:lnTo>
                    <a:pt x="7" y="240"/>
                  </a:lnTo>
                  <a:lnTo>
                    <a:pt x="3" y="245"/>
                  </a:lnTo>
                  <a:lnTo>
                    <a:pt x="2" y="249"/>
                  </a:lnTo>
                  <a:lnTo>
                    <a:pt x="0" y="253"/>
                  </a:lnTo>
                  <a:lnTo>
                    <a:pt x="0" y="263"/>
                  </a:lnTo>
                  <a:lnTo>
                    <a:pt x="0" y="263"/>
                  </a:lnTo>
                  <a:lnTo>
                    <a:pt x="2" y="266"/>
                  </a:lnTo>
                  <a:lnTo>
                    <a:pt x="3" y="270"/>
                  </a:lnTo>
                  <a:lnTo>
                    <a:pt x="7" y="275"/>
                  </a:lnTo>
                  <a:lnTo>
                    <a:pt x="13" y="280"/>
                  </a:lnTo>
                  <a:lnTo>
                    <a:pt x="15" y="280"/>
                  </a:lnTo>
                  <a:lnTo>
                    <a:pt x="18" y="281"/>
                  </a:lnTo>
                  <a:lnTo>
                    <a:pt x="369" y="281"/>
                  </a:lnTo>
                  <a:lnTo>
                    <a:pt x="369" y="281"/>
                  </a:lnTo>
                  <a:lnTo>
                    <a:pt x="373" y="280"/>
                  </a:lnTo>
                  <a:lnTo>
                    <a:pt x="376" y="280"/>
                  </a:lnTo>
                  <a:lnTo>
                    <a:pt x="382" y="275"/>
                  </a:lnTo>
                  <a:lnTo>
                    <a:pt x="386" y="270"/>
                  </a:lnTo>
                  <a:lnTo>
                    <a:pt x="387" y="266"/>
                  </a:lnTo>
                  <a:lnTo>
                    <a:pt x="387" y="263"/>
                  </a:lnTo>
                  <a:lnTo>
                    <a:pt x="387" y="253"/>
                  </a:lnTo>
                  <a:lnTo>
                    <a:pt x="387" y="253"/>
                  </a:lnTo>
                  <a:lnTo>
                    <a:pt x="387" y="249"/>
                  </a:lnTo>
                  <a:lnTo>
                    <a:pt x="386" y="245"/>
                  </a:lnTo>
                  <a:lnTo>
                    <a:pt x="382" y="240"/>
                  </a:lnTo>
                  <a:lnTo>
                    <a:pt x="376" y="236"/>
                  </a:lnTo>
                  <a:lnTo>
                    <a:pt x="373" y="234"/>
                  </a:lnTo>
                  <a:lnTo>
                    <a:pt x="369" y="234"/>
                  </a:lnTo>
                  <a:lnTo>
                    <a:pt x="369" y="234"/>
                  </a:lnTo>
                  <a:close/>
                  <a:moveTo>
                    <a:pt x="51" y="237"/>
                  </a:moveTo>
                  <a:lnTo>
                    <a:pt x="51" y="12"/>
                  </a:lnTo>
                  <a:lnTo>
                    <a:pt x="51" y="12"/>
                  </a:lnTo>
                  <a:lnTo>
                    <a:pt x="52" y="11"/>
                  </a:lnTo>
                  <a:lnTo>
                    <a:pt x="337" y="11"/>
                  </a:lnTo>
                  <a:lnTo>
                    <a:pt x="337" y="11"/>
                  </a:lnTo>
                  <a:lnTo>
                    <a:pt x="338" y="12"/>
                  </a:lnTo>
                  <a:lnTo>
                    <a:pt x="338" y="237"/>
                  </a:lnTo>
                  <a:lnTo>
                    <a:pt x="338" y="237"/>
                  </a:lnTo>
                  <a:lnTo>
                    <a:pt x="337" y="237"/>
                  </a:lnTo>
                  <a:lnTo>
                    <a:pt x="52" y="237"/>
                  </a:lnTo>
                  <a:lnTo>
                    <a:pt x="52" y="237"/>
                  </a:lnTo>
                  <a:lnTo>
                    <a:pt x="51" y="237"/>
                  </a:lnTo>
                  <a:lnTo>
                    <a:pt x="51" y="237"/>
                  </a:lnTo>
                  <a:close/>
                  <a:moveTo>
                    <a:pt x="170" y="265"/>
                  </a:moveTo>
                  <a:lnTo>
                    <a:pt x="170" y="265"/>
                  </a:lnTo>
                  <a:lnTo>
                    <a:pt x="166" y="265"/>
                  </a:lnTo>
                  <a:lnTo>
                    <a:pt x="163" y="263"/>
                  </a:lnTo>
                  <a:lnTo>
                    <a:pt x="162" y="260"/>
                  </a:lnTo>
                  <a:lnTo>
                    <a:pt x="162" y="258"/>
                  </a:lnTo>
                  <a:lnTo>
                    <a:pt x="162" y="258"/>
                  </a:lnTo>
                  <a:lnTo>
                    <a:pt x="162" y="254"/>
                  </a:lnTo>
                  <a:lnTo>
                    <a:pt x="163" y="251"/>
                  </a:lnTo>
                  <a:lnTo>
                    <a:pt x="166" y="250"/>
                  </a:lnTo>
                  <a:lnTo>
                    <a:pt x="170" y="249"/>
                  </a:lnTo>
                  <a:lnTo>
                    <a:pt x="170" y="249"/>
                  </a:lnTo>
                  <a:lnTo>
                    <a:pt x="171" y="250"/>
                  </a:lnTo>
                  <a:lnTo>
                    <a:pt x="174" y="251"/>
                  </a:lnTo>
                  <a:lnTo>
                    <a:pt x="176" y="254"/>
                  </a:lnTo>
                  <a:lnTo>
                    <a:pt x="176" y="258"/>
                  </a:lnTo>
                  <a:lnTo>
                    <a:pt x="176" y="258"/>
                  </a:lnTo>
                  <a:lnTo>
                    <a:pt x="176" y="260"/>
                  </a:lnTo>
                  <a:lnTo>
                    <a:pt x="174" y="263"/>
                  </a:lnTo>
                  <a:lnTo>
                    <a:pt x="171" y="265"/>
                  </a:lnTo>
                  <a:lnTo>
                    <a:pt x="170" y="265"/>
                  </a:lnTo>
                  <a:lnTo>
                    <a:pt x="170" y="265"/>
                  </a:lnTo>
                  <a:close/>
                  <a:moveTo>
                    <a:pt x="194" y="265"/>
                  </a:moveTo>
                  <a:lnTo>
                    <a:pt x="194" y="265"/>
                  </a:lnTo>
                  <a:lnTo>
                    <a:pt x="191" y="265"/>
                  </a:lnTo>
                  <a:lnTo>
                    <a:pt x="189" y="263"/>
                  </a:lnTo>
                  <a:lnTo>
                    <a:pt x="186" y="260"/>
                  </a:lnTo>
                  <a:lnTo>
                    <a:pt x="186" y="258"/>
                  </a:lnTo>
                  <a:lnTo>
                    <a:pt x="186" y="258"/>
                  </a:lnTo>
                  <a:lnTo>
                    <a:pt x="186" y="254"/>
                  </a:lnTo>
                  <a:lnTo>
                    <a:pt x="189" y="251"/>
                  </a:lnTo>
                  <a:lnTo>
                    <a:pt x="191" y="250"/>
                  </a:lnTo>
                  <a:lnTo>
                    <a:pt x="194" y="249"/>
                  </a:lnTo>
                  <a:lnTo>
                    <a:pt x="194" y="249"/>
                  </a:lnTo>
                  <a:lnTo>
                    <a:pt x="197" y="250"/>
                  </a:lnTo>
                  <a:lnTo>
                    <a:pt x="200" y="251"/>
                  </a:lnTo>
                  <a:lnTo>
                    <a:pt x="201" y="254"/>
                  </a:lnTo>
                  <a:lnTo>
                    <a:pt x="202" y="258"/>
                  </a:lnTo>
                  <a:lnTo>
                    <a:pt x="202" y="258"/>
                  </a:lnTo>
                  <a:lnTo>
                    <a:pt x="201" y="260"/>
                  </a:lnTo>
                  <a:lnTo>
                    <a:pt x="200" y="263"/>
                  </a:lnTo>
                  <a:lnTo>
                    <a:pt x="197" y="265"/>
                  </a:lnTo>
                  <a:lnTo>
                    <a:pt x="194" y="265"/>
                  </a:lnTo>
                  <a:lnTo>
                    <a:pt x="194" y="265"/>
                  </a:lnTo>
                  <a:close/>
                  <a:moveTo>
                    <a:pt x="220" y="265"/>
                  </a:moveTo>
                  <a:lnTo>
                    <a:pt x="220" y="265"/>
                  </a:lnTo>
                  <a:lnTo>
                    <a:pt x="216" y="265"/>
                  </a:lnTo>
                  <a:lnTo>
                    <a:pt x="214" y="263"/>
                  </a:lnTo>
                  <a:lnTo>
                    <a:pt x="212" y="260"/>
                  </a:lnTo>
                  <a:lnTo>
                    <a:pt x="211" y="258"/>
                  </a:lnTo>
                  <a:lnTo>
                    <a:pt x="211" y="258"/>
                  </a:lnTo>
                  <a:lnTo>
                    <a:pt x="212" y="254"/>
                  </a:lnTo>
                  <a:lnTo>
                    <a:pt x="214" y="251"/>
                  </a:lnTo>
                  <a:lnTo>
                    <a:pt x="216" y="250"/>
                  </a:lnTo>
                  <a:lnTo>
                    <a:pt x="220" y="249"/>
                  </a:lnTo>
                  <a:lnTo>
                    <a:pt x="220" y="249"/>
                  </a:lnTo>
                  <a:lnTo>
                    <a:pt x="222" y="250"/>
                  </a:lnTo>
                  <a:lnTo>
                    <a:pt x="224" y="251"/>
                  </a:lnTo>
                  <a:lnTo>
                    <a:pt x="225" y="254"/>
                  </a:lnTo>
                  <a:lnTo>
                    <a:pt x="227" y="258"/>
                  </a:lnTo>
                  <a:lnTo>
                    <a:pt x="227" y="258"/>
                  </a:lnTo>
                  <a:lnTo>
                    <a:pt x="225" y="260"/>
                  </a:lnTo>
                  <a:lnTo>
                    <a:pt x="224" y="263"/>
                  </a:lnTo>
                  <a:lnTo>
                    <a:pt x="222" y="265"/>
                  </a:lnTo>
                  <a:lnTo>
                    <a:pt x="220" y="265"/>
                  </a:lnTo>
                  <a:lnTo>
                    <a:pt x="220" y="265"/>
                  </a:lnTo>
                  <a:close/>
                  <a:moveTo>
                    <a:pt x="353" y="265"/>
                  </a:moveTo>
                  <a:lnTo>
                    <a:pt x="278" y="265"/>
                  </a:lnTo>
                  <a:lnTo>
                    <a:pt x="278" y="249"/>
                  </a:lnTo>
                  <a:lnTo>
                    <a:pt x="353" y="249"/>
                  </a:lnTo>
                  <a:lnTo>
                    <a:pt x="353" y="265"/>
                  </a:lnTo>
                  <a:lnTo>
                    <a:pt x="353" y="265"/>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3" name="Freeform 6">
              <a:extLst>
                <a:ext uri="{FF2B5EF4-FFF2-40B4-BE49-F238E27FC236}">
                  <a16:creationId xmlns:a16="http://schemas.microsoft.com/office/drawing/2014/main" id="{AB1425AD-1116-4B64-ADF2-4D1FE11FE6F6}"/>
                </a:ext>
              </a:extLst>
            </p:cNvPr>
            <p:cNvSpPr>
              <a:spLocks/>
            </p:cNvSpPr>
            <p:nvPr/>
          </p:nvSpPr>
          <p:spPr bwMode="auto">
            <a:xfrm>
              <a:off x="352425" y="204788"/>
              <a:ext cx="103188" cy="93663"/>
            </a:xfrm>
            <a:custGeom>
              <a:avLst/>
              <a:gdLst/>
              <a:ahLst/>
              <a:cxnLst>
                <a:cxn ang="0">
                  <a:pos x="61" y="6"/>
                </a:cxn>
                <a:cxn ang="0">
                  <a:pos x="31" y="2"/>
                </a:cxn>
                <a:cxn ang="0">
                  <a:pos x="0" y="0"/>
                </a:cxn>
                <a:cxn ang="0">
                  <a:pos x="10" y="29"/>
                </a:cxn>
                <a:cxn ang="0">
                  <a:pos x="19" y="59"/>
                </a:cxn>
                <a:cxn ang="0">
                  <a:pos x="34" y="40"/>
                </a:cxn>
                <a:cxn ang="0">
                  <a:pos x="52" y="55"/>
                </a:cxn>
                <a:cxn ang="0">
                  <a:pos x="65" y="39"/>
                </a:cxn>
                <a:cxn ang="0">
                  <a:pos x="47" y="25"/>
                </a:cxn>
                <a:cxn ang="0">
                  <a:pos x="61" y="6"/>
                </a:cxn>
              </a:cxnLst>
              <a:rect l="0" t="0" r="r" b="b"/>
              <a:pathLst>
                <a:path w="65" h="59">
                  <a:moveTo>
                    <a:pt x="61" y="6"/>
                  </a:moveTo>
                  <a:lnTo>
                    <a:pt x="31" y="2"/>
                  </a:lnTo>
                  <a:lnTo>
                    <a:pt x="0" y="0"/>
                  </a:lnTo>
                  <a:lnTo>
                    <a:pt x="10" y="29"/>
                  </a:lnTo>
                  <a:lnTo>
                    <a:pt x="19" y="59"/>
                  </a:lnTo>
                  <a:lnTo>
                    <a:pt x="34" y="40"/>
                  </a:lnTo>
                  <a:lnTo>
                    <a:pt x="52" y="55"/>
                  </a:lnTo>
                  <a:lnTo>
                    <a:pt x="65" y="39"/>
                  </a:lnTo>
                  <a:lnTo>
                    <a:pt x="47" y="25"/>
                  </a:lnTo>
                  <a:lnTo>
                    <a:pt x="61" y="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grpSp>
      <p:sp>
        <p:nvSpPr>
          <p:cNvPr id="24" name="Freeform 6">
            <a:extLst>
              <a:ext uri="{FF2B5EF4-FFF2-40B4-BE49-F238E27FC236}">
                <a16:creationId xmlns:a16="http://schemas.microsoft.com/office/drawing/2014/main" id="{2E0F9E13-CFB7-4B5B-9BAD-C48380AFB398}"/>
              </a:ext>
            </a:extLst>
          </p:cNvPr>
          <p:cNvSpPr>
            <a:spLocks noChangeAspect="1" noEditPoints="1"/>
          </p:cNvSpPr>
          <p:nvPr/>
        </p:nvSpPr>
        <p:spPr bwMode="auto">
          <a:xfrm>
            <a:off x="3645274" y="8099309"/>
            <a:ext cx="269126" cy="360000"/>
          </a:xfrm>
          <a:custGeom>
            <a:avLst/>
            <a:gdLst/>
            <a:ahLst/>
            <a:cxnLst>
              <a:cxn ang="0">
                <a:pos x="66" y="257"/>
              </a:cxn>
              <a:cxn ang="0">
                <a:pos x="91" y="257"/>
              </a:cxn>
              <a:cxn ang="0">
                <a:pos x="91" y="269"/>
              </a:cxn>
              <a:cxn ang="0">
                <a:pos x="66" y="269"/>
              </a:cxn>
              <a:cxn ang="0">
                <a:pos x="66" y="257"/>
              </a:cxn>
              <a:cxn ang="0">
                <a:pos x="21" y="71"/>
              </a:cxn>
              <a:cxn ang="0">
                <a:pos x="19" y="74"/>
              </a:cxn>
              <a:cxn ang="0">
                <a:pos x="19" y="244"/>
              </a:cxn>
              <a:cxn ang="0">
                <a:pos x="21" y="247"/>
              </a:cxn>
              <a:cxn ang="0">
                <a:pos x="136" y="247"/>
              </a:cxn>
              <a:cxn ang="0">
                <a:pos x="138" y="244"/>
              </a:cxn>
              <a:cxn ang="0">
                <a:pos x="138" y="74"/>
              </a:cxn>
              <a:cxn ang="0">
                <a:pos x="136" y="71"/>
              </a:cxn>
              <a:cxn ang="0">
                <a:pos x="21" y="71"/>
              </a:cxn>
              <a:cxn ang="0">
                <a:pos x="20" y="53"/>
              </a:cxn>
              <a:cxn ang="0">
                <a:pos x="137" y="53"/>
              </a:cxn>
              <a:cxn ang="0">
                <a:pos x="157" y="73"/>
              </a:cxn>
              <a:cxn ang="0">
                <a:pos x="157" y="260"/>
              </a:cxn>
              <a:cxn ang="0">
                <a:pos x="137" y="280"/>
              </a:cxn>
              <a:cxn ang="0">
                <a:pos x="20" y="280"/>
              </a:cxn>
              <a:cxn ang="0">
                <a:pos x="0" y="260"/>
              </a:cxn>
              <a:cxn ang="0">
                <a:pos x="0" y="73"/>
              </a:cxn>
              <a:cxn ang="0">
                <a:pos x="20" y="53"/>
              </a:cxn>
              <a:cxn ang="0">
                <a:pos x="209" y="56"/>
              </a:cxn>
              <a:cxn ang="0">
                <a:pos x="194" y="60"/>
              </a:cxn>
              <a:cxn ang="0">
                <a:pos x="150" y="15"/>
              </a:cxn>
              <a:cxn ang="0">
                <a:pos x="154" y="0"/>
              </a:cxn>
              <a:cxn ang="0">
                <a:pos x="209" y="56"/>
              </a:cxn>
              <a:cxn ang="0">
                <a:pos x="184" y="62"/>
              </a:cxn>
              <a:cxn ang="0">
                <a:pos x="169" y="66"/>
              </a:cxn>
              <a:cxn ang="0">
                <a:pos x="143" y="39"/>
              </a:cxn>
              <a:cxn ang="0">
                <a:pos x="147" y="24"/>
              </a:cxn>
              <a:cxn ang="0">
                <a:pos x="184" y="62"/>
              </a:cxn>
              <a:cxn ang="0">
                <a:pos x="88" y="217"/>
              </a:cxn>
              <a:cxn ang="0">
                <a:pos x="33" y="122"/>
              </a:cxn>
              <a:cxn ang="0">
                <a:pos x="60" y="96"/>
              </a:cxn>
              <a:cxn ang="0">
                <a:pos x="73" y="129"/>
              </a:cxn>
              <a:cxn ang="0">
                <a:pos x="66" y="140"/>
              </a:cxn>
              <a:cxn ang="0">
                <a:pos x="89" y="180"/>
              </a:cxn>
              <a:cxn ang="0">
                <a:pos x="102" y="178"/>
              </a:cxn>
              <a:cxn ang="0">
                <a:pos x="124" y="206"/>
              </a:cxn>
              <a:cxn ang="0">
                <a:pos x="88" y="217"/>
              </a:cxn>
            </a:cxnLst>
            <a:rect l="0" t="0" r="r" b="b"/>
            <a:pathLst>
              <a:path w="209" h="280">
                <a:moveTo>
                  <a:pt x="66" y="257"/>
                </a:moveTo>
                <a:cubicBezTo>
                  <a:pt x="91" y="257"/>
                  <a:pt x="91" y="257"/>
                  <a:pt x="91" y="257"/>
                </a:cubicBezTo>
                <a:cubicBezTo>
                  <a:pt x="91" y="269"/>
                  <a:pt x="91" y="269"/>
                  <a:pt x="91" y="269"/>
                </a:cubicBezTo>
                <a:cubicBezTo>
                  <a:pt x="66" y="269"/>
                  <a:pt x="66" y="269"/>
                  <a:pt x="66" y="269"/>
                </a:cubicBezTo>
                <a:cubicBezTo>
                  <a:pt x="66" y="257"/>
                  <a:pt x="66" y="257"/>
                  <a:pt x="66" y="257"/>
                </a:cubicBezTo>
                <a:close/>
                <a:moveTo>
                  <a:pt x="21" y="71"/>
                </a:moveTo>
                <a:cubicBezTo>
                  <a:pt x="20" y="71"/>
                  <a:pt x="19" y="72"/>
                  <a:pt x="19" y="74"/>
                </a:cubicBezTo>
                <a:cubicBezTo>
                  <a:pt x="19" y="244"/>
                  <a:pt x="19" y="244"/>
                  <a:pt x="19" y="244"/>
                </a:cubicBezTo>
                <a:cubicBezTo>
                  <a:pt x="19" y="246"/>
                  <a:pt x="20" y="247"/>
                  <a:pt x="21" y="247"/>
                </a:cubicBezTo>
                <a:cubicBezTo>
                  <a:pt x="136" y="247"/>
                  <a:pt x="136" y="247"/>
                  <a:pt x="136" y="247"/>
                </a:cubicBezTo>
                <a:cubicBezTo>
                  <a:pt x="137" y="247"/>
                  <a:pt x="138" y="246"/>
                  <a:pt x="138" y="244"/>
                </a:cubicBezTo>
                <a:cubicBezTo>
                  <a:pt x="138" y="188"/>
                  <a:pt x="138" y="131"/>
                  <a:pt x="138" y="74"/>
                </a:cubicBezTo>
                <a:cubicBezTo>
                  <a:pt x="138" y="72"/>
                  <a:pt x="137" y="71"/>
                  <a:pt x="136" y="71"/>
                </a:cubicBezTo>
                <a:cubicBezTo>
                  <a:pt x="97" y="71"/>
                  <a:pt x="59" y="71"/>
                  <a:pt x="21" y="71"/>
                </a:cubicBezTo>
                <a:close/>
                <a:moveTo>
                  <a:pt x="20" y="53"/>
                </a:moveTo>
                <a:cubicBezTo>
                  <a:pt x="59" y="53"/>
                  <a:pt x="98" y="53"/>
                  <a:pt x="137" y="53"/>
                </a:cubicBezTo>
                <a:cubicBezTo>
                  <a:pt x="148" y="53"/>
                  <a:pt x="157" y="62"/>
                  <a:pt x="157" y="73"/>
                </a:cubicBezTo>
                <a:cubicBezTo>
                  <a:pt x="157" y="135"/>
                  <a:pt x="157" y="198"/>
                  <a:pt x="157" y="260"/>
                </a:cubicBezTo>
                <a:cubicBezTo>
                  <a:pt x="157" y="271"/>
                  <a:pt x="148" y="280"/>
                  <a:pt x="137" y="280"/>
                </a:cubicBezTo>
                <a:cubicBezTo>
                  <a:pt x="20" y="280"/>
                  <a:pt x="20" y="280"/>
                  <a:pt x="20" y="280"/>
                </a:cubicBezTo>
                <a:cubicBezTo>
                  <a:pt x="9" y="280"/>
                  <a:pt x="0" y="271"/>
                  <a:pt x="0" y="260"/>
                </a:cubicBezTo>
                <a:cubicBezTo>
                  <a:pt x="0" y="73"/>
                  <a:pt x="0" y="73"/>
                  <a:pt x="0" y="73"/>
                </a:cubicBezTo>
                <a:cubicBezTo>
                  <a:pt x="0" y="62"/>
                  <a:pt x="9" y="53"/>
                  <a:pt x="20" y="53"/>
                </a:cubicBezTo>
                <a:close/>
                <a:moveTo>
                  <a:pt x="209" y="56"/>
                </a:moveTo>
                <a:cubicBezTo>
                  <a:pt x="194" y="60"/>
                  <a:pt x="194" y="60"/>
                  <a:pt x="194" y="60"/>
                </a:cubicBezTo>
                <a:cubicBezTo>
                  <a:pt x="190" y="37"/>
                  <a:pt x="172" y="19"/>
                  <a:pt x="150" y="15"/>
                </a:cubicBezTo>
                <a:cubicBezTo>
                  <a:pt x="154" y="0"/>
                  <a:pt x="154" y="0"/>
                  <a:pt x="154" y="0"/>
                </a:cubicBezTo>
                <a:cubicBezTo>
                  <a:pt x="181" y="6"/>
                  <a:pt x="203" y="28"/>
                  <a:pt x="209" y="56"/>
                </a:cubicBezTo>
                <a:close/>
                <a:moveTo>
                  <a:pt x="184" y="62"/>
                </a:moveTo>
                <a:cubicBezTo>
                  <a:pt x="169" y="66"/>
                  <a:pt x="169" y="66"/>
                  <a:pt x="169" y="66"/>
                </a:cubicBezTo>
                <a:cubicBezTo>
                  <a:pt x="168" y="52"/>
                  <a:pt x="157" y="41"/>
                  <a:pt x="143" y="39"/>
                </a:cubicBezTo>
                <a:cubicBezTo>
                  <a:pt x="147" y="24"/>
                  <a:pt x="147" y="24"/>
                  <a:pt x="147" y="24"/>
                </a:cubicBezTo>
                <a:cubicBezTo>
                  <a:pt x="166" y="27"/>
                  <a:pt x="182" y="43"/>
                  <a:pt x="184" y="62"/>
                </a:cubicBezTo>
                <a:close/>
                <a:moveTo>
                  <a:pt x="88" y="217"/>
                </a:moveTo>
                <a:cubicBezTo>
                  <a:pt x="66" y="187"/>
                  <a:pt x="48" y="155"/>
                  <a:pt x="33" y="122"/>
                </a:cubicBezTo>
                <a:cubicBezTo>
                  <a:pt x="26" y="107"/>
                  <a:pt x="57" y="88"/>
                  <a:pt x="60" y="96"/>
                </a:cubicBezTo>
                <a:cubicBezTo>
                  <a:pt x="73" y="129"/>
                  <a:pt x="73" y="129"/>
                  <a:pt x="73" y="129"/>
                </a:cubicBezTo>
                <a:cubicBezTo>
                  <a:pt x="74" y="130"/>
                  <a:pt x="67" y="138"/>
                  <a:pt x="66" y="140"/>
                </a:cubicBezTo>
                <a:cubicBezTo>
                  <a:pt x="64" y="142"/>
                  <a:pt x="86" y="181"/>
                  <a:pt x="89" y="180"/>
                </a:cubicBezTo>
                <a:cubicBezTo>
                  <a:pt x="91" y="179"/>
                  <a:pt x="101" y="178"/>
                  <a:pt x="102" y="178"/>
                </a:cubicBezTo>
                <a:cubicBezTo>
                  <a:pt x="124" y="206"/>
                  <a:pt x="124" y="206"/>
                  <a:pt x="124" y="206"/>
                </a:cubicBezTo>
                <a:cubicBezTo>
                  <a:pt x="129" y="213"/>
                  <a:pt x="98" y="231"/>
                  <a:pt x="88" y="217"/>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57" name="Picture 56">
            <a:extLst>
              <a:ext uri="{FF2B5EF4-FFF2-40B4-BE49-F238E27FC236}">
                <a16:creationId xmlns:a16="http://schemas.microsoft.com/office/drawing/2014/main" id="{5D4E82B7-20F1-4A1D-BEB9-9BBDFD778F5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58775" y="10277813"/>
            <a:ext cx="315495" cy="288000"/>
          </a:xfrm>
          <a:prstGeom prst="rect">
            <a:avLst/>
          </a:prstGeom>
        </p:spPr>
      </p:pic>
      <p:pic>
        <p:nvPicPr>
          <p:cNvPr id="72" name="Picture 71">
            <a:extLst>
              <a:ext uri="{FF2B5EF4-FFF2-40B4-BE49-F238E27FC236}">
                <a16:creationId xmlns:a16="http://schemas.microsoft.com/office/drawing/2014/main" id="{47939E99-7BC4-4B4D-9D27-F27C33A7597D}"/>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712264" y="10241813"/>
            <a:ext cx="543966" cy="360000"/>
          </a:xfrm>
          <a:prstGeom prst="rect">
            <a:avLst/>
          </a:prstGeom>
          <a:noFill/>
          <a:ln>
            <a:noFill/>
          </a:ln>
        </p:spPr>
      </p:pic>
      <p:sp>
        <p:nvSpPr>
          <p:cNvPr id="20" name="Rectangle 19">
            <a:extLst>
              <a:ext uri="{FF2B5EF4-FFF2-40B4-BE49-F238E27FC236}">
                <a16:creationId xmlns:a16="http://schemas.microsoft.com/office/drawing/2014/main" id="{391E9304-2FDE-4A54-A559-E933526A1307}"/>
              </a:ext>
            </a:extLst>
          </p:cNvPr>
          <p:cNvSpPr/>
          <p:nvPr/>
        </p:nvSpPr>
        <p:spPr>
          <a:xfrm>
            <a:off x="135897" y="3125714"/>
            <a:ext cx="3557505" cy="540000"/>
          </a:xfrm>
          <a:prstGeom prst="rect">
            <a:avLst/>
          </a:prstGeom>
          <a:ln/>
        </p:spPr>
        <p:style>
          <a:lnRef idx="1">
            <a:schemeClr val="accent3"/>
          </a:lnRef>
          <a:fillRef idx="3">
            <a:schemeClr val="accent3"/>
          </a:fillRef>
          <a:effectRef idx="2">
            <a:schemeClr val="accent3"/>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white"/>
                </a:solidFill>
                <a:effectLst/>
                <a:uLnTx/>
                <a:uFillTx/>
                <a:latin typeface="Arial Nova" panose="020B0504020202020204" pitchFamily="34" charset="0"/>
                <a:ea typeface="+mn-ea"/>
                <a:cs typeface="Arial" panose="020B0604020202020204" pitchFamily="34" charset="0"/>
              </a:rPr>
              <a:t>Do</a:t>
            </a:r>
          </a:p>
        </p:txBody>
      </p:sp>
      <p:sp>
        <p:nvSpPr>
          <p:cNvPr id="25" name="Rectangle 24">
            <a:extLst>
              <a:ext uri="{FF2B5EF4-FFF2-40B4-BE49-F238E27FC236}">
                <a16:creationId xmlns:a16="http://schemas.microsoft.com/office/drawing/2014/main" id="{5FCC0DBB-E141-4FB3-8624-58E648BF2EA9}"/>
              </a:ext>
            </a:extLst>
          </p:cNvPr>
          <p:cNvSpPr/>
          <p:nvPr/>
        </p:nvSpPr>
        <p:spPr>
          <a:xfrm>
            <a:off x="3866273" y="3137157"/>
            <a:ext cx="3557505" cy="540000"/>
          </a:xfrm>
          <a:prstGeom prst="rect">
            <a:avLst/>
          </a:prstGeom>
          <a:ln/>
        </p:spPr>
        <p:style>
          <a:lnRef idx="1">
            <a:schemeClr val="accent4"/>
          </a:lnRef>
          <a:fillRef idx="3">
            <a:schemeClr val="accent4"/>
          </a:fillRef>
          <a:effectRef idx="2">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65297F"/>
                </a:solidFill>
                <a:effectLst/>
                <a:uLnTx/>
                <a:uFillTx/>
                <a:latin typeface="Arial Nova" panose="020B0504020202020204" pitchFamily="34" charset="0"/>
                <a:ea typeface="+mn-ea"/>
                <a:cs typeface="Arial" panose="020B0604020202020204" pitchFamily="34" charset="0"/>
              </a:rPr>
              <a:t>Don’t</a:t>
            </a:r>
          </a:p>
        </p:txBody>
      </p:sp>
      <p:sp>
        <p:nvSpPr>
          <p:cNvPr id="26" name="Rectangle 25">
            <a:extLst>
              <a:ext uri="{FF2B5EF4-FFF2-40B4-BE49-F238E27FC236}">
                <a16:creationId xmlns:a16="http://schemas.microsoft.com/office/drawing/2014/main" id="{8EBF0667-4122-48E8-9929-B0039B177BFE}"/>
              </a:ext>
            </a:extLst>
          </p:cNvPr>
          <p:cNvSpPr/>
          <p:nvPr/>
        </p:nvSpPr>
        <p:spPr>
          <a:xfrm>
            <a:off x="130263" y="9547592"/>
            <a:ext cx="7311478" cy="4863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prstClr val="white"/>
                </a:solidFill>
                <a:effectLst/>
                <a:uLnTx/>
                <a:uFillTx/>
                <a:latin typeface="Arial Nova" panose="020B0504020202020204" pitchFamily="34" charset="0"/>
                <a:ea typeface="+mn-ea"/>
                <a:cs typeface="Arial" panose="020B0604020202020204" pitchFamily="34" charset="0"/>
              </a:rPr>
              <a:t>If you require help or need clarification of any of these items, please speak to the main NSS contact at your provider or contact the NSS teams at the </a:t>
            </a:r>
            <a:r>
              <a:rPr kumimoji="0" lang="en-GB" sz="1050" b="1" i="0" u="none" strike="noStrike" kern="1200" cap="none" spc="0" normalizeH="0" baseline="0" noProof="0" dirty="0" err="1">
                <a:ln>
                  <a:noFill/>
                </a:ln>
                <a:solidFill>
                  <a:prstClr val="white"/>
                </a:solidFill>
                <a:effectLst/>
                <a:uLnTx/>
                <a:uFillTx/>
                <a:latin typeface="Arial Nova" panose="020B0504020202020204" pitchFamily="34" charset="0"/>
                <a:ea typeface="+mn-ea"/>
                <a:cs typeface="Arial" panose="020B0604020202020204" pitchFamily="34" charset="0"/>
              </a:rPr>
              <a:t>OfS</a:t>
            </a:r>
            <a:r>
              <a:rPr kumimoji="0" lang="en-GB" sz="1050" b="1" i="0" u="none" strike="noStrike" kern="1200" cap="none" spc="0" normalizeH="0" baseline="0" noProof="0" dirty="0">
                <a:ln>
                  <a:noFill/>
                </a:ln>
                <a:solidFill>
                  <a:prstClr val="white"/>
                </a:solidFill>
                <a:effectLst/>
                <a:uLnTx/>
                <a:uFillTx/>
                <a:latin typeface="Arial Nova" panose="020B0504020202020204" pitchFamily="34" charset="0"/>
                <a:ea typeface="+mn-ea"/>
                <a:cs typeface="Arial" panose="020B0604020202020204" pitchFamily="34" charset="0"/>
              </a:rPr>
              <a:t> at nss@officeforstudents.org.uk or Ipsos at nss@ipsos.com. </a:t>
            </a:r>
          </a:p>
        </p:txBody>
      </p:sp>
      <p:sp>
        <p:nvSpPr>
          <p:cNvPr id="27" name="Rectangle 26">
            <a:extLst>
              <a:ext uri="{FF2B5EF4-FFF2-40B4-BE49-F238E27FC236}">
                <a16:creationId xmlns:a16="http://schemas.microsoft.com/office/drawing/2014/main" id="{D8BCE9C3-D1FC-4F71-B722-06369C900FAD}"/>
              </a:ext>
            </a:extLst>
          </p:cNvPr>
          <p:cNvSpPr/>
          <p:nvPr/>
        </p:nvSpPr>
        <p:spPr>
          <a:xfrm>
            <a:off x="148225" y="3716450"/>
            <a:ext cx="3545178" cy="576936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72000" rIns="144000" bIns="72000" rtlCol="0" anchor="t" anchorCtr="0">
            <a:noAutofit/>
          </a:bodyPr>
          <a:lstStyle/>
          <a:p>
            <a:pPr marL="171450" marR="0" lvl="0" indent="-171450" algn="l" defTabSz="457200" rtl="0" eaLnBrk="1" fontAlgn="auto" latinLnBrk="0" hangingPunct="1">
              <a:lnSpc>
                <a:spcPct val="100000"/>
              </a:lnSpc>
              <a:spcBef>
                <a:spcPts val="0"/>
              </a:spcBef>
              <a:spcAft>
                <a:spcPts val="600"/>
              </a:spcAft>
              <a:buClr>
                <a:srgbClr val="65297F"/>
              </a:buClr>
              <a:buSzPct val="130000"/>
              <a:buFont typeface="Arial" panose="020B0604020202020204" pitchFamily="34" charset="0"/>
              <a:buChar char="•"/>
              <a:tabLst/>
              <a:defRPr/>
            </a:pPr>
            <a:endParaRPr kumimoji="0" lang="en-GB" sz="1050" b="0" i="0" u="none" strike="noStrike" kern="1200" cap="none" spc="0" normalizeH="0" baseline="0" noProof="0" dirty="0">
              <a:ln>
                <a:noFill/>
              </a:ln>
              <a:solidFill>
                <a:srgbClr val="000000"/>
              </a:solidFill>
              <a:effectLst/>
              <a:uLnTx/>
              <a:uFillTx/>
              <a:latin typeface="Arial Nova Light" panose="020B0304020202020204" pitchFamily="34" charset="0"/>
              <a:ea typeface="+mn-ea"/>
              <a:cs typeface="Arial" panose="020B0604020202020204" pitchFamily="34" charset="0"/>
            </a:endParaRPr>
          </a:p>
          <a:p>
            <a:pPr marL="171450" marR="0" lvl="0" indent="-171450" algn="l" defTabSz="457200" rtl="0" eaLnBrk="1" fontAlgn="auto" latinLnBrk="0" hangingPunct="1">
              <a:lnSpc>
                <a:spcPct val="100000"/>
              </a:lnSpc>
              <a:spcBef>
                <a:spcPts val="0"/>
              </a:spcBef>
              <a:spcAft>
                <a:spcPts val="600"/>
              </a:spcAft>
              <a:buClr>
                <a:srgbClr val="65297F"/>
              </a:buClr>
              <a:buSzPct val="130000"/>
              <a:buFont typeface="Arial" panose="020B0604020202020204" pitchFamily="34" charset="0"/>
              <a:buChar char="•"/>
              <a:tabLst/>
              <a:defRPr/>
            </a:pPr>
            <a:r>
              <a:rPr kumimoji="0" lang="en-GB" sz="1050" b="0" i="0" u="none" strike="noStrike" kern="1200" cap="none" spc="0" normalizeH="0" baseline="0" noProof="0" dirty="0">
                <a:ln>
                  <a:noFill/>
                </a:ln>
                <a:solidFill>
                  <a:srgbClr val="000000"/>
                </a:solidFill>
                <a:effectLst/>
                <a:uLnTx/>
                <a:uFillTx/>
                <a:latin typeface="Arial Nova Light" panose="020B0304020202020204" pitchFamily="34" charset="0"/>
                <a:ea typeface="+mn-ea"/>
                <a:cs typeface="Arial" panose="020B0604020202020204" pitchFamily="34" charset="0"/>
              </a:rPr>
              <a:t>Encourage all eligible students to participate.</a:t>
            </a:r>
          </a:p>
          <a:p>
            <a:pPr marL="171450" marR="0" lvl="0" indent="-171450" algn="l" defTabSz="457200" rtl="0" eaLnBrk="1" fontAlgn="auto" latinLnBrk="0" hangingPunct="1">
              <a:lnSpc>
                <a:spcPct val="100000"/>
              </a:lnSpc>
              <a:spcBef>
                <a:spcPts val="0"/>
              </a:spcBef>
              <a:spcAft>
                <a:spcPts val="600"/>
              </a:spcAft>
              <a:buClr>
                <a:srgbClr val="65297F"/>
              </a:buClr>
              <a:buSzPct val="130000"/>
              <a:buFont typeface="Arial" panose="020B0604020202020204" pitchFamily="34" charset="0"/>
              <a:buChar char="•"/>
              <a:tabLst/>
              <a:defRPr/>
            </a:pPr>
            <a:r>
              <a:rPr kumimoji="0" lang="en-GB" sz="1050" b="0" i="0" u="none" strike="noStrike" kern="1200" cap="none" spc="0" normalizeH="0" baseline="0" noProof="0" dirty="0">
                <a:ln>
                  <a:noFill/>
                </a:ln>
                <a:solidFill>
                  <a:srgbClr val="000000"/>
                </a:solidFill>
                <a:effectLst/>
                <a:uLnTx/>
                <a:uFillTx/>
                <a:latin typeface="Arial Nova Light" panose="020B0304020202020204" pitchFamily="34" charset="0"/>
                <a:ea typeface="+mn-ea"/>
                <a:cs typeface="Arial" panose="020B0604020202020204" pitchFamily="34" charset="0"/>
              </a:rPr>
              <a:t>Allow students to give their feedback regardless of their opinion.</a:t>
            </a:r>
          </a:p>
          <a:p>
            <a:pPr marL="171450" marR="0" lvl="0" indent="-171450" algn="l" defTabSz="457200" rtl="0" eaLnBrk="1" fontAlgn="auto" latinLnBrk="0" hangingPunct="1">
              <a:lnSpc>
                <a:spcPct val="100000"/>
              </a:lnSpc>
              <a:spcBef>
                <a:spcPts val="0"/>
              </a:spcBef>
              <a:spcAft>
                <a:spcPts val="600"/>
              </a:spcAft>
              <a:buClr>
                <a:srgbClr val="65297F"/>
              </a:buClr>
              <a:buSzPct val="130000"/>
              <a:buFont typeface="Arial" panose="020B0604020202020204" pitchFamily="34" charset="0"/>
              <a:buChar char="•"/>
              <a:tabLst/>
              <a:defRPr/>
            </a:pPr>
            <a:r>
              <a:rPr kumimoji="0" lang="en-GB" sz="1050" b="0" i="0" u="none" strike="noStrike" kern="1200" cap="none" spc="0" normalizeH="0" baseline="0" noProof="0" dirty="0">
                <a:ln>
                  <a:noFill/>
                </a:ln>
                <a:solidFill>
                  <a:srgbClr val="000000"/>
                </a:solidFill>
                <a:effectLst/>
                <a:uLnTx/>
                <a:uFillTx/>
                <a:latin typeface="Arial Nova Light" panose="020B0304020202020204" pitchFamily="34" charset="0"/>
                <a:ea typeface="+mn-ea"/>
                <a:cs typeface="Arial" panose="020B0604020202020204" pitchFamily="34" charset="0"/>
              </a:rPr>
              <a:t>Ensure students have total privacy when completing the survey.</a:t>
            </a:r>
          </a:p>
          <a:p>
            <a:pPr marL="171450" marR="0" lvl="0" indent="-171450" algn="l" defTabSz="457200" rtl="0" eaLnBrk="1" fontAlgn="auto" latinLnBrk="0" hangingPunct="1">
              <a:lnSpc>
                <a:spcPct val="100000"/>
              </a:lnSpc>
              <a:spcBef>
                <a:spcPts val="0"/>
              </a:spcBef>
              <a:spcAft>
                <a:spcPts val="600"/>
              </a:spcAft>
              <a:buClr>
                <a:srgbClr val="65297F"/>
              </a:buClr>
              <a:buSzPct val="130000"/>
              <a:buFont typeface="Arial" panose="020B0604020202020204" pitchFamily="34" charset="0"/>
              <a:buChar char="•"/>
              <a:tabLst/>
              <a:defRPr/>
            </a:pPr>
            <a:r>
              <a:rPr kumimoji="0" lang="en-GB" sz="1050" b="0" i="0" u="none" strike="noStrike" kern="1200" cap="none" spc="0" normalizeH="0" baseline="0" noProof="0" dirty="0">
                <a:ln>
                  <a:noFill/>
                </a:ln>
                <a:solidFill>
                  <a:srgbClr val="000000"/>
                </a:solidFill>
                <a:effectLst/>
                <a:uLnTx/>
                <a:uFillTx/>
                <a:latin typeface="Arial Nova Light" panose="020B0304020202020204" pitchFamily="34" charset="0"/>
                <a:ea typeface="+mn-ea"/>
                <a:cs typeface="Arial" panose="020B0604020202020204" pitchFamily="34" charset="0"/>
              </a:rPr>
              <a:t>Be wary of tone and use of language when discussing the NSS and asking students to complete it: Be sure to keep promotion of the NSS as neutral as possible. Staff can explain the importance of the NSS, improvements their feedback has led to in previous years, and how it will help prospective students.</a:t>
            </a:r>
          </a:p>
          <a:p>
            <a:pPr marL="171450" marR="0" lvl="0" indent="-171450" algn="l" defTabSz="457200" rtl="0" eaLnBrk="1" fontAlgn="auto" latinLnBrk="0" hangingPunct="1">
              <a:lnSpc>
                <a:spcPct val="100000"/>
              </a:lnSpc>
              <a:spcBef>
                <a:spcPts val="0"/>
              </a:spcBef>
              <a:spcAft>
                <a:spcPts val="600"/>
              </a:spcAft>
              <a:buClr>
                <a:srgbClr val="65297F"/>
              </a:buClr>
              <a:buSzPct val="130000"/>
              <a:buFont typeface="Arial" panose="020B0604020202020204" pitchFamily="34" charset="0"/>
              <a:buChar char="•"/>
              <a:tabLst/>
              <a:defRPr/>
            </a:pPr>
            <a:r>
              <a:rPr kumimoji="0" lang="en-GB" sz="1050" b="0" i="0" u="none" strike="noStrike" kern="1200" cap="none" spc="0" normalizeH="0" baseline="0" noProof="0" dirty="0">
                <a:ln>
                  <a:noFill/>
                </a:ln>
                <a:solidFill>
                  <a:srgbClr val="000000"/>
                </a:solidFill>
                <a:effectLst/>
                <a:uLnTx/>
                <a:uFillTx/>
                <a:latin typeface="Arial Nova Light" panose="020B0304020202020204" pitchFamily="34" charset="0"/>
                <a:ea typeface="+mn-ea"/>
                <a:cs typeface="Arial" panose="020B0604020202020204" pitchFamily="34" charset="0"/>
              </a:rPr>
              <a:t>Inform students that they are free to interpret the survey questions how they wish: Questions for the NSS are self-explanatory. Students should be encouraged to answer the survey questions however they interpret them.</a:t>
            </a:r>
          </a:p>
          <a:p>
            <a:pPr marL="171450" marR="0" lvl="0" indent="-171450" algn="l" defTabSz="457200" rtl="0" eaLnBrk="1" fontAlgn="auto" latinLnBrk="0" hangingPunct="1">
              <a:lnSpc>
                <a:spcPct val="100000"/>
              </a:lnSpc>
              <a:spcBef>
                <a:spcPts val="0"/>
              </a:spcBef>
              <a:spcAft>
                <a:spcPts val="600"/>
              </a:spcAft>
              <a:buClr>
                <a:srgbClr val="65297F"/>
              </a:buClr>
              <a:buSzPct val="130000"/>
              <a:buFont typeface="Arial" panose="020B0604020202020204" pitchFamily="34" charset="0"/>
              <a:buChar char="•"/>
              <a:tabLst/>
              <a:defRPr/>
            </a:pPr>
            <a:r>
              <a:rPr kumimoji="0" lang="en-GB" sz="1050" b="0" i="0" u="none" strike="noStrike" kern="1200" cap="none" spc="0" normalizeH="0" baseline="0" noProof="0" dirty="0">
                <a:ln>
                  <a:noFill/>
                </a:ln>
                <a:solidFill>
                  <a:srgbClr val="000000"/>
                </a:solidFill>
                <a:effectLst/>
                <a:uLnTx/>
                <a:uFillTx/>
                <a:latin typeface="Arial Nova Light" panose="020B0304020202020204" pitchFamily="34" charset="0"/>
                <a:ea typeface="+mn-ea"/>
                <a:cs typeface="Arial" panose="020B0604020202020204" pitchFamily="34" charset="0"/>
              </a:rPr>
              <a:t>Hold voluntary NSS completion sessions:  Organising completion sessions is an effective way to encourage students to complete the survey. However, these sessions must be voluntary.</a:t>
            </a:r>
          </a:p>
          <a:p>
            <a:pPr marL="171450" marR="0" lvl="0" indent="-171450" algn="l" defTabSz="457200" rtl="0" eaLnBrk="1" fontAlgn="auto" latinLnBrk="0" hangingPunct="1">
              <a:lnSpc>
                <a:spcPct val="100000"/>
              </a:lnSpc>
              <a:spcBef>
                <a:spcPts val="0"/>
              </a:spcBef>
              <a:spcAft>
                <a:spcPts val="600"/>
              </a:spcAft>
              <a:buClr>
                <a:srgbClr val="65297F"/>
              </a:buClr>
              <a:buSzPct val="130000"/>
              <a:buFont typeface="Arial" panose="020B0604020202020204" pitchFamily="34" charset="0"/>
              <a:buChar char="•"/>
              <a:tabLst/>
              <a:defRPr/>
            </a:pPr>
            <a:r>
              <a:rPr kumimoji="0" lang="en-GB" sz="1050" b="0" i="0" u="none" strike="noStrike" kern="1200" cap="none" spc="0" normalizeH="0" baseline="0" noProof="0" dirty="0">
                <a:ln>
                  <a:noFill/>
                </a:ln>
                <a:solidFill>
                  <a:srgbClr val="000000"/>
                </a:solidFill>
                <a:effectLst/>
                <a:uLnTx/>
                <a:uFillTx/>
                <a:latin typeface="Arial Nova Light" panose="020B0304020202020204" pitchFamily="34" charset="0"/>
                <a:ea typeface="+mn-ea"/>
                <a:cs typeface="Arial" panose="020B0604020202020204" pitchFamily="34" charset="0"/>
              </a:rPr>
              <a:t>Share the student guide with your eligible population to notify them how they can report any experience of inappropriate influence.</a:t>
            </a:r>
          </a:p>
        </p:txBody>
      </p:sp>
      <p:sp>
        <p:nvSpPr>
          <p:cNvPr id="28" name="Rectangle 27">
            <a:extLst>
              <a:ext uri="{FF2B5EF4-FFF2-40B4-BE49-F238E27FC236}">
                <a16:creationId xmlns:a16="http://schemas.microsoft.com/office/drawing/2014/main" id="{6C38D65C-013E-4174-9BCD-5D0C97B42218}"/>
              </a:ext>
            </a:extLst>
          </p:cNvPr>
          <p:cNvSpPr/>
          <p:nvPr/>
        </p:nvSpPr>
        <p:spPr>
          <a:xfrm>
            <a:off x="3866273" y="3716449"/>
            <a:ext cx="3575468" cy="576936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72000" rIns="144000" bIns="72000" rtlCol="0" anchor="t" anchorCtr="0">
            <a:noAutofit/>
          </a:bodyPr>
          <a:lstStyle/>
          <a:p>
            <a:pPr marL="171450" marR="0" lvl="0" indent="-171450" algn="l" defTabSz="457200" rtl="0" eaLnBrk="1" fontAlgn="auto" latinLnBrk="0" hangingPunct="1">
              <a:lnSpc>
                <a:spcPct val="100000"/>
              </a:lnSpc>
              <a:spcBef>
                <a:spcPts val="0"/>
              </a:spcBef>
              <a:spcAft>
                <a:spcPts val="600"/>
              </a:spcAft>
              <a:buClr>
                <a:srgbClr val="65297F"/>
              </a:buClr>
              <a:buSzPct val="130000"/>
              <a:buFont typeface="Arial" panose="020B0604020202020204" pitchFamily="34" charset="0"/>
              <a:buChar char="•"/>
              <a:tabLst/>
              <a:defRPr/>
            </a:pPr>
            <a:r>
              <a:rPr kumimoji="0" lang="en-GB" sz="1050" b="0" i="0" u="none" strike="noStrike" kern="1200" cap="none" spc="0" normalizeH="0" baseline="0" noProof="0" dirty="0">
                <a:ln>
                  <a:noFill/>
                </a:ln>
                <a:solidFill>
                  <a:srgbClr val="000000"/>
                </a:solidFill>
                <a:effectLst/>
                <a:uLnTx/>
                <a:uFillTx/>
                <a:latin typeface="Arial Nova Light" panose="020B0304020202020204" pitchFamily="34" charset="0"/>
                <a:ea typeface="+mn-ea"/>
                <a:cs typeface="Arial" panose="020B0604020202020204" pitchFamily="34" charset="0"/>
              </a:rPr>
              <a:t>Embed the NSS with other surveys being undertaken at the provider.</a:t>
            </a:r>
          </a:p>
          <a:p>
            <a:pPr marL="171450" marR="0" lvl="0" indent="-171450" algn="l" defTabSz="457200" rtl="0" eaLnBrk="1" fontAlgn="auto" latinLnBrk="0" hangingPunct="1">
              <a:lnSpc>
                <a:spcPct val="100000"/>
              </a:lnSpc>
              <a:spcBef>
                <a:spcPts val="0"/>
              </a:spcBef>
              <a:spcAft>
                <a:spcPts val="600"/>
              </a:spcAft>
              <a:buClr>
                <a:srgbClr val="65297F"/>
              </a:buClr>
              <a:buSzPct val="130000"/>
              <a:buFont typeface="Arial" panose="020B0604020202020204" pitchFamily="34" charset="0"/>
              <a:buChar char="•"/>
              <a:tabLst/>
              <a:defRPr/>
            </a:pPr>
            <a:r>
              <a:rPr kumimoji="0" lang="en-GB" sz="1050" b="0" i="0" u="none" strike="noStrike" kern="1200" cap="none" spc="0" normalizeH="0" baseline="0" noProof="0" dirty="0">
                <a:ln>
                  <a:noFill/>
                </a:ln>
                <a:solidFill>
                  <a:srgbClr val="000000"/>
                </a:solidFill>
                <a:effectLst/>
                <a:uLnTx/>
                <a:uFillTx/>
                <a:latin typeface="Arial Nova Light" panose="020B0304020202020204" pitchFamily="34" charset="0"/>
                <a:ea typeface="+mn-ea"/>
                <a:cs typeface="Arial" panose="020B0604020202020204" pitchFamily="34" charset="0"/>
              </a:rPr>
              <a:t>Require or pressure students to attend NSS completion sessions.</a:t>
            </a:r>
          </a:p>
          <a:p>
            <a:pPr marL="171450" marR="0" lvl="0" indent="-171450" algn="l" defTabSz="457200" rtl="0" eaLnBrk="1" fontAlgn="auto" latinLnBrk="0" hangingPunct="1">
              <a:lnSpc>
                <a:spcPct val="100000"/>
              </a:lnSpc>
              <a:spcBef>
                <a:spcPts val="0"/>
              </a:spcBef>
              <a:spcAft>
                <a:spcPts val="600"/>
              </a:spcAft>
              <a:buClr>
                <a:srgbClr val="65297F"/>
              </a:buClr>
              <a:buSzPct val="130000"/>
              <a:buFont typeface="Arial" panose="020B0604020202020204" pitchFamily="34" charset="0"/>
              <a:buChar char="•"/>
              <a:tabLst/>
              <a:defRPr/>
            </a:pPr>
            <a:r>
              <a:rPr kumimoji="0" lang="en-GB" sz="1050" b="0" i="0" u="none" strike="noStrike" kern="1200" cap="none" spc="0" normalizeH="0" baseline="0" noProof="0" dirty="0">
                <a:ln>
                  <a:noFill/>
                </a:ln>
                <a:solidFill>
                  <a:srgbClr val="000000"/>
                </a:solidFill>
                <a:effectLst/>
                <a:uLnTx/>
                <a:uFillTx/>
                <a:latin typeface="Arial Nova Light" panose="020B0304020202020204" pitchFamily="34" charset="0"/>
                <a:ea typeface="+mn-ea"/>
                <a:cs typeface="Arial" panose="020B0604020202020204" pitchFamily="34" charset="0"/>
              </a:rPr>
              <a:t>Indicate that the survey is compulsory.</a:t>
            </a:r>
          </a:p>
          <a:p>
            <a:pPr marL="171450" marR="0" lvl="0" indent="-171450" algn="l" defTabSz="457200" rtl="0" eaLnBrk="1" fontAlgn="auto" latinLnBrk="0" hangingPunct="1">
              <a:lnSpc>
                <a:spcPct val="100000"/>
              </a:lnSpc>
              <a:spcBef>
                <a:spcPts val="0"/>
              </a:spcBef>
              <a:spcAft>
                <a:spcPts val="600"/>
              </a:spcAft>
              <a:buClr>
                <a:srgbClr val="65297F"/>
              </a:buClr>
              <a:buSzPct val="130000"/>
              <a:buFont typeface="Arial" panose="020B0604020202020204" pitchFamily="34" charset="0"/>
              <a:buChar char="•"/>
              <a:tabLst/>
              <a:defRPr/>
            </a:pPr>
            <a:r>
              <a:rPr kumimoji="0" lang="en-GB" sz="1050" b="0" i="0" u="none" strike="noStrike" kern="1200" cap="none" spc="0" normalizeH="0" baseline="0" noProof="0" dirty="0">
                <a:ln>
                  <a:noFill/>
                </a:ln>
                <a:solidFill>
                  <a:srgbClr val="000000"/>
                </a:solidFill>
                <a:effectLst/>
                <a:uLnTx/>
                <a:uFillTx/>
                <a:latin typeface="Arial Nova Light"/>
                <a:cs typeface="Arial"/>
              </a:rPr>
              <a:t>Explicitly or implicitly advise students on how to interpret the survey: Providers should not explain the meanings of questions or the NSS response scale. This includes comparing the response scale to another scale with a different purpose.</a:t>
            </a:r>
            <a:endParaRPr lang="en-GB" sz="1050" b="0" i="0" u="none" strike="noStrike" kern="1200" cap="none" spc="0" normalizeH="0" baseline="0" noProof="0" dirty="0">
              <a:ln>
                <a:noFill/>
              </a:ln>
              <a:solidFill>
                <a:srgbClr val="000000"/>
              </a:solidFill>
              <a:effectLst/>
              <a:uLnTx/>
              <a:uFillTx/>
              <a:latin typeface="Arial Nova Light"/>
              <a:cs typeface="Arial"/>
            </a:endParaRPr>
          </a:p>
          <a:p>
            <a:pPr marL="171450" marR="0" lvl="0" indent="-171450" algn="l" defTabSz="457200" rtl="0" eaLnBrk="1" fontAlgn="auto" latinLnBrk="0" hangingPunct="1">
              <a:lnSpc>
                <a:spcPct val="100000"/>
              </a:lnSpc>
              <a:spcBef>
                <a:spcPts val="0"/>
              </a:spcBef>
              <a:spcAft>
                <a:spcPts val="600"/>
              </a:spcAft>
              <a:buClr>
                <a:srgbClr val="65297F"/>
              </a:buClr>
              <a:buSzPct val="130000"/>
              <a:buFont typeface="Arial" panose="020B0604020202020204" pitchFamily="34" charset="0"/>
              <a:buChar char="•"/>
              <a:tabLst/>
              <a:defRPr/>
            </a:pPr>
            <a:r>
              <a:rPr kumimoji="0" lang="en-GB" sz="1050" b="0" i="0" u="none" strike="noStrike" kern="1200" cap="none" spc="0" normalizeH="0" baseline="0" noProof="0" dirty="0">
                <a:ln>
                  <a:noFill/>
                </a:ln>
                <a:solidFill>
                  <a:schemeClr val="tx1"/>
                </a:solidFill>
                <a:effectLst/>
                <a:uLnTx/>
                <a:uFillTx/>
                <a:latin typeface="Arial Nova Light"/>
                <a:cs typeface="Arial"/>
              </a:rPr>
              <a:t>Advise or request students to respond in a certain way: For example, ‘I recommend that you select ‘xxx’</a:t>
            </a:r>
            <a:r>
              <a:rPr lang="en-GB" sz="1050" dirty="0">
                <a:solidFill>
                  <a:schemeClr val="tx1"/>
                </a:solidFill>
                <a:latin typeface="Arial Nova Light"/>
                <a:cs typeface="Arial"/>
              </a:rPr>
              <a:t> response scale</a:t>
            </a:r>
            <a:r>
              <a:rPr kumimoji="0" lang="en-GB" sz="1050" b="0" i="0" u="none" strike="noStrike" kern="1200" cap="none" spc="0" normalizeH="0" baseline="0" noProof="0" dirty="0">
                <a:ln>
                  <a:noFill/>
                </a:ln>
                <a:solidFill>
                  <a:schemeClr val="tx1"/>
                </a:solidFill>
                <a:effectLst/>
                <a:uLnTx/>
                <a:uFillTx/>
                <a:latin typeface="Arial Nova Light"/>
                <a:cs typeface="Arial"/>
              </a:rPr>
              <a:t>’ or providing standard or example responses.</a:t>
            </a:r>
            <a:endParaRPr lang="en-GB" sz="1050" b="0" i="0" u="none" strike="noStrike" kern="1200" cap="none" spc="0" normalizeH="0" baseline="0" noProof="0" dirty="0">
              <a:ln>
                <a:noFill/>
              </a:ln>
              <a:solidFill>
                <a:schemeClr val="tx1"/>
              </a:solidFill>
              <a:effectLst/>
              <a:uLnTx/>
              <a:uFillTx/>
              <a:latin typeface="Arial Nova Light"/>
              <a:cs typeface="Arial"/>
            </a:endParaRPr>
          </a:p>
          <a:p>
            <a:pPr marL="171450" marR="0" lvl="0" indent="-171450" algn="l" defTabSz="457200" rtl="0" eaLnBrk="1" fontAlgn="auto" latinLnBrk="0" hangingPunct="1">
              <a:lnSpc>
                <a:spcPct val="100000"/>
              </a:lnSpc>
              <a:spcBef>
                <a:spcPts val="0"/>
              </a:spcBef>
              <a:spcAft>
                <a:spcPts val="600"/>
              </a:spcAft>
              <a:buClr>
                <a:srgbClr val="65297F"/>
              </a:buClr>
              <a:buSzPct val="130000"/>
              <a:buFont typeface="Arial" panose="020B0604020202020204" pitchFamily="34" charset="0"/>
              <a:buChar char="•"/>
              <a:tabLst/>
              <a:defRPr/>
            </a:pPr>
            <a:r>
              <a:rPr kumimoji="0" lang="en-GB" sz="1050" b="0" i="0" u="none" strike="noStrike" kern="1200" cap="none" spc="0" normalizeH="0" baseline="0" noProof="0" dirty="0">
                <a:ln>
                  <a:noFill/>
                </a:ln>
                <a:solidFill>
                  <a:srgbClr val="000000"/>
                </a:solidFill>
                <a:effectLst/>
                <a:uLnTx/>
                <a:uFillTx/>
                <a:latin typeface="Arial Nova Light" panose="020B0304020202020204" pitchFamily="34" charset="0"/>
                <a:ea typeface="+mn-ea"/>
                <a:cs typeface="Arial" panose="020B0604020202020204" pitchFamily="34" charset="0"/>
              </a:rPr>
              <a:t>Take students through the survey: Providers should not stand or sit beside students when they are completing the survey or take them through their responses question-by-question. </a:t>
            </a:r>
          </a:p>
          <a:p>
            <a:pPr marL="171450" marR="0" lvl="0" indent="-171450" algn="l" defTabSz="457200" rtl="0" eaLnBrk="1" fontAlgn="auto" latinLnBrk="0" hangingPunct="1">
              <a:lnSpc>
                <a:spcPct val="100000"/>
              </a:lnSpc>
              <a:spcBef>
                <a:spcPts val="0"/>
              </a:spcBef>
              <a:spcAft>
                <a:spcPts val="600"/>
              </a:spcAft>
              <a:buClr>
                <a:srgbClr val="65297F"/>
              </a:buClr>
              <a:buSzPct val="130000"/>
              <a:buFont typeface="Arial" panose="020B0604020202020204" pitchFamily="34" charset="0"/>
              <a:buChar char="•"/>
              <a:tabLst/>
              <a:defRPr/>
            </a:pPr>
            <a:r>
              <a:rPr kumimoji="0" lang="en-GB" sz="1050" b="0" i="0" u="none" strike="noStrike" kern="1200" cap="none" spc="0" normalizeH="0" baseline="0" noProof="0" dirty="0">
                <a:ln>
                  <a:noFill/>
                </a:ln>
                <a:solidFill>
                  <a:srgbClr val="000000"/>
                </a:solidFill>
                <a:effectLst/>
                <a:uLnTx/>
                <a:uFillTx/>
                <a:latin typeface="Arial Nova Light" panose="020B0304020202020204" pitchFamily="34" charset="0"/>
                <a:ea typeface="+mn-ea"/>
                <a:cs typeface="Arial" panose="020B0604020202020204" pitchFamily="34" charset="0"/>
              </a:rPr>
              <a:t>Link the NSS to league tables, job prospects and the perceived value of students’ degrees: Providers are not permitted to tell students that negative responses could make their degrees look bad to future employers. There should be no link made between completion of the survey and employers’ perceptions of positive and negative outcomes. This includes links between the NSS and university league tables or the Teaching Excellent Framework (TEF).</a:t>
            </a:r>
          </a:p>
          <a:p>
            <a:pPr marL="171450" marR="0" lvl="0" indent="-171450" algn="l" defTabSz="457200" rtl="0" eaLnBrk="1" fontAlgn="auto" latinLnBrk="0" hangingPunct="1">
              <a:lnSpc>
                <a:spcPct val="100000"/>
              </a:lnSpc>
              <a:spcBef>
                <a:spcPts val="0"/>
              </a:spcBef>
              <a:spcAft>
                <a:spcPts val="600"/>
              </a:spcAft>
              <a:buClr>
                <a:srgbClr val="65297F"/>
              </a:buClr>
              <a:buSzPct val="130000"/>
              <a:buFont typeface="Arial" panose="020B0604020202020204" pitchFamily="34" charset="0"/>
              <a:buChar char="•"/>
              <a:tabLst/>
              <a:defRPr/>
            </a:pPr>
            <a:endParaRPr kumimoji="0" lang="en-GB" sz="1050" b="0" i="0" u="none" strike="noStrike" kern="1200" cap="none" spc="0" normalizeH="0" baseline="0" noProof="0" dirty="0">
              <a:ln>
                <a:noFill/>
              </a:ln>
              <a:solidFill>
                <a:srgbClr val="000000"/>
              </a:solidFill>
              <a:effectLst/>
              <a:uLnTx/>
              <a:uFillTx/>
              <a:latin typeface="Arial Nova Light" panose="020B0304020202020204" pitchFamily="34" charset="0"/>
              <a:ea typeface="+mn-ea"/>
              <a:cs typeface="Arial" panose="020B0604020202020204" pitchFamily="34" charset="0"/>
            </a:endParaRPr>
          </a:p>
        </p:txBody>
      </p:sp>
      <p:sp>
        <p:nvSpPr>
          <p:cNvPr id="29" name="Rectangle 28">
            <a:extLst>
              <a:ext uri="{FF2B5EF4-FFF2-40B4-BE49-F238E27FC236}">
                <a16:creationId xmlns:a16="http://schemas.microsoft.com/office/drawing/2014/main" id="{6D465A8D-6050-4D3C-94AE-A6006C606839}"/>
              </a:ext>
            </a:extLst>
          </p:cNvPr>
          <p:cNvSpPr/>
          <p:nvPr/>
        </p:nvSpPr>
        <p:spPr>
          <a:xfrm>
            <a:off x="6628693" y="78333"/>
            <a:ext cx="711107" cy="923330"/>
          </a:xfrm>
          <a:prstGeom prst="rect">
            <a:avLst/>
          </a:prstGeom>
          <a:solidFill>
            <a:schemeClr val="bg1"/>
          </a:solidFill>
          <a:scene3d>
            <a:camera prst="orthographicFront"/>
            <a:lightRig rig="soft" dir="t">
              <a:rot lat="0" lon="0" rev="15600000"/>
            </a:lightRig>
          </a:scene3d>
          <a:sp3d>
            <a:bevelT w="165100" prst="coolSlant"/>
          </a:sp3d>
        </p:spPr>
        <p:txBody>
          <a:bodyPr wrap="square" lIns="91440" tIns="45720" rIns="91440" bIns="45720">
            <a:spAutoFit/>
            <a:sp3d extrusionH="57150" prstMaterial="softEdge">
              <a:bevelT w="25400" h="38100"/>
            </a:sp3d>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solidFill>
                  <a:srgbClr val="FFD600"/>
                </a:solidFill>
                <a:effectLst/>
                <a:uLnTx/>
                <a:uFillTx/>
                <a:latin typeface="Calibri" panose="020F0502020204030204"/>
                <a:ea typeface="+mn-ea"/>
                <a:cs typeface="+mn-cs"/>
              </a:rPr>
              <a:t>2 </a:t>
            </a:r>
          </a:p>
        </p:txBody>
      </p:sp>
    </p:spTree>
    <p:custDataLst>
      <p:tags r:id="rId1"/>
    </p:custDataLst>
    <p:extLst>
      <p:ext uri="{BB962C8B-B14F-4D97-AF65-F5344CB8AC3E}">
        <p14:creationId xmlns:p14="http://schemas.microsoft.com/office/powerpoint/2010/main" val="411002688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0.2"/>
</p:tagLst>
</file>

<file path=ppt/theme/theme1.xml><?xml version="1.0" encoding="utf-8"?>
<a:theme xmlns:a="http://schemas.openxmlformats.org/drawingml/2006/main" name="Office Theme">
  <a:themeElements>
    <a:clrScheme name="NSS 2022">
      <a:dk1>
        <a:srgbClr val="000000"/>
      </a:dk1>
      <a:lt1>
        <a:sysClr val="window" lastClr="FFFFFF"/>
      </a:lt1>
      <a:dk2>
        <a:srgbClr val="787878"/>
      </a:dk2>
      <a:lt2>
        <a:srgbClr val="E6E6E6"/>
      </a:lt2>
      <a:accent1>
        <a:srgbClr val="65297F"/>
      </a:accent1>
      <a:accent2>
        <a:srgbClr val="E5B5E8"/>
      </a:accent2>
      <a:accent3>
        <a:srgbClr val="52C9D1"/>
      </a:accent3>
      <a:accent4>
        <a:srgbClr val="FFD600"/>
      </a:accent4>
      <a:accent5>
        <a:srgbClr val="FFFFFF"/>
      </a:accent5>
      <a:accent6>
        <a:srgbClr val="FFFFFF"/>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sz="1000">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lgn="l">
          <a:defRPr dirty="0" smtClean="0">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2C29EC103AAB34FB173C6CA5BC1E1EE" ma:contentTypeVersion="25" ma:contentTypeDescription="Create a new document." ma:contentTypeScope="" ma:versionID="ab79b8703a6e8e4bced0268882815d3e">
  <xsd:schema xmlns:xsd="http://www.w3.org/2001/XMLSchema" xmlns:xs="http://www.w3.org/2001/XMLSchema" xmlns:p="http://schemas.microsoft.com/office/2006/metadata/properties" xmlns:ns2="83269685-e9eb-49f0-a3ef-9bfd85dd9bc5" xmlns:ns3="1c27e0e5-4ead-4989-bb4d-9b50f0e1a539" xmlns:ns4="3e405583-359d-43b4-b273-0eaaf844b1bc" targetNamespace="http://schemas.microsoft.com/office/2006/metadata/properties" ma:root="true" ma:fieldsID="267201b4c99d6e9692e740f029745ab0" ns2:_="" ns3:_="" ns4:_="">
    <xsd:import namespace="83269685-e9eb-49f0-a3ef-9bfd85dd9bc5"/>
    <xsd:import namespace="1c27e0e5-4ead-4989-bb4d-9b50f0e1a539"/>
    <xsd:import namespace="3e405583-359d-43b4-b273-0eaaf844b1bc"/>
    <xsd:element name="properties">
      <xsd:complexType>
        <xsd:sequence>
          <xsd:element name="documentManagement">
            <xsd:complexType>
              <xsd:all>
                <xsd:element ref="ns2:MediaServiceFastMetadata" minOccurs="0"/>
                <xsd:element ref="ns3:SharedWithUsers" minOccurs="0"/>
                <xsd:element ref="ns3:SharedWithDetails" minOccurs="0"/>
                <xsd:element ref="ns2:MediaService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4:TaxCatchAll" minOccurs="0"/>
                <xsd:element ref="ns2:a268bd75e1b244f3a1b9f8155fb9a272" minOccurs="0"/>
                <xsd:element ref="ns2:l888f8071d354a769439e08a97e4c2e5" minOccurs="0"/>
                <xsd:element ref="ns2:MediaLengthInSeconds"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269685-e9eb-49f0-a3ef-9bfd85dd9bc5" elementFormDefault="qualified">
    <xsd:import namespace="http://schemas.microsoft.com/office/2006/documentManagement/types"/>
    <xsd:import namespace="http://schemas.microsoft.com/office/infopath/2007/PartnerControls"/>
    <xsd:element name="MediaServiceFastMetadata" ma:index="8" nillable="true" ma:displayName="MediaServiceFastMetadata" ma:hidden="true" ma:internalName="MediaServiceFastMetadata" ma:readOnly="true">
      <xsd:simpleType>
        <xsd:restriction base="dms:Note"/>
      </xsd:simpleType>
    </xsd:element>
    <xsd:element name="MediaServiceMetadata" ma:index="11" nillable="true" ma:displayName="MediaServiceMetadata" ma:hidden="true" ma:internalName="MediaService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a268bd75e1b244f3a1b9f8155fb9a272" ma:index="21" nillable="true" ma:taxonomy="true" ma:internalName="a268bd75e1b244f3a1b9f8155fb9a272" ma:taxonomyFieldName="RecordType" ma:displayName="Record Type" ma:indexed="true" ma:default="" ma:fieldId="{a268bd75-e1b2-44f3-a1b9-f8155fb9a272}" ma:sspId="2ac42e1f-8393-410e-9ca5-f333132f5efe" ma:termSetId="73e0914c-ccd4-4abf-b423-86f4d75a03d7" ma:anchorId="bd8700fa-0df5-4ffe-aa2d-3a005a37817c" ma:open="false" ma:isKeyword="false">
      <xsd:complexType>
        <xsd:sequence>
          <xsd:element ref="pc:Terms" minOccurs="0" maxOccurs="1"/>
        </xsd:sequence>
      </xsd:complexType>
    </xsd:element>
    <xsd:element name="l888f8071d354a769439e08a97e4c2e5" ma:index="23" nillable="true" ma:taxonomy="true" ma:internalName="l888f8071d354a769439e08a97e4c2e5" ma:taxonomyFieldName="Keywords" ma:displayName="Keywords" ma:default="" ma:fieldId="{5888f807-1d35-4a76-9439-e08a97e4c2e5}" ma:sspId="2ac42e1f-8393-410e-9ca5-f333132f5efe" ma:termSetId="538d7280-86cb-47cd-9b3d-a36b8a65047e" ma:anchorId="00000000-0000-0000-0000-000000000000" ma:open="true" ma:isKeyword="false">
      <xsd:complexType>
        <xsd:sequence>
          <xsd:element ref="pc:Terms" minOccurs="0" maxOccurs="1"/>
        </xsd:sequence>
      </xsd:complexType>
    </xsd:element>
    <xsd:element name="MediaLengthInSeconds" ma:index="24" nillable="true" ma:displayName="MediaLengthInSeconds" ma:hidden="true" ma:internalName="MediaLengthInSeconds" ma:readOnly="true">
      <xsd:simpleType>
        <xsd:restriction base="dms:Unknown"/>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2ac42e1f-8393-410e-9ca5-f333132f5ef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c27e0e5-4ead-4989-bb4d-9b50f0e1a539" elementFormDefault="qualified">
    <xsd:import namespace="http://schemas.microsoft.com/office/2006/documentManagement/types"/>
    <xsd:import namespace="http://schemas.microsoft.com/office/infopath/2007/PartnerControls"/>
    <xsd:element name="SharedWithUsers" ma:index="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0"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e405583-359d-43b4-b273-0eaaf844b1bc"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8387cb46-97df-46d1-90bb-952a712d779a}" ma:internalName="TaxCatchAll" ma:showField="CatchAllData" ma:web="1c27e0e5-4ead-4989-bb4d-9b50f0e1a53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ma:index="22"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2ac42e1f-8393-410e-9ca5-f333132f5efe" ContentTypeId="0x0101" PreviousValue="false"/>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l888f8071d354a769439e08a97e4c2e5 xmlns="83269685-e9eb-49f0-a3ef-9bfd85dd9bc5">
      <Terms xmlns="http://schemas.microsoft.com/office/infopath/2007/PartnerControls"/>
    </l888f8071d354a769439e08a97e4c2e5>
    <TaxCatchAll xmlns="3e405583-359d-43b4-b273-0eaaf844b1bc" xsi:nil="true"/>
    <a268bd75e1b244f3a1b9f8155fb9a272 xmlns="83269685-e9eb-49f0-a3ef-9bfd85dd9bc5">
      <Terms xmlns="http://schemas.microsoft.com/office/infopath/2007/PartnerControls"/>
    </a268bd75e1b244f3a1b9f8155fb9a272>
    <lcf76f155ced4ddcb4097134ff3c332f xmlns="83269685-e9eb-49f0-a3ef-9bfd85dd9bc5">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527DCD29-1D88-487C-923E-8C9444E906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3269685-e9eb-49f0-a3ef-9bfd85dd9bc5"/>
    <ds:schemaRef ds:uri="1c27e0e5-4ead-4989-bb4d-9b50f0e1a539"/>
    <ds:schemaRef ds:uri="3e405583-359d-43b4-b273-0eaaf844b1b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8DC8F9D-E91B-466B-9EE9-24C0323D7E97}">
  <ds:schemaRefs>
    <ds:schemaRef ds:uri="Microsoft.SharePoint.Taxonomy.ContentTypeSync"/>
  </ds:schemaRefs>
</ds:datastoreItem>
</file>

<file path=customXml/itemProps3.xml><?xml version="1.0" encoding="utf-8"?>
<ds:datastoreItem xmlns:ds="http://schemas.openxmlformats.org/officeDocument/2006/customXml" ds:itemID="{235EC38D-4AB5-4012-B9F4-6E1F214B50CA}">
  <ds:schemaRefs>
    <ds:schemaRef ds:uri="http://schemas.microsoft.com/sharepoint/v3/contenttype/forms"/>
  </ds:schemaRefs>
</ds:datastoreItem>
</file>

<file path=customXml/itemProps4.xml><?xml version="1.0" encoding="utf-8"?>
<ds:datastoreItem xmlns:ds="http://schemas.openxmlformats.org/officeDocument/2006/customXml" ds:itemID="{468B1CBD-3D08-4A37-91F7-009A104E49CC}">
  <ds:schemaRefs>
    <ds:schemaRef ds:uri="http://schemas.microsoft.com/office/infopath/2007/PartnerControls"/>
    <ds:schemaRef ds:uri="83269685-e9eb-49f0-a3ef-9bfd85dd9bc5"/>
    <ds:schemaRef ds:uri="http://www.w3.org/XML/1998/namespace"/>
    <ds:schemaRef ds:uri="http://purl.org/dc/terms/"/>
    <ds:schemaRef ds:uri="http://purl.org/dc/elements/1.1/"/>
    <ds:schemaRef ds:uri="3e405583-359d-43b4-b273-0eaaf844b1bc"/>
    <ds:schemaRef ds:uri="http://schemas.openxmlformats.org/package/2006/metadata/core-properties"/>
    <ds:schemaRef ds:uri="http://schemas.microsoft.com/office/2006/documentManagement/types"/>
    <ds:schemaRef ds:uri="1c27e0e5-4ead-4989-bb4d-9b50f0e1a539"/>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621</Words>
  <Application>Microsoft Office PowerPoint</Application>
  <PresentationFormat>Custom</PresentationFormat>
  <Paragraphs>24</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Arial Black</vt:lpstr>
      <vt:lpstr>Arial Nova</vt:lpstr>
      <vt:lpstr>Arial Nova Light</vt:lpstr>
      <vt:lpstr>Calibri</vt:lpstr>
      <vt:lpstr>Wingdings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Ian Jarvis</dc:creator>
  <cp:keywords/>
  <cp:lastModifiedBy>Allie Burnett</cp:lastModifiedBy>
  <cp:revision>41</cp:revision>
  <dcterms:created xsi:type="dcterms:W3CDTF">2021-09-27T15:04:11Z</dcterms:created>
  <dcterms:modified xsi:type="dcterms:W3CDTF">2022-11-03T13:56:29Z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0x01010072C29EC103AAB34FB173C6CA5BC1E1EE</vt:lpwstr>
  </property>
  <property fmtid="{D5CDD505-2E9C-101B-9397-08002B2CF9AE}" pid="3" name="RecordType">
    <vt:lpwstr/>
  </property>
  <property fmtid="{D5CDD505-2E9C-101B-9397-08002B2CF9AE}" pid="4" name="MediaServiceImageTags">
    <vt:lpwstr/>
  </property>
</Properties>
</file>