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1" r:id="rId2"/>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userDrawn="1">
          <p15:clr>
            <a:srgbClr val="A4A3A4"/>
          </p15:clr>
        </p15:guide>
        <p15:guide id="2" pos="2381" userDrawn="1">
          <p15:clr>
            <a:srgbClr val="A4A3A4"/>
          </p15:clr>
        </p15:guide>
        <p15:guide id="3" pos="226" userDrawn="1">
          <p15:clr>
            <a:srgbClr val="A4A3A4"/>
          </p15:clr>
        </p15:guide>
        <p15:guide id="4" pos="4536" userDrawn="1">
          <p15:clr>
            <a:srgbClr val="A4A3A4"/>
          </p15:clr>
        </p15:guide>
        <p15:guide id="5" pos="317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3012" y="66"/>
      </p:cViewPr>
      <p:guideLst>
        <p:guide orient="horz" pos="3367"/>
        <p:guide pos="2381"/>
        <p:guide pos="226"/>
        <p:guide pos="4536"/>
        <p:guide pos="3175"/>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en-US"/>
              <a:t>Click to edit Master title style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445996A-D2C0-467D-848F-D8F6B01416F4}" type="datetimeFigureOut">
              <a:rPr lang="en-GB" smtClean="0"/>
              <a:t>03/11/2022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2590455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45996A-D2C0-467D-848F-D8F6B01416F4}" type="datetimeFigureOut">
              <a:rPr lang="en-GB" smtClean="0"/>
              <a:t>03/11/2022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1918267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45996A-D2C0-467D-848F-D8F6B01416F4}" type="datetimeFigureOut">
              <a:rPr lang="en-GB" smtClean="0"/>
              <a:t>03/11/2022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3755109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45996A-D2C0-467D-848F-D8F6B01416F4}" type="datetimeFigureOut">
              <a:rPr lang="en-GB" smtClean="0"/>
              <a:t>03/11/2022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275540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US"/>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45996A-D2C0-467D-848F-D8F6B01416F4}" type="datetimeFigureOut">
              <a:rPr lang="en-GB" smtClean="0"/>
              <a:t>03/11/2022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733097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45996A-D2C0-467D-848F-D8F6B01416F4}" type="datetimeFigureOut">
              <a:rPr lang="en-GB" smtClean="0"/>
              <a:t>03/11/2022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3631229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Click to 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45996A-D2C0-467D-848F-D8F6B01416F4}" type="datetimeFigureOut">
              <a:rPr lang="en-GB" smtClean="0"/>
              <a:t>03/11/2022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2974127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45996A-D2C0-467D-848F-D8F6B01416F4}" type="datetimeFigureOut">
              <a:rPr lang="en-GB" smtClean="0"/>
              <a:t>03/11/2022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4097946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45996A-D2C0-467D-848F-D8F6B01416F4}" type="datetimeFigureOut">
              <a:rPr lang="en-GB" smtClean="0"/>
              <a:t>03/11/2022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3376132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9445996A-D2C0-467D-848F-D8F6B01416F4}" type="datetimeFigureOut">
              <a:rPr lang="en-GB" smtClean="0"/>
              <a:t>03/11/2022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3616370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US"/>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9445996A-D2C0-467D-848F-D8F6B01416F4}" type="datetimeFigureOut">
              <a:rPr lang="en-GB" smtClean="0"/>
              <a:t>03/11/2022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26D649-5E1F-4A68-A7ED-E74F753EB096}" type="slidenum">
              <a:rPr lang="en-GB" smtClean="0"/>
              <a:t>‹#›</a:t>
            </a:fld>
            <a:endParaRPr lang="en-GB"/>
          </a:p>
        </p:txBody>
      </p:sp>
    </p:spTree>
    <p:extLst>
      <p:ext uri="{BB962C8B-B14F-4D97-AF65-F5344CB8AC3E}">
        <p14:creationId xmlns:p14="http://schemas.microsoft.com/office/powerpoint/2010/main" val="2561757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latin typeface="Arial" panose="020B0604020202020204" pitchFamily="34" charset="0"/>
              </a:defRPr>
            </a:lvl1pPr>
          </a:lstStyle>
          <a:p>
            <a:fld id="{9445996A-D2C0-467D-848F-D8F6B01416F4}" type="datetimeFigureOut">
              <a:rPr lang="en-GB" smtClean="0"/>
              <a:pPr/>
              <a:t>03/11/2022</a:t>
            </a:fld>
            <a:endParaRPr lang="en-GB" dirty="0"/>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latin typeface="Arial" panose="020B0604020202020204" pitchFamily="34" charset="0"/>
              </a:defRPr>
            </a:lvl1pPr>
          </a:lstStyle>
          <a:p>
            <a:endParaRPr lang="en-GB" dirty="0"/>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latin typeface="Arial" panose="020B0604020202020204" pitchFamily="34" charset="0"/>
              </a:defRPr>
            </a:lvl1pPr>
          </a:lstStyle>
          <a:p>
            <a:fld id="{B026D649-5E1F-4A68-A7ED-E74F753EB096}" type="slidenum">
              <a:rPr lang="en-GB" smtClean="0"/>
              <a:pPr/>
              <a:t>‹#›</a:t>
            </a:fld>
            <a:endParaRPr lang="en-GB" dirty="0"/>
          </a:p>
        </p:txBody>
      </p:sp>
    </p:spTree>
    <p:extLst>
      <p:ext uri="{BB962C8B-B14F-4D97-AF65-F5344CB8AC3E}">
        <p14:creationId xmlns:p14="http://schemas.microsoft.com/office/powerpoint/2010/main" val="371333976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sz="3637" kern="1200">
          <a:solidFill>
            <a:schemeClr val="tx1"/>
          </a:solidFill>
          <a:latin typeface="Arial" panose="020B0604020202020204" pitchFamily="34" charset="0"/>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Arial" panose="020B0604020202020204" pitchFamily="34" charset="0"/>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Arial" panose="020B0604020202020204" pitchFamily="34" charset="0"/>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Arial" panose="020B0604020202020204" pitchFamily="34" charset="0"/>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Arial" panose="020B0604020202020204" pitchFamily="34" charset="0"/>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Arial" panose="020B0604020202020204" pitchFamily="34" charset="0"/>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thestudentsurvey.com/" TargetMode="External"/><Relationship Id="rId7" Type="http://schemas.openxmlformats.org/officeDocument/2006/relationships/image" Target="../media/image3.wmf"/><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image" Target="../media/image2.png"/><Relationship Id="rId5" Type="http://schemas.openxmlformats.org/officeDocument/2006/relationships/hyperlink" Target="mailto:nss@ipsos.com" TargetMode="Externa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a:extLst>
              <a:ext uri="{FF2B5EF4-FFF2-40B4-BE49-F238E27FC236}">
                <a16:creationId xmlns:a16="http://schemas.microsoft.com/office/drawing/2014/main" id="{03AEC306-7C8F-45B1-B20D-36B496654BDC}"/>
              </a:ext>
            </a:extLst>
          </p:cNvPr>
          <p:cNvSpPr/>
          <p:nvPr/>
        </p:nvSpPr>
        <p:spPr>
          <a:xfrm>
            <a:off x="0" y="10151813"/>
            <a:ext cx="7559676" cy="54000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10000"/>
              </a:lnSpc>
              <a:spcBef>
                <a:spcPts val="0"/>
              </a:spcBef>
              <a:spcAft>
                <a:spcPts val="0"/>
              </a:spcAft>
              <a:buClrTx/>
              <a:buSzTx/>
              <a:buFontTx/>
              <a:buNone/>
              <a:tabLst/>
              <a:defRPr/>
            </a:pPr>
            <a:endParaRPr kumimoji="0" lang="en-GB" sz="1100" b="0"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endParaRPr>
          </a:p>
        </p:txBody>
      </p:sp>
      <p:sp>
        <p:nvSpPr>
          <p:cNvPr id="2" name="TextBox 1">
            <a:extLst>
              <a:ext uri="{FF2B5EF4-FFF2-40B4-BE49-F238E27FC236}">
                <a16:creationId xmlns:a16="http://schemas.microsoft.com/office/drawing/2014/main" id="{E6C68023-FA1E-4A53-A4CD-91A0A22DA304}"/>
              </a:ext>
            </a:extLst>
          </p:cNvPr>
          <p:cNvSpPr txBox="1"/>
          <p:nvPr/>
        </p:nvSpPr>
        <p:spPr>
          <a:xfrm>
            <a:off x="-1" y="10331813"/>
            <a:ext cx="7559676" cy="180000"/>
          </a:xfrm>
          <a:prstGeom prst="rect">
            <a:avLst/>
          </a:prstGeom>
          <a:noFill/>
        </p:spPr>
        <p:txBody>
          <a:bodyPr wrap="non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rPr>
              <a:t>© Ipsos | National Student Survey | nss@ipsos.com | 020 8861 8110</a:t>
            </a:r>
          </a:p>
        </p:txBody>
      </p:sp>
      <p:sp>
        <p:nvSpPr>
          <p:cNvPr id="4" name="TextBox 3">
            <a:extLst>
              <a:ext uri="{FF2B5EF4-FFF2-40B4-BE49-F238E27FC236}">
                <a16:creationId xmlns:a16="http://schemas.microsoft.com/office/drawing/2014/main" id="{A5C83F29-6001-4672-994E-A5341C750611}"/>
              </a:ext>
            </a:extLst>
          </p:cNvPr>
          <p:cNvSpPr txBox="1"/>
          <p:nvPr/>
        </p:nvSpPr>
        <p:spPr>
          <a:xfrm>
            <a:off x="2518775" y="0"/>
            <a:ext cx="5040900" cy="1080000"/>
          </a:xfrm>
          <a:prstGeom prst="rect">
            <a:avLst/>
          </a:prstGeom>
          <a:solidFill>
            <a:schemeClr val="accent4"/>
          </a:solidFill>
        </p:spPr>
        <p:txBody>
          <a:bodyPr wrap="square" lIns="0" rIns="0" rtlCol="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solidFill>
                  <a:srgbClr val="000000"/>
                </a:solidFill>
              </a:ln>
              <a:solidFill>
                <a:srgbClr val="52C9D1"/>
              </a:solidFill>
              <a:effectLst/>
              <a:uLnTx/>
              <a:uFillTx/>
              <a:latin typeface="Arial Black" panose="020B0A04020102020204" pitchFamily="34" charset="0"/>
              <a:ea typeface="+mn-ea"/>
              <a:cs typeface="Arial" panose="020B0604020202020204" pitchFamily="34" charset="0"/>
            </a:endParaRPr>
          </a:p>
        </p:txBody>
      </p:sp>
      <p:sp>
        <p:nvSpPr>
          <p:cNvPr id="59" name="Rectangle 58">
            <a:extLst>
              <a:ext uri="{FF2B5EF4-FFF2-40B4-BE49-F238E27FC236}">
                <a16:creationId xmlns:a16="http://schemas.microsoft.com/office/drawing/2014/main" id="{9AEB80EF-1D80-4659-84BD-DA25418C5070}"/>
              </a:ext>
            </a:extLst>
          </p:cNvPr>
          <p:cNvSpPr/>
          <p:nvPr/>
        </p:nvSpPr>
        <p:spPr>
          <a:xfrm>
            <a:off x="358773" y="3988459"/>
            <a:ext cx="3298827" cy="532380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72000" rIns="144000" bIns="72000" rtlCol="0" anchor="t" anchorCtr="0">
            <a:noAutofit/>
          </a:bodyPr>
          <a:lstStyle/>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15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Encourage students to voice their opinion: This includes what they liked and did not like about their student experience.</a:t>
            </a: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15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Encourage students to complete the survey online: Providers should direct students to the survey website </a:t>
            </a:r>
            <a:r>
              <a:rPr kumimoji="0" lang="en-GB" sz="115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hlinkClick r:id="rId3"/>
              </a:rPr>
              <a:t>www.thestudentsurvey.com</a:t>
            </a:r>
            <a:r>
              <a:rPr kumimoji="0" lang="en-GB" sz="115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 </a:t>
            </a: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15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Keep promotions in line with your provider’s chosen start week: Please note that regardless of your provider’s chosen start week, ALL eligible students can complete the survey from 11 January 2023 onwards.</a:t>
            </a: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15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State the purpose of the NSS and its target audience of mainly final year undergraduates.</a:t>
            </a: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15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Include the NSS logo on all promotional materials.</a:t>
            </a: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15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Include the relevant funders logos: The Office for Students, Department for the Economy Northern Ireland, Higher Education Funding Council Wales or Scottish Funding Council and Ipsos  logos must be included in all promotional materials.</a:t>
            </a:r>
          </a:p>
        </p:txBody>
      </p:sp>
      <p:sp>
        <p:nvSpPr>
          <p:cNvPr id="60" name="Rectangle 59">
            <a:extLst>
              <a:ext uri="{FF2B5EF4-FFF2-40B4-BE49-F238E27FC236}">
                <a16:creationId xmlns:a16="http://schemas.microsoft.com/office/drawing/2014/main" id="{20060CF8-7885-445E-BEBD-E94BF8181C5F}"/>
              </a:ext>
            </a:extLst>
          </p:cNvPr>
          <p:cNvSpPr/>
          <p:nvPr/>
        </p:nvSpPr>
        <p:spPr>
          <a:xfrm>
            <a:off x="3899943" y="3983380"/>
            <a:ext cx="3298827" cy="532380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72000" rIns="144000" bIns="72000" rtlCol="0" anchor="t" anchorCtr="0">
            <a:noAutofit/>
          </a:bodyPr>
          <a:lstStyle/>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15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Embed NSS marketing activity in broader provider promotional activities, for example ‘Pride’ and ‘I Love’ campaigns: There must be a clear division between marketing campaigns to ensure all promotion of the NSS is neutral. This includes ‘You said, We did’ campaigns, where it must be clear that particular changes came about from the NSS rather than from internal campaigns.</a:t>
            </a: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15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Combine the NSS with other surveys being undertaken at the provider: The NSS must be promoted independently. Students must not be led to confuse the NSS with other surveys, whether internal or external, being undertaken at the provider.</a:t>
            </a: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15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Include material that may inappropriately influence students’ responses: Please refer to the 2023 Good Practice Guide for more information.</a:t>
            </a: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15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Make any references to commercial brands. </a:t>
            </a: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15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Include any defamatory, offensive, political or unlawful content.</a:t>
            </a: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r>
              <a:rPr kumimoji="0" lang="en-GB" sz="115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rPr>
              <a:t>Quote open comments in marketing materials. Open text comments may be paraphrased in marketing materials, as long as they do not identify any individuals and are not attributed to the NSS.</a:t>
            </a:r>
          </a:p>
          <a:p>
            <a:pPr marL="171450" marR="0" lvl="0" indent="-171450" algn="l" defTabSz="457200" rtl="0" eaLnBrk="1" fontAlgn="auto" latinLnBrk="0" hangingPunct="1">
              <a:lnSpc>
                <a:spcPct val="100000"/>
              </a:lnSpc>
              <a:spcBef>
                <a:spcPts val="0"/>
              </a:spcBef>
              <a:spcAft>
                <a:spcPts val="600"/>
              </a:spcAft>
              <a:buClr>
                <a:srgbClr val="65297F"/>
              </a:buClr>
              <a:buSzPct val="130000"/>
              <a:buFont typeface="Arial" panose="020B0604020202020204" pitchFamily="34" charset="0"/>
              <a:buChar char="•"/>
              <a:tabLst/>
              <a:defRPr/>
            </a:pPr>
            <a:endParaRPr kumimoji="0" lang="en-GB" sz="1150" b="0" i="0" u="none" strike="noStrike" kern="1200" cap="none" spc="0" normalizeH="0" baseline="0" noProof="0" dirty="0">
              <a:ln>
                <a:noFill/>
              </a:ln>
              <a:solidFill>
                <a:srgbClr val="000000"/>
              </a:solidFill>
              <a:effectLst/>
              <a:uLnTx/>
              <a:uFillTx/>
              <a:latin typeface="Arial Nova Light" panose="020B0304020202020204" pitchFamily="34" charset="0"/>
              <a:ea typeface="+mn-ea"/>
              <a:cs typeface="Arial" panose="020B0604020202020204" pitchFamily="34" charset="0"/>
            </a:endParaRPr>
          </a:p>
        </p:txBody>
      </p:sp>
      <p:pic>
        <p:nvPicPr>
          <p:cNvPr id="9" name="Picture 8" descr="A picture containing text, person, indoor, table&#10;&#10;Description automatically generated">
            <a:extLst>
              <a:ext uri="{FF2B5EF4-FFF2-40B4-BE49-F238E27FC236}">
                <a16:creationId xmlns:a16="http://schemas.microsoft.com/office/drawing/2014/main" id="{1A21C616-DAFB-4460-987D-77C774185008}"/>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a:xfrm>
            <a:off x="0" y="-1"/>
            <a:ext cx="2518775" cy="1079999"/>
          </a:xfrm>
          <a:prstGeom prst="rect">
            <a:avLst/>
          </a:prstGeom>
        </p:spPr>
      </p:pic>
      <p:sp>
        <p:nvSpPr>
          <p:cNvPr id="5" name="TextBox 4">
            <a:extLst>
              <a:ext uri="{FF2B5EF4-FFF2-40B4-BE49-F238E27FC236}">
                <a16:creationId xmlns:a16="http://schemas.microsoft.com/office/drawing/2014/main" id="{3BDBD16E-DBBF-48ED-8322-96663388CDCD}"/>
              </a:ext>
            </a:extLst>
          </p:cNvPr>
          <p:cNvSpPr txBox="1"/>
          <p:nvPr/>
        </p:nvSpPr>
        <p:spPr>
          <a:xfrm>
            <a:off x="1489686" y="354337"/>
            <a:ext cx="5040900" cy="350151"/>
          </a:xfrm>
          <a:prstGeom prst="rect">
            <a:avLst/>
          </a:prstGeom>
          <a:noFill/>
        </p:spPr>
        <p:txBody>
          <a:bodyPr wrap="square" lIns="0" tIns="72000" rIns="0" bIns="0" rtlCol="0" anchor="ctr">
            <a:spAutoFit/>
          </a:bodyPr>
          <a:lstStyle/>
          <a:p>
            <a:pPr marL="0" marR="0" lvl="0" indent="0" algn="l" defTabSz="457200" rtl="0" eaLnBrk="1" fontAlgn="auto" latinLnBrk="0" hangingPunct="1">
              <a:lnSpc>
                <a:spcPct val="80000"/>
              </a:lnSpc>
              <a:spcBef>
                <a:spcPts val="0"/>
              </a:spcBef>
              <a:spcAft>
                <a:spcPts val="0"/>
              </a:spcAft>
              <a:buClrTx/>
              <a:buSzTx/>
              <a:buFontTx/>
              <a:buNone/>
              <a:tabLst/>
              <a:defRPr/>
            </a:pPr>
            <a:r>
              <a:rPr kumimoji="0" lang="en-GB" sz="2200" b="0" i="0" u="none" strike="noStrike" kern="1200" cap="none" spc="0" normalizeH="0" baseline="0" noProof="0" dirty="0">
                <a:ln w="12700">
                  <a:solidFill>
                    <a:srgbClr val="000000"/>
                  </a:solidFill>
                </a:ln>
                <a:solidFill>
                  <a:srgbClr val="52C9D1"/>
                </a:solidFill>
                <a:effectLst/>
                <a:uLnTx/>
                <a:uFillTx/>
                <a:latin typeface="Arial Black" panose="020B0A04020102020204" pitchFamily="34" charset="0"/>
                <a:ea typeface="+mn-ea"/>
                <a:cs typeface="Arial" panose="020B0604020202020204" pitchFamily="34" charset="0"/>
              </a:rPr>
              <a:t>Producing Promotional Materials</a:t>
            </a:r>
          </a:p>
        </p:txBody>
      </p:sp>
      <p:graphicFrame>
        <p:nvGraphicFramePr>
          <p:cNvPr id="8" name="Table 9">
            <a:extLst>
              <a:ext uri="{FF2B5EF4-FFF2-40B4-BE49-F238E27FC236}">
                <a16:creationId xmlns:a16="http://schemas.microsoft.com/office/drawing/2014/main" id="{532643C8-80C8-47F7-AAA9-F8C5198ABE9D}"/>
              </a:ext>
            </a:extLst>
          </p:cNvPr>
          <p:cNvGraphicFramePr>
            <a:graphicFrameLocks noGrp="1"/>
          </p:cNvGraphicFramePr>
          <p:nvPr>
            <p:extLst>
              <p:ext uri="{D42A27DB-BD31-4B8C-83A1-F6EECF244321}">
                <p14:modId xmlns:p14="http://schemas.microsoft.com/office/powerpoint/2010/main" val="3207959676"/>
              </p:ext>
            </p:extLst>
          </p:nvPr>
        </p:nvGraphicFramePr>
        <p:xfrm>
          <a:off x="358773" y="1205998"/>
          <a:ext cx="6839999" cy="1812780"/>
        </p:xfrm>
        <a:graphic>
          <a:graphicData uri="http://schemas.openxmlformats.org/drawingml/2006/table">
            <a:tbl>
              <a:tblPr firstRow="1" bandRow="1">
                <a:tableStyleId>{5C22544A-7EE6-4342-B048-85BDC9FD1C3A}</a:tableStyleId>
              </a:tblPr>
              <a:tblGrid>
                <a:gridCol w="6839999">
                  <a:extLst>
                    <a:ext uri="{9D8B030D-6E8A-4147-A177-3AD203B41FA5}">
                      <a16:colId xmlns:a16="http://schemas.microsoft.com/office/drawing/2014/main" val="2359357549"/>
                    </a:ext>
                  </a:extLst>
                </a:gridCol>
              </a:tblGrid>
              <a:tr h="370840">
                <a:tc>
                  <a:txBody>
                    <a:bodyPr/>
                    <a:lstStyle/>
                    <a:p>
                      <a:pPr marL="0" indent="0">
                        <a:spcAft>
                          <a:spcPts val="600"/>
                        </a:spcAft>
                        <a:buFont typeface="Wingdings" panose="05000000000000000000" pitchFamily="2" charset="2"/>
                        <a:buNone/>
                      </a:pPr>
                      <a:r>
                        <a:rPr lang="en-GB" sz="1050" b="0" dirty="0">
                          <a:solidFill>
                            <a:schemeClr val="tx1"/>
                          </a:solidFill>
                          <a:latin typeface="Arial Nova Light" panose="020B0304020202020204" pitchFamily="34" charset="0"/>
                          <a:cs typeface="Arial" panose="020B0604020202020204" pitchFamily="34" charset="0"/>
                        </a:rPr>
                        <a:t>Ipsos  will promote the survey to students through a series of communications and will produce various marketing materials to help publicise the National Student Survey (NSS), as detailed in the 2023 Good Practice Guide. </a:t>
                      </a:r>
                    </a:p>
                    <a:p>
                      <a:pPr marL="0" indent="0">
                        <a:spcAft>
                          <a:spcPts val="600"/>
                        </a:spcAft>
                        <a:buFont typeface="Wingdings" panose="05000000000000000000" pitchFamily="2" charset="2"/>
                        <a:buNone/>
                      </a:pPr>
                      <a:r>
                        <a:rPr lang="en-GB" sz="1050" b="0" dirty="0">
                          <a:solidFill>
                            <a:schemeClr val="tx1"/>
                          </a:solidFill>
                          <a:latin typeface="Arial Nova Light" panose="020B0304020202020204" pitchFamily="34" charset="0"/>
                          <a:cs typeface="Arial" panose="020B0604020202020204" pitchFamily="34" charset="0"/>
                        </a:rPr>
                        <a:t>Providers registered in Wales, Scotland and Northern Ireland are expected to promote the NSS as they did in previous years. Providers in England are no longer required to actively promote the survey but they can choose to do so if they wish.</a:t>
                      </a:r>
                    </a:p>
                    <a:p>
                      <a:pPr marL="0" indent="0">
                        <a:spcAft>
                          <a:spcPts val="600"/>
                        </a:spcAft>
                        <a:buFont typeface="Wingdings" panose="05000000000000000000" pitchFamily="2" charset="2"/>
                        <a:buNone/>
                      </a:pPr>
                      <a:r>
                        <a:rPr lang="en-GB" sz="1050" b="0" dirty="0">
                          <a:solidFill>
                            <a:schemeClr val="tx1"/>
                          </a:solidFill>
                          <a:latin typeface="Arial Nova Light" panose="020B0304020202020204" pitchFamily="34" charset="0"/>
                          <a:cs typeface="Arial" panose="020B0604020202020204" pitchFamily="34" charset="0"/>
                        </a:rPr>
                        <a:t>Providers can create their own internal promotional materials, including creating their own artwork, however restrictions apply.</a:t>
                      </a:r>
                    </a:p>
                    <a:p>
                      <a:pPr marL="0" indent="0">
                        <a:spcAft>
                          <a:spcPts val="600"/>
                        </a:spcAft>
                        <a:buFont typeface="Wingdings" panose="05000000000000000000" pitchFamily="2" charset="2"/>
                        <a:buNone/>
                      </a:pPr>
                      <a:r>
                        <a:rPr lang="en-GB" sz="1050" b="0" dirty="0">
                          <a:solidFill>
                            <a:schemeClr val="tx1"/>
                          </a:solidFill>
                          <a:latin typeface="Arial Nova Light" panose="020B0304020202020204" pitchFamily="34" charset="0"/>
                          <a:cs typeface="Arial" panose="020B0604020202020204" pitchFamily="34" charset="0"/>
                        </a:rPr>
                        <a:t>If you have any questions regarding these guidelines, please contact the NSS Helpline at </a:t>
                      </a:r>
                      <a:r>
                        <a:rPr lang="en-GB" sz="1050" b="0" dirty="0">
                          <a:solidFill>
                            <a:schemeClr val="tx1"/>
                          </a:solidFill>
                          <a:latin typeface="Arial Nova Light" panose="020B0304020202020204" pitchFamily="34" charset="0"/>
                          <a:cs typeface="Arial" panose="020B0604020202020204" pitchFamily="34" charset="0"/>
                          <a:hlinkClick r:id="rId5"/>
                        </a:rPr>
                        <a:t>nss@ipsos.com</a:t>
                      </a:r>
                      <a:r>
                        <a:rPr lang="en-GB" sz="1050" b="0" dirty="0">
                          <a:solidFill>
                            <a:schemeClr val="tx1"/>
                          </a:solidFill>
                          <a:latin typeface="Arial Nova Light" panose="020B0304020202020204" pitchFamily="34" charset="0"/>
                          <a:cs typeface="Arial" panose="020B0604020202020204" pitchFamily="34" charset="0"/>
                        </a:rPr>
                        <a:t>. More information is available the NSS 2023 Good Practice Guide.</a:t>
                      </a:r>
                    </a:p>
                  </a:txBody>
                  <a:tcPr marL="108000" marR="108000" marT="72000" marB="72000" anchor="ctr">
                    <a:lnL w="38100" cap="flat" cmpd="sng" algn="ctr">
                      <a:solidFill>
                        <a:schemeClr val="bg1"/>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50355391"/>
                  </a:ext>
                </a:extLst>
              </a:tr>
            </a:tbl>
          </a:graphicData>
        </a:graphic>
      </p:graphicFrame>
      <p:sp>
        <p:nvSpPr>
          <p:cNvPr id="29" name="Rectangle 28">
            <a:extLst>
              <a:ext uri="{FF2B5EF4-FFF2-40B4-BE49-F238E27FC236}">
                <a16:creationId xmlns:a16="http://schemas.microsoft.com/office/drawing/2014/main" id="{D210141A-C7CF-42FA-AC13-2AE7297D3DAF}"/>
              </a:ext>
            </a:extLst>
          </p:cNvPr>
          <p:cNvSpPr/>
          <p:nvPr/>
        </p:nvSpPr>
        <p:spPr>
          <a:xfrm>
            <a:off x="358773" y="3404180"/>
            <a:ext cx="3298827" cy="540000"/>
          </a:xfrm>
          <a:prstGeom prst="rect">
            <a:avLst/>
          </a:prstGeom>
          <a:ln/>
        </p:spPr>
        <p:style>
          <a:lnRef idx="1">
            <a:schemeClr val="accent3"/>
          </a:lnRef>
          <a:fillRef idx="3">
            <a:schemeClr val="accent3"/>
          </a:fillRef>
          <a:effectRef idx="2">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white"/>
                </a:solidFill>
                <a:effectLst/>
                <a:uLnTx/>
                <a:uFillTx/>
                <a:latin typeface="Arial Nova" panose="020B0504020202020204" pitchFamily="34" charset="0"/>
                <a:ea typeface="+mn-ea"/>
                <a:cs typeface="Arial" panose="020B0604020202020204" pitchFamily="34" charset="0"/>
              </a:rPr>
              <a:t>Do</a:t>
            </a:r>
          </a:p>
        </p:txBody>
      </p:sp>
      <p:sp>
        <p:nvSpPr>
          <p:cNvPr id="30" name="Rectangle 29">
            <a:extLst>
              <a:ext uri="{FF2B5EF4-FFF2-40B4-BE49-F238E27FC236}">
                <a16:creationId xmlns:a16="http://schemas.microsoft.com/office/drawing/2014/main" id="{07C2653D-7EEB-40A6-A1FD-80F12076B113}"/>
              </a:ext>
            </a:extLst>
          </p:cNvPr>
          <p:cNvSpPr/>
          <p:nvPr/>
        </p:nvSpPr>
        <p:spPr>
          <a:xfrm>
            <a:off x="3899944" y="3404180"/>
            <a:ext cx="3298827" cy="540000"/>
          </a:xfrm>
          <a:prstGeom prst="rect">
            <a:avLst/>
          </a:prstGeom>
          <a:ln/>
        </p:spPr>
        <p:style>
          <a:lnRef idx="1">
            <a:schemeClr val="accent4"/>
          </a:lnRef>
          <a:fillRef idx="3">
            <a:schemeClr val="accent4"/>
          </a:fillRef>
          <a:effectRef idx="2">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65297F"/>
                </a:solidFill>
                <a:effectLst/>
                <a:uLnTx/>
                <a:uFillTx/>
                <a:latin typeface="Arial Nova" panose="020B0504020202020204" pitchFamily="34" charset="0"/>
                <a:ea typeface="+mn-ea"/>
                <a:cs typeface="Arial" panose="020B0604020202020204" pitchFamily="34" charset="0"/>
              </a:rPr>
              <a:t>Don’t</a:t>
            </a:r>
          </a:p>
        </p:txBody>
      </p:sp>
      <p:pic>
        <p:nvPicPr>
          <p:cNvPr id="56" name="Picture 55">
            <a:extLst>
              <a:ext uri="{FF2B5EF4-FFF2-40B4-BE49-F238E27FC236}">
                <a16:creationId xmlns:a16="http://schemas.microsoft.com/office/drawing/2014/main" id="{E6B473D4-B632-4DF6-BD32-2E371100B305}"/>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712264" y="10241813"/>
            <a:ext cx="543966" cy="360000"/>
          </a:xfrm>
          <a:prstGeom prst="rect">
            <a:avLst/>
          </a:prstGeom>
          <a:noFill/>
          <a:ln>
            <a:noFill/>
          </a:ln>
        </p:spPr>
      </p:pic>
      <p:pic>
        <p:nvPicPr>
          <p:cNvPr id="57" name="Picture 56">
            <a:extLst>
              <a:ext uri="{FF2B5EF4-FFF2-40B4-BE49-F238E27FC236}">
                <a16:creationId xmlns:a16="http://schemas.microsoft.com/office/drawing/2014/main" id="{5D4E82B7-20F1-4A1D-BEB9-9BBDFD778F5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58775" y="10277813"/>
            <a:ext cx="315495" cy="288000"/>
          </a:xfrm>
          <a:prstGeom prst="rect">
            <a:avLst/>
          </a:prstGeom>
        </p:spPr>
      </p:pic>
      <p:sp>
        <p:nvSpPr>
          <p:cNvPr id="28" name="Rectangle 27">
            <a:extLst>
              <a:ext uri="{FF2B5EF4-FFF2-40B4-BE49-F238E27FC236}">
                <a16:creationId xmlns:a16="http://schemas.microsoft.com/office/drawing/2014/main" id="{2C009CC5-663E-4169-963A-2974B14AA468}"/>
              </a:ext>
            </a:extLst>
          </p:cNvPr>
          <p:cNvSpPr/>
          <p:nvPr/>
        </p:nvSpPr>
        <p:spPr>
          <a:xfrm>
            <a:off x="358772" y="9559742"/>
            <a:ext cx="6839998" cy="540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rgbClr val="65297F"/>
                </a:solidFill>
                <a:effectLst/>
                <a:uLnTx/>
                <a:uFillTx/>
                <a:latin typeface="Arial Nova" panose="020B0504020202020204" pitchFamily="34" charset="0"/>
                <a:ea typeface="+mn-ea"/>
                <a:cs typeface="Arial" panose="020B0604020202020204" pitchFamily="34" charset="0"/>
              </a:rPr>
              <a:t>If you require help or need clarification of any of these items, please speak to the main NSS contact at your provider or contact the NSS teams at the </a:t>
            </a:r>
            <a:r>
              <a:rPr kumimoji="0" lang="en-GB" sz="1100" b="1" i="0" u="none" strike="noStrike" kern="1200" cap="none" spc="0" normalizeH="0" baseline="0" noProof="0" dirty="0" err="1">
                <a:ln>
                  <a:noFill/>
                </a:ln>
                <a:solidFill>
                  <a:srgbClr val="65297F"/>
                </a:solidFill>
                <a:effectLst/>
                <a:uLnTx/>
                <a:uFillTx/>
                <a:latin typeface="Arial Nova" panose="020B0504020202020204" pitchFamily="34" charset="0"/>
                <a:ea typeface="+mn-ea"/>
                <a:cs typeface="Arial" panose="020B0604020202020204" pitchFamily="34" charset="0"/>
              </a:rPr>
              <a:t>OfS</a:t>
            </a:r>
            <a:r>
              <a:rPr kumimoji="0" lang="en-GB" sz="1100" b="1" i="0" u="none" strike="noStrike" kern="1200" cap="none" spc="0" normalizeH="0" baseline="0" noProof="0" dirty="0">
                <a:ln>
                  <a:noFill/>
                </a:ln>
                <a:solidFill>
                  <a:srgbClr val="65297F"/>
                </a:solidFill>
                <a:effectLst/>
                <a:uLnTx/>
                <a:uFillTx/>
                <a:latin typeface="Arial Nova" panose="020B0504020202020204" pitchFamily="34" charset="0"/>
                <a:ea typeface="+mn-ea"/>
                <a:cs typeface="Arial" panose="020B0604020202020204" pitchFamily="34" charset="0"/>
              </a:rPr>
              <a:t> at nss@officeforstudents.org.uk or Ipsos at nss@ipsos.com</a:t>
            </a:r>
          </a:p>
        </p:txBody>
      </p:sp>
      <p:sp>
        <p:nvSpPr>
          <p:cNvPr id="16" name="Rectangle 15">
            <a:extLst>
              <a:ext uri="{FF2B5EF4-FFF2-40B4-BE49-F238E27FC236}">
                <a16:creationId xmlns:a16="http://schemas.microsoft.com/office/drawing/2014/main" id="{EDDF8592-2CDD-4061-8A77-9E0434AC140F}"/>
              </a:ext>
            </a:extLst>
          </p:cNvPr>
          <p:cNvSpPr/>
          <p:nvPr/>
        </p:nvSpPr>
        <p:spPr>
          <a:xfrm>
            <a:off x="6628693" y="78333"/>
            <a:ext cx="711107" cy="923330"/>
          </a:xfrm>
          <a:prstGeom prst="rect">
            <a:avLst/>
          </a:prstGeom>
          <a:solidFill>
            <a:schemeClr val="bg1"/>
          </a:solidFill>
          <a:scene3d>
            <a:camera prst="orthographicFront"/>
            <a:lightRig rig="soft" dir="t">
              <a:rot lat="0" lon="0" rev="15600000"/>
            </a:lightRig>
          </a:scene3d>
          <a:sp3d>
            <a:bevelT w="165100" prst="coolSlant"/>
          </a:sp3d>
        </p:spPr>
        <p:txBody>
          <a:bodyPr wrap="square" lIns="91440" tIns="45720" rIns="91440" bIns="45720">
            <a:spAutoFit/>
            <a:sp3d extrusionH="57150" prstMaterial="softEdge">
              <a:bevelT w="25400" h="38100"/>
            </a:sp3d>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solidFill>
                  <a:srgbClr val="FFD600"/>
                </a:solidFill>
                <a:effectLst/>
                <a:uLnTx/>
                <a:uFillTx/>
                <a:latin typeface="Calibri" panose="020F0502020204030204"/>
                <a:ea typeface="+mn-ea"/>
                <a:cs typeface="+mn-cs"/>
              </a:rPr>
              <a:t>1 </a:t>
            </a:r>
          </a:p>
        </p:txBody>
      </p:sp>
    </p:spTree>
    <p:custDataLst>
      <p:tags r:id="rId1"/>
    </p:custDataLst>
    <p:extLst>
      <p:ext uri="{BB962C8B-B14F-4D97-AF65-F5344CB8AC3E}">
        <p14:creationId xmlns:p14="http://schemas.microsoft.com/office/powerpoint/2010/main" val="160781244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0.2"/>
</p:tagLst>
</file>

<file path=ppt/theme/theme1.xml><?xml version="1.0" encoding="utf-8"?>
<a:theme xmlns:a="http://schemas.openxmlformats.org/drawingml/2006/main" name="Office Theme">
  <a:themeElements>
    <a:clrScheme name="NSS 2022">
      <a:dk1>
        <a:srgbClr val="000000"/>
      </a:dk1>
      <a:lt1>
        <a:sysClr val="window" lastClr="FFFFFF"/>
      </a:lt1>
      <a:dk2>
        <a:srgbClr val="787878"/>
      </a:dk2>
      <a:lt2>
        <a:srgbClr val="E6E6E6"/>
      </a:lt2>
      <a:accent1>
        <a:srgbClr val="65297F"/>
      </a:accent1>
      <a:accent2>
        <a:srgbClr val="E5B5E8"/>
      </a:accent2>
      <a:accent3>
        <a:srgbClr val="52C9D1"/>
      </a:accent3>
      <a:accent4>
        <a:srgbClr val="FFD600"/>
      </a:accent4>
      <a:accent5>
        <a:srgbClr val="FFFFFF"/>
      </a:accent5>
      <a:accent6>
        <a:srgbClr val="FFFFFF"/>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1000">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gn="l">
          <a:defRPr dirty="0" smtClean="0">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531</Words>
  <Application>Microsoft Office PowerPoint</Application>
  <PresentationFormat>Custom</PresentationFormat>
  <Paragraphs>22</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Black</vt:lpstr>
      <vt:lpstr>Arial Nova</vt:lpstr>
      <vt:lpstr>Arial Nova Light</vt:lpstr>
      <vt:lpstr>Calibri</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Ian Jarvis</dc:creator>
  <cp:lastModifiedBy>Allie Burnett</cp:lastModifiedBy>
  <cp:revision>33</cp:revision>
  <dcterms:created xsi:type="dcterms:W3CDTF">2021-09-27T15:04:11Z</dcterms:created>
  <dcterms:modified xsi:type="dcterms:W3CDTF">2022-11-03T13:56:48Z</dcterms:modified>
</cp:coreProperties>
</file>