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8" r:id="rId4"/>
    <p:sldMasterId id="2147483724" r:id="rId5"/>
    <p:sldMasterId id="2147483746" r:id="rId6"/>
    <p:sldMasterId id="2147483768" r:id="rId7"/>
    <p:sldMasterId id="2147483790" r:id="rId8"/>
    <p:sldMasterId id="2147483813" r:id="rId9"/>
    <p:sldMasterId id="2147483833" r:id="rId10"/>
  </p:sldMasterIdLst>
  <p:notesMasterIdLst>
    <p:notesMasterId r:id="rId26"/>
  </p:notesMasterIdLst>
  <p:sldIdLst>
    <p:sldId id="281" r:id="rId11"/>
    <p:sldId id="563" r:id="rId12"/>
    <p:sldId id="549" r:id="rId13"/>
    <p:sldId id="568" r:id="rId14"/>
    <p:sldId id="575" r:id="rId15"/>
    <p:sldId id="576" r:id="rId16"/>
    <p:sldId id="543" r:id="rId17"/>
    <p:sldId id="560" r:id="rId18"/>
    <p:sldId id="571" r:id="rId19"/>
    <p:sldId id="572" r:id="rId20"/>
    <p:sldId id="574" r:id="rId21"/>
    <p:sldId id="573" r:id="rId22"/>
    <p:sldId id="403" r:id="rId23"/>
    <p:sldId id="553" r:id="rId24"/>
    <p:sldId id="287" r:id="rId25"/>
  </p:sldIdLst>
  <p:sldSz cx="12192000" cy="6858000"/>
  <p:notesSz cx="6797675" cy="9928225"/>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Inter" panose="020B0604020202020204" charset="0"/>
      <p:regular r:id="rId33"/>
      <p:bold r:id="rId34"/>
    </p:embeddedFont>
    <p:embeddedFont>
      <p:font typeface="Overpass" panose="00000500000000000000" pitchFamily="50" charset="0"/>
      <p:regular r:id="rId35"/>
      <p:bold r:id="rId36"/>
      <p:italic r:id="rId37"/>
      <p:boldItalic r:id="rId38"/>
    </p:embeddedFont>
    <p:embeddedFont>
      <p:font typeface="Overpass Medium" panose="020B0604020202020204" charset="0"/>
      <p:regular r:id="rId39"/>
    </p:embeddedFont>
    <p:embeddedFont>
      <p:font typeface="Overpass SemiBold" panose="00000700000000000000" pitchFamily="50" charset="0"/>
      <p:boldItalic r:id="rId40"/>
    </p:embeddedFont>
    <p:embeddedFont>
      <p:font typeface="Roboto Light" panose="02000000000000000000" pitchFamily="2" charset="0"/>
      <p:regular r:id="rId41"/>
      <p:italic r:id="rId42"/>
    </p:embeddedFont>
    <p:embeddedFont>
      <p:font typeface="Roboto Medium" panose="02000000000000000000" pitchFamily="2"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AFF"/>
    <a:srgbClr val="E6E6E6"/>
    <a:srgbClr val="0189CC"/>
    <a:srgbClr val="00040E"/>
    <a:srgbClr val="C0D782"/>
    <a:srgbClr val="87B923"/>
    <a:srgbClr val="88BD25"/>
    <a:srgbClr val="89BD25"/>
    <a:srgbClr val="A5C856"/>
    <a:srgbClr val="87B8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36"/>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FB4-B14C-AB4D-E6F40A0418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B4-B14C-AB4D-E6F40A04183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DFB4-B14C-AB4D-E6F40A04183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DFB4-B14C-AB4D-E6F40A04183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C30A-4F47-9FAF-CF2EB2C31010}"/>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C30A-4F47-9FAF-CF2EB2C31010}"/>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C30A-4F47-9FAF-CF2EB2C31010}"/>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C30A-4F47-9FAF-CF2EB2C3101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30A-4F47-9FAF-CF2EB2C3101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240-0A47-BE9C-0EF8673EBD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40-0A47-BE9C-0EF8673EBD8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240-0A47-BE9C-0EF8673EBD8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240-0A47-BE9C-0EF8673EBD8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240-0A47-BE9C-0EF8673EBD8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66E-9A48-9FD2-EAA66A8E64D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66E-9A48-9FD2-EAA66A8E64D0}"/>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66E-9A48-9FD2-EAA66A8E64D0}"/>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0ADD-2B48-AD2E-2885F92FD7AD}"/>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0ADD-2B48-AD2E-2885F92FD7AD}"/>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0ADD-2B48-AD2E-2885F92FD7AD}"/>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0ADD-2B48-AD2E-2885F92FD7A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ADD-2B48-AD2E-2885F92FD7A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760-7D40-88B5-C9E4B3A179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60-7D40-88B5-C9E4B3A1792F}"/>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760-7D40-88B5-C9E4B3A1792F}"/>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760-7D40-88B5-C9E4B3A1792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760-7D40-88B5-C9E4B3A1792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789-F444-B82D-9ABA2D84627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789-F444-B82D-9ABA2D84627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789-F444-B82D-9ABA2D84627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4445-FE44-B83F-D9C17780D5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5-FE44-B83F-D9C17780D55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4445-FE44-B83F-D9C17780D55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4445-FE44-B83F-D9C17780D5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445-FE44-B83F-D9C17780D55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D3E0-5748-8883-483A67A7AD5A}"/>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D3E0-5748-8883-483A67A7AD5A}"/>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D3E0-5748-8883-483A67A7AD5A}"/>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D3E0-5748-8883-483A67A7AD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hade val="58000"/>
                </a:schemeClr>
              </a:solidFill>
              <a:ln w="19050">
                <a:solidFill>
                  <a:schemeClr val="lt1"/>
                </a:solidFill>
              </a:ln>
              <a:effectLst/>
            </c:spPr>
            <c:extLst>
              <c:ext xmlns:c16="http://schemas.microsoft.com/office/drawing/2014/chart" uri="{C3380CC4-5D6E-409C-BE32-E72D297353CC}">
                <c16:uniqueId val="{00000001-E5C0-B748-BFA7-5AEB3841D101}"/>
              </c:ext>
            </c:extLst>
          </c:dPt>
          <c:dPt>
            <c:idx val="1"/>
            <c:bubble3D val="0"/>
            <c:spPr>
              <a:solidFill>
                <a:schemeClr val="accent4">
                  <a:shade val="86000"/>
                </a:schemeClr>
              </a:solidFill>
              <a:ln w="19050">
                <a:solidFill>
                  <a:schemeClr val="lt1"/>
                </a:solidFill>
              </a:ln>
              <a:effectLst/>
            </c:spPr>
            <c:extLst>
              <c:ext xmlns:c16="http://schemas.microsoft.com/office/drawing/2014/chart" uri="{C3380CC4-5D6E-409C-BE32-E72D297353CC}">
                <c16:uniqueId val="{00000003-E5C0-B748-BFA7-5AEB3841D101}"/>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E5C0-B748-BFA7-5AEB3841D101}"/>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E5C0-B748-BFA7-5AEB3841D10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5C0-B748-BFA7-5AEB3841D10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2B9-DD49-873E-DCB36523656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2B9-DD49-873E-DCB36523656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2B9-DD49-873E-DCB36523656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FB4-B14C-AB4D-E6F40A0418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B4-B14C-AB4D-E6F40A04183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DFB4-B14C-AB4D-E6F40A04183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DFB4-B14C-AB4D-E6F40A04183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D3E0-5748-8883-483A67A7AD5A}"/>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D3E0-5748-8883-483A67A7AD5A}"/>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D3E0-5748-8883-483A67A7AD5A}"/>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D3E0-5748-8883-483A67A7AD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F7-C34C-B03E-6C44C3C5AF1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F7-C34C-B03E-6C44C3C5AF19}"/>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F7-C34C-B03E-6C44C3C5AF19}"/>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F7-C34C-B03E-6C44C3C5AF1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F7-C34C-B03E-6C44C3C5AF19}"/>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F7-C34C-B03E-6C44C3C5AF19}"/>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bg2">
                  <a:lumMod val="10000"/>
                </a:schemeClr>
              </a:solidFill>
              <a:ln w="19050">
                <a:solidFill>
                  <a:schemeClr val="lt1"/>
                </a:solidFill>
              </a:ln>
              <a:effectLst/>
            </c:spPr>
            <c:extLst>
              <c:ext xmlns:c16="http://schemas.microsoft.com/office/drawing/2014/chart" uri="{C3380CC4-5D6E-409C-BE32-E72D297353CC}">
                <c16:uniqueId val="{00000001-8291-CC4D-B75E-B0DC3BBEED47}"/>
              </c:ext>
            </c:extLst>
          </c:dPt>
          <c:dPt>
            <c:idx val="1"/>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3-8291-CC4D-B75E-B0DC3BBEED4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291-CC4D-B75E-B0DC3BBEED47}"/>
              </c:ext>
            </c:extLst>
          </c:dPt>
          <c:dPt>
            <c:idx val="3"/>
            <c:bubble3D val="0"/>
            <c:spPr>
              <a:solidFill>
                <a:srgbClr val="C0D782"/>
              </a:solidFill>
              <a:ln w="19050">
                <a:solidFill>
                  <a:schemeClr val="lt1"/>
                </a:solidFill>
              </a:ln>
              <a:effectLst/>
            </c:spPr>
            <c:extLst>
              <c:ext xmlns:c16="http://schemas.microsoft.com/office/drawing/2014/chart" uri="{C3380CC4-5D6E-409C-BE32-E72D297353CC}">
                <c16:uniqueId val="{00000007-8291-CC4D-B75E-B0DC3BBEED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291-CC4D-B75E-B0DC3BBEED4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4E8-F34F-946C-E29D000C40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E8-F34F-946C-E29D000C401B}"/>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4E8-F34F-946C-E29D000C401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84E8-F34F-946C-E29D000C401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4E8-F34F-946C-E29D000C401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554-8245-8BF0-56190D0BF5E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554-8245-8BF0-56190D0BF5E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554-8245-8BF0-56190D0BF5E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6">
  <a:schemeClr val="accent3"/>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20.xml><?xml version="1.0" encoding="utf-8"?>
<cs:colorStyle xmlns:cs="http://schemas.microsoft.com/office/drawing/2012/chartStyle" xmlns:a="http://schemas.openxmlformats.org/drawingml/2006/main" meth="withinLinear" id="17">
  <a:schemeClr val="accent4"/>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withinLinear" id="14">
  <a:schemeClr val="accent1"/>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2240E65C-8EB7-EC4F-8F54-FE9FFD46986F}" type="datetimeFigureOut">
              <a:rPr lang="en-US" smtClean="0"/>
              <a:t>7/13/2023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CD630AC-6E4C-1945-B186-5F501D754081}" type="slidenum">
              <a:rPr lang="en-US" smtClean="0"/>
              <a:t>‹#›</a:t>
            </a:fld>
            <a:endParaRPr lang="en-US"/>
          </a:p>
        </p:txBody>
      </p:sp>
    </p:spTree>
    <p:extLst>
      <p:ext uri="{BB962C8B-B14F-4D97-AF65-F5344CB8AC3E}">
        <p14:creationId xmlns:p14="http://schemas.microsoft.com/office/powerpoint/2010/main" val="353323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ct val="0"/>
              </a:spcBef>
              <a:buSzTx/>
            </a:pPr>
            <a:endParaRPr lang="en-GB"/>
          </a:p>
          <a:p>
            <a:pPr marL="0" indent="0">
              <a:lnSpc>
                <a:spcPct val="120000"/>
              </a:lnSpc>
              <a:spcBef>
                <a:spcPct val="0"/>
              </a:spcBef>
              <a:buSzTx/>
              <a:buFont typeface="Arial" charset="0"/>
              <a:buNone/>
            </a:pPr>
            <a:endParaRPr lang="en-GB" sz="1200" b="0">
              <a:solidFill>
                <a:srgbClr val="FF0000"/>
              </a:solidFill>
              <a:latin typeface="Arial"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F11B0B1-AFE4-CC4E-B18B-B0A5EA90B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99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3</a:t>
            </a:fld>
            <a:endParaRPr lang="en-US"/>
          </a:p>
        </p:txBody>
      </p:sp>
    </p:spTree>
    <p:extLst>
      <p:ext uri="{BB962C8B-B14F-4D97-AF65-F5344CB8AC3E}">
        <p14:creationId xmlns:p14="http://schemas.microsoft.com/office/powerpoint/2010/main" val="1104144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are we expecting to apply to us through Clearing? Here we have the 4 </a:t>
            </a:r>
            <a:r>
              <a:rPr lang="en-US" dirty="0" err="1"/>
              <a:t>differnet</a:t>
            </a:r>
            <a:r>
              <a:rPr lang="en-US" dirty="0"/>
              <a:t> types of students:</a:t>
            </a:r>
          </a:p>
          <a:p>
            <a:endParaRPr lang="en-US" dirty="0"/>
          </a:p>
          <a:p>
            <a:r>
              <a:rPr lang="en-US" dirty="0"/>
              <a:t>At the top we have our traditional clearing student. This is a student who has failed to meet the conditional offer requirements of their firm and insurance university and needs to go through the clearing process to find a university place. Next we have the group of students who previously would have gone through the “Adjustment” process. These students have grades that exceed the offer of their firm choice and can now use these higher grades to look for better courses. Our third category is the “Direct Applicant”. These applicants have not been though the main UCAS cycle we saw on the previous slide and have decided to apply directly in the clearing period. Finally, we have an ever growing group of ”Mind Changers”…students who for reasons other than academic, have decided to apply for different courses or universities.</a:t>
            </a:r>
          </a:p>
        </p:txBody>
      </p:sp>
      <p:sp>
        <p:nvSpPr>
          <p:cNvPr id="4" name="Slide Number Placeholder 3"/>
          <p:cNvSpPr>
            <a:spLocks noGrp="1"/>
          </p:cNvSpPr>
          <p:nvPr>
            <p:ph type="sldNum" sz="quarter" idx="5"/>
          </p:nvPr>
        </p:nvSpPr>
        <p:spPr/>
        <p:txBody>
          <a:bodyPr/>
          <a:lstStyle/>
          <a:p>
            <a:fld id="{BF11B0B1-AFE4-CC4E-B18B-B0A5EA90B236}" type="slidenum">
              <a:rPr lang="en-US" smtClean="0"/>
              <a:t>7</a:t>
            </a:fld>
            <a:endParaRPr lang="en-US"/>
          </a:p>
        </p:txBody>
      </p:sp>
    </p:spTree>
    <p:extLst>
      <p:ext uri="{BB962C8B-B14F-4D97-AF65-F5344CB8AC3E}">
        <p14:creationId xmlns:p14="http://schemas.microsoft.com/office/powerpoint/2010/main" val="4270339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ct val="0"/>
              </a:spcBef>
              <a:buSzTx/>
            </a:pPr>
            <a:endParaRPr lang="en-GB"/>
          </a:p>
          <a:p>
            <a:pPr marL="0" indent="0">
              <a:lnSpc>
                <a:spcPct val="120000"/>
              </a:lnSpc>
              <a:spcBef>
                <a:spcPct val="0"/>
              </a:spcBef>
              <a:buSzTx/>
              <a:buFont typeface="Arial" charset="0"/>
              <a:buNone/>
            </a:pPr>
            <a:endParaRPr lang="en-GB" sz="1200" b="0">
              <a:solidFill>
                <a:srgbClr val="FF0000"/>
              </a:solidFill>
              <a:latin typeface="Arial"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F11B0B1-AFE4-CC4E-B18B-B0A5EA90B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70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accommodation team have put together some great advice on their blog – you can see the URL on the right hand side of the screen. To </a:t>
            </a:r>
            <a:r>
              <a:rPr lang="en-US" dirty="0" err="1"/>
              <a:t>summarise</a:t>
            </a:r>
            <a:r>
              <a:rPr lang="en-US" dirty="0"/>
              <a:t>:</a:t>
            </a:r>
          </a:p>
          <a:p>
            <a:endParaRPr lang="en-US" dirty="0"/>
          </a:p>
          <a:p>
            <a:pPr marL="228600" indent="-228600">
              <a:buFont typeface="Arial" panose="020B0604020202020204" pitchFamily="34" charset="0"/>
              <a:buChar char="•"/>
            </a:pPr>
            <a:r>
              <a:rPr lang="en-US" dirty="0"/>
              <a:t>The accommodation application option forms part of the main clearing application. Once YES is selected and the application completed, our Clearing team will pass over the details to the accommodation team who will start the work on allocating a room to the student</a:t>
            </a:r>
          </a:p>
          <a:p>
            <a:pPr marL="228600" indent="-228600">
              <a:buFont typeface="Arial" panose="020B0604020202020204" pitchFamily="34" charset="0"/>
              <a:buChar char="•"/>
            </a:pPr>
            <a:r>
              <a:rPr lang="en-US" dirty="0"/>
              <a:t>The accommodation offer will be made via email and can be accepted through the </a:t>
            </a:r>
            <a:r>
              <a:rPr lang="en-US" dirty="0" err="1"/>
              <a:t>MyAccommodation</a:t>
            </a:r>
            <a:r>
              <a:rPr lang="en-US" dirty="0"/>
              <a:t> Portal</a:t>
            </a:r>
          </a:p>
          <a:p>
            <a:pPr marL="228600" indent="-228600">
              <a:buFont typeface="Arial" panose="020B0604020202020204" pitchFamily="34" charset="0"/>
              <a:buChar char="•"/>
            </a:pPr>
            <a:r>
              <a:rPr lang="en-US" dirty="0"/>
              <a:t>The accommodation team email our room offers in small batches every day so remind the student not to worry if they don’t hear back immediately</a:t>
            </a:r>
          </a:p>
        </p:txBody>
      </p:sp>
      <p:sp>
        <p:nvSpPr>
          <p:cNvPr id="4" name="Slide Number Placeholder 3"/>
          <p:cNvSpPr>
            <a:spLocks noGrp="1"/>
          </p:cNvSpPr>
          <p:nvPr>
            <p:ph type="sldNum" sz="quarter" idx="5"/>
          </p:nvPr>
        </p:nvSpPr>
        <p:spPr/>
        <p:txBody>
          <a:bodyPr/>
          <a:lstStyle/>
          <a:p>
            <a:fld id="{BF11B0B1-AFE4-CC4E-B18B-B0A5EA90B236}" type="slidenum">
              <a:rPr lang="en-US" smtClean="0"/>
              <a:t>13</a:t>
            </a:fld>
            <a:endParaRPr lang="en-US"/>
          </a:p>
        </p:txBody>
      </p:sp>
    </p:spTree>
    <p:extLst>
      <p:ext uri="{BB962C8B-B14F-4D97-AF65-F5344CB8AC3E}">
        <p14:creationId xmlns:p14="http://schemas.microsoft.com/office/powerpoint/2010/main" val="3172598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chart" Target="../charts/chart20.xml"/></Relationships>
</file>

<file path=ppt/slideLayouts/_rels/slideLayout10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22.xml"/><Relationship Id="rId1" Type="http://schemas.openxmlformats.org/officeDocument/2006/relationships/slideMaster" Target="../slideMasters/slideMaster7.xml"/><Relationship Id="rId4" Type="http://schemas.openxmlformats.org/officeDocument/2006/relationships/chart" Target="../charts/chart23.xml"/></Relationships>
</file>

<file path=ppt/slideLayouts/_rels/slideLayout12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3.emf"/></Relationships>
</file>

<file path=ppt/slideLayouts/_rels/slideLayout4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3.emf"/></Relationships>
</file>

<file path=ppt/slideLayouts/_rels/slideLayout6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3.emf"/></Relationships>
</file>

<file path=ppt/slideLayouts/_rels/slideLayout8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8AB4A0A9-65E0-D340-E996-78C34447A38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509E0A0-1AE4-A9C0-AD2F-2CA577745F50}"/>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female looking to the left with an ambitious facial expression.">
            <a:extLst>
              <a:ext uri="{FF2B5EF4-FFF2-40B4-BE49-F238E27FC236}">
                <a16:creationId xmlns:a16="http://schemas.microsoft.com/office/drawing/2014/main" id="{41813A45-0BA1-690E-D4B4-123A5E2836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7" name="Rectangle 6">
            <a:extLst>
              <a:ext uri="{FF2B5EF4-FFF2-40B4-BE49-F238E27FC236}">
                <a16:creationId xmlns:a16="http://schemas.microsoft.com/office/drawing/2014/main" id="{B12D4673-115A-9026-5DB8-1B4248F4B5E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85106C0-88D2-A925-AAD9-9ECE7785E125}"/>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7FB75645-030A-0121-4678-0A447EEEB077}"/>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95879057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FB6D0-6320-92AE-E7DA-DC656763FEF8}"/>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25A1EE52-8A80-C5CB-35F9-F0047284643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2475E0-FE9D-217C-C821-B285CEF68D2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05C8FE-2B7B-86F1-F1CB-4CD453AC2D7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7" name="Picture Placeholder 5">
            <a:extLst>
              <a:ext uri="{FF2B5EF4-FFF2-40B4-BE49-F238E27FC236}">
                <a16:creationId xmlns:a16="http://schemas.microsoft.com/office/drawing/2014/main" id="{760BA0D0-FF80-6BD5-E0AF-849FA7EACA9D}"/>
              </a:ext>
            </a:extLst>
          </p:cNvPr>
          <p:cNvSpPr>
            <a:spLocks noGrp="1"/>
          </p:cNvSpPr>
          <p:nvPr>
            <p:ph type="pic" sz="quarter" idx="11"/>
          </p:nvPr>
        </p:nvSpPr>
        <p:spPr>
          <a:xfrm>
            <a:off x="6483350" y="1979613"/>
            <a:ext cx="4643438" cy="4313174"/>
          </a:xfrm>
        </p:spPr>
        <p:txBody>
          <a:bodyPr/>
          <a:lstStyle>
            <a:lvl1pPr>
              <a:defRPr/>
            </a:lvl1pPr>
          </a:lstStyle>
          <a:p>
            <a:endParaRPr lang="en-US"/>
          </a:p>
        </p:txBody>
      </p:sp>
    </p:spTree>
    <p:extLst>
      <p:ext uri="{BB962C8B-B14F-4D97-AF65-F5344CB8AC3E}">
        <p14:creationId xmlns:p14="http://schemas.microsoft.com/office/powerpoint/2010/main" val="1491020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d - Text &amp; Small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4" name="Rectangle 3">
            <a:extLst>
              <a:ext uri="{FF2B5EF4-FFF2-40B4-BE49-F238E27FC236}">
                <a16:creationId xmlns:a16="http://schemas.microsoft.com/office/drawing/2014/main" id="{21E3FACA-D339-141A-E443-A492FAAABEBD}"/>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C63AD018-987C-8689-B8B0-6BD4BCBF1EA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7FE844-A38D-1F00-9833-5BA8774E77A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354A43-F817-CB54-A5EE-1392C1F75CE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6F90DA3B-0EB9-0376-08AC-08DE3F1825A2}"/>
              </a:ext>
            </a:extLst>
          </p:cNvPr>
          <p:cNvSpPr>
            <a:spLocks noGrp="1"/>
          </p:cNvSpPr>
          <p:nvPr>
            <p:ph type="pic" sz="quarter" idx="11"/>
          </p:nvPr>
        </p:nvSpPr>
        <p:spPr>
          <a:xfrm>
            <a:off x="6483350" y="1979613"/>
            <a:ext cx="4643438" cy="4313174"/>
          </a:xfrm>
        </p:spPr>
        <p:txBody>
          <a:bodyPr/>
          <a:lstStyle>
            <a:lvl1pPr>
              <a:defRPr/>
            </a:lvl1pPr>
          </a:lstStyle>
          <a:p>
            <a:endParaRPr lang="en-US"/>
          </a:p>
        </p:txBody>
      </p:sp>
    </p:spTree>
    <p:extLst>
      <p:ext uri="{BB962C8B-B14F-4D97-AF65-F5344CB8AC3E}">
        <p14:creationId xmlns:p14="http://schemas.microsoft.com/office/powerpoint/2010/main" val="40379190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ed - Picture &amp; 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168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ed - Picture &amp; Logo ">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3857595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ed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p>
          <a:p>
            <a:pPr marL="285750" indent="-285750">
              <a:buFont typeface="Arial" panose="020B0604020202020204" pitchFamily="34" charset="0"/>
              <a:buChar char="•"/>
            </a:pPr>
            <a:endParaRPr lang="en-US" sz="1600" b="0" i="0">
              <a:latin typeface="Overpass Medium" panose="020B060402020202020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106351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ed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32B712-B30D-293E-C6B7-B286C41A067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0E35EF2-38CF-E504-869B-283525107E5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6B47C2-0B89-E08F-4E88-F7A703B0A3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8D0523-5AAC-A7E7-CBC6-C8F24079AE8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8" name="Chart 7">
            <a:extLst>
              <a:ext uri="{FF2B5EF4-FFF2-40B4-BE49-F238E27FC236}">
                <a16:creationId xmlns:a16="http://schemas.microsoft.com/office/drawing/2014/main" id="{4F71C44C-24F1-2BDA-3B6B-E689DA14C9BE}"/>
              </a:ext>
            </a:extLst>
          </p:cNvPr>
          <p:cNvGraphicFramePr/>
          <p:nvPr userDrawn="1">
            <p:extLst>
              <p:ext uri="{D42A27DB-BD31-4B8C-83A1-F6EECF244321}">
                <p14:modId xmlns:p14="http://schemas.microsoft.com/office/powerpoint/2010/main" val="218541458"/>
              </p:ext>
            </p:extLst>
          </p:nvPr>
        </p:nvGraphicFramePr>
        <p:xfrm>
          <a:off x="5534142" y="1869834"/>
          <a:ext cx="6056284" cy="4367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BBC1492B-3FD8-30DC-327A-853554B85998}"/>
              </a:ext>
            </a:extLst>
          </p:cNvPr>
          <p:cNvGraphicFramePr/>
          <p:nvPr userDrawn="1">
            <p:extLst>
              <p:ext uri="{D42A27DB-BD31-4B8C-83A1-F6EECF244321}">
                <p14:modId xmlns:p14="http://schemas.microsoft.com/office/powerpoint/2010/main" val="1268266906"/>
              </p:ext>
            </p:extLst>
          </p:nvPr>
        </p:nvGraphicFramePr>
        <p:xfrm>
          <a:off x="305436" y="186983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8121130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ed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D9255A-D365-0380-F556-B250A53F02B3}"/>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38B3B05-1EA9-7F74-CAFB-42935550D56F}"/>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EADD9B-355E-97C8-66E0-C23C4B2D431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F838A1-425A-0BF9-E63E-30387BE4390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8094DA17-D6E5-C591-823A-95E30F45028D}"/>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8099845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d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5476D-750E-DEB9-DBE4-82B11E44BB57}"/>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67B18FB-6188-D4EF-BF03-CF898D201DE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1F54CD-300A-A3AB-38F7-922577DC2234}"/>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863D5D-6473-730D-AD48-97C43472B71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4346721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ed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40FCA3-0DA9-7373-D788-81FEE803E19C}"/>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3D273F5-A454-E6C9-CCD3-BC4400DB8A3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9942E71-A645-6640-CBCD-62EB6507AC6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5EE0F0-700C-82A8-3DBD-2B7C84335F8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505335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d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5382661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Red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77598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DE6D906-0F76-A069-F8B3-460F792608E2}"/>
              </a:ext>
            </a:extLst>
          </p:cNvPr>
          <p:cNvSpPr>
            <a:spLocks noGrp="1"/>
          </p:cNvSpPr>
          <p:nvPr>
            <p:ph type="pic" sz="quarter" idx="11"/>
          </p:nvPr>
        </p:nvSpPr>
        <p:spPr>
          <a:xfrm>
            <a:off x="-7190" y="1"/>
            <a:ext cx="12210303"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9323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ed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3120390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ed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37263352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5F736-C0C5-C34F-B4C0-C6974942B703}"/>
              </a:ext>
            </a:extLst>
          </p:cNvPr>
          <p:cNvSpPr>
            <a:spLocks noGrp="1"/>
          </p:cNvSpPr>
          <p:nvPr>
            <p:ph idx="1" hasCustomPrompt="1"/>
          </p:nvPr>
        </p:nvSpPr>
        <p:spPr>
          <a:xfrm>
            <a:off x="728869" y="2126643"/>
            <a:ext cx="10734262" cy="4158000"/>
          </a:xfrm>
        </p:spPr>
        <p:txBody>
          <a:bodyPr lIns="0" tIns="0" rIns="0" bIns="0"/>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indent="-180000">
              <a:defRPr sz="1400">
                <a:solidFill>
                  <a:srgbClr val="000000"/>
                </a:solidFill>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8A4F33DD-D094-C34D-ABEA-2418F630B25F}"/>
              </a:ext>
            </a:extLst>
          </p:cNvPr>
          <p:cNvSpPr>
            <a:spLocks noGrp="1"/>
          </p:cNvSpPr>
          <p:nvPr>
            <p:ph type="title"/>
          </p:nvPr>
        </p:nvSpPr>
        <p:spPr>
          <a:xfrm>
            <a:off x="728869" y="610226"/>
            <a:ext cx="10734262" cy="1168390"/>
          </a:xfrm>
          <a:prstGeom prst="rect">
            <a:avLst/>
          </a:prstGeom>
        </p:spPr>
        <p:txBody>
          <a:bodyPr vert="horz" lIns="91440" tIns="45720" rIns="91440" bIns="45720" rtlCol="0" anchor="t" anchorCtr="0">
            <a:normAutofit/>
          </a:bodyPr>
          <a:lstStyle>
            <a:lvl1pPr>
              <a:defRPr cap="all" baseline="0"/>
            </a:lvl1pPr>
          </a:lstStyle>
          <a:p>
            <a:r>
              <a:rPr lang="en-GB"/>
              <a:t>Click to edit Master title style</a:t>
            </a:r>
            <a:endParaRPr lang="en-US"/>
          </a:p>
        </p:txBody>
      </p:sp>
    </p:spTree>
    <p:extLst>
      <p:ext uri="{BB962C8B-B14F-4D97-AF65-F5344CB8AC3E}">
        <p14:creationId xmlns:p14="http://schemas.microsoft.com/office/powerpoint/2010/main" val="1533121830"/>
      </p:ext>
    </p:extLst>
  </p:cSld>
  <p:clrMapOvr>
    <a:masterClrMapping/>
  </p:clrMapOvr>
  <p:transition spd="slow">
    <p:cover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u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8AB4A0A9-65E0-D340-E996-78C34447A38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509E0A0-1AE4-A9C0-AD2F-2CA577745F50}"/>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female looking to the left with an ambitious facial expression.">
            <a:extLst>
              <a:ext uri="{FF2B5EF4-FFF2-40B4-BE49-F238E27FC236}">
                <a16:creationId xmlns:a16="http://schemas.microsoft.com/office/drawing/2014/main" id="{41813A45-0BA1-690E-D4B4-123A5E2836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7" name="Rectangle 6">
            <a:extLst>
              <a:ext uri="{FF2B5EF4-FFF2-40B4-BE49-F238E27FC236}">
                <a16:creationId xmlns:a16="http://schemas.microsoft.com/office/drawing/2014/main" id="{B12D4673-115A-9026-5DB8-1B4248F4B5E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85106C0-88D2-A925-AAD9-9ECE7785E125}"/>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7FB75645-030A-0121-4678-0A447EEEB077}"/>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914156141"/>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ue - Photo Intro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222DB3-A858-6600-467C-36027E6BAB0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2" name="Rectangle 11">
            <a:extLst>
              <a:ext uri="{FF2B5EF4-FFF2-40B4-BE49-F238E27FC236}">
                <a16:creationId xmlns:a16="http://schemas.microsoft.com/office/drawing/2014/main" id="{D946F7EE-BCDD-61F6-1796-F7D2CD36FE81}"/>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3CD77D6E-DF5B-6243-8C99-D41590DE2778}"/>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left with an ambitious facial expression.">
            <a:extLst>
              <a:ext uri="{FF2B5EF4-FFF2-40B4-BE49-F238E27FC236}">
                <a16:creationId xmlns:a16="http://schemas.microsoft.com/office/drawing/2014/main" id="{F06D0B8F-5D8E-97EB-450C-0B61B48616B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18" name="Rectangle 17">
            <a:extLst>
              <a:ext uri="{FF2B5EF4-FFF2-40B4-BE49-F238E27FC236}">
                <a16:creationId xmlns:a16="http://schemas.microsoft.com/office/drawing/2014/main" id="{235123BC-862D-CBC0-6A4B-46E62349333C}"/>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6ED16297-E14E-76CA-34F8-8E2048D3D1D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CB66B704-81CC-C832-FEB6-C704EFCFA7A0}"/>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470273367"/>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4" name="Title Placeholder 1">
            <a:extLst>
              <a:ext uri="{FF2B5EF4-FFF2-40B4-BE49-F238E27FC236}">
                <a16:creationId xmlns:a16="http://schemas.microsoft.com/office/drawing/2014/main" id="{225A0C0E-9CF4-1EDC-CB1C-010A9393ACEC}"/>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550468947"/>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u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2216EB31-97B9-8869-93B2-780C95017D00}"/>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944457851"/>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ue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AD9F4-57C0-090E-748D-A20EA1F1AB36}"/>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798489707"/>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ue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07E4F55-60A0-EA97-1403-5F4F6F97935A}"/>
              </a:ext>
            </a:extLst>
          </p:cNvPr>
          <p:cNvSpPr>
            <a:spLocks noGrp="1"/>
          </p:cNvSpPr>
          <p:nvPr>
            <p:ph type="pic" sz="quarter" idx="11"/>
          </p:nvPr>
        </p:nvSpPr>
        <p:spPr>
          <a:xfrm>
            <a:off x="7369661" y="-1"/>
            <a:ext cx="4833452" cy="6858001"/>
          </a:xfrm>
        </p:spPr>
        <p:txBody>
          <a:bodyPr/>
          <a:lstStyle/>
          <a:p>
            <a:endParaRPr lang="en-US"/>
          </a:p>
        </p:txBody>
      </p:sp>
      <p:sp>
        <p:nvSpPr>
          <p:cNvPr id="5" name="Rectangle 4">
            <a:extLst>
              <a:ext uri="{FF2B5EF4-FFF2-40B4-BE49-F238E27FC236}">
                <a16:creationId xmlns:a16="http://schemas.microsoft.com/office/drawing/2014/main" id="{2E40A54E-697B-3198-466A-5420857C2D04}"/>
              </a:ext>
              <a:ext uri="{C183D7F6-B498-43B3-948B-1728B52AA6E4}">
                <adec:decorative xmlns:adec="http://schemas.microsoft.com/office/drawing/2017/decorative" val="1"/>
              </a:ext>
            </a:extLst>
          </p:cNvPr>
          <p:cNvSpPr/>
          <p:nvPr userDrawn="1"/>
        </p:nvSpPr>
        <p:spPr>
          <a:xfrm>
            <a:off x="-13185" y="-36768"/>
            <a:ext cx="7396872"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098524888"/>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F90A1AF-A084-F4CD-26F9-FFB3C35FF5F4}"/>
              </a:ext>
            </a:extLst>
          </p:cNvPr>
          <p:cNvSpPr>
            <a:spLocks noGrp="1"/>
          </p:cNvSpPr>
          <p:nvPr>
            <p:ph type="pic" sz="quarter" idx="11"/>
          </p:nvPr>
        </p:nvSpPr>
        <p:spPr>
          <a:xfrm>
            <a:off x="-7189" y="-8825"/>
            <a:ext cx="4683360" cy="6866825"/>
          </a:xfrm>
        </p:spPr>
        <p:txBody>
          <a:bodyPr/>
          <a:lstStyle/>
          <a:p>
            <a:endParaRPr lang="en-US"/>
          </a:p>
        </p:txBody>
      </p:sp>
      <p:sp>
        <p:nvSpPr>
          <p:cNvPr id="7" name="Rectangle 6">
            <a:extLst>
              <a:ext uri="{FF2B5EF4-FFF2-40B4-BE49-F238E27FC236}">
                <a16:creationId xmlns:a16="http://schemas.microsoft.com/office/drawing/2014/main" id="{4A213D0E-DE64-2889-AE16-EB8CF4771B29}"/>
              </a:ext>
              <a:ext uri="{C183D7F6-B498-43B3-948B-1728B52AA6E4}">
                <adec:decorative xmlns:adec="http://schemas.microsoft.com/office/drawing/2017/decorative" val="1"/>
              </a:ext>
            </a:extLst>
          </p:cNvPr>
          <p:cNvSpPr/>
          <p:nvPr userDrawn="1"/>
        </p:nvSpPr>
        <p:spPr>
          <a:xfrm>
            <a:off x="4676170" y="-36768"/>
            <a:ext cx="75337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89646132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4630597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ue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B18DDC-A9A9-AD3F-9BB5-5BEB8A598807}"/>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4AFC92F8-B5D6-8246-F09E-48F7ED6CA70F}"/>
              </a:ext>
              <a:ext uri="{C183D7F6-B498-43B3-948B-1728B52AA6E4}">
                <adec:decorative xmlns:adec="http://schemas.microsoft.com/office/drawing/2017/decorative" val="1"/>
              </a:ext>
            </a:extLst>
          </p:cNvPr>
          <p:cNvSpPr/>
          <p:nvPr userDrawn="1"/>
        </p:nvSpPr>
        <p:spPr>
          <a:xfrm>
            <a:off x="0" y="-36768"/>
            <a:ext cx="12209956" cy="3465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289993217"/>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u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3D45E-DB47-7FFE-1170-108C289B4DC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7180841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u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FB6D0-6320-92AE-E7DA-DC656763FEF8}"/>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25A1EE52-8A80-C5CB-35F9-F0047284643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2475E0-FE9D-217C-C821-B285CEF68D2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05C8FE-2B7B-86F1-F1CB-4CD453AC2D7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7" name="Picture Placeholder 5">
            <a:extLst>
              <a:ext uri="{FF2B5EF4-FFF2-40B4-BE49-F238E27FC236}">
                <a16:creationId xmlns:a16="http://schemas.microsoft.com/office/drawing/2014/main" id="{760BA0D0-FF80-6BD5-E0AF-849FA7EACA9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41411990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u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DE6D906-0F76-A069-F8B3-460F792608E2}"/>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5844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u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18693843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ue - Triple Text &amp; Pictur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4804FE-810D-2D47-D26B-D6A75E59FD7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1F559438-3A59-CAE3-AC9E-82ED0E6E6A5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889584-28D8-FE26-9A59-4417233E5EB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CAB609-3531-DA1C-133F-7D5E9BE2065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9592970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ue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B28F4-E0E4-B0B5-746A-50A38B96D29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1525A05-B8A1-3918-AFB4-A7B1971BF1A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243A14-786E-D99F-7075-157250C671B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CD356C-A596-B3AD-1175-FAF67AB698D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373111166"/>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583824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ue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BD8CBA-0827-96BA-AE51-49882E95D72D}"/>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CE6292B5-CA87-57B5-D0C7-980C00E151E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A93151-76B9-08DC-F6B2-C3C85215BA3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96E9F-2CCF-8EBE-C23F-92F8CE0801D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5BF8A6FF-00C5-CDB4-82AB-3FC1E6BBE5EB}"/>
              </a:ext>
            </a:extLst>
          </p:cNvPr>
          <p:cNvGraphicFramePr/>
          <p:nvPr userDrawn="1">
            <p:extLst>
              <p:ext uri="{D42A27DB-BD31-4B8C-83A1-F6EECF244321}">
                <p14:modId xmlns:p14="http://schemas.microsoft.com/office/powerpoint/2010/main" val="149778334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917881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u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F454E-7420-A1C9-9EBD-31BF1E9FF7F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11558B62-457F-C70B-CB34-6061C705103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87CFEC-5909-0651-8E6C-48DBBAC65EE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2219D8-5CFE-F1EF-70C5-EFB77A8F92D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7253137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ue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33B61-243E-23B9-D2B4-D8CBFCA7152F}"/>
              </a:ext>
              <a:ext uri="{C183D7F6-B498-43B3-948B-1728B52AA6E4}">
                <adec:decorative xmlns:adec="http://schemas.microsoft.com/office/drawing/2017/decorative" val="1"/>
              </a:ext>
            </a:extLst>
          </p:cNvPr>
          <p:cNvSpPr/>
          <p:nvPr userDrawn="1"/>
        </p:nvSpPr>
        <p:spPr>
          <a:xfrm>
            <a:off x="0" y="-36768"/>
            <a:ext cx="12209956" cy="7007584"/>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B17C645-6B6B-45D5-D9F7-08BD67D9C89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2A2116-9355-9CB2-2F01-0619DAB18F9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6050CF-2A06-92AB-D808-D87D191BEC3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97835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 Triple Text &amp; Pictur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4804FE-810D-2D47-D26B-D6A75E59FD7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1F559438-3A59-CAE3-AC9E-82ED0E6E6A5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889584-28D8-FE26-9A59-4417233E5EB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CAB609-3531-DA1C-133F-7D5E9BE2065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p>
          <a:p>
            <a:pPr marL="285750" indent="-285750">
              <a:buFont typeface="Arial" panose="020B0604020202020204" pitchFamily="34" charset="0"/>
              <a:buChar char="•"/>
            </a:pPr>
            <a:endParaRPr lang="en-US" sz="1600" b="0" i="0">
              <a:latin typeface="Overpass Medium" panose="020B060402020202020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723769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u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18621173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u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7" name="Parallelogram 6">
            <a:extLst>
              <a:ext uri="{FF2B5EF4-FFF2-40B4-BE49-F238E27FC236}">
                <a16:creationId xmlns:a16="http://schemas.microsoft.com/office/drawing/2014/main" id="{62197754-6497-4ED7-85BB-FE4DFF16700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D6C2D2-46BD-B8EB-E875-40920C8E3A4E}"/>
              </a:ext>
              <a:ext uri="{C183D7F6-B498-43B3-948B-1728B52AA6E4}">
                <adec:decorative xmlns:adec="http://schemas.microsoft.com/office/drawing/2017/decorative" val="1"/>
              </a:ext>
            </a:extLst>
          </p:cNvPr>
          <p:cNvSpPr/>
          <p:nvPr userDrawn="1"/>
        </p:nvSpPr>
        <p:spPr>
          <a:xfrm>
            <a:off x="-3073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B00B66-17D9-8CAC-E74B-FD5630501353}"/>
              </a:ext>
              <a:ext uri="{C183D7F6-B498-43B3-948B-1728B52AA6E4}">
                <adec:decorative xmlns:adec="http://schemas.microsoft.com/office/drawing/2017/decorative" val="1"/>
              </a:ext>
            </a:extLst>
          </p:cNvPr>
          <p:cNvSpPr/>
          <p:nvPr userDrawn="1"/>
        </p:nvSpPr>
        <p:spPr>
          <a:xfrm rot="5400000">
            <a:off x="17112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4464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u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3287194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ue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5337696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5F736-C0C5-C34F-B4C0-C6974942B703}"/>
              </a:ext>
            </a:extLst>
          </p:cNvPr>
          <p:cNvSpPr>
            <a:spLocks noGrp="1"/>
          </p:cNvSpPr>
          <p:nvPr>
            <p:ph idx="1" hasCustomPrompt="1"/>
          </p:nvPr>
        </p:nvSpPr>
        <p:spPr>
          <a:xfrm>
            <a:off x="728869" y="2126643"/>
            <a:ext cx="10734262" cy="4158000"/>
          </a:xfrm>
        </p:spPr>
        <p:txBody>
          <a:bodyPr lIns="0" tIns="0" rIns="0" bIns="0"/>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indent="-180000">
              <a:defRPr sz="1400">
                <a:solidFill>
                  <a:srgbClr val="000000"/>
                </a:solidFill>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8A4F33DD-D094-C34D-ABEA-2418F630B25F}"/>
              </a:ext>
            </a:extLst>
          </p:cNvPr>
          <p:cNvSpPr>
            <a:spLocks noGrp="1"/>
          </p:cNvSpPr>
          <p:nvPr>
            <p:ph type="title"/>
          </p:nvPr>
        </p:nvSpPr>
        <p:spPr>
          <a:xfrm>
            <a:off x="728869" y="610226"/>
            <a:ext cx="10734262" cy="1168390"/>
          </a:xfrm>
          <a:prstGeom prst="rect">
            <a:avLst/>
          </a:prstGeom>
        </p:spPr>
        <p:txBody>
          <a:bodyPr vert="horz" lIns="91440" tIns="45720" rIns="91440" bIns="45720" rtlCol="0" anchor="t" anchorCtr="0">
            <a:normAutofit/>
          </a:bodyPr>
          <a:lstStyle>
            <a:lvl1pPr>
              <a:defRPr cap="all" baseline="0"/>
            </a:lvl1pPr>
          </a:lstStyle>
          <a:p>
            <a:r>
              <a:rPr lang="en-GB"/>
              <a:t>Click to edit Master title style</a:t>
            </a:r>
            <a:endParaRPr lang="en-US"/>
          </a:p>
        </p:txBody>
      </p:sp>
    </p:spTree>
    <p:extLst>
      <p:ext uri="{BB962C8B-B14F-4D97-AF65-F5344CB8AC3E}">
        <p14:creationId xmlns:p14="http://schemas.microsoft.com/office/powerpoint/2010/main" val="915523101"/>
      </p:ext>
    </p:extLst>
  </p:cSld>
  <p:clrMapOvr>
    <a:masterClrMapping/>
  </p:clrMapOvr>
  <p:transition spd="slow">
    <p:cover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Purpl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8C2FD7-5968-486B-3A99-0519113691B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7594870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Purpl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6D21B-D681-EF5F-D271-8CEF4C29B47F}"/>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53B94D7A-40DC-DA14-DCBE-B0869C3D4103}"/>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2" name="Rectangle 11">
            <a:extLst>
              <a:ext uri="{FF2B5EF4-FFF2-40B4-BE49-F238E27FC236}">
                <a16:creationId xmlns:a16="http://schemas.microsoft.com/office/drawing/2014/main" id="{CC3DC414-B9EA-3DAB-D78D-CF6A5E3527A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B2F87B-51B3-1C49-89EE-96FC96A4A756}"/>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9CD6AD59-0524-BB6C-BB53-A1023BC475EA}"/>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4034042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Purpl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99777140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B28F4-E0E4-B0B5-746A-50A38B96D29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1525A05-B8A1-3918-AFB4-A7B1971BF1A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243A14-786E-D99F-7075-157250C671B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CD356C-A596-B3AD-1175-FAF67AB698D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373111166"/>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07022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BD8CBA-0827-96BA-AE51-49882E95D72D}"/>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CE6292B5-CA87-57B5-D0C7-980C00E151E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A93151-76B9-08DC-F6B2-C3C85215BA3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96E9F-2CCF-8EBE-C23F-92F8CE0801D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5BF8A6FF-00C5-CDB4-82AB-3FC1E6BBE5EB}"/>
              </a:ext>
            </a:extLst>
          </p:cNvPr>
          <p:cNvGraphicFramePr/>
          <p:nvPr userDrawn="1">
            <p:extLst>
              <p:ext uri="{D42A27DB-BD31-4B8C-83A1-F6EECF244321}">
                <p14:modId xmlns:p14="http://schemas.microsoft.com/office/powerpoint/2010/main" val="149778334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07144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F454E-7420-A1C9-9EBD-31BF1E9FF7F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11558B62-457F-C70B-CB34-6061C705103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87CFEC-5909-0651-8E6C-48DBBAC65EE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2219D8-5CFE-F1EF-70C5-EFB77A8F92D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980782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33B61-243E-23B9-D2B4-D8CBFCA7152F}"/>
              </a:ext>
              <a:ext uri="{C183D7F6-B498-43B3-948B-1728B52AA6E4}">
                <adec:decorative xmlns:adec="http://schemas.microsoft.com/office/drawing/2017/decorative" val="1"/>
              </a:ext>
            </a:extLst>
          </p:cNvPr>
          <p:cNvSpPr/>
          <p:nvPr userDrawn="1"/>
        </p:nvSpPr>
        <p:spPr>
          <a:xfrm>
            <a:off x="0" y="-36768"/>
            <a:ext cx="12209956" cy="7007584"/>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B17C645-6B6B-45D5-D9F7-08BD67D9C89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2A2116-9355-9CB2-2F01-0619DAB18F9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6050CF-2A06-92AB-D808-D87D191BEC3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013040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43665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7" name="Parallelogram 6">
            <a:extLst>
              <a:ext uri="{FF2B5EF4-FFF2-40B4-BE49-F238E27FC236}">
                <a16:creationId xmlns:a16="http://schemas.microsoft.com/office/drawing/2014/main" id="{62197754-6497-4ED7-85BB-FE4DFF16700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D6C2D2-46BD-B8EB-E875-40920C8E3A4E}"/>
              </a:ext>
              <a:ext uri="{C183D7F6-B498-43B3-948B-1728B52AA6E4}">
                <adec:decorative xmlns:adec="http://schemas.microsoft.com/office/drawing/2017/decorative" val="1"/>
              </a:ext>
            </a:extLst>
          </p:cNvPr>
          <p:cNvSpPr/>
          <p:nvPr userDrawn="1"/>
        </p:nvSpPr>
        <p:spPr>
          <a:xfrm>
            <a:off x="-3073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B00B66-17D9-8CAC-E74B-FD5630501353}"/>
              </a:ext>
              <a:ext uri="{C183D7F6-B498-43B3-948B-1728B52AA6E4}">
                <adec:decorative xmlns:adec="http://schemas.microsoft.com/office/drawing/2017/decorative" val="1"/>
              </a:ext>
            </a:extLst>
          </p:cNvPr>
          <p:cNvSpPr/>
          <p:nvPr userDrawn="1"/>
        </p:nvSpPr>
        <p:spPr>
          <a:xfrm rot="5400000">
            <a:off x="17112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167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 Photo Intro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222DB3-A858-6600-467C-36027E6BAB0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2" name="Rectangle 11">
            <a:extLst>
              <a:ext uri="{FF2B5EF4-FFF2-40B4-BE49-F238E27FC236}">
                <a16:creationId xmlns:a16="http://schemas.microsoft.com/office/drawing/2014/main" id="{D946F7EE-BCDD-61F6-1796-F7D2CD36FE81}"/>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3CD77D6E-DF5B-6243-8C99-D41590DE2778}"/>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left with an ambitious facial expression.">
            <a:extLst>
              <a:ext uri="{FF2B5EF4-FFF2-40B4-BE49-F238E27FC236}">
                <a16:creationId xmlns:a16="http://schemas.microsoft.com/office/drawing/2014/main" id="{F06D0B8F-5D8E-97EB-450C-0B61B48616B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18" name="Rectangle 17">
            <a:extLst>
              <a:ext uri="{FF2B5EF4-FFF2-40B4-BE49-F238E27FC236}">
                <a16:creationId xmlns:a16="http://schemas.microsoft.com/office/drawing/2014/main" id="{235123BC-862D-CBC0-6A4B-46E62349333C}"/>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6ED16297-E14E-76CA-34F8-8E2048D3D1D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CB66B704-81CC-C832-FEB6-C704EFCFA7A0}"/>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24914095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693807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4929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5F736-C0C5-C34F-B4C0-C6974942B703}"/>
              </a:ext>
            </a:extLst>
          </p:cNvPr>
          <p:cNvSpPr>
            <a:spLocks noGrp="1"/>
          </p:cNvSpPr>
          <p:nvPr>
            <p:ph idx="1" hasCustomPrompt="1"/>
          </p:nvPr>
        </p:nvSpPr>
        <p:spPr>
          <a:xfrm>
            <a:off x="728869" y="2126643"/>
            <a:ext cx="10734262" cy="4158000"/>
          </a:xfrm>
        </p:spPr>
        <p:txBody>
          <a:bodyPr lIns="0" tIns="0" rIns="0" bIns="0"/>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indent="-180000">
              <a:defRPr sz="1400">
                <a:solidFill>
                  <a:srgbClr val="000000"/>
                </a:solidFill>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8A4F33DD-D094-C34D-ABEA-2418F630B25F}"/>
              </a:ext>
            </a:extLst>
          </p:cNvPr>
          <p:cNvSpPr>
            <a:spLocks noGrp="1"/>
          </p:cNvSpPr>
          <p:nvPr>
            <p:ph type="title"/>
          </p:nvPr>
        </p:nvSpPr>
        <p:spPr>
          <a:xfrm>
            <a:off x="728869" y="610226"/>
            <a:ext cx="10734262" cy="1168390"/>
          </a:xfrm>
          <a:prstGeom prst="rect">
            <a:avLst/>
          </a:prstGeom>
        </p:spPr>
        <p:txBody>
          <a:bodyPr vert="horz" lIns="91440" tIns="45720" rIns="91440" bIns="45720" rtlCol="0" anchor="t" anchorCtr="0">
            <a:normAutofit/>
          </a:bodyPr>
          <a:lstStyle>
            <a:lvl1pPr>
              <a:defRPr cap="all" baseline="0"/>
            </a:lvl1pPr>
          </a:lstStyle>
          <a:p>
            <a:r>
              <a:rPr lang="en-GB"/>
              <a:t>Click to edit Master title style</a:t>
            </a:r>
            <a:endParaRPr lang="en-US"/>
          </a:p>
        </p:txBody>
      </p:sp>
    </p:spTree>
    <p:extLst>
      <p:ext uri="{BB962C8B-B14F-4D97-AF65-F5344CB8AC3E}">
        <p14:creationId xmlns:p14="http://schemas.microsoft.com/office/powerpoint/2010/main" val="1369481875"/>
      </p:ext>
    </p:extLst>
  </p:cSld>
  <p:clrMapOvr>
    <a:masterClrMapping/>
  </p:clrMapOvr>
  <p:transition spd="slow">
    <p:cover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urpl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8C2FD7-5968-486B-3A99-0519113691B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653709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urpl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6D21B-D681-EF5F-D271-8CEF4C29B47F}"/>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53B94D7A-40DC-DA14-DCBE-B0869C3D4103}"/>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2" name="Rectangle 11">
            <a:extLst>
              <a:ext uri="{FF2B5EF4-FFF2-40B4-BE49-F238E27FC236}">
                <a16:creationId xmlns:a16="http://schemas.microsoft.com/office/drawing/2014/main" id="{CC3DC414-B9EA-3DAB-D78D-CF6A5E3527A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B2F87B-51B3-1C49-89EE-96FC96A4A756}"/>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9CD6AD59-0524-BB6C-BB53-A1023BC475EA}"/>
              </a:ext>
            </a:extLst>
          </p:cNvPr>
          <p:cNvSpPr>
            <a:spLocks noGrp="1"/>
          </p:cNvSpPr>
          <p:nvPr>
            <p:ph type="pic" sz="quarter" idx="11"/>
          </p:nvPr>
        </p:nvSpPr>
        <p:spPr>
          <a:xfrm>
            <a:off x="6483350" y="1979613"/>
            <a:ext cx="4643438" cy="4313174"/>
          </a:xfrm>
        </p:spPr>
        <p:txBody>
          <a:bodyPr/>
          <a:lstStyle>
            <a:lvl1pPr>
              <a:defRPr/>
            </a:lvl1pPr>
          </a:lstStyle>
          <a:p>
            <a:endParaRPr lang="en-US"/>
          </a:p>
        </p:txBody>
      </p:sp>
    </p:spTree>
    <p:extLst>
      <p:ext uri="{BB962C8B-B14F-4D97-AF65-F5344CB8AC3E}">
        <p14:creationId xmlns:p14="http://schemas.microsoft.com/office/powerpoint/2010/main" val="389831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Purpl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307678788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95875994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0"/>
          </p:nvPr>
        </p:nvSpPr>
        <p:spPr/>
        <p:txBody>
          <a:bodyPr/>
          <a:lstStyle>
            <a:lvl1pPr>
              <a:defRPr/>
            </a:lvl1pPr>
          </a:lstStyle>
          <a:p>
            <a:r>
              <a:rPr lang="nl-NL"/>
              <a:t>Footer text</a:t>
            </a:r>
            <a:endParaRPr lang="en-GB" dirty="0"/>
          </a:p>
        </p:txBody>
      </p:sp>
      <p:sp>
        <p:nvSpPr>
          <p:cNvPr id="8" name="Slide Number Placeholder 1"/>
          <p:cNvSpPr>
            <a:spLocks noGrp="1"/>
          </p:cNvSpPr>
          <p:nvPr>
            <p:ph type="sldNum" sz="quarter" idx="4"/>
          </p:nvPr>
        </p:nvSpPr>
        <p:spPr>
          <a:xfrm>
            <a:off x="203200" y="6489700"/>
            <a:ext cx="897467"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480334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en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FF1798BE-ABFB-ACCA-E11F-7781D6DC563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78DDEB8-683C-24B4-E3E7-A614D8183F32}"/>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D17895EF-9B57-6A4E-9C72-5A43B16969E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female looking to the right with an ambitious facial expression.">
            <a:extLst>
              <a:ext uri="{FF2B5EF4-FFF2-40B4-BE49-F238E27FC236}">
                <a16:creationId xmlns:a16="http://schemas.microsoft.com/office/drawing/2014/main" id="{9E205128-2EC2-2D1F-65B1-99722776AC4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7" name="Rectangle 6">
            <a:extLst>
              <a:ext uri="{FF2B5EF4-FFF2-40B4-BE49-F238E27FC236}">
                <a16:creationId xmlns:a16="http://schemas.microsoft.com/office/drawing/2014/main" id="{EA1C319C-C903-5D7E-1F1B-20835DE5D93D}"/>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E829BEF6-449C-4340-853C-201AF03B8492}"/>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79182265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 Photo Intro L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0330B4E-5204-0211-99A1-9BA203007DB9}"/>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9" name="Rectangle 8">
            <a:extLst>
              <a:ext uri="{FF2B5EF4-FFF2-40B4-BE49-F238E27FC236}">
                <a16:creationId xmlns:a16="http://schemas.microsoft.com/office/drawing/2014/main" id="{0EB6DD22-6EB4-1B5F-C6DE-4DB25D4FB9E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5E4ABC8A-62B0-15C0-ABDD-80F9BA7D506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785DB184-0F30-CB3A-E087-D03001E73E0C}"/>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right with an ambitious facial expression.">
            <a:extLst>
              <a:ext uri="{FF2B5EF4-FFF2-40B4-BE49-F238E27FC236}">
                <a16:creationId xmlns:a16="http://schemas.microsoft.com/office/drawing/2014/main" id="{EF3E739E-30CA-416E-AF04-7855B4799DF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18" name="Rectangle 17">
            <a:extLst>
              <a:ext uri="{FF2B5EF4-FFF2-40B4-BE49-F238E27FC236}">
                <a16:creationId xmlns:a16="http://schemas.microsoft.com/office/drawing/2014/main" id="{992BA596-9572-AF4F-6D25-E7EEEFA4F4F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19096A0A-58CB-134C-4396-89FB31B4E5FD}"/>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6775119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4" name="Title Placeholder 1">
            <a:extLst>
              <a:ext uri="{FF2B5EF4-FFF2-40B4-BE49-F238E27FC236}">
                <a16:creationId xmlns:a16="http://schemas.microsoft.com/office/drawing/2014/main" id="{225A0C0E-9CF4-1EDC-CB1C-010A9393ACEC}"/>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40188850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en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5C732311-1B4D-A195-6FB2-BFA1BA5558CC}"/>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34557496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2EF85171-0D58-AD91-5184-769EDA577047}"/>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09027662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en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9BAEDF-ABE7-EF0B-601B-8A0AAC9FF97F}"/>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55441222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en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11214C0F-D059-C347-E967-2680EB9DBFF4}"/>
              </a:ext>
            </a:extLst>
          </p:cNvPr>
          <p:cNvSpPr>
            <a:spLocks noGrp="1"/>
          </p:cNvSpPr>
          <p:nvPr>
            <p:ph type="pic" sz="quarter" idx="11"/>
          </p:nvPr>
        </p:nvSpPr>
        <p:spPr>
          <a:xfrm>
            <a:off x="7351713" y="-36767"/>
            <a:ext cx="4851400" cy="6894768"/>
          </a:xfrm>
        </p:spPr>
        <p:txBody>
          <a:bodyPr/>
          <a:lstStyle>
            <a:lvl1pPr>
              <a:defRPr/>
            </a:lvl1pPr>
          </a:lstStyle>
          <a:p>
            <a:endParaRPr lang="en-US"/>
          </a:p>
        </p:txBody>
      </p:sp>
      <p:sp>
        <p:nvSpPr>
          <p:cNvPr id="4" name="Rectangle 3">
            <a:extLst>
              <a:ext uri="{FF2B5EF4-FFF2-40B4-BE49-F238E27FC236}">
                <a16:creationId xmlns:a16="http://schemas.microsoft.com/office/drawing/2014/main" id="{D16395E4-F1CD-1237-6E72-ADEBD5ADB2FB}"/>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2565807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en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350DD9-8C7D-2F19-5747-957E48B4032E}"/>
              </a:ext>
            </a:extLst>
          </p:cNvPr>
          <p:cNvSpPr>
            <a:spLocks noGrp="1"/>
          </p:cNvSpPr>
          <p:nvPr>
            <p:ph type="pic" sz="quarter" idx="11"/>
          </p:nvPr>
        </p:nvSpPr>
        <p:spPr>
          <a:xfrm>
            <a:off x="-7189" y="-10953"/>
            <a:ext cx="4683360" cy="6868953"/>
          </a:xfrm>
        </p:spPr>
        <p:txBody>
          <a:bodyPr/>
          <a:lstStyle>
            <a:lvl1pPr>
              <a:defRPr/>
            </a:lvl1pPr>
          </a:lstStyle>
          <a:p>
            <a:endParaRPr lang="en-US"/>
          </a:p>
        </p:txBody>
      </p:sp>
      <p:sp>
        <p:nvSpPr>
          <p:cNvPr id="10" name="Rectangle 9">
            <a:extLst>
              <a:ext uri="{FF2B5EF4-FFF2-40B4-BE49-F238E27FC236}">
                <a16:creationId xmlns:a16="http://schemas.microsoft.com/office/drawing/2014/main" id="{2ECF710E-45FB-411F-45CA-D5BE6FB2CC66}"/>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75987800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B42EB7-A17A-8DCA-FED0-D6DAA415CC7B}"/>
              </a:ext>
            </a:extLst>
          </p:cNvPr>
          <p:cNvSpPr>
            <a:spLocks noGrp="1"/>
          </p:cNvSpPr>
          <p:nvPr>
            <p:ph type="pic" sz="quarter" idx="11"/>
          </p:nvPr>
        </p:nvSpPr>
        <p:spPr>
          <a:xfrm>
            <a:off x="-7190" y="3422287"/>
            <a:ext cx="12210303" cy="3435713"/>
          </a:xfrm>
        </p:spPr>
        <p:txBody>
          <a:bodyPr/>
          <a:lstStyle>
            <a:lvl1pPr>
              <a:defRPr/>
            </a:lvl1pPr>
          </a:lstStyle>
          <a:p>
            <a:endParaRPr lang="en-US"/>
          </a:p>
        </p:txBody>
      </p:sp>
      <p:sp>
        <p:nvSpPr>
          <p:cNvPr id="5" name="Rectangle 4">
            <a:extLst>
              <a:ext uri="{FF2B5EF4-FFF2-40B4-BE49-F238E27FC236}">
                <a16:creationId xmlns:a16="http://schemas.microsoft.com/office/drawing/2014/main" id="{BD71259A-5123-6F99-6F9F-860C5F6ADFBD}"/>
              </a:ext>
              <a:ext uri="{C183D7F6-B498-43B3-948B-1728B52AA6E4}">
                <adec:decorative xmlns:adec="http://schemas.microsoft.com/office/drawing/2017/decorative" val="1"/>
              </a:ext>
            </a:extLst>
          </p:cNvPr>
          <p:cNvSpPr/>
          <p:nvPr userDrawn="1"/>
        </p:nvSpPr>
        <p:spPr>
          <a:xfrm>
            <a:off x="0" y="-36768"/>
            <a:ext cx="12192000" cy="3465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85189669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en - Tex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9C0A9E-2690-6168-0939-C8CCBFA1DB71}"/>
              </a:ext>
              <a:ext uri="{C183D7F6-B498-43B3-948B-1728B52AA6E4}">
                <adec:decorative xmlns:adec="http://schemas.microsoft.com/office/drawing/2017/decorative" val="1"/>
              </a:ext>
            </a:extLst>
          </p:cNvPr>
          <p:cNvSpPr/>
          <p:nvPr userDrawn="1"/>
        </p:nvSpPr>
        <p:spPr>
          <a:xfrm>
            <a:off x="-6980" y="-36768"/>
            <a:ext cx="1219897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351976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en - Text &amp; Small Pictur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9DFDC55-5D12-D32D-4376-B4E70082760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584E02A9-FA85-1C2F-A88E-BF1CCF51B3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1C6FC0-D88C-A2B0-7ED2-632F1660CEB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3B00D9-8200-7083-3E4C-439F812E870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4" name="Picture Placeholder 5">
            <a:extLst>
              <a:ext uri="{FF2B5EF4-FFF2-40B4-BE49-F238E27FC236}">
                <a16:creationId xmlns:a16="http://schemas.microsoft.com/office/drawing/2014/main" id="{803E4DDC-3C45-B3EC-B977-8A6535A92397}"/>
              </a:ext>
            </a:extLst>
          </p:cNvPr>
          <p:cNvSpPr>
            <a:spLocks noGrp="1"/>
          </p:cNvSpPr>
          <p:nvPr>
            <p:ph type="pic" sz="quarter" idx="11"/>
          </p:nvPr>
        </p:nvSpPr>
        <p:spPr>
          <a:xfrm>
            <a:off x="6483350" y="1979613"/>
            <a:ext cx="4643438" cy="4313174"/>
          </a:xfrm>
        </p:spPr>
        <p:txBody>
          <a:bodyPr/>
          <a:lstStyle>
            <a:lvl1pPr>
              <a:defRPr/>
            </a:lvl1pPr>
          </a:lstStyle>
          <a:p>
            <a:endParaRPr lang="en-US"/>
          </a:p>
        </p:txBody>
      </p:sp>
    </p:spTree>
    <p:extLst>
      <p:ext uri="{BB962C8B-B14F-4D97-AF65-F5344CB8AC3E}">
        <p14:creationId xmlns:p14="http://schemas.microsoft.com/office/powerpoint/2010/main" val="2262606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en - Picture &amp; K">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0480AD7B-04B2-AB51-832C-2E4D85166DF7}"/>
              </a:ext>
            </a:extLst>
          </p:cNvPr>
          <p:cNvSpPr>
            <a:spLocks noGrp="1"/>
          </p:cNvSpPr>
          <p:nvPr>
            <p:ph type="pic" sz="quarter" idx="11"/>
          </p:nvPr>
        </p:nvSpPr>
        <p:spPr>
          <a:xfrm>
            <a:off x="-7190" y="1"/>
            <a:ext cx="12210303"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609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en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2C25337-6E85-E8DE-103E-0C49904B7230}"/>
              </a:ext>
            </a:extLst>
          </p:cNvPr>
          <p:cNvSpPr>
            <a:spLocks noGrp="1"/>
          </p:cNvSpPr>
          <p:nvPr>
            <p:ph type="pic" sz="quarter" idx="11"/>
          </p:nvPr>
        </p:nvSpPr>
        <p:spPr>
          <a:xfrm>
            <a:off x="-7190" y="1"/>
            <a:ext cx="12210303"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405136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2216EB31-97B9-8869-93B2-780C95017D00}"/>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9859987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een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7ACC94-9745-8CD4-77BF-79C7404E09F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BBF0E67D-D45E-EF9F-C1B7-4CC544BCD7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F4BA49-AB76-E77C-CC32-EF7D16F116C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D39096-FA27-3C00-96AD-A9C86D3257B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p>
          <a:p>
            <a:pPr marL="285750" indent="-285750">
              <a:buFont typeface="Arial" panose="020B0604020202020204" pitchFamily="34" charset="0"/>
              <a:buChar char="•"/>
            </a:pPr>
            <a:endParaRPr lang="en-US" sz="1600" b="0" i="0">
              <a:latin typeface="Overpass Medium" panose="020B060402020202020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254970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een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2FCBE-DCE1-6664-F202-BBF161CCAF3E}"/>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8E58FD18-4DD1-5898-AF76-F96434B2C63B}"/>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D8C5D6-4EC8-0853-4B22-E151C1A63E0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93B20C-D031-8873-1608-11CA41B1F09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95154A2A-42CE-2F7C-5972-45A5F381E35B}"/>
              </a:ext>
            </a:extLst>
          </p:cNvPr>
          <p:cNvGraphicFramePr/>
          <p:nvPr userDrawn="1">
            <p:extLst>
              <p:ext uri="{D42A27DB-BD31-4B8C-83A1-F6EECF244321}">
                <p14:modId xmlns:p14="http://schemas.microsoft.com/office/powerpoint/2010/main" val="2110075252"/>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3859883-B02B-3762-BD8C-4D611062C440}"/>
              </a:ext>
            </a:extLst>
          </p:cNvPr>
          <p:cNvGraphicFramePr/>
          <p:nvPr userDrawn="1">
            <p:extLst>
              <p:ext uri="{D42A27DB-BD31-4B8C-83A1-F6EECF244321}">
                <p14:modId xmlns:p14="http://schemas.microsoft.com/office/powerpoint/2010/main" val="1910541780"/>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503202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een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8100D-1841-012D-ADDB-37C09CCF8614}"/>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C99A3B31-F762-93A1-187D-B85EEB3C6C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C96E20B-BC50-EBC2-7C66-F8C0245AA12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5EF9F5-040F-A74D-6646-88DACF773D4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5EE9CB1C-A75A-FE36-CEE1-B2B62F47CF5E}"/>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736313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en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F47D4-EBA3-7166-5816-3396ECDA7B16}"/>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832A6168-0920-EFCE-8340-23B347A1152E}"/>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1F307F-4A56-4F42-CFF8-009DF3E1415A}"/>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B9575E6-F3B8-2F86-A967-843A91E119B3}"/>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124139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en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338819-058B-3900-DCD1-E9F787B25151}"/>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4B170628-5D6C-968B-78A1-45FF64424A8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908857-21EE-6D79-83E9-09326AC6270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6D936F-D6F1-A12E-74B4-5FBC4475AAC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46955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657955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3" name="Parallelogram 2">
            <a:extLst>
              <a:ext uri="{FF2B5EF4-FFF2-40B4-BE49-F238E27FC236}">
                <a16:creationId xmlns:a16="http://schemas.microsoft.com/office/drawing/2014/main" id="{45B18023-FD0A-559B-73E0-2EA554D3919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A8F6EF-9D0D-4904-67E1-9844EEC2AEA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20408D-551F-AE72-540C-6490845C35BF}"/>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2070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769460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en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298420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nk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A50314C1-813A-EE77-5A02-732B0CE8994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6466C9C-C0E7-3CA0-A400-36A03468C3B6}"/>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ross lit image of a female looking to the right with an ambitious facial expression.">
            <a:extLst>
              <a:ext uri="{FF2B5EF4-FFF2-40B4-BE49-F238E27FC236}">
                <a16:creationId xmlns:a16="http://schemas.microsoft.com/office/drawing/2014/main" id="{0F88A044-DA48-B8FB-9CCC-8ED7D9C29EC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95803" y="-106073"/>
            <a:ext cx="5504036" cy="7004716"/>
          </a:xfrm>
          <a:prstGeom prst="rect">
            <a:avLst/>
          </a:prstGeom>
        </p:spPr>
      </p:pic>
      <p:sp>
        <p:nvSpPr>
          <p:cNvPr id="6" name="Parallelogram 5">
            <a:extLst>
              <a:ext uri="{FF2B5EF4-FFF2-40B4-BE49-F238E27FC236}">
                <a16:creationId xmlns:a16="http://schemas.microsoft.com/office/drawing/2014/main" id="{F6821953-72FB-C880-412C-6AC9C5BD635B}"/>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2BB8B1-C9DB-8F37-FD67-F1F776BC237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1265DDB5-6D4C-FC73-102A-681FC48376AC}"/>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37531995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AD9F4-57C0-090E-748D-A20EA1F1AB36}"/>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02533911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nk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90DFAB-38F3-676D-1D1E-AD1F40E112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7ED761C9-C496-030F-C3B7-6F0266B5523C}"/>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82DB8470-E47E-4B63-73C5-2627E8DE400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ross lit image of a female looking to the right with an ambitious facial expression.">
            <a:extLst>
              <a:ext uri="{FF2B5EF4-FFF2-40B4-BE49-F238E27FC236}">
                <a16:creationId xmlns:a16="http://schemas.microsoft.com/office/drawing/2014/main" id="{4BB3D78A-5766-3470-8559-75482A0954D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95803" y="-117948"/>
            <a:ext cx="5504036" cy="7004716"/>
          </a:xfrm>
          <a:prstGeom prst="rect">
            <a:avLst/>
          </a:prstGeom>
        </p:spPr>
      </p:pic>
      <p:sp>
        <p:nvSpPr>
          <p:cNvPr id="7" name="Parallelogram 6">
            <a:extLst>
              <a:ext uri="{FF2B5EF4-FFF2-40B4-BE49-F238E27FC236}">
                <a16:creationId xmlns:a16="http://schemas.microsoft.com/office/drawing/2014/main" id="{879F4148-34FD-984F-55A1-379407F00FF0}"/>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65AAF3-C281-8991-8DBC-75B03191611B}"/>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6481AF99-A0F5-4744-6593-D2268315ACB5}"/>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64009639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nk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CB5094B0-BD9B-D18D-5EB1-FBDC89BAB4A8}"/>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28605279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nk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A41C72C6-40B3-28C1-E36C-591E06E4B0FE}"/>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203488227"/>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nk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59DA1-FF13-66F2-0CDC-6EF2B1B40B35}"/>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46684692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nk - Text &amp; Picture 1">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0F830D3F-CCFE-6856-45CB-7E9D3AC14DC9}"/>
              </a:ext>
            </a:extLst>
          </p:cNvPr>
          <p:cNvSpPr>
            <a:spLocks noGrp="1"/>
          </p:cNvSpPr>
          <p:nvPr>
            <p:ph type="pic" sz="quarter" idx="11"/>
          </p:nvPr>
        </p:nvSpPr>
        <p:spPr>
          <a:xfrm>
            <a:off x="7369175" y="1"/>
            <a:ext cx="4833938" cy="6858000"/>
          </a:xfrm>
        </p:spPr>
        <p:txBody>
          <a:bodyPr/>
          <a:lstStyle>
            <a:lvl1pPr>
              <a:defRPr/>
            </a:lvl1pPr>
          </a:lstStyle>
          <a:p>
            <a:endParaRPr lang="en-US"/>
          </a:p>
        </p:txBody>
      </p:sp>
      <p:sp>
        <p:nvSpPr>
          <p:cNvPr id="5" name="Rectangle 4">
            <a:extLst>
              <a:ext uri="{FF2B5EF4-FFF2-40B4-BE49-F238E27FC236}">
                <a16:creationId xmlns:a16="http://schemas.microsoft.com/office/drawing/2014/main" id="{C2D1E8D1-331C-29DC-4687-4531D9F6235C}"/>
              </a:ext>
              <a:ext uri="{C183D7F6-B498-43B3-948B-1728B52AA6E4}">
                <adec:decorative xmlns:adec="http://schemas.microsoft.com/office/drawing/2017/decorative" val="1"/>
              </a:ext>
            </a:extLst>
          </p:cNvPr>
          <p:cNvSpPr/>
          <p:nvPr userDrawn="1"/>
        </p:nvSpPr>
        <p:spPr>
          <a:xfrm>
            <a:off x="-13185" y="-36768"/>
            <a:ext cx="7397830"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221438331"/>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nk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8EF1BA06-204A-6598-0D89-6726787CEEB9}"/>
              </a:ext>
            </a:extLst>
          </p:cNvPr>
          <p:cNvSpPr>
            <a:spLocks noGrp="1"/>
          </p:cNvSpPr>
          <p:nvPr>
            <p:ph type="pic" sz="quarter" idx="11"/>
          </p:nvPr>
        </p:nvSpPr>
        <p:spPr>
          <a:xfrm>
            <a:off x="0" y="1"/>
            <a:ext cx="4676170" cy="6858000"/>
          </a:xfrm>
        </p:spPr>
        <p:txBody>
          <a:bodyPr/>
          <a:lstStyle>
            <a:lvl1pPr>
              <a:defRPr/>
            </a:lvl1pPr>
          </a:lstStyle>
          <a:p>
            <a:endParaRPr lang="en-US"/>
          </a:p>
        </p:txBody>
      </p:sp>
      <p:sp>
        <p:nvSpPr>
          <p:cNvPr id="8" name="Rectangle 7">
            <a:extLst>
              <a:ext uri="{FF2B5EF4-FFF2-40B4-BE49-F238E27FC236}">
                <a16:creationId xmlns:a16="http://schemas.microsoft.com/office/drawing/2014/main" id="{F783C239-C1ED-AACD-3CB0-C9A2E1166B18}"/>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50658435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nk - Text &amp; Picture 3">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66B50C84-D5CA-9E66-D10D-FA55D2102F48}"/>
              </a:ext>
            </a:extLst>
          </p:cNvPr>
          <p:cNvSpPr>
            <a:spLocks noGrp="1"/>
          </p:cNvSpPr>
          <p:nvPr>
            <p:ph type="pic" sz="quarter" idx="11"/>
          </p:nvPr>
        </p:nvSpPr>
        <p:spPr>
          <a:xfrm>
            <a:off x="-7190" y="3422287"/>
            <a:ext cx="12210303" cy="3435713"/>
          </a:xfrm>
        </p:spPr>
        <p:txBody>
          <a:bodyPr/>
          <a:lstStyle>
            <a:lvl1pPr>
              <a:defRPr/>
            </a:lvl1pPr>
          </a:lstStyle>
          <a:p>
            <a:endParaRPr lang="en-US"/>
          </a:p>
        </p:txBody>
      </p:sp>
      <p:sp>
        <p:nvSpPr>
          <p:cNvPr id="6" name="Rectangle 5">
            <a:extLst>
              <a:ext uri="{FF2B5EF4-FFF2-40B4-BE49-F238E27FC236}">
                <a16:creationId xmlns:a16="http://schemas.microsoft.com/office/drawing/2014/main" id="{663E0E9A-8376-ECC5-DE8F-C08C675E8FB7}"/>
              </a:ext>
              <a:ext uri="{C183D7F6-B498-43B3-948B-1728B52AA6E4}">
                <adec:decorative xmlns:adec="http://schemas.microsoft.com/office/drawing/2017/decorative" val="1"/>
              </a:ext>
            </a:extLst>
          </p:cNvPr>
          <p:cNvSpPr/>
          <p:nvPr userDrawn="1"/>
        </p:nvSpPr>
        <p:spPr>
          <a:xfrm>
            <a:off x="-7190" y="-36768"/>
            <a:ext cx="12199189" cy="3445650"/>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05065" y="3422288"/>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3363702399"/>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nk - Tex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4B075-4C73-A485-58C7-26D172010B4D}"/>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2422331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nk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A9DE9B-20B2-2A1C-3CDC-2491619556A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A00DF2CF-0E56-99C7-35F1-F32D696127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498CDD9-4D39-CAD5-453B-40FAF4DC4D7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3D0415-73DD-0AD1-3E4F-6D1A7760F95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CDE175EF-E8C2-CA1F-47E3-5EF7AD0CE2BD}"/>
              </a:ext>
            </a:extLst>
          </p:cNvPr>
          <p:cNvSpPr>
            <a:spLocks noGrp="1"/>
          </p:cNvSpPr>
          <p:nvPr>
            <p:ph type="pic" sz="quarter" idx="11"/>
          </p:nvPr>
        </p:nvSpPr>
        <p:spPr>
          <a:xfrm>
            <a:off x="6483350" y="1979613"/>
            <a:ext cx="4643438" cy="4313174"/>
          </a:xfrm>
        </p:spPr>
        <p:txBody>
          <a:bodyPr/>
          <a:lstStyle>
            <a:lvl1pPr>
              <a:defRPr/>
            </a:lvl1pPr>
          </a:lstStyle>
          <a:p>
            <a:endParaRPr lang="en-US"/>
          </a:p>
        </p:txBody>
      </p:sp>
    </p:spTree>
    <p:extLst>
      <p:ext uri="{BB962C8B-B14F-4D97-AF65-F5344CB8AC3E}">
        <p14:creationId xmlns:p14="http://schemas.microsoft.com/office/powerpoint/2010/main" val="3057746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nk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832B3E8-5EC7-CC73-6DB2-627AEE7AC487}"/>
              </a:ext>
            </a:extLst>
          </p:cNvPr>
          <p:cNvSpPr>
            <a:spLocks noGrp="1"/>
          </p:cNvSpPr>
          <p:nvPr>
            <p:ph type="pic" sz="quarter" idx="11"/>
          </p:nvPr>
        </p:nvSpPr>
        <p:spPr>
          <a:xfrm>
            <a:off x="-7190" y="1"/>
            <a:ext cx="12210303"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615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07E4F55-60A0-EA97-1403-5F4F6F97935A}"/>
              </a:ext>
            </a:extLst>
          </p:cNvPr>
          <p:cNvSpPr>
            <a:spLocks noGrp="1"/>
          </p:cNvSpPr>
          <p:nvPr>
            <p:ph type="pic" sz="quarter" idx="11"/>
          </p:nvPr>
        </p:nvSpPr>
        <p:spPr>
          <a:xfrm>
            <a:off x="7369661" y="-1"/>
            <a:ext cx="4833452" cy="6858001"/>
          </a:xfrm>
        </p:spPr>
        <p:txBody>
          <a:bodyPr/>
          <a:lstStyle>
            <a:lvl1pPr>
              <a:defRPr/>
            </a:lvl1pPr>
          </a:lstStyle>
          <a:p>
            <a:endParaRPr lang="en-US"/>
          </a:p>
        </p:txBody>
      </p:sp>
      <p:sp>
        <p:nvSpPr>
          <p:cNvPr id="5" name="Rectangle 4">
            <a:extLst>
              <a:ext uri="{FF2B5EF4-FFF2-40B4-BE49-F238E27FC236}">
                <a16:creationId xmlns:a16="http://schemas.microsoft.com/office/drawing/2014/main" id="{2E40A54E-697B-3198-466A-5420857C2D04}"/>
              </a:ext>
              <a:ext uri="{C183D7F6-B498-43B3-948B-1728B52AA6E4}">
                <adec:decorative xmlns:adec="http://schemas.microsoft.com/office/drawing/2017/decorative" val="1"/>
              </a:ext>
            </a:extLst>
          </p:cNvPr>
          <p:cNvSpPr/>
          <p:nvPr userDrawn="1"/>
        </p:nvSpPr>
        <p:spPr>
          <a:xfrm>
            <a:off x="-13185" y="-36768"/>
            <a:ext cx="7396872"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03829624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nk - Picture &amp; Logo">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242DA3E-3353-4401-B456-1B523A3901B0}"/>
              </a:ext>
            </a:extLst>
          </p:cNvPr>
          <p:cNvSpPr>
            <a:spLocks noGrp="1"/>
          </p:cNvSpPr>
          <p:nvPr>
            <p:ph type="pic" sz="quarter" idx="11"/>
          </p:nvPr>
        </p:nvSpPr>
        <p:spPr>
          <a:xfrm>
            <a:off x="-7190" y="1"/>
            <a:ext cx="12210303"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89194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nk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14720B-1202-C7A0-3913-67CCE3D9C58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44623169-97FF-97D3-0F79-FE748B833E2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C87B9B-D4DE-D28E-8344-F8878B8C32C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7B0DAF-8214-7173-11D3-2A1D6062F7F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p>
          <a:p>
            <a:pPr marL="285750" indent="-285750">
              <a:buFont typeface="Arial" panose="020B0604020202020204" pitchFamily="34" charset="0"/>
              <a:buChar char="•"/>
            </a:pPr>
            <a:endParaRPr lang="en-US" sz="1600" b="0" i="0">
              <a:latin typeface="Overpass Medium" panose="020B060402020202020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1639085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nk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F8E7AF-393D-78AC-088E-63D7C6D84896}"/>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BA5F9EA-BE42-1CBD-5109-A06B27950F5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62890C-A8DE-DF26-F8EB-47E111860A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BD4353-2DD1-F4FE-4DDB-0CBD847186A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4" name="Chart 3">
            <a:extLst>
              <a:ext uri="{FF2B5EF4-FFF2-40B4-BE49-F238E27FC236}">
                <a16:creationId xmlns:a16="http://schemas.microsoft.com/office/drawing/2014/main" id="{41B6576B-4286-888B-A928-FDE05427DC59}"/>
              </a:ext>
            </a:extLst>
          </p:cNvPr>
          <p:cNvGraphicFramePr/>
          <p:nvPr userDrawn="1">
            <p:extLst>
              <p:ext uri="{D42A27DB-BD31-4B8C-83A1-F6EECF244321}">
                <p14:modId xmlns:p14="http://schemas.microsoft.com/office/powerpoint/2010/main" val="1723727954"/>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07F5171-2680-01AB-E7FD-3640CAC68434}"/>
              </a:ext>
            </a:extLst>
          </p:cNvPr>
          <p:cNvGraphicFramePr/>
          <p:nvPr userDrawn="1">
            <p:extLst>
              <p:ext uri="{D42A27DB-BD31-4B8C-83A1-F6EECF244321}">
                <p14:modId xmlns:p14="http://schemas.microsoft.com/office/powerpoint/2010/main" val="1328950600"/>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9251167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nk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40B96B-9369-FC3D-4C45-A9F563805B1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9754A84D-E25D-9B11-CEA1-C239CFE20A7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A5443B-5CA1-02CE-4F95-63C6EF422BF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A77106-45E9-9912-7A92-7F583AA218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graphicFrame>
        <p:nvGraphicFramePr>
          <p:cNvPr id="3" name="Chart 2">
            <a:extLst>
              <a:ext uri="{FF2B5EF4-FFF2-40B4-BE49-F238E27FC236}">
                <a16:creationId xmlns:a16="http://schemas.microsoft.com/office/drawing/2014/main" id="{E8D8B9CB-81D7-E6C2-CBDC-9A8053A06D31}"/>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66176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nk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F57BA-4DDB-7B60-1E41-CC997FB1CE4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9AB0606-ABF4-8750-372A-07DB338FC0C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89216F-C063-C852-7B1E-76771969655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84ABBBF-61A2-B948-3244-CB225AFB4C4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9229663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nk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B9A4A7-5037-56B1-9C75-8EEDF8455F7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2F0912E8-B69A-752E-A557-CAEF65C547B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CEB4506-F5F5-C054-3516-A7F3C602AC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1B2FE9-526D-1024-01DE-4EF52BE3376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118699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nk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6541753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nk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035083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nk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1607958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nk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898559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F90A1AF-A084-F4CD-26F9-FFB3C35FF5F4}"/>
              </a:ext>
            </a:extLst>
          </p:cNvPr>
          <p:cNvSpPr>
            <a:spLocks noGrp="1"/>
          </p:cNvSpPr>
          <p:nvPr>
            <p:ph type="pic" sz="quarter" idx="11"/>
          </p:nvPr>
        </p:nvSpPr>
        <p:spPr>
          <a:xfrm>
            <a:off x="-7189" y="-8825"/>
            <a:ext cx="4683360" cy="6866825"/>
          </a:xfrm>
        </p:spPr>
        <p:txBody>
          <a:bodyPr/>
          <a:lstStyle>
            <a:lvl1pPr>
              <a:defRPr/>
            </a:lvl1pPr>
          </a:lstStyle>
          <a:p>
            <a:endParaRPr lang="en-US"/>
          </a:p>
        </p:txBody>
      </p:sp>
      <p:sp>
        <p:nvSpPr>
          <p:cNvPr id="7" name="Rectangle 6">
            <a:extLst>
              <a:ext uri="{FF2B5EF4-FFF2-40B4-BE49-F238E27FC236}">
                <a16:creationId xmlns:a16="http://schemas.microsoft.com/office/drawing/2014/main" id="{4A213D0E-DE64-2889-AE16-EB8CF4771B29}"/>
              </a:ext>
              <a:ext uri="{C183D7F6-B498-43B3-948B-1728B52AA6E4}">
                <adec:decorative xmlns:adec="http://schemas.microsoft.com/office/drawing/2017/decorative" val="1"/>
              </a:ext>
            </a:extLst>
          </p:cNvPr>
          <p:cNvSpPr/>
          <p:nvPr userDrawn="1"/>
        </p:nvSpPr>
        <p:spPr>
          <a:xfrm>
            <a:off x="4676170" y="-36768"/>
            <a:ext cx="75337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990228455"/>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rang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97DD2F5E-5C94-FE2C-71EC-D721FDFC503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F08111B-3B33-2442-FE10-43B0D7014BC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ross lit image of a male looking to the right with an ambitious facial expression.">
            <a:extLst>
              <a:ext uri="{FF2B5EF4-FFF2-40B4-BE49-F238E27FC236}">
                <a16:creationId xmlns:a16="http://schemas.microsoft.com/office/drawing/2014/main" id="{2F8B3521-9B55-112C-26B2-D69FDB878FE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6" name="Parallelogram 5">
            <a:extLst>
              <a:ext uri="{FF2B5EF4-FFF2-40B4-BE49-F238E27FC236}">
                <a16:creationId xmlns:a16="http://schemas.microsoft.com/office/drawing/2014/main" id="{55172638-D6FB-F165-C180-38AAB8A210C4}"/>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82F8B0-39D4-2E78-8C0D-C42F8EDF2F1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199D11D6-576C-79A0-4D66-F2CF3795FF5B}"/>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203046835"/>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range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0FF67-D482-CAFE-91ED-68FBFFADEE27}"/>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8BECCB2C-A782-4413-AAF9-66D0A4AB01F3}"/>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51D02E98-ED06-FEF2-4A8A-1DAD9D34FFF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ross lit image of a male looking to the right with an ambitious facial expression.">
            <a:extLst>
              <a:ext uri="{FF2B5EF4-FFF2-40B4-BE49-F238E27FC236}">
                <a16:creationId xmlns:a16="http://schemas.microsoft.com/office/drawing/2014/main" id="{424066AC-A4E4-2E84-1B4F-797B1E621C5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7" name="Parallelogram 6">
            <a:extLst>
              <a:ext uri="{FF2B5EF4-FFF2-40B4-BE49-F238E27FC236}">
                <a16:creationId xmlns:a16="http://schemas.microsoft.com/office/drawing/2014/main" id="{10603986-0D04-5B6B-E581-AFD22A058423}"/>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1D228-9FF0-052A-4526-3DB17E2FE8F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78CE9952-3C41-3CD6-0665-193B03D7BF21}"/>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860817828"/>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rang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D7E73A1F-6624-117A-B783-ADAC7625D459}"/>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557860568"/>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rang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Lst>
          </p:cNvPr>
          <p:cNvSpPr/>
          <p:nvPr userDrawn="1"/>
        </p:nvSpPr>
        <p:spPr>
          <a:xfrm>
            <a:off x="-55841" y="-14068"/>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Lst>
          </p:cNvPr>
          <p:cNvSpPr/>
          <p:nvPr userDrawn="1"/>
        </p:nvSpPr>
        <p:spPr>
          <a:xfrm>
            <a:off x="7329758" y="-765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Lst>
          </p:cNvPr>
          <p:cNvSpPr/>
          <p:nvPr userDrawn="1"/>
        </p:nvSpPr>
        <p:spPr>
          <a:xfrm>
            <a:off x="9846596" y="1223054"/>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CB531C58-A591-C6A5-8D68-C18D61C22743}"/>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770641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range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456602678"/>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range - Text &amp; Pictur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1155B0-9A19-C750-4F67-0D8B2FFAF5DF}"/>
              </a:ext>
            </a:extLst>
          </p:cNvPr>
          <p:cNvSpPr>
            <a:spLocks noGrp="1"/>
          </p:cNvSpPr>
          <p:nvPr>
            <p:ph type="pic" sz="quarter" idx="11"/>
          </p:nvPr>
        </p:nvSpPr>
        <p:spPr>
          <a:xfrm>
            <a:off x="7369661" y="-36767"/>
            <a:ext cx="4833452" cy="6894768"/>
          </a:xfrm>
        </p:spPr>
        <p:txBody>
          <a:bodyPr/>
          <a:lstStyle>
            <a:lvl1pPr>
              <a:defRPr/>
            </a:lvl1p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767040352"/>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range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D18639-0772-C6C6-9735-E77C1E0C0C6C}"/>
              </a:ext>
            </a:extLst>
          </p:cNvPr>
          <p:cNvSpPr>
            <a:spLocks noGrp="1"/>
          </p:cNvSpPr>
          <p:nvPr>
            <p:ph type="pic" sz="quarter" idx="11"/>
          </p:nvPr>
        </p:nvSpPr>
        <p:spPr>
          <a:xfrm>
            <a:off x="-7690" y="-1"/>
            <a:ext cx="4683859" cy="6858001"/>
          </a:xfrm>
        </p:spPr>
        <p:txBody>
          <a:bodyPr/>
          <a:lstStyle>
            <a:lvl1pPr>
              <a:defRPr/>
            </a:lvl1p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63186284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range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579CDA0-2F10-8B14-31D6-03780FF24C92}"/>
              </a:ext>
            </a:extLst>
          </p:cNvPr>
          <p:cNvSpPr>
            <a:spLocks noGrp="1"/>
          </p:cNvSpPr>
          <p:nvPr>
            <p:ph type="pic" sz="quarter" idx="11"/>
          </p:nvPr>
        </p:nvSpPr>
        <p:spPr>
          <a:xfrm>
            <a:off x="-7689" y="3392232"/>
            <a:ext cx="12199690" cy="3465768"/>
          </a:xfrm>
        </p:spPr>
        <p:txBody>
          <a:bodyPr/>
          <a:lstStyle>
            <a:lvl1pPr>
              <a:defRPr/>
            </a:lvl1pPr>
          </a:lstStyle>
          <a:p>
            <a:endParaRPr lang="en-US"/>
          </a:p>
        </p:txBody>
      </p:sp>
      <p:sp>
        <p:nvSpPr>
          <p:cNvPr id="4" name="Rectangle 3">
            <a:extLst>
              <a:ext uri="{FF2B5EF4-FFF2-40B4-BE49-F238E27FC236}">
                <a16:creationId xmlns:a16="http://schemas.microsoft.com/office/drawing/2014/main" id="{34699CEB-6195-8AD3-30A5-F99104F3E211}"/>
              </a:ext>
            </a:extLst>
          </p:cNvPr>
          <p:cNvSpPr/>
          <p:nvPr userDrawn="1"/>
        </p:nvSpPr>
        <p:spPr>
          <a:xfrm>
            <a:off x="-14381" y="-36768"/>
            <a:ext cx="12261736" cy="3429000"/>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Lst>
          </p:cNvPr>
          <p:cNvSpPr/>
          <p:nvPr userDrawn="1"/>
        </p:nvSpPr>
        <p:spPr>
          <a:xfrm>
            <a:off x="10821210" y="-6694"/>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Lst>
          </p:cNvPr>
          <p:cNvSpPr/>
          <p:nvPr userDrawn="1"/>
        </p:nvSpPr>
        <p:spPr>
          <a:xfrm>
            <a:off x="11511998" y="-6981"/>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Lst>
          </p:cNvPr>
          <p:cNvSpPr/>
          <p:nvPr userDrawn="1"/>
        </p:nvSpPr>
        <p:spPr>
          <a:xfrm flipH="1" flipV="1">
            <a:off x="55356" y="5253873"/>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Lst>
          </p:cNvPr>
          <p:cNvSpPr/>
          <p:nvPr userDrawn="1"/>
        </p:nvSpPr>
        <p:spPr>
          <a:xfrm flipV="1">
            <a:off x="-1005065" y="3422288"/>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4498190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rang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257824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range - Text &amp; Small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C52AD7-3FED-C7C5-7896-85DCB987724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41B57C8-177C-AD08-CB54-262A674140E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7E0337-DF5D-C210-AB4D-C5C62305DC9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3E83FA-1A18-68E3-C5D2-6364A4210F4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4" name="Picture Placeholder 5">
            <a:extLst>
              <a:ext uri="{FF2B5EF4-FFF2-40B4-BE49-F238E27FC236}">
                <a16:creationId xmlns:a16="http://schemas.microsoft.com/office/drawing/2014/main" id="{3589738A-FBF5-035A-4330-3E43DA3E6EFC}"/>
              </a:ext>
            </a:extLst>
          </p:cNvPr>
          <p:cNvSpPr>
            <a:spLocks noGrp="1"/>
          </p:cNvSpPr>
          <p:nvPr>
            <p:ph type="pic" sz="quarter" idx="11"/>
          </p:nvPr>
        </p:nvSpPr>
        <p:spPr>
          <a:xfrm>
            <a:off x="6483350" y="1979613"/>
            <a:ext cx="4643438" cy="4313174"/>
          </a:xfrm>
        </p:spPr>
        <p:txBody>
          <a:bodyPr/>
          <a:lstStyle>
            <a:lvl1pPr>
              <a:defRPr/>
            </a:lvl1pPr>
          </a:lstStyle>
          <a:p>
            <a:endParaRPr lang="en-US"/>
          </a:p>
        </p:txBody>
      </p:sp>
    </p:spTree>
    <p:extLst>
      <p:ext uri="{BB962C8B-B14F-4D97-AF65-F5344CB8AC3E}">
        <p14:creationId xmlns:p14="http://schemas.microsoft.com/office/powerpoint/2010/main" val="1055741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B18DDC-A9A9-AD3F-9BB5-5BEB8A598807}"/>
              </a:ext>
            </a:extLst>
          </p:cNvPr>
          <p:cNvSpPr>
            <a:spLocks noGrp="1"/>
          </p:cNvSpPr>
          <p:nvPr>
            <p:ph type="pic" sz="quarter" idx="11"/>
          </p:nvPr>
        </p:nvSpPr>
        <p:spPr>
          <a:xfrm>
            <a:off x="-7190" y="3422287"/>
            <a:ext cx="12210303" cy="3435713"/>
          </a:xfrm>
        </p:spPr>
        <p:txBody>
          <a:bodyPr/>
          <a:lstStyle>
            <a:lvl1pPr>
              <a:defRPr/>
            </a:lvl1pPr>
          </a:lstStyle>
          <a:p>
            <a:endParaRPr lang="en-US"/>
          </a:p>
        </p:txBody>
      </p:sp>
      <p:sp>
        <p:nvSpPr>
          <p:cNvPr id="6" name="Rectangle 5">
            <a:extLst>
              <a:ext uri="{FF2B5EF4-FFF2-40B4-BE49-F238E27FC236}">
                <a16:creationId xmlns:a16="http://schemas.microsoft.com/office/drawing/2014/main" id="{4AFC92F8-B5D6-8246-F09E-48F7ED6CA70F}"/>
              </a:ext>
              <a:ext uri="{C183D7F6-B498-43B3-948B-1728B52AA6E4}">
                <adec:decorative xmlns:adec="http://schemas.microsoft.com/office/drawing/2017/decorative" val="1"/>
              </a:ext>
            </a:extLst>
          </p:cNvPr>
          <p:cNvSpPr/>
          <p:nvPr userDrawn="1"/>
        </p:nvSpPr>
        <p:spPr>
          <a:xfrm>
            <a:off x="0" y="-36768"/>
            <a:ext cx="12209956" cy="3465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357813558"/>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rang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BEDDE07-8090-8C1A-3144-E82D559C28E3}"/>
              </a:ext>
            </a:extLst>
          </p:cNvPr>
          <p:cNvSpPr>
            <a:spLocks noGrp="1"/>
          </p:cNvSpPr>
          <p:nvPr>
            <p:ph type="pic" sz="quarter" idx="11"/>
          </p:nvPr>
        </p:nvSpPr>
        <p:spPr>
          <a:xfrm>
            <a:off x="-7689" y="0"/>
            <a:ext cx="12199690"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126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rang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BE64548-2AF7-37E2-B0A6-B2CAEB1A5894}"/>
              </a:ext>
            </a:extLst>
          </p:cNvPr>
          <p:cNvSpPr>
            <a:spLocks noGrp="1"/>
          </p:cNvSpPr>
          <p:nvPr>
            <p:ph type="pic" sz="quarter" idx="11"/>
          </p:nvPr>
        </p:nvSpPr>
        <p:spPr>
          <a:xfrm>
            <a:off x="-7689" y="0"/>
            <a:ext cx="12199690" cy="6858000"/>
          </a:xfrm>
        </p:spPr>
        <p:txBody>
          <a:bodyPr/>
          <a:lstStyle>
            <a:lvl1pPr>
              <a:defRPr/>
            </a:lvl1p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9759521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range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p>
          <a:p>
            <a:pPr marL="285750" indent="-285750">
              <a:buFont typeface="Arial" panose="020B0604020202020204" pitchFamily="34" charset="0"/>
              <a:buChar char="•"/>
            </a:pPr>
            <a:endParaRPr lang="en-US" sz="1600" b="0" i="0">
              <a:latin typeface="Overpass Medium" panose="020B060402020202020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285750" indent="-28575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Overpass Medium" panose="020B0604020202020204" charset="0"/>
                <a:ea typeface="Inter" panose="020B0502030000000004" pitchFamily="34" charset="0"/>
              </a:rPr>
              <a:t>Click here to add text</a:t>
            </a:r>
          </a:p>
          <a:p>
            <a:endParaRPr lang="en-GB" sz="1600" b="0" i="0">
              <a:latin typeface="Overpass Medium" panose="020B0604020202020204" charset="0"/>
              <a:ea typeface="Inter" panose="020B0502030000000004" pitchFamily="34" charset="0"/>
            </a:endParaRP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A</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B</a:t>
            </a:r>
          </a:p>
          <a:p>
            <a:pPr marL="342900" indent="-342900">
              <a:buFont typeface="Arial" panose="020B0604020202020204" pitchFamily="34" charset="0"/>
              <a:buChar char="•"/>
            </a:pPr>
            <a:r>
              <a:rPr lang="en-GB" sz="1600" b="0" i="0">
                <a:latin typeface="Overpass Medium" panose="020B0604020202020204" charset="0"/>
                <a:ea typeface="Inter" panose="020B0502030000000004" pitchFamily="34" charset="0"/>
              </a:rPr>
              <a:t>C</a:t>
            </a:r>
            <a:endParaRPr lang="en-US" sz="1600" b="0" i="0">
              <a:latin typeface="Overpass Medium" panose="020B060402020202020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3571519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rang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8F1EC-6648-81BC-1586-779C4A379B35}"/>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BA71108-6665-7855-E00D-EC9866636F3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2CFFB3-CA76-D2E2-183A-6D7592C4F43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263DF-875B-AE9F-EB5A-A07EE946C05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8DCFD0CF-822D-E27E-A786-8057364DE35B}"/>
              </a:ext>
            </a:extLst>
          </p:cNvPr>
          <p:cNvGraphicFramePr/>
          <p:nvPr userDrawn="1">
            <p:extLst>
              <p:ext uri="{D42A27DB-BD31-4B8C-83A1-F6EECF244321}">
                <p14:modId xmlns:p14="http://schemas.microsoft.com/office/powerpoint/2010/main" val="4251172761"/>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5441AE3-7A4E-39EE-5C6D-83F8AE9CB6C9}"/>
              </a:ext>
            </a:extLst>
          </p:cNvPr>
          <p:cNvGraphicFramePr/>
          <p:nvPr userDrawn="1">
            <p:extLst>
              <p:ext uri="{D42A27DB-BD31-4B8C-83A1-F6EECF244321}">
                <p14:modId xmlns:p14="http://schemas.microsoft.com/office/powerpoint/2010/main" val="1130682913"/>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928467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rang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14AF3-1F3A-264A-7EA0-5C41E1C328B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BA4EE4CD-386E-BA85-6487-ABDFBEE05FFA}"/>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AA8E95-3E2C-B518-D978-EE56EEE72A89}"/>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DD7935-9D09-5144-02EE-C67BAB2C675C}"/>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B46A27A7-487F-EC0A-F102-F0F6F4E6E4E0}"/>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104020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range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A6C736-7D84-CB4E-82C3-8E5FE3BFEEA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39217E9-884A-35E6-AAC9-20E6E0EBB1ED}"/>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0A8165D-EF22-85FF-7A29-A2C7EB9419BE}"/>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C1283D7-9021-F25C-C4A7-D7ABB00667DB}"/>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0229053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range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CE98CE-E6B1-EAE5-16DF-9A3617430A54}"/>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AF11BFC-F88B-6D81-1B9D-B2A71AE382D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105755-8495-C8D5-AB0D-04FB927B7C6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F910C6-7769-C2B5-FCEA-46DCE0E70320}"/>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7940261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rang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1655204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rang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4011363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rang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10093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3D45E-DB47-7FFE-1170-108C289B4DC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4002012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rang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16036438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ed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5" name="Rectangle 4">
            <a:extLst>
              <a:ext uri="{FF2B5EF4-FFF2-40B4-BE49-F238E27FC236}">
                <a16:creationId xmlns:a16="http://schemas.microsoft.com/office/drawing/2014/main" id="{516B28D9-BB8E-CBDA-E864-E8FCF67A0EF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824C9048-BB85-2F54-E8DA-83F2FD06977D}"/>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ross lit image of a male looking to the right with an ambitious facial expression.">
            <a:extLst>
              <a:ext uri="{FF2B5EF4-FFF2-40B4-BE49-F238E27FC236}">
                <a16:creationId xmlns:a16="http://schemas.microsoft.com/office/drawing/2014/main" id="{B5E81FCE-605A-3FB0-3DF0-70CAAC6F1F9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8" name="Parallelogram 7">
            <a:extLst>
              <a:ext uri="{FF2B5EF4-FFF2-40B4-BE49-F238E27FC236}">
                <a16:creationId xmlns:a16="http://schemas.microsoft.com/office/drawing/2014/main" id="{2ED64FC8-2263-3A43-DB30-3A29738E8567}"/>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56F1DE-F3CF-94A9-07BA-1EAEE8399E9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EF52CA13-531B-F26D-4C8B-8AFE45EE13AF}"/>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93663730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ed - Photo Intro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5CB18-7EFD-D20F-C0F7-4E3FB22AACFC}"/>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8" name="Rectangle 7">
            <a:extLst>
              <a:ext uri="{FF2B5EF4-FFF2-40B4-BE49-F238E27FC236}">
                <a16:creationId xmlns:a16="http://schemas.microsoft.com/office/drawing/2014/main" id="{CA6DC6C3-0411-B839-E141-FF9178A6FE64}"/>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9C7E824-6A00-3EB4-DEC7-DF03377467BA}"/>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male looking to the right with an ambitious facial expression.">
            <a:extLst>
              <a:ext uri="{FF2B5EF4-FFF2-40B4-BE49-F238E27FC236}">
                <a16:creationId xmlns:a16="http://schemas.microsoft.com/office/drawing/2014/main" id="{1DB54A30-E324-9817-8335-53A1CE0D1A8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13" name="Parallelogram 12">
            <a:extLst>
              <a:ext uri="{FF2B5EF4-FFF2-40B4-BE49-F238E27FC236}">
                <a16:creationId xmlns:a16="http://schemas.microsoft.com/office/drawing/2014/main" id="{3D76B9BF-A377-9449-7A6D-56AD7D27B289}"/>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0CE64-07D8-193D-51D5-9965DFE5E697}"/>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12FAD3D9-B56F-00D0-2566-3AD5BD4D563F}"/>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928781169"/>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ed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3" name="Title Placeholder 1">
            <a:extLst>
              <a:ext uri="{FF2B5EF4-FFF2-40B4-BE49-F238E27FC236}">
                <a16:creationId xmlns:a16="http://schemas.microsoft.com/office/drawing/2014/main" id="{86C0BA99-D559-F654-57CC-823E7B8ACA61}"/>
              </a:ext>
            </a:extLst>
          </p:cNvPr>
          <p:cNvSpPr>
            <a:spLocks noGrp="1"/>
          </p:cNvSpPr>
          <p:nvPr>
            <p:ph type="title" hasCustomPrompt="1"/>
          </p:nvPr>
        </p:nvSpPr>
        <p:spPr>
          <a:xfrm>
            <a:off x="433425" y="2517750"/>
            <a:ext cx="6001558" cy="2358819"/>
          </a:xfrm>
          <a:prstGeom prst="rect">
            <a:avLst/>
          </a:prstGeom>
        </p:spPr>
        <p:txBody>
          <a:bodyPr vert="horz" lIns="91440" tIns="45720" rIns="91440" bIns="45720" rtlCol="0" anchor="t">
            <a:noAutofit/>
          </a:bodyPr>
          <a:lstStyle>
            <a:lvl1pPr>
              <a:defRPr sz="6000" b="1" i="0">
                <a:solidFill>
                  <a:srgbClr val="00040E"/>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695241140"/>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ed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 name="Title Placeholder 1">
            <a:extLst>
              <a:ext uri="{FF2B5EF4-FFF2-40B4-BE49-F238E27FC236}">
                <a16:creationId xmlns:a16="http://schemas.microsoft.com/office/drawing/2014/main" id="{762F36CC-22D4-C928-68F2-C0897CBF7395}"/>
              </a:ext>
            </a:extLst>
          </p:cNvPr>
          <p:cNvSpPr>
            <a:spLocks noGrp="1"/>
          </p:cNvSpPr>
          <p:nvPr>
            <p:ph type="title" hasCustomPrompt="1"/>
          </p:nvPr>
        </p:nvSpPr>
        <p:spPr>
          <a:xfrm>
            <a:off x="433425" y="2517750"/>
            <a:ext cx="6275024" cy="2358819"/>
          </a:xfrm>
          <a:prstGeom prst="rect">
            <a:avLst/>
          </a:prstGeom>
        </p:spPr>
        <p:txBody>
          <a:bodyPr vert="horz" lIns="91440" tIns="45720" rIns="91440" bIns="45720" rtlCol="0" anchor="t">
            <a:noAutofit/>
          </a:bodyPr>
          <a:lstStyle>
            <a:lvl1pPr>
              <a:defRPr sz="6000" b="1" i="0">
                <a:solidFill>
                  <a:schemeClr val="bg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523709868"/>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ed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460342661"/>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ed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2AB09399-9B3A-491E-4063-1F0848466ADA}"/>
              </a:ext>
            </a:extLst>
          </p:cNvPr>
          <p:cNvSpPr>
            <a:spLocks noGrp="1"/>
          </p:cNvSpPr>
          <p:nvPr>
            <p:ph type="pic" sz="quarter" idx="11"/>
          </p:nvPr>
        </p:nvSpPr>
        <p:spPr>
          <a:xfrm>
            <a:off x="7351713" y="0"/>
            <a:ext cx="4840288" cy="6858000"/>
          </a:xfrm>
        </p:spPr>
        <p:txBody>
          <a:bodyPr/>
          <a:lstStyle>
            <a:lvl1pPr>
              <a:defRPr/>
            </a:lvl1p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191153352"/>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ed - Text &amp; Pictur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D7C2E8-2D38-4B48-4DEA-CA6AE7C4B12B}"/>
              </a:ext>
            </a:extLst>
          </p:cNvPr>
          <p:cNvSpPr>
            <a:spLocks noGrp="1"/>
          </p:cNvSpPr>
          <p:nvPr>
            <p:ph type="pic" sz="quarter" idx="11"/>
          </p:nvPr>
        </p:nvSpPr>
        <p:spPr>
          <a:xfrm>
            <a:off x="-7689" y="0"/>
            <a:ext cx="4683858" cy="6858000"/>
          </a:xfrm>
        </p:spPr>
        <p:txBody>
          <a:bodyPr/>
          <a:lstStyle>
            <a:lvl1pPr>
              <a:defRPr/>
            </a:lvl1p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663863469"/>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ed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2E7BA065-ED23-1599-3BEE-FF14FFBD029B}"/>
              </a:ext>
            </a:extLst>
          </p:cNvPr>
          <p:cNvSpPr>
            <a:spLocks noGrp="1"/>
          </p:cNvSpPr>
          <p:nvPr>
            <p:ph type="pic" sz="quarter" idx="11"/>
          </p:nvPr>
        </p:nvSpPr>
        <p:spPr>
          <a:xfrm>
            <a:off x="-7689" y="3392232"/>
            <a:ext cx="12199690" cy="3465768"/>
          </a:xfrm>
        </p:spPr>
        <p:txBody>
          <a:bodyPr/>
          <a:lstStyle>
            <a:lvl1pPr>
              <a:defRPr/>
            </a:lvl1pPr>
          </a:lstStyle>
          <a:p>
            <a:endParaRPr lang="en-US"/>
          </a:p>
        </p:txBody>
      </p:sp>
      <p:sp>
        <p:nvSpPr>
          <p:cNvPr id="4" name="Rectangle 3">
            <a:extLst>
              <a:ext uri="{FF2B5EF4-FFF2-40B4-BE49-F238E27FC236}">
                <a16:creationId xmlns:a16="http://schemas.microsoft.com/office/drawing/2014/main" id="{34699CEB-6195-8AD3-30A5-F99104F3E211}"/>
              </a:ext>
              <a:ext uri="{C183D7F6-B498-43B3-948B-1728B52AA6E4}">
                <adec:decorative xmlns:adec="http://schemas.microsoft.com/office/drawing/2017/decorative" val="1"/>
              </a:ext>
            </a:extLst>
          </p:cNvPr>
          <p:cNvSpPr/>
          <p:nvPr userDrawn="1"/>
        </p:nvSpPr>
        <p:spPr>
          <a:xfrm>
            <a:off x="-14381" y="-36768"/>
            <a:ext cx="12261736" cy="3429000"/>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04808" y="-6981"/>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2255" y="3422288"/>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024011078"/>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ed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77223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6.xml"/><Relationship Id="rId1"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theme" Target="../theme/theme7.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7/13/2023</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31541166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5" r:id="rId12"/>
    <p:sldLayoutId id="2147483710" r:id="rId13"/>
    <p:sldLayoutId id="2147483711" r:id="rId14"/>
    <p:sldLayoutId id="2147483712" r:id="rId15"/>
    <p:sldLayoutId id="2147483713" r:id="rId16"/>
    <p:sldLayoutId id="2147483720" r:id="rId17"/>
    <p:sldLayoutId id="2147483716" r:id="rId18"/>
    <p:sldLayoutId id="2147483717" r:id="rId19"/>
    <p:sldLayoutId id="2147483721" r:id="rId20"/>
    <p:sldLayoutId id="2147483714" r:id="rId21"/>
    <p:sldLayoutId id="2147483816" r:id="rId22"/>
    <p:sldLayoutId id="2147483829" r:id="rId23"/>
    <p:sldLayoutId id="2147483830" r:id="rId24"/>
    <p:sldLayoutId id="2147483831" r:id="rId25"/>
    <p:sldLayoutId id="2147483832" r:id="rId26"/>
    <p:sldLayoutId id="2147483859" r:id="rId27"/>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7/13/2023</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25067138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7/13/2023</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402829153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7/13/2023</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35876755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7/13/2023</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84939170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4E774FC0-01B1-AF40-B2DA-BB856B78F85F}"/>
              </a:ext>
            </a:extLst>
          </p:cNvPr>
          <p:cNvSpPr/>
          <p:nvPr userDrawn="1"/>
        </p:nvSpPr>
        <p:spPr>
          <a:xfrm rot="5400000" flipH="1">
            <a:off x="5256416" y="-5256416"/>
            <a:ext cx="1679168" cy="12192000"/>
          </a:xfrm>
          <a:custGeom>
            <a:avLst/>
            <a:gdLst>
              <a:gd name="connsiteX0" fmla="*/ 1679168 w 1679168"/>
              <a:gd name="connsiteY0" fmla="*/ 12192000 h 12192000"/>
              <a:gd name="connsiteX1" fmla="*/ 1679168 w 1679168"/>
              <a:gd name="connsiteY1" fmla="*/ 0 h 12192000"/>
              <a:gd name="connsiteX2" fmla="*/ 1183770 w 1679168"/>
              <a:gd name="connsiteY2" fmla="*/ 0 h 12192000"/>
              <a:gd name="connsiteX3" fmla="*/ 440798 w 1679168"/>
              <a:gd name="connsiteY3" fmla="*/ 0 h 12192000"/>
              <a:gd name="connsiteX4" fmla="*/ 0 w 1679168"/>
              <a:gd name="connsiteY4" fmla="*/ 12192000 h 12192000"/>
              <a:gd name="connsiteX5" fmla="*/ 1068942 w 1679168"/>
              <a:gd name="connsiteY5" fmla="*/ 12192000 h 12192000"/>
              <a:gd name="connsiteX6" fmla="*/ 1179686 w 1679168"/>
              <a:gd name="connsiteY6"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9168" h="12192000">
                <a:moveTo>
                  <a:pt x="1679168" y="12192000"/>
                </a:moveTo>
                <a:lnTo>
                  <a:pt x="1679168" y="0"/>
                </a:lnTo>
                <a:lnTo>
                  <a:pt x="1183770" y="0"/>
                </a:lnTo>
                <a:lnTo>
                  <a:pt x="440798" y="0"/>
                </a:lnTo>
                <a:lnTo>
                  <a:pt x="0" y="12192000"/>
                </a:lnTo>
                <a:lnTo>
                  <a:pt x="1068942" y="12192000"/>
                </a:lnTo>
                <a:lnTo>
                  <a:pt x="1179686" y="12192000"/>
                </a:lnTo>
                <a:close/>
              </a:path>
            </a:pathLst>
          </a:custGeom>
          <a:gradFill>
            <a:gsLst>
              <a:gs pos="100000">
                <a:schemeClr val="tx1">
                  <a:lumMod val="75000"/>
                </a:schemeClr>
              </a:gs>
              <a:gs pos="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Overpass Medium" panose="020B0604020202020204" charset="0"/>
            </a:endParaRPr>
          </a:p>
        </p:txBody>
      </p:sp>
      <p:sp>
        <p:nvSpPr>
          <p:cNvPr id="2" name="Title Placeholder 1">
            <a:extLst>
              <a:ext uri="{FF2B5EF4-FFF2-40B4-BE49-F238E27FC236}">
                <a16:creationId xmlns:a16="http://schemas.microsoft.com/office/drawing/2014/main" id="{7CD8E175-E270-0048-ABC8-515486F1AD3E}"/>
              </a:ext>
            </a:extLst>
          </p:cNvPr>
          <p:cNvSpPr>
            <a:spLocks noGrp="1"/>
          </p:cNvSpPr>
          <p:nvPr>
            <p:ph type="title"/>
          </p:nvPr>
        </p:nvSpPr>
        <p:spPr>
          <a:xfrm>
            <a:off x="728869" y="610226"/>
            <a:ext cx="8535809" cy="1168390"/>
          </a:xfrm>
          <a:prstGeom prst="rect">
            <a:avLst/>
          </a:prstGeom>
        </p:spPr>
        <p:txBody>
          <a:bodyPr vert="horz" lIns="91440" tIns="45720" rIns="91440" bIns="45720" rtlCol="0" anchor="t" anchorCtr="0">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04DF43-545F-6945-BEFE-75C50F5D0F57}"/>
              </a:ext>
            </a:extLst>
          </p:cNvPr>
          <p:cNvSpPr>
            <a:spLocks noGrp="1"/>
          </p:cNvSpPr>
          <p:nvPr>
            <p:ph type="body" idx="1"/>
          </p:nvPr>
        </p:nvSpPr>
        <p:spPr>
          <a:xfrm>
            <a:off x="742122" y="2087592"/>
            <a:ext cx="8295861" cy="4011284"/>
          </a:xfrm>
          <a:prstGeom prst="rect">
            <a:avLst/>
          </a:prstGeom>
        </p:spPr>
        <p:txBody>
          <a:bodyPr vert="horz" lIns="91440" tIns="45720" rIns="91440" bIns="45720" rtlCol="0">
            <a:normAutofit/>
          </a:body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4DF9F1D-0E7C-D445-A3A6-718C6BF79C57}"/>
              </a:ext>
            </a:extLst>
          </p:cNvPr>
          <p:cNvPicPr>
            <a:picLocks noChangeAspect="1"/>
          </p:cNvPicPr>
          <p:nvPr userDrawn="1"/>
        </p:nvPicPr>
        <p:blipFill>
          <a:blip r:embed="rId3"/>
          <a:stretch>
            <a:fillRect/>
          </a:stretch>
        </p:blipFill>
        <p:spPr>
          <a:xfrm>
            <a:off x="10566343" y="225310"/>
            <a:ext cx="1380236" cy="215138"/>
          </a:xfrm>
          <a:prstGeom prst="rect">
            <a:avLst/>
          </a:prstGeom>
        </p:spPr>
      </p:pic>
      <p:sp>
        <p:nvSpPr>
          <p:cNvPr id="15" name="Right Triangle 14"/>
          <p:cNvSpPr/>
          <p:nvPr userDrawn="1"/>
        </p:nvSpPr>
        <p:spPr>
          <a:xfrm rot="5400000" flipH="1" flipV="1">
            <a:off x="5809321" y="484846"/>
            <a:ext cx="573357" cy="12192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verpass Medium" panose="020B0604020202020204" charset="0"/>
            </a:endParaRPr>
          </a:p>
        </p:txBody>
      </p:sp>
      <p:sp>
        <p:nvSpPr>
          <p:cNvPr id="12" name="Footer Placeholder 4">
            <a:extLst>
              <a:ext uri="{FF2B5EF4-FFF2-40B4-BE49-F238E27FC236}">
                <a16:creationId xmlns:a16="http://schemas.microsoft.com/office/drawing/2014/main" id="{78D67407-D0E7-724C-B54C-7F071300B985}"/>
              </a:ext>
            </a:extLst>
          </p:cNvPr>
          <p:cNvSpPr txBox="1">
            <a:spLocks/>
          </p:cNvSpPr>
          <p:nvPr userDrawn="1"/>
        </p:nvSpPr>
        <p:spPr>
          <a:xfrm>
            <a:off x="10171847" y="6527800"/>
            <a:ext cx="1774732" cy="317501"/>
          </a:xfrm>
          <a:prstGeom prst="rect">
            <a:avLst/>
          </a:prstGeom>
        </p:spPr>
        <p:txBody>
          <a:bodyPr lIns="0" tIns="0" rIns="0" bIns="0" anchor="t" anchorCtr="0"/>
          <a:lstStyle>
            <a:defPPr>
              <a:defRPr lang="en-US"/>
            </a:defPPr>
            <a:lvl1pPr marL="0" algn="l" defTabSz="685800" rtl="0" eaLnBrk="1" latinLnBrk="0" hangingPunct="1">
              <a:defRPr sz="1350" kern="1200">
                <a:solidFill>
                  <a:srgbClr val="000000"/>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100">
                <a:solidFill>
                  <a:schemeClr val="bg1"/>
                </a:solidFill>
                <a:latin typeface="Overpass Medium" panose="020B0604020202020204" charset="0"/>
              </a:rPr>
              <a:t>www.kent.ac.uk</a:t>
            </a:r>
          </a:p>
        </p:txBody>
      </p:sp>
    </p:spTree>
    <p:extLst>
      <p:ext uri="{BB962C8B-B14F-4D97-AF65-F5344CB8AC3E}">
        <p14:creationId xmlns:p14="http://schemas.microsoft.com/office/powerpoint/2010/main" val="3818285970"/>
      </p:ext>
    </p:extLst>
  </p:cSld>
  <p:clrMap bg1="lt1" tx1="dk1" bg2="lt2" tx2="dk2" accent1="accent1" accent2="accent2" accent3="accent3" accent4="accent4" accent5="accent5" accent6="accent6" hlink="hlink" folHlink="folHlink"/>
  <p:sldLayoutIdLst>
    <p:sldLayoutId id="2147483814" r:id="rId1"/>
  </p:sldLayoutIdLst>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xStyles>
    <p:titleStyle>
      <a:lvl1pPr algn="l" defTabSz="914377" rtl="0" eaLnBrk="1" latinLnBrk="0" hangingPunct="1">
        <a:lnSpc>
          <a:spcPct val="90000"/>
        </a:lnSpc>
        <a:spcBef>
          <a:spcPct val="0"/>
        </a:spcBef>
        <a:buNone/>
        <a:defRPr sz="3200" b="1" i="1" kern="1200">
          <a:solidFill>
            <a:schemeClr val="bg1"/>
          </a:solidFill>
          <a:latin typeface="Overpass Medium" panose="020B0604020202020204" charset="0"/>
          <a:ea typeface="+mj-ea"/>
          <a:cs typeface="+mj-cs"/>
        </a:defRPr>
      </a:lvl1pPr>
    </p:titleStyle>
    <p:bodyStyle>
      <a:lvl1pPr marL="180000" indent="-180000" algn="l" defTabSz="914377" rtl="0" eaLnBrk="1" latinLnBrk="0" hangingPunct="1">
        <a:lnSpc>
          <a:spcPct val="100000"/>
        </a:lnSpc>
        <a:spcBef>
          <a:spcPts val="0"/>
        </a:spcBef>
        <a:buFont typeface="Arial" panose="020B0604020202020204" pitchFamily="34" charset="0"/>
        <a:buChar char="•"/>
        <a:defRPr sz="2000" kern="1200">
          <a:solidFill>
            <a:srgbClr val="000000"/>
          </a:solidFill>
          <a:latin typeface="Overpass Medium" panose="020B0604020202020204" charset="0"/>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Overpass Medium" panose="020B0604020202020204" charset="0"/>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Overpass Medium" panose="020B0604020202020204" charset="0"/>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Overpass Medium" panose="020B0604020202020204" charset="0"/>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Overpass Medium" panose="020B060402020202020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7/13/2023</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312294999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BA865-DB39-3D37-1302-329250E382CA}"/>
              </a:ext>
            </a:extLst>
          </p:cNvPr>
          <p:cNvSpPr>
            <a:spLocks noGrp="1"/>
          </p:cNvSpPr>
          <p:nvPr>
            <p:ph type="title"/>
          </p:nvPr>
        </p:nvSpPr>
        <p:spPr/>
        <p:txBody>
          <a:bodyPr/>
          <a:lstStyle/>
          <a:p>
            <a:r>
              <a:rPr lang="en-GB" sz="4400" dirty="0"/>
              <a:t>Agent Guide to Clearing 2023</a:t>
            </a:r>
          </a:p>
        </p:txBody>
      </p:sp>
    </p:spTree>
    <p:extLst>
      <p:ext uri="{BB962C8B-B14F-4D97-AF65-F5344CB8AC3E}">
        <p14:creationId xmlns:p14="http://schemas.microsoft.com/office/powerpoint/2010/main" val="288789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tanding next to another person&#10;&#10;Description automatically generated">
            <a:extLst>
              <a:ext uri="{FF2B5EF4-FFF2-40B4-BE49-F238E27FC236}">
                <a16:creationId xmlns:a16="http://schemas.microsoft.com/office/drawing/2014/main" id="{A0E919D2-A1B9-95D8-AC85-C33A801C2E65}"/>
              </a:ext>
            </a:extLst>
          </p:cNvPr>
          <p:cNvPicPr>
            <a:picLocks noGrp="1" noChangeAspect="1"/>
          </p:cNvPicPr>
          <p:nvPr>
            <p:ph type="pic" sz="quarter" idx="11"/>
          </p:nvPr>
        </p:nvPicPr>
        <p:blipFill rotWithShape="1">
          <a:blip r:embed="rId2"/>
          <a:srcRect l="26500" r="26500"/>
          <a:stretch/>
        </p:blipFill>
        <p:spPr/>
      </p:pic>
      <p:sp>
        <p:nvSpPr>
          <p:cNvPr id="3" name="Text Placeholder 2">
            <a:extLst>
              <a:ext uri="{FF2B5EF4-FFF2-40B4-BE49-F238E27FC236}">
                <a16:creationId xmlns:a16="http://schemas.microsoft.com/office/drawing/2014/main" id="{307CCFDF-62CC-7118-3FE8-368E7E3D1A15}"/>
              </a:ext>
            </a:extLst>
          </p:cNvPr>
          <p:cNvSpPr>
            <a:spLocks noGrp="1"/>
          </p:cNvSpPr>
          <p:nvPr>
            <p:ph type="body" sz="quarter" idx="10"/>
          </p:nvPr>
        </p:nvSpPr>
        <p:spPr>
          <a:xfrm>
            <a:off x="372240" y="4415964"/>
            <a:ext cx="4711107" cy="746125"/>
          </a:xfrm>
        </p:spPr>
        <p:txBody>
          <a:bodyPr>
            <a:normAutofit fontScale="25000" lnSpcReduction="20000"/>
          </a:bodyPr>
          <a:lstStyle/>
          <a:p>
            <a:r>
              <a:rPr lang="en-GB" sz="7200" dirty="0">
                <a:latin typeface="Overpass" pitchFamily="2" charset="77"/>
                <a:ea typeface="+mj-ea"/>
                <a:cs typeface="+mj-cs"/>
              </a:rPr>
              <a:t>5. Once decided, submit their clearing choice through the UCAS Hub</a:t>
            </a:r>
          </a:p>
          <a:p>
            <a:r>
              <a:rPr lang="en-GB" sz="7200" b="0" dirty="0">
                <a:latin typeface="Overpass" pitchFamily="2" charset="77"/>
                <a:ea typeface="+mj-ea"/>
                <a:cs typeface="+mj-cs"/>
              </a:rPr>
              <a:t>Go to the “Your choices” section of the Hub </a:t>
            </a:r>
          </a:p>
          <a:p>
            <a:r>
              <a:rPr lang="en-GB" sz="7200" b="0" dirty="0">
                <a:latin typeface="Overpass" pitchFamily="2" charset="77"/>
                <a:ea typeface="+mj-ea"/>
                <a:cs typeface="+mj-cs"/>
              </a:rPr>
              <a:t>Click ”Add Clearing choice” </a:t>
            </a:r>
          </a:p>
          <a:p>
            <a:r>
              <a:rPr lang="en-GB" sz="7200" b="0" dirty="0">
                <a:latin typeface="Overpass" pitchFamily="2" charset="77"/>
                <a:ea typeface="+mj-ea"/>
                <a:cs typeface="+mj-cs"/>
              </a:rPr>
              <a:t>Enter the details of the course</a:t>
            </a:r>
          </a:p>
          <a:p>
            <a:endParaRPr lang="en-GB" sz="1800" dirty="0"/>
          </a:p>
        </p:txBody>
      </p:sp>
      <p:sp>
        <p:nvSpPr>
          <p:cNvPr id="4" name="Title 3">
            <a:extLst>
              <a:ext uri="{FF2B5EF4-FFF2-40B4-BE49-F238E27FC236}">
                <a16:creationId xmlns:a16="http://schemas.microsoft.com/office/drawing/2014/main" id="{00FE9E25-A999-48A6-2BE0-4DCBB81FC48E}"/>
              </a:ext>
            </a:extLst>
          </p:cNvPr>
          <p:cNvSpPr>
            <a:spLocks noGrp="1"/>
          </p:cNvSpPr>
          <p:nvPr>
            <p:ph type="title"/>
          </p:nvPr>
        </p:nvSpPr>
        <p:spPr>
          <a:xfrm>
            <a:off x="372240" y="1063292"/>
            <a:ext cx="4711107" cy="2144681"/>
          </a:xfrm>
        </p:spPr>
        <p:txBody>
          <a:bodyPr/>
          <a:lstStyle/>
          <a:p>
            <a:r>
              <a:rPr lang="en-GB" sz="1800" dirty="0"/>
              <a:t>3. Submit an application: </a:t>
            </a:r>
            <a:r>
              <a:rPr lang="en-GB" sz="1800" b="0" dirty="0"/>
              <a:t>apply to Kent directly through our clearing vacancy webpages</a:t>
            </a:r>
            <a:br>
              <a:rPr lang="en-GB" sz="1800" dirty="0"/>
            </a:br>
            <a:br>
              <a:rPr lang="en-GB" sz="1800" dirty="0"/>
            </a:br>
            <a:r>
              <a:rPr lang="en-GB" sz="1800" b="0" dirty="0"/>
              <a:t>Remember to think about </a:t>
            </a:r>
            <a:r>
              <a:rPr lang="en-GB" sz="1800" b="0" dirty="0">
                <a:solidFill>
                  <a:schemeClr val="accent3"/>
                </a:solidFill>
              </a:rPr>
              <a:t>accommodation</a:t>
            </a:r>
            <a:r>
              <a:rPr lang="en-GB" sz="1800" b="0" dirty="0"/>
              <a:t> options and non-academic criteria too</a:t>
            </a:r>
            <a:br>
              <a:rPr lang="en-GB" sz="1600" dirty="0"/>
            </a:br>
            <a:endParaRPr lang="en-GB" sz="1600" dirty="0"/>
          </a:p>
        </p:txBody>
      </p:sp>
      <p:sp>
        <p:nvSpPr>
          <p:cNvPr id="7" name="Title 3">
            <a:extLst>
              <a:ext uri="{FF2B5EF4-FFF2-40B4-BE49-F238E27FC236}">
                <a16:creationId xmlns:a16="http://schemas.microsoft.com/office/drawing/2014/main" id="{4E7596C5-1B56-FC94-DDC2-E2CB29685F65}"/>
              </a:ext>
            </a:extLst>
          </p:cNvPr>
          <p:cNvSpPr txBox="1">
            <a:spLocks/>
          </p:cNvSpPr>
          <p:nvPr/>
        </p:nvSpPr>
        <p:spPr>
          <a:xfrm>
            <a:off x="372240" y="2723137"/>
            <a:ext cx="4711107" cy="1692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i="0" kern="1200">
                <a:solidFill>
                  <a:schemeClr val="tx1"/>
                </a:solidFill>
                <a:latin typeface="Overpass" pitchFamily="2" charset="77"/>
                <a:ea typeface="+mj-ea"/>
                <a:cs typeface="+mj-cs"/>
              </a:defRPr>
            </a:lvl1pPr>
          </a:lstStyle>
          <a:p>
            <a:r>
              <a:rPr lang="en-GB" sz="1800" dirty="0"/>
              <a:t>4. Take note: </a:t>
            </a:r>
            <a:r>
              <a:rPr lang="en-GB" sz="1800" b="0" dirty="0"/>
              <a:t>this year there are two different clearing application options</a:t>
            </a:r>
            <a:br>
              <a:rPr lang="en-GB" sz="1800" dirty="0"/>
            </a:br>
            <a:br>
              <a:rPr lang="en-GB" sz="1800" dirty="0"/>
            </a:br>
            <a:r>
              <a:rPr lang="en-GB" sz="1800" b="0" dirty="0"/>
              <a:t>There is an application form for students </a:t>
            </a:r>
            <a:r>
              <a:rPr lang="en-GB" sz="1800" b="0" dirty="0">
                <a:solidFill>
                  <a:schemeClr val="accent3"/>
                </a:solidFill>
              </a:rPr>
              <a:t>already in UCAS</a:t>
            </a:r>
            <a:r>
              <a:rPr lang="en-GB" sz="1800" b="0" dirty="0"/>
              <a:t> and a separate form for students </a:t>
            </a:r>
            <a:r>
              <a:rPr lang="en-GB" sz="1800" b="0" dirty="0">
                <a:solidFill>
                  <a:schemeClr val="accent3"/>
                </a:solidFill>
              </a:rPr>
              <a:t>not yet in UCAS </a:t>
            </a:r>
            <a:br>
              <a:rPr lang="en-GB" sz="1600" dirty="0"/>
            </a:br>
            <a:endParaRPr lang="en-GB" sz="1600" dirty="0"/>
          </a:p>
        </p:txBody>
      </p:sp>
    </p:spTree>
    <p:extLst>
      <p:ext uri="{BB962C8B-B14F-4D97-AF65-F5344CB8AC3E}">
        <p14:creationId xmlns:p14="http://schemas.microsoft.com/office/powerpoint/2010/main" val="1911096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EE6A766-21E2-A563-3A83-991B1B9ED793}"/>
              </a:ext>
            </a:extLst>
          </p:cNvPr>
          <p:cNvSpPr>
            <a:spLocks noGrp="1"/>
          </p:cNvSpPr>
          <p:nvPr>
            <p:ph idx="1"/>
          </p:nvPr>
        </p:nvSpPr>
        <p:spPr/>
        <p:txBody>
          <a:bodyPr/>
          <a:lstStyle/>
          <a:p>
            <a:r>
              <a:rPr lang="en-GB" dirty="0"/>
              <a:t>For students with </a:t>
            </a:r>
            <a:r>
              <a:rPr lang="en-GB" dirty="0">
                <a:solidFill>
                  <a:schemeClr val="accent3"/>
                </a:solidFill>
              </a:rPr>
              <a:t>qualifications </a:t>
            </a:r>
            <a:r>
              <a:rPr lang="en-GB" dirty="0"/>
              <a:t>and possibly </a:t>
            </a:r>
            <a:r>
              <a:rPr lang="en-GB" dirty="0">
                <a:solidFill>
                  <a:schemeClr val="accent3"/>
                </a:solidFill>
              </a:rPr>
              <a:t>language levels insufficient </a:t>
            </a:r>
            <a:r>
              <a:rPr lang="en-GB" dirty="0"/>
              <a:t>for direct undergraduate entry.</a:t>
            </a:r>
          </a:p>
          <a:p>
            <a:endParaRPr lang="en-GB" dirty="0"/>
          </a:p>
          <a:p>
            <a:r>
              <a:rPr lang="en-GB" dirty="0">
                <a:solidFill>
                  <a:schemeClr val="accent3"/>
                </a:solidFill>
              </a:rPr>
              <a:t>Subject module based</a:t>
            </a:r>
            <a:r>
              <a:rPr lang="en-GB" dirty="0"/>
              <a:t>, with 15 different subjects on Autumn IFP</a:t>
            </a:r>
          </a:p>
          <a:p>
            <a:endParaRPr lang="en-GB" dirty="0"/>
          </a:p>
          <a:p>
            <a:r>
              <a:rPr lang="en-GB" dirty="0"/>
              <a:t>Strong links with the Academic Schools.</a:t>
            </a:r>
          </a:p>
          <a:p>
            <a:endParaRPr lang="en-GB" dirty="0"/>
          </a:p>
          <a:p>
            <a:r>
              <a:rPr lang="en-GB" dirty="0"/>
              <a:t>Our Autumn IFP runs </a:t>
            </a:r>
            <a:r>
              <a:rPr lang="en-GB" dirty="0">
                <a:solidFill>
                  <a:schemeClr val="accent3"/>
                </a:solidFill>
              </a:rPr>
              <a:t>September to June</a:t>
            </a:r>
            <a:r>
              <a:rPr lang="en-GB" dirty="0"/>
              <a:t>, for entry onto undergraduate the following September</a:t>
            </a:r>
          </a:p>
          <a:p>
            <a:endParaRPr lang="en-GB" dirty="0"/>
          </a:p>
        </p:txBody>
      </p:sp>
      <p:sp>
        <p:nvSpPr>
          <p:cNvPr id="7" name="Title 6">
            <a:extLst>
              <a:ext uri="{FF2B5EF4-FFF2-40B4-BE49-F238E27FC236}">
                <a16:creationId xmlns:a16="http://schemas.microsoft.com/office/drawing/2014/main" id="{FE168E77-1645-0346-6FBC-37C93D23F516}"/>
              </a:ext>
            </a:extLst>
          </p:cNvPr>
          <p:cNvSpPr>
            <a:spLocks noGrp="1"/>
          </p:cNvSpPr>
          <p:nvPr>
            <p:ph type="title"/>
          </p:nvPr>
        </p:nvSpPr>
        <p:spPr>
          <a:xfrm>
            <a:off x="1064712" y="596385"/>
            <a:ext cx="8612688" cy="653005"/>
          </a:xfrm>
        </p:spPr>
        <p:txBody>
          <a:bodyPr/>
          <a:lstStyle/>
          <a:p>
            <a:r>
              <a:rPr lang="en-GB" sz="3200" dirty="0"/>
              <a:t>Kent International Foundation Programme</a:t>
            </a:r>
          </a:p>
        </p:txBody>
      </p:sp>
      <p:pic>
        <p:nvPicPr>
          <p:cNvPr id="10" name="Picture Placeholder 9" descr="A person speaking to a group of people&#10;&#10;Description automatically generated with medium confidence">
            <a:extLst>
              <a:ext uri="{FF2B5EF4-FFF2-40B4-BE49-F238E27FC236}">
                <a16:creationId xmlns:a16="http://schemas.microsoft.com/office/drawing/2014/main" id="{A2063FCA-9102-72CA-5E99-6E197F41082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092" r="14092"/>
          <a:stretch/>
        </p:blipFill>
        <p:spPr>
          <a:xfrm>
            <a:off x="6483350" y="1979613"/>
            <a:ext cx="4643438" cy="4313237"/>
          </a:xfrm>
          <a:prstGeom prst="rect">
            <a:avLst/>
          </a:prstGeom>
        </p:spPr>
      </p:pic>
    </p:spTree>
    <p:extLst>
      <p:ext uri="{BB962C8B-B14F-4D97-AF65-F5344CB8AC3E}">
        <p14:creationId xmlns:p14="http://schemas.microsoft.com/office/powerpoint/2010/main" val="2544176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36C8583-71B4-1264-34EA-F4F6B535AE9C}"/>
              </a:ext>
            </a:extLst>
          </p:cNvPr>
          <p:cNvSpPr>
            <a:spLocks noGrp="1"/>
          </p:cNvSpPr>
          <p:nvPr>
            <p:ph idx="1"/>
          </p:nvPr>
        </p:nvSpPr>
        <p:spPr/>
        <p:txBody>
          <a:bodyPr/>
          <a:lstStyle/>
          <a:p>
            <a:pPr marL="0" indent="0">
              <a:buNone/>
            </a:pPr>
            <a:r>
              <a:rPr lang="en-GB" b="1" dirty="0">
                <a:solidFill>
                  <a:schemeClr val="tx1"/>
                </a:solidFill>
                <a:latin typeface="Roboto Medium" panose="02000000000000000000" pitchFamily="2" charset="0"/>
                <a:ea typeface="Roboto Medium" panose="02000000000000000000" pitchFamily="2" charset="0"/>
              </a:rPr>
              <a:t>Accommodation is understandably a big concern during Clearing</a:t>
            </a:r>
          </a:p>
          <a:p>
            <a:pPr marL="0" indent="0">
              <a:buNone/>
            </a:pPr>
            <a:endParaRPr lang="en-GB" b="1" dirty="0">
              <a:solidFill>
                <a:schemeClr val="tx1"/>
              </a:solidFill>
              <a:latin typeface="Roboto Medium" panose="02000000000000000000" pitchFamily="2" charset="0"/>
              <a:ea typeface="Roboto Medium" panose="02000000000000000000" pitchFamily="2" charset="0"/>
            </a:endParaRPr>
          </a:p>
          <a:p>
            <a:r>
              <a:rPr lang="en-GB" dirty="0"/>
              <a:t>We will try to provide all Clearing applicants with accommodation but </a:t>
            </a:r>
            <a:r>
              <a:rPr lang="en-GB" dirty="0">
                <a:solidFill>
                  <a:schemeClr val="accent3"/>
                </a:solidFill>
              </a:rPr>
              <a:t>this will be subject to availability</a:t>
            </a:r>
            <a:r>
              <a:rPr lang="en-GB" dirty="0"/>
              <a:t>. </a:t>
            </a:r>
          </a:p>
          <a:p>
            <a:r>
              <a:rPr lang="en-GB" dirty="0"/>
              <a:t>The </a:t>
            </a:r>
            <a:r>
              <a:rPr lang="en-GB" dirty="0">
                <a:solidFill>
                  <a:schemeClr val="accent3"/>
                </a:solidFill>
              </a:rPr>
              <a:t>first 500 Clearing applicants to firmly accept their offer </a:t>
            </a:r>
            <a:r>
              <a:rPr lang="en-GB" dirty="0"/>
              <a:t>to study at the University of Kent are also </a:t>
            </a:r>
            <a:r>
              <a:rPr lang="en-GB" dirty="0">
                <a:solidFill>
                  <a:schemeClr val="accent3"/>
                </a:solidFill>
              </a:rPr>
              <a:t>guaranteed</a:t>
            </a:r>
            <a:r>
              <a:rPr lang="en-GB" dirty="0"/>
              <a:t> to receive an accommodation offer</a:t>
            </a:r>
          </a:p>
          <a:p>
            <a:r>
              <a:rPr lang="en-GB" dirty="0"/>
              <a:t>Bear in mind that they </a:t>
            </a:r>
            <a:r>
              <a:rPr lang="en-GB" dirty="0">
                <a:solidFill>
                  <a:schemeClr val="accent3"/>
                </a:solidFill>
              </a:rPr>
              <a:t>might not have as much choice</a:t>
            </a:r>
            <a:r>
              <a:rPr lang="en-GB" dirty="0"/>
              <a:t> by the time it comes to Clearing</a:t>
            </a:r>
          </a:p>
          <a:p>
            <a:endParaRPr lang="en-GB" dirty="0"/>
          </a:p>
        </p:txBody>
      </p:sp>
      <p:sp>
        <p:nvSpPr>
          <p:cNvPr id="5" name="Title 4">
            <a:extLst>
              <a:ext uri="{FF2B5EF4-FFF2-40B4-BE49-F238E27FC236}">
                <a16:creationId xmlns:a16="http://schemas.microsoft.com/office/drawing/2014/main" id="{544F7775-0C8C-2F90-F4B3-A368A10C97C2}"/>
              </a:ext>
            </a:extLst>
          </p:cNvPr>
          <p:cNvSpPr>
            <a:spLocks noGrp="1"/>
          </p:cNvSpPr>
          <p:nvPr>
            <p:ph type="title"/>
          </p:nvPr>
        </p:nvSpPr>
        <p:spPr>
          <a:xfrm>
            <a:off x="1064712" y="596385"/>
            <a:ext cx="8061000" cy="653005"/>
          </a:xfrm>
        </p:spPr>
        <p:txBody>
          <a:bodyPr/>
          <a:lstStyle/>
          <a:p>
            <a:r>
              <a:rPr lang="en-GB" sz="2800" dirty="0"/>
              <a:t>Applying for accommodation through clearing</a:t>
            </a:r>
          </a:p>
        </p:txBody>
      </p:sp>
      <p:pic>
        <p:nvPicPr>
          <p:cNvPr id="9" name="Picture Placeholder 8" descr="A person sitting at a desk using a computer&#10;&#10;Description automatically generated">
            <a:extLst>
              <a:ext uri="{FF2B5EF4-FFF2-40B4-BE49-F238E27FC236}">
                <a16:creationId xmlns:a16="http://schemas.microsoft.com/office/drawing/2014/main" id="{4CA69307-A054-CB9E-C388-7362F875963D}"/>
              </a:ext>
            </a:extLst>
          </p:cNvPr>
          <p:cNvPicPr>
            <a:picLocks noGrp="1" noChangeAspect="1"/>
          </p:cNvPicPr>
          <p:nvPr>
            <p:ph type="pic" sz="quarter" idx="11"/>
          </p:nvPr>
        </p:nvPicPr>
        <p:blipFill>
          <a:blip r:embed="rId2"/>
          <a:srcRect l="14115" r="14115"/>
          <a:stretch>
            <a:fillRect/>
          </a:stretch>
        </p:blipFill>
        <p:spPr/>
      </p:pic>
    </p:spTree>
    <p:extLst>
      <p:ext uri="{BB962C8B-B14F-4D97-AF65-F5344CB8AC3E}">
        <p14:creationId xmlns:p14="http://schemas.microsoft.com/office/powerpoint/2010/main" val="1337982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BA62BA-BCEF-ED8D-2DC1-952741565E59}"/>
              </a:ext>
            </a:extLst>
          </p:cNvPr>
          <p:cNvSpPr>
            <a:spLocks noGrp="1"/>
          </p:cNvSpPr>
          <p:nvPr>
            <p:ph type="body" sz="quarter" idx="10"/>
          </p:nvPr>
        </p:nvSpPr>
        <p:spPr/>
        <p:txBody>
          <a:bodyPr/>
          <a:lstStyle/>
          <a:p>
            <a:endParaRPr lang="en-GB"/>
          </a:p>
        </p:txBody>
      </p:sp>
      <p:sp>
        <p:nvSpPr>
          <p:cNvPr id="9" name="Title 2">
            <a:extLst>
              <a:ext uri="{FF2B5EF4-FFF2-40B4-BE49-F238E27FC236}">
                <a16:creationId xmlns:a16="http://schemas.microsoft.com/office/drawing/2014/main" id="{127B5F9A-A021-D0F1-2B12-AB830E24E07A}"/>
              </a:ext>
            </a:extLst>
          </p:cNvPr>
          <p:cNvSpPr>
            <a:spLocks noGrp="1"/>
          </p:cNvSpPr>
          <p:nvPr>
            <p:ph type="title"/>
          </p:nvPr>
        </p:nvSpPr>
        <p:spPr>
          <a:xfrm>
            <a:off x="445676" y="1164711"/>
            <a:ext cx="10861814" cy="811689"/>
          </a:xfrm>
        </p:spPr>
        <p:txBody>
          <a:bodyPr>
            <a:normAutofit/>
          </a:bodyPr>
          <a:lstStyle/>
          <a:p>
            <a:r>
              <a:rPr lang="en-GB" sz="3600" dirty="0"/>
              <a:t>Applying for accommodation through clearing</a:t>
            </a:r>
            <a:endParaRPr lang="en-US" sz="3600" dirty="0"/>
          </a:p>
        </p:txBody>
      </p:sp>
      <p:pic>
        <p:nvPicPr>
          <p:cNvPr id="4" name="Picture 3" descr="Graphical user interface&#10;&#10;Description automatically generated">
            <a:extLst>
              <a:ext uri="{FF2B5EF4-FFF2-40B4-BE49-F238E27FC236}">
                <a16:creationId xmlns:a16="http://schemas.microsoft.com/office/drawing/2014/main" id="{5B2B5502-A299-4CBE-6E3F-161D29B714AB}"/>
              </a:ext>
            </a:extLst>
          </p:cNvPr>
          <p:cNvPicPr>
            <a:picLocks noChangeAspect="1"/>
          </p:cNvPicPr>
          <p:nvPr/>
        </p:nvPicPr>
        <p:blipFill>
          <a:blip r:embed="rId3"/>
          <a:stretch>
            <a:fillRect/>
          </a:stretch>
        </p:blipFill>
        <p:spPr>
          <a:xfrm>
            <a:off x="7078224" y="2459813"/>
            <a:ext cx="4696565" cy="2625372"/>
          </a:xfrm>
          <a:prstGeom prst="rect">
            <a:avLst/>
          </a:prstGeom>
        </p:spPr>
      </p:pic>
      <p:sp>
        <p:nvSpPr>
          <p:cNvPr id="11" name="Rectangle 10">
            <a:extLst>
              <a:ext uri="{FF2B5EF4-FFF2-40B4-BE49-F238E27FC236}">
                <a16:creationId xmlns:a16="http://schemas.microsoft.com/office/drawing/2014/main" id="{3D26C2B6-2B09-4A16-1EF7-DDA6195CBC28}"/>
              </a:ext>
            </a:extLst>
          </p:cNvPr>
          <p:cNvSpPr/>
          <p:nvPr/>
        </p:nvSpPr>
        <p:spPr>
          <a:xfrm>
            <a:off x="6757345" y="5597515"/>
            <a:ext cx="5120569" cy="307777"/>
          </a:xfrm>
          <a:prstGeom prst="rect">
            <a:avLst/>
          </a:prstGeom>
        </p:spPr>
        <p:txBody>
          <a:bodyPr wrap="none">
            <a:spAutoFit/>
          </a:bodyPr>
          <a:lstStyle/>
          <a:p>
            <a:r>
              <a:rPr lang="en-US" sz="1400" dirty="0"/>
              <a:t>https://</a:t>
            </a:r>
            <a:r>
              <a:rPr lang="en-US" sz="1400" dirty="0" err="1"/>
              <a:t>blogs.kent.ac.uk</a:t>
            </a:r>
            <a:r>
              <a:rPr lang="en-US" sz="1400" dirty="0"/>
              <a:t>/accommodation/clearing-accommodation/</a:t>
            </a:r>
          </a:p>
        </p:txBody>
      </p:sp>
      <p:grpSp>
        <p:nvGrpSpPr>
          <p:cNvPr id="12" name="Group 11">
            <a:extLst>
              <a:ext uri="{FF2B5EF4-FFF2-40B4-BE49-F238E27FC236}">
                <a16:creationId xmlns:a16="http://schemas.microsoft.com/office/drawing/2014/main" id="{1E13D346-69FF-3333-59A0-296154B1AEBC}"/>
              </a:ext>
            </a:extLst>
          </p:cNvPr>
          <p:cNvGrpSpPr/>
          <p:nvPr/>
        </p:nvGrpSpPr>
        <p:grpSpPr>
          <a:xfrm>
            <a:off x="417210" y="2123458"/>
            <a:ext cx="6129132" cy="3474057"/>
            <a:chOff x="728867" y="2126643"/>
            <a:chExt cx="6129132" cy="3324397"/>
          </a:xfrm>
        </p:grpSpPr>
        <p:sp>
          <p:nvSpPr>
            <p:cNvPr id="13" name="Folded Corner 12">
              <a:extLst>
                <a:ext uri="{FF2B5EF4-FFF2-40B4-BE49-F238E27FC236}">
                  <a16:creationId xmlns:a16="http://schemas.microsoft.com/office/drawing/2014/main" id="{76CCED46-902E-26DC-1C6E-8A6E41814995}"/>
                </a:ext>
              </a:extLst>
            </p:cNvPr>
            <p:cNvSpPr/>
            <p:nvPr/>
          </p:nvSpPr>
          <p:spPr>
            <a:xfrm>
              <a:off x="728868" y="2126643"/>
              <a:ext cx="6129131" cy="1054707"/>
            </a:xfrm>
            <a:prstGeom prst="foldedCorne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324000" bIns="108000" rtlCol="0" anchor="ctr"/>
            <a:lstStyle/>
            <a:p>
              <a:pPr algn="ctr"/>
              <a:r>
                <a:rPr lang="en-GB" sz="2000" dirty="0"/>
                <a:t>Clearing students can select ‘yes’ or ‘no’ for on-campus accommodation</a:t>
              </a:r>
            </a:p>
          </p:txBody>
        </p:sp>
        <p:sp>
          <p:nvSpPr>
            <p:cNvPr id="14" name="Folded Corner 13">
              <a:extLst>
                <a:ext uri="{FF2B5EF4-FFF2-40B4-BE49-F238E27FC236}">
                  <a16:creationId xmlns:a16="http://schemas.microsoft.com/office/drawing/2014/main" id="{515C5E3E-175C-7650-7671-8A232151605F}"/>
                </a:ext>
              </a:extLst>
            </p:cNvPr>
            <p:cNvSpPr/>
            <p:nvPr/>
          </p:nvSpPr>
          <p:spPr>
            <a:xfrm>
              <a:off x="728868" y="3261488"/>
              <a:ext cx="6129131" cy="1054707"/>
            </a:xfrm>
            <a:prstGeom prst="foldedCorne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324000" bIns="108000" rtlCol="0" anchor="ctr"/>
            <a:lstStyle/>
            <a:p>
              <a:pPr algn="ctr"/>
              <a:r>
                <a:rPr lang="en-GB" sz="2000" dirty="0"/>
                <a:t>Accommodation is all on one site</a:t>
              </a:r>
            </a:p>
          </p:txBody>
        </p:sp>
        <p:sp>
          <p:nvSpPr>
            <p:cNvPr id="15" name="Folded Corner 14">
              <a:extLst>
                <a:ext uri="{FF2B5EF4-FFF2-40B4-BE49-F238E27FC236}">
                  <a16:creationId xmlns:a16="http://schemas.microsoft.com/office/drawing/2014/main" id="{0FC2E7BD-BE59-78E4-DE9C-B1388563CA66}"/>
                </a:ext>
              </a:extLst>
            </p:cNvPr>
            <p:cNvSpPr/>
            <p:nvPr/>
          </p:nvSpPr>
          <p:spPr>
            <a:xfrm>
              <a:off x="728867" y="4396333"/>
              <a:ext cx="6129131" cy="1054707"/>
            </a:xfrm>
            <a:prstGeom prst="foldedCorne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24000" bIns="108000" rtlCol="0" anchor="ctr"/>
            <a:lstStyle/>
            <a:p>
              <a:pPr algn="ctr"/>
              <a:r>
                <a:rPr lang="en-GB" sz="2000"/>
                <a:t>Range of room types to suit all budgets</a:t>
              </a:r>
            </a:p>
          </p:txBody>
        </p:sp>
      </p:grpSp>
    </p:spTree>
    <p:extLst>
      <p:ext uri="{BB962C8B-B14F-4D97-AF65-F5344CB8AC3E}">
        <p14:creationId xmlns:p14="http://schemas.microsoft.com/office/powerpoint/2010/main" val="2788691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allelogram 9"/>
          <p:cNvSpPr/>
          <p:nvPr/>
        </p:nvSpPr>
        <p:spPr>
          <a:xfrm>
            <a:off x="7446691" y="2493703"/>
            <a:ext cx="3952875" cy="2376920"/>
          </a:xfrm>
          <a:prstGeom prst="parallelogram">
            <a:avLst>
              <a:gd name="adj" fmla="val 121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boto Light"/>
              <a:ea typeface="+mn-ea"/>
              <a:cs typeface="+mn-cs"/>
            </a:endParaRPr>
          </a:p>
        </p:txBody>
      </p:sp>
      <p:sp>
        <p:nvSpPr>
          <p:cNvPr id="3" name="Title 2"/>
          <p:cNvSpPr>
            <a:spLocks noGrp="1"/>
          </p:cNvSpPr>
          <p:nvPr>
            <p:ph type="title"/>
          </p:nvPr>
        </p:nvSpPr>
        <p:spPr>
          <a:xfrm>
            <a:off x="1785548" y="524359"/>
            <a:ext cx="7897948" cy="1231290"/>
          </a:xfrm>
        </p:spPr>
        <p:txBody>
          <a:bodyPr>
            <a:noAutofit/>
          </a:bodyPr>
          <a:lstStyle/>
          <a:p>
            <a:r>
              <a:rPr lang="en-US" sz="4800" cap="none" dirty="0"/>
              <a:t>Visa processing assistance </a:t>
            </a:r>
          </a:p>
        </p:txBody>
      </p:sp>
      <p:sp>
        <p:nvSpPr>
          <p:cNvPr id="2" name="Content Placeholder 1"/>
          <p:cNvSpPr>
            <a:spLocks noGrp="1"/>
          </p:cNvSpPr>
          <p:nvPr>
            <p:ph idx="4294967295"/>
          </p:nvPr>
        </p:nvSpPr>
        <p:spPr>
          <a:xfrm>
            <a:off x="518682" y="2038951"/>
            <a:ext cx="6053138" cy="3694337"/>
          </a:xfrm>
        </p:spPr>
        <p:txBody>
          <a:bodyPr>
            <a:normAutofit/>
          </a:bodyPr>
          <a:lstStyle/>
          <a:p>
            <a:r>
              <a:rPr lang="en-GB" dirty="0"/>
              <a:t>Our CAS Team have a checklist which must be reviewed by two members of staff</a:t>
            </a:r>
          </a:p>
          <a:p>
            <a:r>
              <a:rPr lang="en-GB" dirty="0"/>
              <a:t>The CAS Team are not permitted to assist or advise on the visa application process</a:t>
            </a:r>
          </a:p>
          <a:p>
            <a:r>
              <a:rPr lang="en-GB" dirty="0"/>
              <a:t>The best contacts are:</a:t>
            </a:r>
          </a:p>
          <a:p>
            <a:pPr lvl="1"/>
            <a:r>
              <a:rPr lang="en-GB" dirty="0"/>
              <a:t>KU advice team – webform (3-5 days) or advice@kent.ac.uk (urgent help)</a:t>
            </a:r>
          </a:p>
          <a:p>
            <a:pPr lvl="1"/>
            <a:r>
              <a:rPr lang="en-GB" dirty="0"/>
              <a:t>Visa Compliance team (</a:t>
            </a:r>
            <a:r>
              <a:rPr lang="en-GB" dirty="0" err="1"/>
              <a:t>visacompliance@kent.ac.uk</a:t>
            </a:r>
            <a:r>
              <a:rPr lang="en-GB" dirty="0"/>
              <a:t>)</a:t>
            </a:r>
          </a:p>
          <a:p>
            <a:r>
              <a:rPr lang="en-GB" u="sng" dirty="0"/>
              <a:t>PLEASE ENSURE ANY REQUESTS FROM THE CAS TEAM ARE ACTIONED IMMEDIATELY TO AVOID DELAYS</a:t>
            </a:r>
            <a:endParaRPr lang="en-GB" u="sng" dirty="0">
              <a:solidFill>
                <a:schemeClr val="tx1"/>
              </a:solidFill>
              <a:latin typeface="Roboto Medium" panose="02000000000000000000" pitchFamily="2" charset="0"/>
              <a:ea typeface="Roboto Medium" panose="02000000000000000000" pitchFamily="2" charset="0"/>
            </a:endParaRPr>
          </a:p>
        </p:txBody>
      </p:sp>
      <p:pic>
        <p:nvPicPr>
          <p:cNvPr id="5" name="Picture 4" descr="Shape&#10;&#10;Description automatically generated with medium confidence">
            <a:extLst>
              <a:ext uri="{FF2B5EF4-FFF2-40B4-BE49-F238E27FC236}">
                <a16:creationId xmlns:a16="http://schemas.microsoft.com/office/drawing/2014/main" id="{E1887738-5E42-0057-35CC-3B518B4FC278}"/>
              </a:ext>
            </a:extLst>
          </p:cNvPr>
          <p:cNvPicPr>
            <a:picLocks noChangeAspect="1"/>
          </p:cNvPicPr>
          <p:nvPr/>
        </p:nvPicPr>
        <p:blipFill>
          <a:blip r:embed="rId2"/>
          <a:stretch>
            <a:fillRect/>
          </a:stretch>
        </p:blipFill>
        <p:spPr>
          <a:xfrm>
            <a:off x="7319101" y="2322253"/>
            <a:ext cx="4013181" cy="2548370"/>
          </a:xfrm>
          <a:prstGeom prst="rect">
            <a:avLst/>
          </a:prstGeom>
        </p:spPr>
      </p:pic>
    </p:spTree>
    <p:extLst>
      <p:ext uri="{BB962C8B-B14F-4D97-AF65-F5344CB8AC3E}">
        <p14:creationId xmlns:p14="http://schemas.microsoft.com/office/powerpoint/2010/main" val="2773733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3E07-EA64-0AB9-4A10-B380E34A9B2B}"/>
              </a:ext>
            </a:extLst>
          </p:cNvPr>
          <p:cNvSpPr>
            <a:spLocks noGrp="1"/>
          </p:cNvSpPr>
          <p:nvPr>
            <p:ph type="title"/>
          </p:nvPr>
        </p:nvSpPr>
        <p:spPr/>
        <p:txBody>
          <a:bodyPr/>
          <a:lstStyle/>
          <a:p>
            <a:r>
              <a:rPr lang="en-GB" dirty="0"/>
              <a:t>Any questions?</a:t>
            </a:r>
          </a:p>
        </p:txBody>
      </p:sp>
    </p:spTree>
    <p:extLst>
      <p:ext uri="{BB962C8B-B14F-4D97-AF65-F5344CB8AC3E}">
        <p14:creationId xmlns:p14="http://schemas.microsoft.com/office/powerpoint/2010/main" val="2950904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6639" y="1287891"/>
            <a:ext cx="2923801" cy="595773"/>
          </a:xfrm>
        </p:spPr>
        <p:txBody>
          <a:bodyPr/>
          <a:lstStyle/>
          <a:p>
            <a:r>
              <a:rPr lang="en-GB" sz="4400" dirty="0">
                <a:latin typeface="Overpass Medium"/>
              </a:rPr>
              <a:t>Key dates</a:t>
            </a:r>
            <a:endParaRPr lang="en-GB" sz="4400" dirty="0"/>
          </a:p>
        </p:txBody>
      </p:sp>
      <p:sp>
        <p:nvSpPr>
          <p:cNvPr id="4" name="Content Placeholder 3"/>
          <p:cNvSpPr>
            <a:spLocks noGrp="1"/>
          </p:cNvSpPr>
          <p:nvPr>
            <p:ph idx="4294967295"/>
          </p:nvPr>
        </p:nvSpPr>
        <p:spPr>
          <a:xfrm>
            <a:off x="308973" y="2051876"/>
            <a:ext cx="4060825" cy="3948112"/>
          </a:xfrm>
        </p:spPr>
        <p:txBody>
          <a:bodyPr vert="horz" lIns="91440" tIns="45720" rIns="91440" bIns="45720" rtlCol="0" anchor="t">
            <a:normAutofit fontScale="92500" lnSpcReduction="20000"/>
          </a:bodyPr>
          <a:lstStyle/>
          <a:p>
            <a:r>
              <a:rPr lang="en-GB" sz="2400" dirty="0">
                <a:latin typeface="Overpass Medium"/>
              </a:rPr>
              <a:t>5 July - Clearing Opens</a:t>
            </a:r>
            <a:endParaRPr lang="en-GB" sz="2400" dirty="0"/>
          </a:p>
          <a:p>
            <a:r>
              <a:rPr lang="en-GB" sz="2400" dirty="0">
                <a:latin typeface="Overpass Medium"/>
              </a:rPr>
              <a:t>6 July - IB results day</a:t>
            </a:r>
          </a:p>
          <a:p>
            <a:r>
              <a:rPr lang="en-GB" sz="2400" dirty="0">
                <a:latin typeface="Overpass Medium"/>
              </a:rPr>
              <a:t>11 August - UCAS Embargo</a:t>
            </a:r>
          </a:p>
          <a:p>
            <a:r>
              <a:rPr lang="en-GB" sz="2400" dirty="0">
                <a:latin typeface="Overpass Medium"/>
              </a:rPr>
              <a:t>17 August - A Level and BTEC results day</a:t>
            </a:r>
          </a:p>
          <a:p>
            <a:r>
              <a:rPr lang="en-GB" sz="2400" dirty="0">
                <a:latin typeface="Overpass Medium"/>
              </a:rPr>
              <a:t>24 August - GCSE results day</a:t>
            </a:r>
          </a:p>
          <a:p>
            <a:r>
              <a:rPr lang="en-GB" sz="2400" dirty="0">
                <a:latin typeface="Overpass Medium"/>
              </a:rPr>
              <a:t>16 September - University of Kent Arrivals Weekend</a:t>
            </a:r>
          </a:p>
          <a:p>
            <a:r>
              <a:rPr lang="en-GB" sz="2400" dirty="0">
                <a:latin typeface="Overpass Medium"/>
              </a:rPr>
              <a:t>25 September - University of Kent start of term</a:t>
            </a:r>
          </a:p>
          <a:p>
            <a:r>
              <a:rPr lang="en-GB" sz="2400" dirty="0">
                <a:latin typeface="Overpass Medium"/>
              </a:rPr>
              <a:t>17 October - Clearing ends*</a:t>
            </a:r>
          </a:p>
          <a:p>
            <a:endParaRPr lang="en-GB" sz="2400" dirty="0">
              <a:latin typeface="Overpass Medium"/>
            </a:endParaRPr>
          </a:p>
        </p:txBody>
      </p:sp>
      <p:sp>
        <p:nvSpPr>
          <p:cNvPr id="77" name="Freeform 76"/>
          <p:cNvSpPr/>
          <p:nvPr/>
        </p:nvSpPr>
        <p:spPr>
          <a:xfrm flipV="1">
            <a:off x="4124168" y="2051860"/>
            <a:ext cx="7865806" cy="3948144"/>
          </a:xfrm>
          <a:custGeom>
            <a:avLst/>
            <a:gdLst>
              <a:gd name="connsiteX0" fmla="*/ 462196 w 3579800"/>
              <a:gd name="connsiteY0" fmla="*/ 0 h 4406064"/>
              <a:gd name="connsiteX1" fmla="*/ 3579800 w 3579800"/>
              <a:gd name="connsiteY1" fmla="*/ 0 h 4406064"/>
              <a:gd name="connsiteX2" fmla="*/ 3579800 w 3579800"/>
              <a:gd name="connsiteY2" fmla="*/ 4406064 h 4406064"/>
              <a:gd name="connsiteX3" fmla="*/ 0 w 3579800"/>
              <a:gd name="connsiteY3" fmla="*/ 4406064 h 4406064"/>
            </a:gdLst>
            <a:ahLst/>
            <a:cxnLst>
              <a:cxn ang="0">
                <a:pos x="connsiteX0" y="connsiteY0"/>
              </a:cxn>
              <a:cxn ang="0">
                <a:pos x="connsiteX1" y="connsiteY1"/>
              </a:cxn>
              <a:cxn ang="0">
                <a:pos x="connsiteX2" y="connsiteY2"/>
              </a:cxn>
              <a:cxn ang="0">
                <a:pos x="connsiteX3" y="connsiteY3"/>
              </a:cxn>
            </a:cxnLst>
            <a:rect l="l" t="t" r="r" b="b"/>
            <a:pathLst>
              <a:path w="3579800" h="4406064">
                <a:moveTo>
                  <a:pt x="462196" y="0"/>
                </a:moveTo>
                <a:lnTo>
                  <a:pt x="3579800" y="0"/>
                </a:lnTo>
                <a:lnTo>
                  <a:pt x="3579800" y="4406064"/>
                </a:lnTo>
                <a:lnTo>
                  <a:pt x="0" y="44060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3600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33865"/>
              </a:solidFill>
              <a:effectLst/>
              <a:uLnTx/>
              <a:uFillTx/>
              <a:latin typeface="Overpass Medium" panose="020B0604020202020204" charset="0"/>
              <a:ea typeface="+mn-ea"/>
              <a:cs typeface="+mn-cs"/>
            </a:endParaRPr>
          </a:p>
        </p:txBody>
      </p:sp>
      <p:sp>
        <p:nvSpPr>
          <p:cNvPr id="78" name="Content Placeholder 1"/>
          <p:cNvSpPr txBox="1">
            <a:spLocks/>
          </p:cNvSpPr>
          <p:nvPr/>
        </p:nvSpPr>
        <p:spPr>
          <a:xfrm>
            <a:off x="5142271" y="1804957"/>
            <a:ext cx="6320860" cy="3948144"/>
          </a:xfrm>
          <a:prstGeom prst="rect">
            <a:avLst/>
          </a:prstGeom>
        </p:spPr>
        <p:txBody>
          <a:bodyPr vert="horz" lIns="0" tIns="0" rIns="0" bIns="0" rtlCol="0" anchor="ctr">
            <a:normAutofit/>
          </a:bodyPr>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None/>
              <a:defRPr/>
            </a:pPr>
            <a:r>
              <a:rPr lang="en-GB" sz="3600" dirty="0">
                <a:solidFill>
                  <a:schemeClr val="bg1"/>
                </a:solidFill>
                <a:latin typeface="Overpass Medium"/>
              </a:rPr>
              <a:t>17 August </a:t>
            </a:r>
            <a:endParaRPr lang="en-US" dirty="0">
              <a:solidFill>
                <a:schemeClr val="bg1"/>
              </a:solidFill>
            </a:endParaRPr>
          </a:p>
          <a:p>
            <a:pPr marL="0" indent="0" algn="ctr">
              <a:lnSpc>
                <a:spcPct val="80000"/>
              </a:lnSpc>
              <a:spcBef>
                <a:spcPts val="0"/>
              </a:spcBef>
              <a:buNone/>
              <a:defRPr/>
            </a:pPr>
            <a:endParaRPr lang="en-GB" sz="3600" dirty="0">
              <a:solidFill>
                <a:schemeClr val="bg1"/>
              </a:solidFill>
              <a:latin typeface="Overpass Medium"/>
            </a:endParaRPr>
          </a:p>
          <a:p>
            <a:pPr marL="0" indent="0" algn="ctr">
              <a:lnSpc>
                <a:spcPct val="80000"/>
              </a:lnSpc>
              <a:spcBef>
                <a:spcPts val="0"/>
              </a:spcBef>
              <a:buNone/>
              <a:defRPr/>
            </a:pPr>
            <a:r>
              <a:rPr lang="en-GB" sz="3600" dirty="0">
                <a:solidFill>
                  <a:schemeClr val="bg1"/>
                </a:solidFill>
                <a:latin typeface="Overpass Medium"/>
              </a:rPr>
              <a:t>A Level and BTEC results day</a:t>
            </a:r>
            <a:endParaRPr lang="en-GB" dirty="0">
              <a:solidFill>
                <a:schemeClr val="bg1"/>
              </a:solidFill>
            </a:endParaRPr>
          </a:p>
        </p:txBody>
      </p:sp>
    </p:spTree>
    <p:extLst>
      <p:ext uri="{BB962C8B-B14F-4D97-AF65-F5344CB8AC3E}">
        <p14:creationId xmlns:p14="http://schemas.microsoft.com/office/powerpoint/2010/main" val="2941390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54C2CA9-D2C7-0B4A-9D95-9A30A2C7F5E4}"/>
              </a:ext>
            </a:extLst>
          </p:cNvPr>
          <p:cNvSpPr>
            <a:spLocks noGrp="1"/>
          </p:cNvSpPr>
          <p:nvPr>
            <p:ph type="title" idx="4294967295"/>
          </p:nvPr>
        </p:nvSpPr>
        <p:spPr>
          <a:xfrm>
            <a:off x="270642" y="463178"/>
            <a:ext cx="10734675" cy="1168400"/>
          </a:xfrm>
        </p:spPr>
        <p:txBody>
          <a:bodyPr>
            <a:normAutofit/>
          </a:bodyPr>
          <a:lstStyle/>
          <a:p>
            <a:r>
              <a:rPr lang="en-US" sz="4800" dirty="0"/>
              <a:t>Clearing tips for agents</a:t>
            </a:r>
          </a:p>
        </p:txBody>
      </p:sp>
      <p:sp>
        <p:nvSpPr>
          <p:cNvPr id="24" name="Parallelogram 23">
            <a:extLst>
              <a:ext uri="{FF2B5EF4-FFF2-40B4-BE49-F238E27FC236}">
                <a16:creationId xmlns:a16="http://schemas.microsoft.com/office/drawing/2014/main" id="{905454F6-FC62-4E92-937F-CC1957A5608B}"/>
              </a:ext>
            </a:extLst>
          </p:cNvPr>
          <p:cNvSpPr/>
          <p:nvPr/>
        </p:nvSpPr>
        <p:spPr>
          <a:xfrm>
            <a:off x="-15241" y="2124758"/>
            <a:ext cx="2241878" cy="4040372"/>
          </a:xfrm>
          <a:prstGeom prst="parallelogram">
            <a:avLst>
              <a:gd name="adj" fmla="val 10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260000" rIns="108000" rtlCol="0" anchor="t"/>
          <a:lstStyle/>
          <a:p>
            <a:pPr algn="ctr"/>
            <a:r>
              <a:rPr lang="en-US" sz="1500" b="1" dirty="0">
                <a:solidFill>
                  <a:schemeClr val="tx1"/>
                </a:solidFill>
              </a:rPr>
              <a:t>Research</a:t>
            </a:r>
          </a:p>
          <a:p>
            <a:pPr algn="ctr"/>
            <a:r>
              <a:rPr lang="en-GB" sz="1400" dirty="0">
                <a:solidFill>
                  <a:schemeClr val="tx1"/>
                </a:solidFill>
              </a:rPr>
              <a:t>Help them find out as much as they can about their clearing options.</a:t>
            </a:r>
            <a:endParaRPr lang="en-US" sz="1400" dirty="0">
              <a:solidFill>
                <a:schemeClr val="tx1"/>
              </a:solidFill>
            </a:endParaRPr>
          </a:p>
        </p:txBody>
      </p:sp>
      <p:sp>
        <p:nvSpPr>
          <p:cNvPr id="26" name="Parallelogram 25">
            <a:extLst>
              <a:ext uri="{FF2B5EF4-FFF2-40B4-BE49-F238E27FC236}">
                <a16:creationId xmlns:a16="http://schemas.microsoft.com/office/drawing/2014/main" id="{B6A223D6-EC82-432E-A2EA-FB9F9E511068}"/>
              </a:ext>
            </a:extLst>
          </p:cNvPr>
          <p:cNvSpPr/>
          <p:nvPr/>
        </p:nvSpPr>
        <p:spPr>
          <a:xfrm>
            <a:off x="7915245" y="2124758"/>
            <a:ext cx="2241878" cy="4040372"/>
          </a:xfrm>
          <a:prstGeom prst="parallelogram">
            <a:avLst>
              <a:gd name="adj" fmla="val 10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260000" rIns="108000" rtlCol="0" anchor="t"/>
          <a:lstStyle/>
          <a:p>
            <a:pPr algn="ctr"/>
            <a:r>
              <a:rPr lang="en-US" sz="1500" b="1" dirty="0">
                <a:solidFill>
                  <a:schemeClr val="tx1"/>
                </a:solidFill>
              </a:rPr>
              <a:t>Accepting their offer</a:t>
            </a:r>
          </a:p>
          <a:p>
            <a:pPr algn="ctr"/>
            <a:r>
              <a:rPr lang="en-GB" sz="1400" dirty="0">
                <a:solidFill>
                  <a:schemeClr val="tx1"/>
                </a:solidFill>
              </a:rPr>
              <a:t>You can help them check their application and make sure they’ve received their confirmation email.</a:t>
            </a:r>
            <a:endParaRPr lang="en-US" sz="1400" dirty="0">
              <a:solidFill>
                <a:schemeClr val="tx1"/>
              </a:solidFill>
            </a:endParaRPr>
          </a:p>
        </p:txBody>
      </p:sp>
      <p:sp>
        <p:nvSpPr>
          <p:cNvPr id="28" name="Parallelogram 27">
            <a:extLst>
              <a:ext uri="{FF2B5EF4-FFF2-40B4-BE49-F238E27FC236}">
                <a16:creationId xmlns:a16="http://schemas.microsoft.com/office/drawing/2014/main" id="{A384BBAD-CDAC-423B-B3CA-DA5044448ECE}"/>
              </a:ext>
            </a:extLst>
          </p:cNvPr>
          <p:cNvSpPr/>
          <p:nvPr/>
        </p:nvSpPr>
        <p:spPr>
          <a:xfrm>
            <a:off x="5912825" y="2124758"/>
            <a:ext cx="2241878" cy="4040372"/>
          </a:xfrm>
          <a:prstGeom prst="parallelogram">
            <a:avLst>
              <a:gd name="adj" fmla="val 10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260000" rIns="108000" rtlCol="0" anchor="t"/>
          <a:lstStyle/>
          <a:p>
            <a:pPr algn="ctr"/>
            <a:r>
              <a:rPr lang="en-US" sz="1500" b="1" dirty="0">
                <a:solidFill>
                  <a:schemeClr val="tx1"/>
                </a:solidFill>
              </a:rPr>
              <a:t>Receiving an offer</a:t>
            </a:r>
          </a:p>
          <a:p>
            <a:pPr algn="ctr"/>
            <a:r>
              <a:rPr lang="en-GB" sz="1400" dirty="0">
                <a:solidFill>
                  <a:schemeClr val="tx1"/>
                </a:solidFill>
              </a:rPr>
              <a:t>Remind the applicant that they can take time to consider any offer they are made to make sure it’s the right choice for them.</a:t>
            </a:r>
            <a:endParaRPr lang="en-US" sz="1400" dirty="0">
              <a:solidFill>
                <a:schemeClr val="tx1"/>
              </a:solidFill>
            </a:endParaRPr>
          </a:p>
        </p:txBody>
      </p:sp>
      <p:sp>
        <p:nvSpPr>
          <p:cNvPr id="30" name="Parallelogram 29">
            <a:extLst>
              <a:ext uri="{FF2B5EF4-FFF2-40B4-BE49-F238E27FC236}">
                <a16:creationId xmlns:a16="http://schemas.microsoft.com/office/drawing/2014/main" id="{2D1460A9-E133-423C-8EB8-60FC14DCCC0E}"/>
              </a:ext>
            </a:extLst>
          </p:cNvPr>
          <p:cNvSpPr/>
          <p:nvPr/>
        </p:nvSpPr>
        <p:spPr>
          <a:xfrm>
            <a:off x="3963724" y="2124758"/>
            <a:ext cx="2241878" cy="4040372"/>
          </a:xfrm>
          <a:prstGeom prst="parallelogram">
            <a:avLst>
              <a:gd name="adj" fmla="val 10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260000" rIns="108000" rtlCol="0" anchor="t"/>
          <a:lstStyle/>
          <a:p>
            <a:pPr algn="ctr"/>
            <a:r>
              <a:rPr lang="en-US" sz="1500" b="1" dirty="0">
                <a:solidFill>
                  <a:schemeClr val="tx1"/>
                </a:solidFill>
              </a:rPr>
              <a:t>On results day</a:t>
            </a:r>
          </a:p>
          <a:p>
            <a:pPr algn="ctr"/>
            <a:r>
              <a:rPr lang="en-GB" sz="1400" dirty="0">
                <a:solidFill>
                  <a:schemeClr val="tx1"/>
                </a:solidFill>
              </a:rPr>
              <a:t>Once the applicant knows what course they want to apply for, they can complete our online application form.</a:t>
            </a:r>
            <a:endParaRPr lang="en-US" sz="1400" dirty="0">
              <a:solidFill>
                <a:schemeClr val="tx1"/>
              </a:solidFill>
            </a:endParaRPr>
          </a:p>
        </p:txBody>
      </p:sp>
      <p:sp>
        <p:nvSpPr>
          <p:cNvPr id="32" name="Parallelogram 31">
            <a:extLst>
              <a:ext uri="{FF2B5EF4-FFF2-40B4-BE49-F238E27FC236}">
                <a16:creationId xmlns:a16="http://schemas.microsoft.com/office/drawing/2014/main" id="{244C1097-C448-46E9-97DC-716F812B7E76}"/>
              </a:ext>
            </a:extLst>
          </p:cNvPr>
          <p:cNvSpPr/>
          <p:nvPr/>
        </p:nvSpPr>
        <p:spPr>
          <a:xfrm>
            <a:off x="1989357" y="2124758"/>
            <a:ext cx="2241878" cy="4040372"/>
          </a:xfrm>
          <a:prstGeom prst="parallelogram">
            <a:avLst>
              <a:gd name="adj" fmla="val 10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260000" rIns="108000" rtlCol="0" anchor="t"/>
          <a:lstStyle/>
          <a:p>
            <a:pPr algn="ctr"/>
            <a:r>
              <a:rPr lang="en-US" sz="1500" b="1" dirty="0">
                <a:solidFill>
                  <a:schemeClr val="tx1"/>
                </a:solidFill>
              </a:rPr>
              <a:t>Get prepared</a:t>
            </a:r>
          </a:p>
          <a:p>
            <a:pPr algn="ctr"/>
            <a:r>
              <a:rPr lang="en-GB" sz="1400" dirty="0">
                <a:solidFill>
                  <a:schemeClr val="tx1"/>
                </a:solidFill>
              </a:rPr>
              <a:t>Help the applicant create a Clearing plan for results day. Knowing what they have to do will help them (and you!)</a:t>
            </a:r>
            <a:endParaRPr lang="en-US" sz="1400" dirty="0">
              <a:solidFill>
                <a:schemeClr val="tx1"/>
              </a:solidFill>
            </a:endParaRPr>
          </a:p>
        </p:txBody>
      </p:sp>
      <p:sp>
        <p:nvSpPr>
          <p:cNvPr id="69" name="Parallelogram 68">
            <a:extLst>
              <a:ext uri="{FF2B5EF4-FFF2-40B4-BE49-F238E27FC236}">
                <a16:creationId xmlns:a16="http://schemas.microsoft.com/office/drawing/2014/main" id="{9B7A1E92-18A1-4814-8980-C091C7A84CF3}"/>
              </a:ext>
            </a:extLst>
          </p:cNvPr>
          <p:cNvSpPr/>
          <p:nvPr/>
        </p:nvSpPr>
        <p:spPr>
          <a:xfrm>
            <a:off x="9884378" y="2115087"/>
            <a:ext cx="2241878" cy="4040372"/>
          </a:xfrm>
          <a:prstGeom prst="parallelogram">
            <a:avLst>
              <a:gd name="adj" fmla="val 104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260000" rIns="108000" rtlCol="0" anchor="t"/>
          <a:lstStyle/>
          <a:p>
            <a:pPr algn="ctr"/>
            <a:r>
              <a:rPr lang="en-US" sz="1500" b="1" dirty="0">
                <a:solidFill>
                  <a:schemeClr val="tx1"/>
                </a:solidFill>
              </a:rPr>
              <a:t>Relax!</a:t>
            </a:r>
          </a:p>
          <a:p>
            <a:pPr algn="ctr"/>
            <a:r>
              <a:rPr lang="en-GB" sz="1400" dirty="0">
                <a:solidFill>
                  <a:schemeClr val="tx1"/>
                </a:solidFill>
              </a:rPr>
              <a:t>Congratulations, the applicant has a place at university for 2023!. </a:t>
            </a:r>
            <a:endParaRPr lang="en-US" sz="1400" dirty="0">
              <a:solidFill>
                <a:schemeClr val="tx1"/>
              </a:solidFill>
            </a:endParaRPr>
          </a:p>
        </p:txBody>
      </p:sp>
      <p:pic>
        <p:nvPicPr>
          <p:cNvPr id="13" name="Picture 12">
            <a:extLst>
              <a:ext uri="{FF2B5EF4-FFF2-40B4-BE49-F238E27FC236}">
                <a16:creationId xmlns:a16="http://schemas.microsoft.com/office/drawing/2014/main" id="{0C73C992-3B01-4D00-91B5-51C12F03EC56}"/>
              </a:ext>
            </a:extLst>
          </p:cNvPr>
          <p:cNvPicPr>
            <a:picLocks noChangeAspect="1"/>
          </p:cNvPicPr>
          <p:nvPr/>
        </p:nvPicPr>
        <p:blipFill rotWithShape="1">
          <a:blip r:embed="rId3">
            <a:clrChange>
              <a:clrFrom>
                <a:srgbClr val="FFFFFF"/>
              </a:clrFrom>
              <a:clrTo>
                <a:srgbClr val="FFFFFF">
                  <a:alpha val="0"/>
                </a:srgbClr>
              </a:clrTo>
            </a:clrChange>
          </a:blip>
          <a:srcRect b="15317"/>
          <a:stretch/>
        </p:blipFill>
        <p:spPr>
          <a:xfrm>
            <a:off x="242076" y="2271175"/>
            <a:ext cx="1850806" cy="1234533"/>
          </a:xfrm>
          <a:prstGeom prst="rect">
            <a:avLst/>
          </a:prstGeom>
        </p:spPr>
      </p:pic>
      <p:pic>
        <p:nvPicPr>
          <p:cNvPr id="15" name="Picture 14">
            <a:extLst>
              <a:ext uri="{FF2B5EF4-FFF2-40B4-BE49-F238E27FC236}">
                <a16:creationId xmlns:a16="http://schemas.microsoft.com/office/drawing/2014/main" id="{8478AB80-E529-4568-AD10-2E9A4FBA39A5}"/>
              </a:ext>
            </a:extLst>
          </p:cNvPr>
          <p:cNvPicPr>
            <a:picLocks noChangeAspect="1"/>
          </p:cNvPicPr>
          <p:nvPr/>
        </p:nvPicPr>
        <p:blipFill rotWithShape="1">
          <a:blip r:embed="rId4">
            <a:clrChange>
              <a:clrFrom>
                <a:srgbClr val="FFFFFF"/>
              </a:clrFrom>
              <a:clrTo>
                <a:srgbClr val="FFFFFF">
                  <a:alpha val="0"/>
                </a:srgbClr>
              </a:clrTo>
            </a:clrChange>
          </a:blip>
          <a:srcRect t="14208" b="20402"/>
          <a:stretch/>
        </p:blipFill>
        <p:spPr>
          <a:xfrm>
            <a:off x="2445661" y="2390176"/>
            <a:ext cx="1663514" cy="1087785"/>
          </a:xfrm>
          <a:prstGeom prst="rect">
            <a:avLst/>
          </a:prstGeom>
        </p:spPr>
      </p:pic>
      <p:pic>
        <p:nvPicPr>
          <p:cNvPr id="17" name="Picture 16">
            <a:extLst>
              <a:ext uri="{FF2B5EF4-FFF2-40B4-BE49-F238E27FC236}">
                <a16:creationId xmlns:a16="http://schemas.microsoft.com/office/drawing/2014/main" id="{95E89DC6-0366-41B5-BA2D-05CAEEC8B4BE}"/>
              </a:ext>
            </a:extLst>
          </p:cNvPr>
          <p:cNvPicPr>
            <a:picLocks noChangeAspect="1"/>
          </p:cNvPicPr>
          <p:nvPr/>
        </p:nvPicPr>
        <p:blipFill rotWithShape="1">
          <a:blip r:embed="rId5">
            <a:clrChange>
              <a:clrFrom>
                <a:srgbClr val="FFFFFF"/>
              </a:clrFrom>
              <a:clrTo>
                <a:srgbClr val="FFFFFF">
                  <a:alpha val="0"/>
                </a:srgbClr>
              </a:clrTo>
            </a:clrChange>
          </a:blip>
          <a:srcRect t="18186" b="15967"/>
          <a:stretch/>
        </p:blipFill>
        <p:spPr>
          <a:xfrm>
            <a:off x="4430587" y="2391462"/>
            <a:ext cx="1461122" cy="1114246"/>
          </a:xfrm>
          <a:prstGeom prst="rect">
            <a:avLst/>
          </a:prstGeom>
        </p:spPr>
      </p:pic>
      <p:pic>
        <p:nvPicPr>
          <p:cNvPr id="19" name="Picture 18">
            <a:extLst>
              <a:ext uri="{FF2B5EF4-FFF2-40B4-BE49-F238E27FC236}">
                <a16:creationId xmlns:a16="http://schemas.microsoft.com/office/drawing/2014/main" id="{96D7099C-EFE7-4E36-89BF-AA079C46AE1E}"/>
              </a:ext>
            </a:extLst>
          </p:cNvPr>
          <p:cNvPicPr>
            <a:picLocks noChangeAspect="1"/>
          </p:cNvPicPr>
          <p:nvPr/>
        </p:nvPicPr>
        <p:blipFill rotWithShape="1">
          <a:blip r:embed="rId6">
            <a:clrChange>
              <a:clrFrom>
                <a:srgbClr val="FFFFFF"/>
              </a:clrFrom>
              <a:clrTo>
                <a:srgbClr val="FFFFFF">
                  <a:alpha val="0"/>
                </a:srgbClr>
              </a:clrTo>
            </a:clrChange>
          </a:blip>
          <a:srcRect t="7508" b="17496"/>
          <a:stretch/>
        </p:blipFill>
        <p:spPr>
          <a:xfrm>
            <a:off x="6419455" y="2390176"/>
            <a:ext cx="1477803" cy="1134918"/>
          </a:xfrm>
          <a:prstGeom prst="rect">
            <a:avLst/>
          </a:prstGeom>
        </p:spPr>
      </p:pic>
      <p:pic>
        <p:nvPicPr>
          <p:cNvPr id="21" name="Picture 20">
            <a:extLst>
              <a:ext uri="{FF2B5EF4-FFF2-40B4-BE49-F238E27FC236}">
                <a16:creationId xmlns:a16="http://schemas.microsoft.com/office/drawing/2014/main" id="{242011F9-5D03-419B-9975-BB9685A4AEFE}"/>
              </a:ext>
            </a:extLst>
          </p:cNvPr>
          <p:cNvPicPr>
            <a:picLocks noChangeAspect="1"/>
          </p:cNvPicPr>
          <p:nvPr/>
        </p:nvPicPr>
        <p:blipFill rotWithShape="1">
          <a:blip r:embed="rId7">
            <a:clrChange>
              <a:clrFrom>
                <a:srgbClr val="FFFFFF"/>
              </a:clrFrom>
              <a:clrTo>
                <a:srgbClr val="FFFFFF">
                  <a:alpha val="0"/>
                </a:srgbClr>
              </a:clrTo>
            </a:clrChange>
          </a:blip>
          <a:srcRect t="8428" b="16239"/>
          <a:stretch/>
        </p:blipFill>
        <p:spPr>
          <a:xfrm>
            <a:off x="8394160" y="2416587"/>
            <a:ext cx="1490218" cy="1199303"/>
          </a:xfrm>
          <a:prstGeom prst="rect">
            <a:avLst/>
          </a:prstGeom>
        </p:spPr>
      </p:pic>
      <p:pic>
        <p:nvPicPr>
          <p:cNvPr id="23" name="Picture 22">
            <a:extLst>
              <a:ext uri="{FF2B5EF4-FFF2-40B4-BE49-F238E27FC236}">
                <a16:creationId xmlns:a16="http://schemas.microsoft.com/office/drawing/2014/main" id="{CC701CB1-C110-4957-8AF9-549DB31250D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314549" y="2342551"/>
            <a:ext cx="1592683" cy="1334610"/>
          </a:xfrm>
          <a:prstGeom prst="rect">
            <a:avLst/>
          </a:prstGeom>
        </p:spPr>
      </p:pic>
      <p:sp>
        <p:nvSpPr>
          <p:cNvPr id="70" name="TextBox 69">
            <a:extLst>
              <a:ext uri="{FF2B5EF4-FFF2-40B4-BE49-F238E27FC236}">
                <a16:creationId xmlns:a16="http://schemas.microsoft.com/office/drawing/2014/main" id="{3364D8FF-AAFE-4E95-A28E-53DBF1744346}"/>
              </a:ext>
            </a:extLst>
          </p:cNvPr>
          <p:cNvSpPr txBox="1"/>
          <p:nvPr/>
        </p:nvSpPr>
        <p:spPr>
          <a:xfrm>
            <a:off x="8654794" y="471012"/>
            <a:ext cx="3252438" cy="938104"/>
          </a:xfrm>
          <a:prstGeom prst="parallelogram">
            <a:avLst/>
          </a:prstGeom>
          <a:solidFill>
            <a:schemeClr val="bg1">
              <a:lumMod val="95000"/>
            </a:schemeClr>
          </a:solidFill>
        </p:spPr>
        <p:txBody>
          <a:bodyPr vert="horz" lIns="0" tIns="0" rIns="0" bIns="0" rtlCol="0" anchor="ctr">
            <a:noAutofit/>
          </a:bodyPr>
          <a:lstStyle>
            <a:lvl1pPr marL="228594" marR="0" indent="-228594" defTabSz="914377" fontAlgn="auto">
              <a:lnSpc>
                <a:spcPct val="100000"/>
              </a:lnSpc>
              <a:spcBef>
                <a:spcPts val="1000"/>
              </a:spcBef>
              <a:spcAft>
                <a:spcPts val="0"/>
              </a:spcAft>
              <a:buClrTx/>
              <a:buSzTx/>
              <a:buFont typeface="Arial" panose="020B0604020202020204" pitchFamily="34" charset="0"/>
              <a:buChar char="•"/>
              <a:tabLst/>
              <a:defRPr sz="2000">
                <a:solidFill>
                  <a:srgbClr val="000000"/>
                </a:solidFill>
              </a:defRPr>
            </a:lvl1pPr>
            <a:lvl2pPr marL="360000" indent="-180000" defTabSz="914377">
              <a:lnSpc>
                <a:spcPct val="100000"/>
              </a:lnSpc>
              <a:spcBef>
                <a:spcPts val="0"/>
              </a:spcBef>
              <a:buFont typeface="Arial" panose="020B0604020202020204" pitchFamily="34" charset="0"/>
              <a:buChar char="•"/>
              <a:defRPr sz="1800">
                <a:solidFill>
                  <a:srgbClr val="000000"/>
                </a:solidFill>
              </a:defRPr>
            </a:lvl2pPr>
            <a:lvl3pPr marL="540000" indent="-180000" defTabSz="914377">
              <a:lnSpc>
                <a:spcPct val="100000"/>
              </a:lnSpc>
              <a:spcBef>
                <a:spcPts val="0"/>
              </a:spcBef>
              <a:buFont typeface="Arial" panose="020B0604020202020204" pitchFamily="34" charset="0"/>
              <a:buChar char="•"/>
              <a:defRPr sz="1600">
                <a:solidFill>
                  <a:srgbClr val="000000"/>
                </a:solidFill>
              </a:defRPr>
            </a:lvl3pPr>
            <a:lvl4pPr marL="720000" indent="-180000" defTabSz="914377">
              <a:lnSpc>
                <a:spcPct val="100000"/>
              </a:lnSpc>
              <a:spcBef>
                <a:spcPts val="0"/>
              </a:spcBef>
              <a:buFont typeface="Arial" panose="020B0604020202020204" pitchFamily="34" charset="0"/>
              <a:buChar char="•"/>
              <a:defRPr sz="1400">
                <a:solidFill>
                  <a:srgbClr val="000000"/>
                </a:solidFill>
              </a:defRPr>
            </a:lvl4pPr>
            <a:lvl5pPr marL="900000" indent="-180000" defTabSz="914377">
              <a:lnSpc>
                <a:spcPct val="100000"/>
              </a:lnSpc>
              <a:spcBef>
                <a:spcPts val="0"/>
              </a:spcBef>
              <a:buFont typeface="Arial" panose="020B0604020202020204" pitchFamily="34" charset="0"/>
              <a:buChar char="•"/>
              <a:defRPr sz="1400">
                <a:solidFill>
                  <a:srgbClr val="000000"/>
                </a:solidFill>
              </a:defRPr>
            </a:lvl5pPr>
            <a:lvl6pPr marL="2514537" indent="-228594" defTabSz="914377">
              <a:lnSpc>
                <a:spcPct val="90000"/>
              </a:lnSpc>
              <a:spcBef>
                <a:spcPts val="500"/>
              </a:spcBef>
              <a:buFont typeface="Arial" panose="020B0604020202020204" pitchFamily="34" charset="0"/>
              <a:buChar char="•"/>
              <a:defRPr sz="1800"/>
            </a:lvl6pPr>
            <a:lvl7pPr marL="2971726" indent="-228594" defTabSz="914377">
              <a:lnSpc>
                <a:spcPct val="90000"/>
              </a:lnSpc>
              <a:spcBef>
                <a:spcPts val="500"/>
              </a:spcBef>
              <a:buFont typeface="Arial" panose="020B0604020202020204" pitchFamily="34" charset="0"/>
              <a:buChar char="•"/>
              <a:defRPr sz="1800"/>
            </a:lvl7pPr>
            <a:lvl8pPr marL="3428914" indent="-228594" defTabSz="914377">
              <a:lnSpc>
                <a:spcPct val="90000"/>
              </a:lnSpc>
              <a:spcBef>
                <a:spcPts val="500"/>
              </a:spcBef>
              <a:buFont typeface="Arial" panose="020B0604020202020204" pitchFamily="34" charset="0"/>
              <a:buChar char="•"/>
              <a:defRPr sz="1800"/>
            </a:lvl8pPr>
            <a:lvl9pPr marL="3886103" indent="-228594" defTabSz="914377">
              <a:lnSpc>
                <a:spcPct val="90000"/>
              </a:lnSpc>
              <a:spcBef>
                <a:spcPts val="500"/>
              </a:spcBef>
              <a:buFont typeface="Arial" panose="020B0604020202020204" pitchFamily="34" charset="0"/>
              <a:buChar char="•"/>
              <a:defRPr sz="1800"/>
            </a:lvl9pPr>
          </a:lstStyle>
          <a:p>
            <a:pPr marL="0" indent="0" algn="ctr">
              <a:buNone/>
            </a:pPr>
            <a:r>
              <a:rPr lang="en-GB" sz="1800" b="1" dirty="0">
                <a:solidFill>
                  <a:schemeClr val="accent3"/>
                </a:solidFill>
                <a:latin typeface="Alegreya Sans Black (Headings)"/>
              </a:rPr>
              <a:t>KENT CLEARING HOTLINE NUMBER:</a:t>
            </a:r>
            <a:br>
              <a:rPr lang="en-GB" sz="1800" b="1" dirty="0">
                <a:solidFill>
                  <a:srgbClr val="F0674F"/>
                </a:solidFill>
                <a:latin typeface="Alegreya Sans Black (Headings)"/>
              </a:rPr>
            </a:br>
            <a:r>
              <a:rPr lang="en-GB" sz="1800" b="1" dirty="0">
                <a:solidFill>
                  <a:schemeClr val="tx1"/>
                </a:solidFill>
                <a:latin typeface="Alegreya Sans Black (Headings)"/>
              </a:rPr>
              <a:t>01227 768896</a:t>
            </a:r>
            <a:endParaRPr lang="en-GB" sz="1800" dirty="0">
              <a:solidFill>
                <a:schemeClr val="tx1"/>
              </a:solidFill>
              <a:latin typeface="Alegreya Sans Black (Headings)"/>
            </a:endParaRPr>
          </a:p>
        </p:txBody>
      </p:sp>
      <p:sp>
        <p:nvSpPr>
          <p:cNvPr id="71" name="Arrow: Right 70">
            <a:extLst>
              <a:ext uri="{FF2B5EF4-FFF2-40B4-BE49-F238E27FC236}">
                <a16:creationId xmlns:a16="http://schemas.microsoft.com/office/drawing/2014/main" id="{1E62ED13-A245-4BC5-8B34-259D0BB1CC6D}"/>
              </a:ext>
            </a:extLst>
          </p:cNvPr>
          <p:cNvSpPr/>
          <p:nvPr/>
        </p:nvSpPr>
        <p:spPr>
          <a:xfrm>
            <a:off x="1831931" y="2729401"/>
            <a:ext cx="697583" cy="5039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2" name="Arrow: Right 71">
            <a:extLst>
              <a:ext uri="{FF2B5EF4-FFF2-40B4-BE49-F238E27FC236}">
                <a16:creationId xmlns:a16="http://schemas.microsoft.com/office/drawing/2014/main" id="{200E8B84-9B88-4049-88A2-F94443335C36}"/>
              </a:ext>
            </a:extLst>
          </p:cNvPr>
          <p:cNvSpPr/>
          <p:nvPr/>
        </p:nvSpPr>
        <p:spPr>
          <a:xfrm>
            <a:off x="3814324" y="2764241"/>
            <a:ext cx="697583" cy="5039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3" name="Arrow: Right 72">
            <a:extLst>
              <a:ext uri="{FF2B5EF4-FFF2-40B4-BE49-F238E27FC236}">
                <a16:creationId xmlns:a16="http://schemas.microsoft.com/office/drawing/2014/main" id="{EA8AC7DB-F14F-47C1-8CE9-8EB90DE00510}"/>
              </a:ext>
            </a:extLst>
          </p:cNvPr>
          <p:cNvSpPr/>
          <p:nvPr/>
        </p:nvSpPr>
        <p:spPr>
          <a:xfrm>
            <a:off x="5796717" y="2757859"/>
            <a:ext cx="697583" cy="5039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4" name="Arrow: Right 73">
            <a:extLst>
              <a:ext uri="{FF2B5EF4-FFF2-40B4-BE49-F238E27FC236}">
                <a16:creationId xmlns:a16="http://schemas.microsoft.com/office/drawing/2014/main" id="{7F5D7554-D867-4E1A-88E1-F58D61DDACB4}"/>
              </a:ext>
            </a:extLst>
          </p:cNvPr>
          <p:cNvSpPr/>
          <p:nvPr/>
        </p:nvSpPr>
        <p:spPr>
          <a:xfrm>
            <a:off x="7794131" y="2729400"/>
            <a:ext cx="697583" cy="5039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5" name="Arrow: Right 74">
            <a:extLst>
              <a:ext uri="{FF2B5EF4-FFF2-40B4-BE49-F238E27FC236}">
                <a16:creationId xmlns:a16="http://schemas.microsoft.com/office/drawing/2014/main" id="{0B0D7D72-DDDA-4ED6-9D1D-1917F5C61375}"/>
              </a:ext>
            </a:extLst>
          </p:cNvPr>
          <p:cNvSpPr/>
          <p:nvPr/>
        </p:nvSpPr>
        <p:spPr>
          <a:xfrm>
            <a:off x="9763264" y="2729401"/>
            <a:ext cx="697583" cy="5039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4049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lose up of a website&#10;&#10;Description automatically generated">
            <a:extLst>
              <a:ext uri="{FF2B5EF4-FFF2-40B4-BE49-F238E27FC236}">
                <a16:creationId xmlns:a16="http://schemas.microsoft.com/office/drawing/2014/main" id="{BC730A7E-D5C7-8CA0-CB4E-BD87E42C8CBE}"/>
              </a:ext>
            </a:extLst>
          </p:cNvPr>
          <p:cNvPicPr>
            <a:picLocks noGrp="1" noChangeAspect="1"/>
          </p:cNvPicPr>
          <p:nvPr>
            <p:ph type="pic" sz="quarter" idx="11"/>
          </p:nvPr>
        </p:nvPicPr>
        <p:blipFill rotWithShape="1">
          <a:blip r:embed="rId2"/>
          <a:srcRect l="91" t="9329" r="-91" b="7953"/>
          <a:stretch/>
        </p:blipFill>
        <p:spPr>
          <a:xfrm>
            <a:off x="-7190" y="3422287"/>
            <a:ext cx="12210303" cy="3435713"/>
          </a:xfrm>
          <a:noFill/>
        </p:spPr>
      </p:pic>
      <p:sp>
        <p:nvSpPr>
          <p:cNvPr id="20" name="Title 2">
            <a:extLst>
              <a:ext uri="{FF2B5EF4-FFF2-40B4-BE49-F238E27FC236}">
                <a16:creationId xmlns:a16="http://schemas.microsoft.com/office/drawing/2014/main" id="{D2221201-C4D6-9332-A156-370095CA8ED3}"/>
              </a:ext>
            </a:extLst>
          </p:cNvPr>
          <p:cNvSpPr>
            <a:spLocks noGrp="1"/>
          </p:cNvSpPr>
          <p:nvPr>
            <p:ph type="title"/>
          </p:nvPr>
        </p:nvSpPr>
        <p:spPr/>
        <p:txBody>
          <a:bodyPr anchor="t">
            <a:normAutofit/>
          </a:bodyPr>
          <a:lstStyle/>
          <a:p>
            <a:r>
              <a:rPr lang="en-US" dirty="0"/>
              <a:t>Clearing at Kent</a:t>
            </a:r>
          </a:p>
        </p:txBody>
      </p:sp>
    </p:spTree>
    <p:extLst>
      <p:ext uri="{BB962C8B-B14F-4D97-AF65-F5344CB8AC3E}">
        <p14:creationId xmlns:p14="http://schemas.microsoft.com/office/powerpoint/2010/main" val="3499616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creenshot of a computer screen&#10;&#10;Description automatically generated">
            <a:extLst>
              <a:ext uri="{FF2B5EF4-FFF2-40B4-BE49-F238E27FC236}">
                <a16:creationId xmlns:a16="http://schemas.microsoft.com/office/drawing/2014/main" id="{BF34B356-DB09-6718-6A22-3FB7D9980B3C}"/>
              </a:ext>
            </a:extLst>
          </p:cNvPr>
          <p:cNvPicPr>
            <a:picLocks noGrp="1" noChangeAspect="1"/>
          </p:cNvPicPr>
          <p:nvPr>
            <p:ph type="pic" sz="quarter" idx="11"/>
          </p:nvPr>
        </p:nvPicPr>
        <p:blipFill rotWithShape="1">
          <a:blip r:embed="rId2"/>
          <a:srcRect t="4024" b="16728"/>
          <a:stretch/>
        </p:blipFill>
        <p:spPr>
          <a:xfrm>
            <a:off x="-18303" y="3429000"/>
            <a:ext cx="12210303" cy="3435713"/>
          </a:xfrm>
        </p:spPr>
      </p:pic>
      <p:sp>
        <p:nvSpPr>
          <p:cNvPr id="3" name="Title 2">
            <a:extLst>
              <a:ext uri="{FF2B5EF4-FFF2-40B4-BE49-F238E27FC236}">
                <a16:creationId xmlns:a16="http://schemas.microsoft.com/office/drawing/2014/main" id="{027142E5-E47F-D3C0-C56B-C45B5C188CBD}"/>
              </a:ext>
            </a:extLst>
          </p:cNvPr>
          <p:cNvSpPr>
            <a:spLocks noGrp="1"/>
          </p:cNvSpPr>
          <p:nvPr>
            <p:ph type="title"/>
          </p:nvPr>
        </p:nvSpPr>
        <p:spPr/>
        <p:txBody>
          <a:bodyPr/>
          <a:lstStyle/>
          <a:p>
            <a:r>
              <a:rPr lang="en-GB" dirty="0"/>
              <a:t>Routes into clearing</a:t>
            </a:r>
          </a:p>
        </p:txBody>
      </p:sp>
    </p:spTree>
    <p:extLst>
      <p:ext uri="{BB962C8B-B14F-4D97-AF65-F5344CB8AC3E}">
        <p14:creationId xmlns:p14="http://schemas.microsoft.com/office/powerpoint/2010/main" val="1838809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ollage of two people&#10;&#10;Description automatically generated">
            <a:extLst>
              <a:ext uri="{FF2B5EF4-FFF2-40B4-BE49-F238E27FC236}">
                <a16:creationId xmlns:a16="http://schemas.microsoft.com/office/drawing/2014/main" id="{6EDDC634-988C-A9FE-188A-CEAA3E7A6A83}"/>
              </a:ext>
            </a:extLst>
          </p:cNvPr>
          <p:cNvPicPr>
            <a:picLocks noGrp="1" noChangeAspect="1"/>
          </p:cNvPicPr>
          <p:nvPr>
            <p:ph type="pic" sz="quarter" idx="11"/>
          </p:nvPr>
        </p:nvPicPr>
        <p:blipFill rotWithShape="1">
          <a:blip r:embed="rId2"/>
          <a:srcRect l="91" t="6568" r="-91" b="5098"/>
          <a:stretch/>
        </p:blipFill>
        <p:spPr>
          <a:xfrm>
            <a:off x="-7190" y="3422287"/>
            <a:ext cx="12210303" cy="3435713"/>
          </a:xfrm>
        </p:spPr>
      </p:pic>
      <p:sp>
        <p:nvSpPr>
          <p:cNvPr id="4" name="Title 3">
            <a:extLst>
              <a:ext uri="{FF2B5EF4-FFF2-40B4-BE49-F238E27FC236}">
                <a16:creationId xmlns:a16="http://schemas.microsoft.com/office/drawing/2014/main" id="{F4457858-B881-AE55-2A7C-7841FB5577E9}"/>
              </a:ext>
            </a:extLst>
          </p:cNvPr>
          <p:cNvSpPr>
            <a:spLocks noGrp="1"/>
          </p:cNvSpPr>
          <p:nvPr>
            <p:ph type="title"/>
          </p:nvPr>
        </p:nvSpPr>
        <p:spPr>
          <a:xfrm>
            <a:off x="546264" y="1818161"/>
            <a:ext cx="10159835" cy="1436382"/>
          </a:xfrm>
        </p:spPr>
        <p:txBody>
          <a:bodyPr/>
          <a:lstStyle/>
          <a:p>
            <a:r>
              <a:rPr lang="en-GB" dirty="0"/>
              <a:t>Priority clearing for 2023</a:t>
            </a:r>
          </a:p>
        </p:txBody>
      </p:sp>
    </p:spTree>
    <p:extLst>
      <p:ext uri="{BB962C8B-B14F-4D97-AF65-F5344CB8AC3E}">
        <p14:creationId xmlns:p14="http://schemas.microsoft.com/office/powerpoint/2010/main" val="2236408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6774" y="1216358"/>
            <a:ext cx="7606307" cy="888640"/>
          </a:xfrm>
        </p:spPr>
        <p:txBody>
          <a:bodyPr>
            <a:normAutofit/>
          </a:bodyPr>
          <a:lstStyle/>
          <a:p>
            <a:r>
              <a:rPr lang="en-GB" sz="3200" dirty="0"/>
              <a:t>Students who apply through Clearing</a:t>
            </a:r>
            <a:br>
              <a:rPr lang="hr-BA" sz="3200" dirty="0"/>
            </a:br>
            <a:r>
              <a:rPr lang="hr-BA" sz="2000" dirty="0">
                <a:solidFill>
                  <a:schemeClr val="accent3"/>
                </a:solidFill>
              </a:rPr>
              <a:t>Expand your thinking </a:t>
            </a:r>
            <a:endParaRPr lang="en-US" sz="2000" dirty="0">
              <a:solidFill>
                <a:schemeClr val="accent3"/>
              </a:solidFill>
            </a:endParaRPr>
          </a:p>
        </p:txBody>
      </p:sp>
      <p:sp>
        <p:nvSpPr>
          <p:cNvPr id="2" name="Content Placeholder 1"/>
          <p:cNvSpPr>
            <a:spLocks noGrp="1"/>
          </p:cNvSpPr>
          <p:nvPr>
            <p:ph idx="4294967295"/>
          </p:nvPr>
        </p:nvSpPr>
        <p:spPr>
          <a:xfrm>
            <a:off x="3365293" y="2124899"/>
            <a:ext cx="8097837" cy="990600"/>
          </a:xfrm>
          <a:solidFill>
            <a:schemeClr val="bg1">
              <a:lumMod val="95000"/>
            </a:schemeClr>
          </a:solidFill>
        </p:spPr>
        <p:txBody>
          <a:bodyPr lIns="252000" rIns="216000" bIns="36000" anchor="ctr">
            <a:normAutofit/>
          </a:bodyPr>
          <a:lstStyle/>
          <a:p>
            <a:pPr marL="0" indent="0">
              <a:buNone/>
            </a:pPr>
            <a:r>
              <a:rPr lang="hr-BA" sz="1400" dirty="0"/>
              <a:t>The Traditional Clearing Student represents the largest group in Clearing. Typically, they will enter the Clearing process having not secured one of their original UCAS choices and will have got lower grades than expected on results day.</a:t>
            </a:r>
            <a:endParaRPr lang="en-US" sz="1400" dirty="0"/>
          </a:p>
        </p:txBody>
      </p:sp>
      <p:sp>
        <p:nvSpPr>
          <p:cNvPr id="13" name="Content Placeholder 1"/>
          <p:cNvSpPr txBox="1">
            <a:spLocks/>
          </p:cNvSpPr>
          <p:nvPr/>
        </p:nvSpPr>
        <p:spPr>
          <a:xfrm>
            <a:off x="3365500" y="3199504"/>
            <a:ext cx="8097630" cy="991044"/>
          </a:xfrm>
          <a:prstGeom prst="rect">
            <a:avLst/>
          </a:prstGeom>
          <a:solidFill>
            <a:schemeClr val="bg1">
              <a:lumMod val="95000"/>
            </a:schemeClr>
          </a:solidFill>
        </p:spPr>
        <p:txBody>
          <a:bodyPr vert="horz" lIns="252000" tIns="0" rIns="216000" bIns="36000" rtlCol="0" anchor="ctr">
            <a:normAutofit/>
          </a:bodyPr>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BA" sz="1400" dirty="0">
                <a:latin typeface="Overpass Medium" pitchFamily="2" charset="77"/>
              </a:rPr>
              <a:t>The Studen</a:t>
            </a:r>
            <a:r>
              <a:rPr lang="en-GB" sz="1400" dirty="0">
                <a:latin typeface="Overpass Medium" pitchFamily="2" charset="77"/>
              </a:rPr>
              <a:t>t</a:t>
            </a:r>
            <a:r>
              <a:rPr lang="hr-BA" sz="1400" dirty="0">
                <a:latin typeface="Overpass Medium" pitchFamily="2" charset="77"/>
              </a:rPr>
              <a:t> has entered Clearing because their grades were higher than expected and they are looking for a Higher Education Institution with higher grade boundaries.</a:t>
            </a:r>
            <a:endParaRPr lang="en-US" sz="1400" dirty="0">
              <a:latin typeface="Overpass Medium" pitchFamily="2" charset="77"/>
            </a:endParaRPr>
          </a:p>
        </p:txBody>
      </p:sp>
      <p:sp>
        <p:nvSpPr>
          <p:cNvPr id="14" name="Content Placeholder 1"/>
          <p:cNvSpPr txBox="1">
            <a:spLocks/>
          </p:cNvSpPr>
          <p:nvPr/>
        </p:nvSpPr>
        <p:spPr>
          <a:xfrm>
            <a:off x="3365500" y="4238249"/>
            <a:ext cx="8097630" cy="991044"/>
          </a:xfrm>
          <a:prstGeom prst="rect">
            <a:avLst/>
          </a:prstGeom>
          <a:solidFill>
            <a:schemeClr val="bg1">
              <a:lumMod val="95000"/>
            </a:schemeClr>
          </a:solidFill>
        </p:spPr>
        <p:txBody>
          <a:bodyPr vert="horz" lIns="252000" tIns="0" rIns="216000" bIns="36000" rtlCol="0" anchor="ctr">
            <a:normAutofit/>
          </a:bodyPr>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BA" sz="1400" dirty="0">
                <a:latin typeface="Overpass Medium" pitchFamily="2" charset="77"/>
              </a:rPr>
              <a:t>The Direct Applicant will have already received their results and not been through the main UCAS cycle</a:t>
            </a:r>
            <a:endParaRPr lang="en-US" sz="1400" dirty="0">
              <a:latin typeface="Overpass Medium" pitchFamily="2" charset="77"/>
            </a:endParaRPr>
          </a:p>
        </p:txBody>
      </p:sp>
      <p:sp>
        <p:nvSpPr>
          <p:cNvPr id="15" name="Content Placeholder 1"/>
          <p:cNvSpPr txBox="1">
            <a:spLocks/>
          </p:cNvSpPr>
          <p:nvPr/>
        </p:nvSpPr>
        <p:spPr>
          <a:xfrm>
            <a:off x="3365501" y="5293866"/>
            <a:ext cx="8097630" cy="991044"/>
          </a:xfrm>
          <a:prstGeom prst="rect">
            <a:avLst/>
          </a:prstGeom>
          <a:solidFill>
            <a:schemeClr val="bg1">
              <a:lumMod val="95000"/>
            </a:schemeClr>
          </a:solidFill>
        </p:spPr>
        <p:txBody>
          <a:bodyPr vert="horz" lIns="252000" tIns="0" rIns="216000" bIns="36000" rtlCol="0" anchor="ctr">
            <a:normAutofit/>
          </a:bodyPr>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BA" sz="1400" dirty="0">
                <a:latin typeface="Overpass Medium" pitchFamily="2" charset="77"/>
              </a:rPr>
              <a:t>The Mind Changer is going through Clearing for reasons other than educational, linked to social or environmental factors, which have influenced them to change their mind on their destination.</a:t>
            </a:r>
            <a:endParaRPr lang="en-US" sz="1400" dirty="0">
              <a:latin typeface="Overpass Medium" pitchFamily="2" charset="77"/>
            </a:endParaRPr>
          </a:p>
        </p:txBody>
      </p:sp>
      <p:sp>
        <p:nvSpPr>
          <p:cNvPr id="5" name="Rounded Rectangle 4"/>
          <p:cNvSpPr/>
          <p:nvPr/>
        </p:nvSpPr>
        <p:spPr>
          <a:xfrm>
            <a:off x="728662" y="2115850"/>
            <a:ext cx="2636631" cy="991044"/>
          </a:xfrm>
          <a:prstGeom prst="roundRect">
            <a:avLst>
              <a:gd name="adj" fmla="val 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72000" rIns="108000" rtlCol="0" anchor="ctr"/>
          <a:lstStyle/>
          <a:p>
            <a:pPr>
              <a:lnSpc>
                <a:spcPct val="80000"/>
              </a:lnSpc>
            </a:pPr>
            <a:r>
              <a:rPr lang="hr-BA" sz="1600" dirty="0">
                <a:solidFill>
                  <a:schemeClr val="bg1"/>
                </a:solidFill>
                <a:latin typeface="+mj-lt"/>
              </a:rPr>
              <a:t>THE TRADITIONAL CLEARING STUDENT</a:t>
            </a:r>
            <a:endParaRPr lang="en-GB" sz="1600" dirty="0">
              <a:solidFill>
                <a:schemeClr val="bg1"/>
              </a:solidFill>
              <a:latin typeface="+mj-lt"/>
            </a:endParaRPr>
          </a:p>
        </p:txBody>
      </p:sp>
      <p:sp>
        <p:nvSpPr>
          <p:cNvPr id="6" name="Rounded Rectangle 5"/>
          <p:cNvSpPr/>
          <p:nvPr/>
        </p:nvSpPr>
        <p:spPr>
          <a:xfrm>
            <a:off x="728662" y="5285548"/>
            <a:ext cx="2636631" cy="991044"/>
          </a:xfrm>
          <a:prstGeom prst="roundRect">
            <a:avLst>
              <a:gd name="adj" fmla="val 36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72000" rIns="108000" rtlCol="0" anchor="ctr"/>
          <a:lstStyle/>
          <a:p>
            <a:pPr>
              <a:lnSpc>
                <a:spcPct val="80000"/>
              </a:lnSpc>
            </a:pPr>
            <a:r>
              <a:rPr lang="hr-BA" sz="1600" dirty="0">
                <a:solidFill>
                  <a:schemeClr val="bg1"/>
                </a:solidFill>
                <a:latin typeface="+mj-lt"/>
              </a:rPr>
              <a:t>THE MIND CHANGER</a:t>
            </a:r>
            <a:endParaRPr lang="en-GB" sz="1600" dirty="0">
              <a:solidFill>
                <a:schemeClr val="bg1"/>
              </a:solidFill>
              <a:latin typeface="+mj-lt"/>
            </a:endParaRPr>
          </a:p>
        </p:txBody>
      </p:sp>
      <p:sp>
        <p:nvSpPr>
          <p:cNvPr id="7" name="Rounded Rectangle 6"/>
          <p:cNvSpPr/>
          <p:nvPr/>
        </p:nvSpPr>
        <p:spPr>
          <a:xfrm>
            <a:off x="728869" y="4237947"/>
            <a:ext cx="2636631" cy="991044"/>
          </a:xfrm>
          <a:prstGeom prst="roundRect">
            <a:avLst>
              <a:gd name="adj" fmla="val 36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72000" rIns="108000" rtlCol="0" anchor="ctr"/>
          <a:lstStyle/>
          <a:p>
            <a:pPr>
              <a:lnSpc>
                <a:spcPct val="80000"/>
              </a:lnSpc>
            </a:pPr>
            <a:r>
              <a:rPr lang="hr-BA" sz="1600">
                <a:solidFill>
                  <a:schemeClr val="bg1"/>
                </a:solidFill>
                <a:latin typeface="+mj-lt"/>
              </a:rPr>
              <a:t>THE DIRECT APPLICANT</a:t>
            </a:r>
            <a:endParaRPr lang="en-GB" sz="1600">
              <a:solidFill>
                <a:schemeClr val="bg1"/>
              </a:solidFill>
              <a:latin typeface="+mj-lt"/>
            </a:endParaRPr>
          </a:p>
        </p:txBody>
      </p:sp>
      <p:sp>
        <p:nvSpPr>
          <p:cNvPr id="8" name="Rounded Rectangle 7"/>
          <p:cNvSpPr/>
          <p:nvPr/>
        </p:nvSpPr>
        <p:spPr>
          <a:xfrm>
            <a:off x="728869" y="3182295"/>
            <a:ext cx="2636631" cy="991044"/>
          </a:xfrm>
          <a:prstGeom prst="roundRect">
            <a:avLst>
              <a:gd name="adj" fmla="val 36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72000" rIns="108000" rtlCol="0" anchor="ctr"/>
          <a:lstStyle/>
          <a:p>
            <a:pPr>
              <a:lnSpc>
                <a:spcPct val="80000"/>
              </a:lnSpc>
            </a:pPr>
            <a:r>
              <a:rPr lang="en-GB" sz="1600" dirty="0">
                <a:solidFill>
                  <a:schemeClr val="bg1"/>
                </a:solidFill>
                <a:latin typeface="+mj-lt"/>
              </a:rPr>
              <a:t>THE STUDENT WHO HAS EXCEEDED THEIR GRADES</a:t>
            </a:r>
          </a:p>
        </p:txBody>
      </p:sp>
      <p:sp>
        <p:nvSpPr>
          <p:cNvPr id="9" name="Right Triangle 8"/>
          <p:cNvSpPr/>
          <p:nvPr/>
        </p:nvSpPr>
        <p:spPr>
          <a:xfrm>
            <a:off x="3365500" y="2838287"/>
            <a:ext cx="279400" cy="279400"/>
          </a:xfrm>
          <a:prstGeom prst="rtTriangl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a:off x="3365500" y="6005243"/>
            <a:ext cx="279400" cy="27940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a:off x="3365500" y="4949591"/>
            <a:ext cx="279400" cy="279400"/>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p:cNvSpPr/>
          <p:nvPr/>
        </p:nvSpPr>
        <p:spPr>
          <a:xfrm>
            <a:off x="3365500" y="3893939"/>
            <a:ext cx="279400" cy="2794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89225" y="2054214"/>
            <a:ext cx="574196" cy="1077218"/>
          </a:xfrm>
          <a:prstGeom prst="rect">
            <a:avLst/>
          </a:prstGeom>
          <a:effectLst>
            <a:outerShdw blurRad="101600" dist="101600" dir="8100000" algn="tr" rotWithShape="0">
              <a:prstClr val="black">
                <a:alpha val="10000"/>
              </a:prstClr>
            </a:outerShdw>
          </a:effectLst>
        </p:spPr>
        <p:txBody>
          <a:bodyPr wrap="none">
            <a:spAutoFit/>
          </a:bodyPr>
          <a:lstStyle/>
          <a:p>
            <a:pPr>
              <a:lnSpc>
                <a:spcPct val="80000"/>
              </a:lnSpc>
            </a:pPr>
            <a:r>
              <a:rPr lang="hr-BA" sz="8000">
                <a:solidFill>
                  <a:schemeClr val="bg1"/>
                </a:solidFill>
                <a:latin typeface="+mj-lt"/>
              </a:rPr>
              <a:t>1</a:t>
            </a:r>
            <a:endParaRPr lang="en-GB" sz="8000">
              <a:solidFill>
                <a:schemeClr val="bg1"/>
              </a:solidFill>
              <a:latin typeface="+mj-lt"/>
            </a:endParaRPr>
          </a:p>
        </p:txBody>
      </p:sp>
      <p:sp>
        <p:nvSpPr>
          <p:cNvPr id="46" name="Rectangle 45"/>
          <p:cNvSpPr/>
          <p:nvPr/>
        </p:nvSpPr>
        <p:spPr>
          <a:xfrm>
            <a:off x="826708" y="3130539"/>
            <a:ext cx="688009" cy="1077218"/>
          </a:xfrm>
          <a:prstGeom prst="rect">
            <a:avLst/>
          </a:prstGeom>
          <a:effectLst>
            <a:outerShdw blurRad="101600" dist="101600" dir="8100000" algn="tr" rotWithShape="0">
              <a:prstClr val="black">
                <a:alpha val="10000"/>
              </a:prstClr>
            </a:outerShdw>
          </a:effectLst>
        </p:spPr>
        <p:txBody>
          <a:bodyPr wrap="none">
            <a:spAutoFit/>
          </a:bodyPr>
          <a:lstStyle/>
          <a:p>
            <a:pPr>
              <a:lnSpc>
                <a:spcPct val="80000"/>
              </a:lnSpc>
            </a:pPr>
            <a:r>
              <a:rPr lang="hr-BA" sz="8000">
                <a:solidFill>
                  <a:schemeClr val="bg1"/>
                </a:solidFill>
                <a:latin typeface="+mj-lt"/>
              </a:rPr>
              <a:t>2</a:t>
            </a:r>
            <a:endParaRPr lang="en-GB" sz="8000">
              <a:solidFill>
                <a:schemeClr val="bg1"/>
              </a:solidFill>
              <a:latin typeface="+mj-lt"/>
            </a:endParaRPr>
          </a:p>
        </p:txBody>
      </p:sp>
      <p:sp>
        <p:nvSpPr>
          <p:cNvPr id="47" name="Rectangle 46"/>
          <p:cNvSpPr/>
          <p:nvPr/>
        </p:nvSpPr>
        <p:spPr>
          <a:xfrm>
            <a:off x="847547" y="4121139"/>
            <a:ext cx="649537" cy="1077218"/>
          </a:xfrm>
          <a:prstGeom prst="rect">
            <a:avLst/>
          </a:prstGeom>
          <a:effectLst>
            <a:outerShdw blurRad="101600" dist="101600" dir="8100000" algn="tr" rotWithShape="0">
              <a:prstClr val="black">
                <a:alpha val="10000"/>
              </a:prstClr>
            </a:outerShdw>
          </a:effectLst>
        </p:spPr>
        <p:txBody>
          <a:bodyPr wrap="none">
            <a:spAutoFit/>
          </a:bodyPr>
          <a:lstStyle/>
          <a:p>
            <a:pPr>
              <a:lnSpc>
                <a:spcPct val="80000"/>
              </a:lnSpc>
            </a:pPr>
            <a:r>
              <a:rPr lang="hr-BA" sz="8000">
                <a:solidFill>
                  <a:schemeClr val="bg1"/>
                </a:solidFill>
                <a:latin typeface="+mj-lt"/>
              </a:rPr>
              <a:t>3</a:t>
            </a:r>
            <a:endParaRPr lang="en-GB" sz="8000">
              <a:solidFill>
                <a:schemeClr val="bg1"/>
              </a:solidFill>
              <a:latin typeface="+mj-lt"/>
            </a:endParaRPr>
          </a:p>
        </p:txBody>
      </p:sp>
      <p:sp>
        <p:nvSpPr>
          <p:cNvPr id="48" name="Rectangle 47"/>
          <p:cNvSpPr/>
          <p:nvPr/>
        </p:nvSpPr>
        <p:spPr>
          <a:xfrm>
            <a:off x="805068" y="5187939"/>
            <a:ext cx="728084" cy="1077218"/>
          </a:xfrm>
          <a:prstGeom prst="rect">
            <a:avLst/>
          </a:prstGeom>
          <a:effectLst>
            <a:outerShdw blurRad="101600" dist="101600" dir="8100000" algn="tr" rotWithShape="0">
              <a:prstClr val="black">
                <a:alpha val="10000"/>
              </a:prstClr>
            </a:outerShdw>
          </a:effectLst>
        </p:spPr>
        <p:txBody>
          <a:bodyPr wrap="none">
            <a:spAutoFit/>
          </a:bodyPr>
          <a:lstStyle/>
          <a:p>
            <a:pPr>
              <a:lnSpc>
                <a:spcPct val="80000"/>
              </a:lnSpc>
            </a:pPr>
            <a:r>
              <a:rPr lang="hr-BA" sz="8000" dirty="0">
                <a:solidFill>
                  <a:schemeClr val="bg1"/>
                </a:solidFill>
                <a:latin typeface="+mj-lt"/>
              </a:rPr>
              <a:t>4</a:t>
            </a:r>
            <a:endParaRPr lang="en-GB" sz="8000" dirty="0">
              <a:solidFill>
                <a:schemeClr val="bg1"/>
              </a:solidFill>
              <a:latin typeface="+mj-lt"/>
            </a:endParaRPr>
          </a:p>
        </p:txBody>
      </p:sp>
    </p:spTree>
    <p:extLst>
      <p:ext uri="{BB962C8B-B14F-4D97-AF65-F5344CB8AC3E}">
        <p14:creationId xmlns:p14="http://schemas.microsoft.com/office/powerpoint/2010/main" val="59348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4865" y="1263098"/>
            <a:ext cx="6320860" cy="463193"/>
          </a:xfrm>
        </p:spPr>
        <p:txBody>
          <a:bodyPr>
            <a:noAutofit/>
          </a:bodyPr>
          <a:lstStyle/>
          <a:p>
            <a:r>
              <a:rPr lang="en-GB" sz="4000" dirty="0">
                <a:latin typeface="Overpass Medium"/>
              </a:rPr>
              <a:t>Entry requirements</a:t>
            </a:r>
            <a:endParaRPr lang="en-US" sz="4000" dirty="0"/>
          </a:p>
        </p:txBody>
      </p:sp>
      <p:sp>
        <p:nvSpPr>
          <p:cNvPr id="4" name="Content Placeholder 3"/>
          <p:cNvSpPr>
            <a:spLocks noGrp="1"/>
          </p:cNvSpPr>
          <p:nvPr>
            <p:ph idx="4294967295"/>
          </p:nvPr>
        </p:nvSpPr>
        <p:spPr>
          <a:xfrm>
            <a:off x="524865" y="1883664"/>
            <a:ext cx="4027488" cy="3954462"/>
          </a:xfrm>
        </p:spPr>
        <p:txBody>
          <a:bodyPr vert="horz" lIns="91440" tIns="45720" rIns="91440" bIns="45720" rtlCol="0" anchor="t">
            <a:normAutofit lnSpcReduction="10000"/>
          </a:bodyPr>
          <a:lstStyle/>
          <a:p>
            <a:pPr marL="0" indent="0">
              <a:buNone/>
            </a:pPr>
            <a:r>
              <a:rPr lang="en-GB" sz="1600" b="1" dirty="0">
                <a:latin typeface="Overpass Medium"/>
              </a:rPr>
              <a:t>In some cases, universities might change their course entry requirements for Clearing applications.</a:t>
            </a:r>
          </a:p>
          <a:p>
            <a:pPr marL="0" indent="0">
              <a:buNone/>
            </a:pPr>
            <a:r>
              <a:rPr lang="en-GB" sz="1600" dirty="0">
                <a:latin typeface="Overpass Medium"/>
              </a:rPr>
              <a:t>Courses that have not been filled may now accept applicants with grades lower than the originally advertised requirements.</a:t>
            </a:r>
          </a:p>
          <a:p>
            <a:pPr marL="0" indent="0">
              <a:buNone/>
            </a:pPr>
            <a:r>
              <a:rPr lang="en-GB" sz="1600" dirty="0">
                <a:latin typeface="Overpass Medium"/>
              </a:rPr>
              <a:t>Students who miss their grade conditions will be automatically re-considered against any adjusted entry requirements before results day. </a:t>
            </a:r>
          </a:p>
          <a:p>
            <a:pPr marL="0" indent="0">
              <a:buNone/>
            </a:pPr>
            <a:r>
              <a:rPr lang="en-GB" sz="1600" dirty="0">
                <a:latin typeface="Overpass Medium"/>
              </a:rPr>
              <a:t>This can however mean that students have more options in Clearing than they previously thought</a:t>
            </a:r>
          </a:p>
          <a:p>
            <a:pPr marL="0" indent="0">
              <a:buNone/>
            </a:pPr>
            <a:r>
              <a:rPr lang="en-GB" sz="1600" b="1" u="sng" dirty="0">
                <a:latin typeface="Overpass Medium"/>
              </a:rPr>
              <a:t>Remember that this is not guaranteed for any course though, so don’t rely too heavily on this</a:t>
            </a:r>
          </a:p>
        </p:txBody>
      </p:sp>
      <p:sp>
        <p:nvSpPr>
          <p:cNvPr id="77" name="Freeform 76"/>
          <p:cNvSpPr/>
          <p:nvPr/>
        </p:nvSpPr>
        <p:spPr>
          <a:xfrm flipV="1">
            <a:off x="4553712" y="1883664"/>
            <a:ext cx="7638288" cy="3869436"/>
          </a:xfrm>
          <a:custGeom>
            <a:avLst/>
            <a:gdLst>
              <a:gd name="connsiteX0" fmla="*/ 462196 w 3579800"/>
              <a:gd name="connsiteY0" fmla="*/ 0 h 4406064"/>
              <a:gd name="connsiteX1" fmla="*/ 3579800 w 3579800"/>
              <a:gd name="connsiteY1" fmla="*/ 0 h 4406064"/>
              <a:gd name="connsiteX2" fmla="*/ 3579800 w 3579800"/>
              <a:gd name="connsiteY2" fmla="*/ 4406064 h 4406064"/>
              <a:gd name="connsiteX3" fmla="*/ 0 w 3579800"/>
              <a:gd name="connsiteY3" fmla="*/ 4406064 h 4406064"/>
            </a:gdLst>
            <a:ahLst/>
            <a:cxnLst>
              <a:cxn ang="0">
                <a:pos x="connsiteX0" y="connsiteY0"/>
              </a:cxn>
              <a:cxn ang="0">
                <a:pos x="connsiteX1" y="connsiteY1"/>
              </a:cxn>
              <a:cxn ang="0">
                <a:pos x="connsiteX2" y="connsiteY2"/>
              </a:cxn>
              <a:cxn ang="0">
                <a:pos x="connsiteX3" y="connsiteY3"/>
              </a:cxn>
            </a:cxnLst>
            <a:rect l="l" t="t" r="r" b="b"/>
            <a:pathLst>
              <a:path w="3579800" h="4406064">
                <a:moveTo>
                  <a:pt x="462196" y="0"/>
                </a:moveTo>
                <a:lnTo>
                  <a:pt x="3579800" y="0"/>
                </a:lnTo>
                <a:lnTo>
                  <a:pt x="3579800" y="4406064"/>
                </a:lnTo>
                <a:lnTo>
                  <a:pt x="0" y="44060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3600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33865"/>
              </a:solidFill>
              <a:effectLst/>
              <a:uLnTx/>
              <a:uFillTx/>
              <a:latin typeface="Overpass Medium" panose="020B0604020202020204" charset="0"/>
              <a:ea typeface="+mn-ea"/>
              <a:cs typeface="+mn-cs"/>
            </a:endParaRPr>
          </a:p>
        </p:txBody>
      </p:sp>
      <p:sp>
        <p:nvSpPr>
          <p:cNvPr id="78" name="Content Placeholder 1"/>
          <p:cNvSpPr txBox="1">
            <a:spLocks/>
          </p:cNvSpPr>
          <p:nvPr/>
        </p:nvSpPr>
        <p:spPr>
          <a:xfrm>
            <a:off x="5142271" y="1804957"/>
            <a:ext cx="6320860" cy="3948144"/>
          </a:xfrm>
          <a:prstGeom prst="rect">
            <a:avLst/>
          </a:prstGeom>
        </p:spPr>
        <p:txBody>
          <a:bodyPr vert="horz" lIns="0" tIns="0" rIns="0" bIns="0" rtlCol="0" anchor="ctr">
            <a:normAutofit/>
          </a:bodyPr>
          <a:lstStyle>
            <a:lvl1pPr marL="228594" marR="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None/>
              <a:defRPr/>
            </a:pPr>
            <a:r>
              <a:rPr lang="en-GB" sz="3600" dirty="0">
                <a:solidFill>
                  <a:schemeClr val="bg1"/>
                </a:solidFill>
                <a:latin typeface="Overpass Medium"/>
              </a:rPr>
              <a:t>In 2022, 33,280 students found their place through Clearing</a:t>
            </a:r>
          </a:p>
        </p:txBody>
      </p:sp>
    </p:spTree>
    <p:extLst>
      <p:ext uri="{BB962C8B-B14F-4D97-AF65-F5344CB8AC3E}">
        <p14:creationId xmlns:p14="http://schemas.microsoft.com/office/powerpoint/2010/main" val="3414687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itting at a table&#10;&#10;Description automatically generated">
            <a:extLst>
              <a:ext uri="{FF2B5EF4-FFF2-40B4-BE49-F238E27FC236}">
                <a16:creationId xmlns:a16="http://schemas.microsoft.com/office/drawing/2014/main" id="{40A1405A-7563-DD79-5391-E662E6CDEDD2}"/>
              </a:ext>
            </a:extLst>
          </p:cNvPr>
          <p:cNvPicPr>
            <a:picLocks noGrp="1" noChangeAspect="1"/>
          </p:cNvPicPr>
          <p:nvPr>
            <p:ph type="pic" sz="quarter" idx="11"/>
          </p:nvPr>
        </p:nvPicPr>
        <p:blipFill rotWithShape="1">
          <a:blip r:embed="rId2"/>
          <a:srcRect l="11579" r="42935"/>
          <a:stretch/>
        </p:blipFill>
        <p:spPr>
          <a:xfrm>
            <a:off x="-91164" y="-8825"/>
            <a:ext cx="4683360" cy="6866825"/>
          </a:xfrm>
        </p:spPr>
      </p:pic>
      <p:sp>
        <p:nvSpPr>
          <p:cNvPr id="7" name="Text Placeholder 6">
            <a:extLst>
              <a:ext uri="{FF2B5EF4-FFF2-40B4-BE49-F238E27FC236}">
                <a16:creationId xmlns:a16="http://schemas.microsoft.com/office/drawing/2014/main" id="{4ED76311-DA9D-7629-9D6B-3C83F59E35B6}"/>
              </a:ext>
            </a:extLst>
          </p:cNvPr>
          <p:cNvSpPr>
            <a:spLocks noGrp="1"/>
          </p:cNvSpPr>
          <p:nvPr>
            <p:ph type="body" sz="quarter" idx="10"/>
          </p:nvPr>
        </p:nvSpPr>
        <p:spPr>
          <a:xfrm>
            <a:off x="5536588" y="4192030"/>
            <a:ext cx="4711107" cy="746125"/>
          </a:xfrm>
        </p:spPr>
        <p:txBody>
          <a:bodyPr>
            <a:normAutofit/>
          </a:bodyPr>
          <a:lstStyle/>
          <a:p>
            <a:r>
              <a:rPr lang="en-GB" sz="1600" dirty="0">
                <a:latin typeface="Overpass" pitchFamily="2" charset="77"/>
                <a:ea typeface="+mj-ea"/>
                <a:cs typeface="+mj-cs"/>
              </a:rPr>
              <a:t>2. Talk about options: </a:t>
            </a:r>
            <a:r>
              <a:rPr lang="en-GB" sz="1600" b="0" dirty="0">
                <a:latin typeface="Overpass" pitchFamily="2" charset="77"/>
                <a:ea typeface="+mj-ea"/>
                <a:cs typeface="+mj-cs"/>
              </a:rPr>
              <a:t>discuss the clearing process with your students</a:t>
            </a:r>
          </a:p>
          <a:p>
            <a:endParaRPr lang="en-GB" dirty="0"/>
          </a:p>
        </p:txBody>
      </p:sp>
      <p:sp>
        <p:nvSpPr>
          <p:cNvPr id="6" name="Title 5">
            <a:extLst>
              <a:ext uri="{FF2B5EF4-FFF2-40B4-BE49-F238E27FC236}">
                <a16:creationId xmlns:a16="http://schemas.microsoft.com/office/drawing/2014/main" id="{91BF6CB6-73D7-DD9C-DE0D-3EFF8CCF6FCA}"/>
              </a:ext>
            </a:extLst>
          </p:cNvPr>
          <p:cNvSpPr>
            <a:spLocks noGrp="1"/>
          </p:cNvSpPr>
          <p:nvPr>
            <p:ph type="title"/>
          </p:nvPr>
        </p:nvSpPr>
        <p:spPr>
          <a:xfrm>
            <a:off x="5536588" y="927645"/>
            <a:ext cx="4711107" cy="2860830"/>
          </a:xfrm>
        </p:spPr>
        <p:txBody>
          <a:bodyPr/>
          <a:lstStyle/>
          <a:p>
            <a:r>
              <a:rPr lang="en-GB" sz="1600" dirty="0"/>
              <a:t>1. See which courses are available: </a:t>
            </a:r>
            <a:r>
              <a:rPr lang="en-GB" sz="1600" b="0" dirty="0"/>
              <a:t>Use our university Clearing vacancy course listing</a:t>
            </a:r>
            <a:br>
              <a:rPr lang="en-GB" sz="1600" b="0" dirty="0"/>
            </a:br>
            <a:br>
              <a:rPr lang="en-GB" sz="1600" b="0" dirty="0"/>
            </a:br>
            <a:r>
              <a:rPr lang="en-GB" sz="1600" b="0" dirty="0"/>
              <a:t>Consider </a:t>
            </a:r>
            <a:r>
              <a:rPr lang="en-GB" sz="1600" b="0" dirty="0">
                <a:solidFill>
                  <a:schemeClr val="accent3"/>
                </a:solidFill>
              </a:rPr>
              <a:t>different subjects </a:t>
            </a:r>
            <a:r>
              <a:rPr lang="en-GB" sz="1600" b="0" dirty="0"/>
              <a:t>– they don't have to stick with their original idea. They could also look at joint honours courses, so they can study a mix of subjects</a:t>
            </a:r>
            <a:br>
              <a:rPr lang="en-GB" sz="1600" b="0" dirty="0"/>
            </a:br>
            <a:br>
              <a:rPr lang="en-GB" sz="1600" b="0" dirty="0"/>
            </a:br>
            <a:r>
              <a:rPr lang="en-GB" sz="1600" b="0" dirty="0">
                <a:solidFill>
                  <a:schemeClr val="accent3"/>
                </a:solidFill>
              </a:rPr>
              <a:t>Keep checking </a:t>
            </a:r>
            <a:r>
              <a:rPr lang="en-GB" sz="1600" b="0" dirty="0"/>
              <a:t>– universities update their course information regularly</a:t>
            </a:r>
            <a:br>
              <a:rPr lang="en-GB" sz="1600" b="0" dirty="0"/>
            </a:br>
            <a:br>
              <a:rPr lang="en-GB" sz="1600" b="0" dirty="0"/>
            </a:br>
            <a:r>
              <a:rPr lang="en-GB" sz="1600" b="0" dirty="0"/>
              <a:t>Check the course details – how is it </a:t>
            </a:r>
            <a:r>
              <a:rPr lang="en-GB" sz="1600" b="0" dirty="0">
                <a:solidFill>
                  <a:schemeClr val="accent3"/>
                </a:solidFill>
              </a:rPr>
              <a:t>structured</a:t>
            </a:r>
            <a:r>
              <a:rPr lang="en-GB" sz="1600" b="0" dirty="0"/>
              <a:t> each year? What </a:t>
            </a:r>
            <a:r>
              <a:rPr lang="en-GB" sz="1600" b="0" dirty="0">
                <a:solidFill>
                  <a:schemeClr val="accent3"/>
                </a:solidFill>
              </a:rPr>
              <a:t>modules</a:t>
            </a:r>
            <a:r>
              <a:rPr lang="en-GB" sz="1600" b="0" dirty="0"/>
              <a:t> make up each year? What are the </a:t>
            </a:r>
            <a:r>
              <a:rPr lang="en-GB" sz="1600" b="0" dirty="0">
                <a:solidFill>
                  <a:schemeClr val="accent3"/>
                </a:solidFill>
              </a:rPr>
              <a:t>entry requirements</a:t>
            </a:r>
            <a:r>
              <a:rPr lang="en-GB" sz="1600" b="0" dirty="0"/>
              <a:t>?</a:t>
            </a:r>
            <a:br>
              <a:rPr lang="en-GB" sz="1600" b="0" dirty="0"/>
            </a:br>
            <a:endParaRPr lang="en-GB" sz="1600" b="0" dirty="0"/>
          </a:p>
        </p:txBody>
      </p:sp>
    </p:spTree>
    <p:extLst>
      <p:ext uri="{BB962C8B-B14F-4D97-AF65-F5344CB8AC3E}">
        <p14:creationId xmlns:p14="http://schemas.microsoft.com/office/powerpoint/2010/main" val="51679376"/>
      </p:ext>
    </p:extLst>
  </p:cSld>
  <p:clrMapOvr>
    <a:masterClrMapping/>
  </p:clrMapOvr>
</p:sld>
</file>

<file path=ppt/theme/theme1.xml><?xml version="1.0" encoding="utf-8"?>
<a:theme xmlns:a="http://schemas.openxmlformats.org/drawingml/2006/main" name="Blu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7E211ECC-1833-7F4A-8251-8C3FFE68B2AB}"/>
    </a:ext>
  </a:extLst>
</a:theme>
</file>

<file path=ppt/theme/theme2.xml><?xml version="1.0" encoding="utf-8"?>
<a:theme xmlns:a="http://schemas.openxmlformats.org/drawingml/2006/main" name="Green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B5919466-AA53-F84D-95DE-A44E0F5D1BFD}"/>
    </a:ext>
  </a:extLst>
</a:theme>
</file>

<file path=ppt/theme/theme3.xml><?xml version="1.0" encoding="utf-8"?>
<a:theme xmlns:a="http://schemas.openxmlformats.org/drawingml/2006/main" name="Pink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A73B16A2-4F09-5847-8FAE-4DAA33944566}"/>
    </a:ext>
  </a:extLst>
</a:theme>
</file>

<file path=ppt/theme/theme4.xml><?xml version="1.0" encoding="utf-8"?>
<a:theme xmlns:a="http://schemas.openxmlformats.org/drawingml/2006/main" name="Orange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895D1A4-F719-6F4E-B4B7-F882D3ED96B9}"/>
    </a:ext>
  </a:extLst>
</a:theme>
</file>

<file path=ppt/theme/theme5.xml><?xml version="1.0" encoding="utf-8"?>
<a:theme xmlns:a="http://schemas.openxmlformats.org/drawingml/2006/main" name="Red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75C3A3-B5E7-9940-9188-078FE9439201}"/>
    </a:ext>
  </a:extLst>
</a:theme>
</file>

<file path=ppt/theme/theme6.xml><?xml version="1.0" encoding="utf-8"?>
<a:theme xmlns:a="http://schemas.openxmlformats.org/drawingml/2006/main" name="1_Office Theme">
  <a:themeElements>
    <a:clrScheme name="Custom 42">
      <a:dk1>
        <a:srgbClr val="033865"/>
      </a:dk1>
      <a:lt1>
        <a:srgbClr val="FFFFFF"/>
      </a:lt1>
      <a:dk2>
        <a:srgbClr val="97012D"/>
      </a:dk2>
      <a:lt2>
        <a:srgbClr val="C5940D"/>
      </a:lt2>
      <a:accent1>
        <a:srgbClr val="32BBD5"/>
      </a:accent1>
      <a:accent2>
        <a:srgbClr val="AEBC20"/>
      </a:accent2>
      <a:accent3>
        <a:srgbClr val="F0674F"/>
      </a:accent3>
      <a:accent4>
        <a:srgbClr val="621949"/>
      </a:accent4>
      <a:accent5>
        <a:srgbClr val="005597"/>
      </a:accent5>
      <a:accent6>
        <a:srgbClr val="034515"/>
      </a:accent6>
      <a:hlink>
        <a:srgbClr val="005597"/>
      </a:hlink>
      <a:folHlink>
        <a:srgbClr val="414D3D"/>
      </a:folHlink>
    </a:clrScheme>
    <a:fontScheme name="Custom 73">
      <a:majorFont>
        <a:latin typeface="Alegreya Sans Black"/>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_130636_UG_Marketing_PPT_WIDESCREEN" id="{461332A7-0016-354D-8FFF-3CCF277B9A06}" vid="{1AD40106-53B2-9E49-BBBD-66EC10629134}"/>
    </a:ext>
  </a:extLst>
</a:theme>
</file>

<file path=ppt/theme/theme7.xml><?xml version="1.0" encoding="utf-8"?>
<a:theme xmlns:a="http://schemas.openxmlformats.org/drawingml/2006/main" name="1_Blu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7E211ECC-1833-7F4A-8251-8C3FFE68B2A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3A3E8414BF2647878A50716EADB791" ma:contentTypeVersion="14" ma:contentTypeDescription="Create a new document." ma:contentTypeScope="" ma:versionID="be1460471fc1800b129f214a6c9e85d2">
  <xsd:schema xmlns:xsd="http://www.w3.org/2001/XMLSchema" xmlns:xs="http://www.w3.org/2001/XMLSchema" xmlns:p="http://schemas.microsoft.com/office/2006/metadata/properties" xmlns:ns3="c6234777-a953-4a24-b068-328e637f6d83" xmlns:ns4="675c330b-41c6-4d75-9930-11d8135af13b" targetNamespace="http://schemas.microsoft.com/office/2006/metadata/properties" ma:root="true" ma:fieldsID="684a8303f053db8354e200276675549d" ns3:_="" ns4:_="">
    <xsd:import namespace="c6234777-a953-4a24-b068-328e637f6d83"/>
    <xsd:import namespace="675c330b-41c6-4d75-9930-11d8135af13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34777-a953-4a24-b068-328e637f6d8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5c330b-41c6-4d75-9930-11d8135af13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53C3EF-67CA-4DD1-A0EB-945AFAB1C684}">
  <ds:schemaRefs>
    <ds:schemaRef ds:uri="http://schemas.microsoft.com/sharepoint/v3/contenttype/forms"/>
  </ds:schemaRefs>
</ds:datastoreItem>
</file>

<file path=customXml/itemProps2.xml><?xml version="1.0" encoding="utf-8"?>
<ds:datastoreItem xmlns:ds="http://schemas.openxmlformats.org/officeDocument/2006/customXml" ds:itemID="{51B50898-C804-431C-A0B7-1DD86CBA74E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675c330b-41c6-4d75-9930-11d8135af13b"/>
    <ds:schemaRef ds:uri="http://purl.org/dc/terms/"/>
    <ds:schemaRef ds:uri="http://schemas.openxmlformats.org/package/2006/metadata/core-properties"/>
    <ds:schemaRef ds:uri="c6234777-a953-4a24-b068-328e637f6d83"/>
    <ds:schemaRef ds:uri="http://www.w3.org/XML/1998/namespace"/>
    <ds:schemaRef ds:uri="http://purl.org/dc/dcmitype/"/>
  </ds:schemaRefs>
</ds:datastoreItem>
</file>

<file path=customXml/itemProps3.xml><?xml version="1.0" encoding="utf-8"?>
<ds:datastoreItem xmlns:ds="http://schemas.openxmlformats.org/officeDocument/2006/customXml" ds:itemID="{21FA4103-EAF2-4BC3-83A0-DB1180F9C9AE}">
  <ds:schemaRefs>
    <ds:schemaRef ds:uri="675c330b-41c6-4d75-9930-11d8135af13b"/>
    <ds:schemaRef ds:uri="c6234777-a953-4a24-b068-328e637f6d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1a9fa56-3f32-449a-a721-3e3f49aa5e9a}" enabled="0" method="" siteId="{51a9fa56-3f32-449a-a721-3e3f49aa5e9a}" removed="1"/>
</clbl:labelList>
</file>

<file path=docProps/app.xml><?xml version="1.0" encoding="utf-8"?>
<Properties xmlns="http://schemas.openxmlformats.org/officeDocument/2006/extended-properties" xmlns:vt="http://schemas.openxmlformats.org/officeDocument/2006/docPropsVTypes">
  <Template>Purple Set </Template>
  <TotalTime>0</TotalTime>
  <Words>1218</Words>
  <Application>Microsoft Office PowerPoint</Application>
  <PresentationFormat>Widescreen</PresentationFormat>
  <Paragraphs>98</Paragraphs>
  <Slides>15</Slides>
  <Notes>5</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15</vt:i4>
      </vt:variant>
    </vt:vector>
  </HeadingPairs>
  <TitlesOfParts>
    <vt:vector size="32" baseType="lpstr">
      <vt:lpstr>Overpass Medium</vt:lpstr>
      <vt:lpstr>Overpass SemiBold</vt:lpstr>
      <vt:lpstr>Arial</vt:lpstr>
      <vt:lpstr>Inter</vt:lpstr>
      <vt:lpstr>Calibri</vt:lpstr>
      <vt:lpstr>Alegreya Sans Black (Headings)</vt:lpstr>
      <vt:lpstr>Roboto Medium</vt:lpstr>
      <vt:lpstr>Overpass</vt:lpstr>
      <vt:lpstr>Calibri Light</vt:lpstr>
      <vt:lpstr>Roboto Light</vt:lpstr>
      <vt:lpstr>Blue Set </vt:lpstr>
      <vt:lpstr>Green Set </vt:lpstr>
      <vt:lpstr>Pink Set </vt:lpstr>
      <vt:lpstr>Orange Set</vt:lpstr>
      <vt:lpstr>Red Set</vt:lpstr>
      <vt:lpstr>1_Office Theme</vt:lpstr>
      <vt:lpstr>1_Blue Set </vt:lpstr>
      <vt:lpstr>Agent Guide to Clearing 2023</vt:lpstr>
      <vt:lpstr>Key dates</vt:lpstr>
      <vt:lpstr>Clearing tips for agents</vt:lpstr>
      <vt:lpstr>Clearing at Kent</vt:lpstr>
      <vt:lpstr>Routes into clearing</vt:lpstr>
      <vt:lpstr>Priority clearing for 2023</vt:lpstr>
      <vt:lpstr>Students who apply through Clearing Expand your thinking </vt:lpstr>
      <vt:lpstr>Entry requirements</vt:lpstr>
      <vt:lpstr>1. See which courses are available: Use our university Clearing vacancy course listing  Consider different subjects – they don't have to stick with their original idea. They could also look at joint honours courses, so they can study a mix of subjects  Keep checking – universities update their course information regularly  Check the course details – how is it structured each year? What modules make up each year? What are the entry requirements? </vt:lpstr>
      <vt:lpstr>3. Submit an application: apply to Kent directly through our clearing vacancy webpages  Remember to think about accommodation options and non-academic criteria too </vt:lpstr>
      <vt:lpstr>Kent International Foundation Programme</vt:lpstr>
      <vt:lpstr>Applying for accommodation through clearing</vt:lpstr>
      <vt:lpstr>Applying for accommodation through clearing</vt:lpstr>
      <vt:lpstr>Visa processing assistance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Seawright</dc:creator>
  <cp:lastModifiedBy>Lauren Hurst</cp:lastModifiedBy>
  <cp:revision>118</cp:revision>
  <cp:lastPrinted>2022-10-07T16:16:49Z</cp:lastPrinted>
  <dcterms:created xsi:type="dcterms:W3CDTF">2022-08-26T15:47:55Z</dcterms:created>
  <dcterms:modified xsi:type="dcterms:W3CDTF">2023-07-13T14:11:51Z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0x010100D33A3E8414BF2647878A50716EADB791</vt:lpwstr>
  </property>
</Properties>
</file>