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2" r:id="rId6"/>
    <p:sldId id="261" r:id="rId7"/>
    <p:sldId id="26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700A03-A23F-4A25-BD9A-D1FE904E7F59}" type="doc">
      <dgm:prSet loTypeId="urn:microsoft.com/office/officeart/2016/7/layout/HorizontalActionList" loCatId="List" qsTypeId="urn:microsoft.com/office/officeart/2005/8/quickstyle/simple5" qsCatId="simple" csTypeId="urn:microsoft.com/office/officeart/2005/8/colors/colorful2" csCatId="colorful" phldr="1"/>
      <dgm:spPr/>
      <dgm:t>
        <a:bodyPr/>
        <a:lstStyle/>
        <a:p>
          <a:endParaRPr lang="en-US"/>
        </a:p>
      </dgm:t>
    </dgm:pt>
    <dgm:pt modelId="{3BEAFFF5-F4E2-43DD-A64B-40EF68C62DE9}">
      <dgm:prSet/>
      <dgm:spPr/>
      <dgm:t>
        <a:bodyPr/>
        <a:lstStyle/>
        <a:p>
          <a:r>
            <a:rPr lang="en-US" dirty="0"/>
            <a:t>develop skills</a:t>
          </a:r>
        </a:p>
      </dgm:t>
    </dgm:pt>
    <dgm:pt modelId="{887CDB25-C2D8-4622-B553-F321EBC68EE5}" type="parTrans" cxnId="{36F5506B-1D59-49F6-8A40-B92268C31228}">
      <dgm:prSet/>
      <dgm:spPr/>
      <dgm:t>
        <a:bodyPr/>
        <a:lstStyle/>
        <a:p>
          <a:endParaRPr lang="en-US"/>
        </a:p>
      </dgm:t>
    </dgm:pt>
    <dgm:pt modelId="{37A349CB-ABEB-4043-B686-9CFE21DFA5D8}" type="sibTrans" cxnId="{36F5506B-1D59-49F6-8A40-B92268C31228}">
      <dgm:prSet/>
      <dgm:spPr/>
      <dgm:t>
        <a:bodyPr/>
        <a:lstStyle/>
        <a:p>
          <a:endParaRPr lang="en-US"/>
        </a:p>
      </dgm:t>
    </dgm:pt>
    <dgm:pt modelId="{77C55AE7-9732-4B7E-B40B-E8A1B8E34187}">
      <dgm:prSet/>
      <dgm:spPr/>
      <dgm:t>
        <a:bodyPr/>
        <a:lstStyle/>
        <a:p>
          <a:r>
            <a:rPr lang="en-US" dirty="0"/>
            <a:t>communication, teaching, project management, art and design, interviewing, video making</a:t>
          </a:r>
        </a:p>
      </dgm:t>
    </dgm:pt>
    <dgm:pt modelId="{AC55E28F-1940-48C9-8025-4F4377D68F6A}" type="parTrans" cxnId="{E7484945-1E5E-420D-AE61-D0FC617985F1}">
      <dgm:prSet/>
      <dgm:spPr/>
      <dgm:t>
        <a:bodyPr/>
        <a:lstStyle/>
        <a:p>
          <a:endParaRPr lang="en-US"/>
        </a:p>
      </dgm:t>
    </dgm:pt>
    <dgm:pt modelId="{BB6D7095-5C28-4023-A7A5-9CF4DAB187B8}" type="sibTrans" cxnId="{E7484945-1E5E-420D-AE61-D0FC617985F1}">
      <dgm:prSet/>
      <dgm:spPr/>
      <dgm:t>
        <a:bodyPr/>
        <a:lstStyle/>
        <a:p>
          <a:endParaRPr lang="en-US"/>
        </a:p>
      </dgm:t>
    </dgm:pt>
    <dgm:pt modelId="{337C0888-A3F1-4F81-9B96-EE45760760BB}">
      <dgm:prSet/>
      <dgm:spPr/>
      <dgm:t>
        <a:bodyPr/>
        <a:lstStyle/>
        <a:p>
          <a:r>
            <a:rPr lang="en-US" dirty="0"/>
            <a:t>Travel</a:t>
          </a:r>
        </a:p>
      </dgm:t>
    </dgm:pt>
    <dgm:pt modelId="{9A4F4B7B-058C-4FAF-AA51-F01753B9B624}" type="parTrans" cxnId="{7B9D90AD-C371-4684-BA80-155BCC385D76}">
      <dgm:prSet/>
      <dgm:spPr/>
      <dgm:t>
        <a:bodyPr/>
        <a:lstStyle/>
        <a:p>
          <a:endParaRPr lang="en-US"/>
        </a:p>
      </dgm:t>
    </dgm:pt>
    <dgm:pt modelId="{1C673490-A416-4E9B-A2F7-D7ACBAF0AE1D}" type="sibTrans" cxnId="{7B9D90AD-C371-4684-BA80-155BCC385D76}">
      <dgm:prSet/>
      <dgm:spPr/>
      <dgm:t>
        <a:bodyPr/>
        <a:lstStyle/>
        <a:p>
          <a:endParaRPr lang="en-US"/>
        </a:p>
      </dgm:t>
    </dgm:pt>
    <dgm:pt modelId="{E9931E78-A7DC-49B5-90D9-DB81E92AB63A}">
      <dgm:prSet/>
      <dgm:spPr/>
      <dgm:t>
        <a:bodyPr/>
        <a:lstStyle/>
        <a:p>
          <a:r>
            <a:rPr lang="en-US" dirty="0"/>
            <a:t>Travel abroad and immerse yourself in a new culture. Hike in the Himalayas </a:t>
          </a:r>
        </a:p>
      </dgm:t>
    </dgm:pt>
    <dgm:pt modelId="{F422ACB6-5C0C-45D0-98B9-DED01AC8DDDE}" type="parTrans" cxnId="{40F8849F-1708-44A2-BF0D-05DA2F79F7BD}">
      <dgm:prSet/>
      <dgm:spPr/>
      <dgm:t>
        <a:bodyPr/>
        <a:lstStyle/>
        <a:p>
          <a:endParaRPr lang="en-US"/>
        </a:p>
      </dgm:t>
    </dgm:pt>
    <dgm:pt modelId="{3DE1735F-3817-4679-8D82-911108768FE5}" type="sibTrans" cxnId="{40F8849F-1708-44A2-BF0D-05DA2F79F7BD}">
      <dgm:prSet/>
      <dgm:spPr/>
      <dgm:t>
        <a:bodyPr/>
        <a:lstStyle/>
        <a:p>
          <a:endParaRPr lang="en-US"/>
        </a:p>
      </dgm:t>
    </dgm:pt>
    <dgm:pt modelId="{92DDA1CB-B65C-42B1-B841-2199842FBAA5}">
      <dgm:prSet/>
      <dgm:spPr/>
      <dgm:t>
        <a:bodyPr/>
        <a:lstStyle/>
        <a:p>
          <a:r>
            <a:rPr lang="en-US" dirty="0"/>
            <a:t> networking</a:t>
          </a:r>
        </a:p>
      </dgm:t>
    </dgm:pt>
    <dgm:pt modelId="{4B4C47FC-F18E-4021-8F17-1A150D52DBFA}" type="parTrans" cxnId="{701DEBBB-FA3D-4D3B-8E03-33A3C54B67CA}">
      <dgm:prSet/>
      <dgm:spPr/>
      <dgm:t>
        <a:bodyPr/>
        <a:lstStyle/>
        <a:p>
          <a:endParaRPr lang="en-US"/>
        </a:p>
      </dgm:t>
    </dgm:pt>
    <dgm:pt modelId="{04F49ED8-E1D1-442A-AD58-359A929053C4}" type="sibTrans" cxnId="{701DEBBB-FA3D-4D3B-8E03-33A3C54B67CA}">
      <dgm:prSet/>
      <dgm:spPr/>
      <dgm:t>
        <a:bodyPr/>
        <a:lstStyle/>
        <a:p>
          <a:endParaRPr lang="en-US"/>
        </a:p>
      </dgm:t>
    </dgm:pt>
    <dgm:pt modelId="{581D946E-47B7-4140-AD7B-1A8EE8D1F1CC}">
      <dgm:prSet/>
      <dgm:spPr/>
      <dgm:t>
        <a:bodyPr/>
        <a:lstStyle/>
        <a:p>
          <a:r>
            <a:rPr lang="en-US"/>
            <a:t>Create new international networks in Nepal and the UK</a:t>
          </a:r>
        </a:p>
      </dgm:t>
    </dgm:pt>
    <dgm:pt modelId="{1B9D31F3-AF84-4C4E-A735-E13109C5BDB0}" type="parTrans" cxnId="{E1B16E30-3F1A-4DC8-9529-9640A5D4981C}">
      <dgm:prSet/>
      <dgm:spPr/>
      <dgm:t>
        <a:bodyPr/>
        <a:lstStyle/>
        <a:p>
          <a:endParaRPr lang="en-US"/>
        </a:p>
      </dgm:t>
    </dgm:pt>
    <dgm:pt modelId="{2175FFDC-961A-4D07-B8E1-0788EC8A7E06}" type="sibTrans" cxnId="{E1B16E30-3F1A-4DC8-9529-9640A5D4981C}">
      <dgm:prSet/>
      <dgm:spPr/>
      <dgm:t>
        <a:bodyPr/>
        <a:lstStyle/>
        <a:p>
          <a:endParaRPr lang="en-US"/>
        </a:p>
      </dgm:t>
    </dgm:pt>
    <dgm:pt modelId="{D6F318D9-0058-48F7-9601-82D9A3F8F388}">
      <dgm:prSet/>
      <dgm:spPr/>
      <dgm:t>
        <a:bodyPr/>
        <a:lstStyle/>
        <a:p>
          <a:r>
            <a:rPr lang="en-US" dirty="0"/>
            <a:t>wellbeing </a:t>
          </a:r>
        </a:p>
      </dgm:t>
    </dgm:pt>
    <dgm:pt modelId="{D9C8B7BE-4EAB-4344-9962-AB3AA8D31CCE}" type="parTrans" cxnId="{034D8129-8A71-4885-B905-A8C1CD1B2489}">
      <dgm:prSet/>
      <dgm:spPr/>
      <dgm:t>
        <a:bodyPr/>
        <a:lstStyle/>
        <a:p>
          <a:endParaRPr lang="en-US"/>
        </a:p>
      </dgm:t>
    </dgm:pt>
    <dgm:pt modelId="{7CF1D7DA-CD09-4F6B-A3E2-8FE0EF3B6946}" type="sibTrans" cxnId="{034D8129-8A71-4885-B905-A8C1CD1B2489}">
      <dgm:prSet/>
      <dgm:spPr/>
      <dgm:t>
        <a:bodyPr/>
        <a:lstStyle/>
        <a:p>
          <a:endParaRPr lang="en-US"/>
        </a:p>
      </dgm:t>
    </dgm:pt>
    <dgm:pt modelId="{9480E135-6EB8-4DEF-A345-956C4BEF290F}">
      <dgm:prSet/>
      <dgm:spPr/>
      <dgm:t>
        <a:bodyPr/>
        <a:lstStyle/>
        <a:p>
          <a:r>
            <a:rPr lang="en-US" dirty="0"/>
            <a:t>Build confidence, resilience and independence</a:t>
          </a:r>
        </a:p>
      </dgm:t>
    </dgm:pt>
    <dgm:pt modelId="{06DEA4B7-2F3C-4367-8F1F-FDE21DCECEA2}" type="parTrans" cxnId="{8DA78B24-CC21-4B55-87D4-AFEE7D7FB925}">
      <dgm:prSet/>
      <dgm:spPr/>
      <dgm:t>
        <a:bodyPr/>
        <a:lstStyle/>
        <a:p>
          <a:endParaRPr lang="en-US"/>
        </a:p>
      </dgm:t>
    </dgm:pt>
    <dgm:pt modelId="{6F235285-D773-4A79-99F9-F1965BFF436B}" type="sibTrans" cxnId="{8DA78B24-CC21-4B55-87D4-AFEE7D7FB925}">
      <dgm:prSet/>
      <dgm:spPr/>
      <dgm:t>
        <a:bodyPr/>
        <a:lstStyle/>
        <a:p>
          <a:endParaRPr lang="en-US"/>
        </a:p>
      </dgm:t>
    </dgm:pt>
    <dgm:pt modelId="{B80F385A-B279-C047-804E-4AF6F39040CD}" type="pres">
      <dgm:prSet presAssocID="{36700A03-A23F-4A25-BD9A-D1FE904E7F59}" presName="Name0" presStyleCnt="0">
        <dgm:presLayoutVars>
          <dgm:dir/>
          <dgm:animLvl val="lvl"/>
          <dgm:resizeHandles val="exact"/>
        </dgm:presLayoutVars>
      </dgm:prSet>
      <dgm:spPr/>
    </dgm:pt>
    <dgm:pt modelId="{6BE3F869-9C00-AD46-B9CB-F65F4CECF343}" type="pres">
      <dgm:prSet presAssocID="{3BEAFFF5-F4E2-43DD-A64B-40EF68C62DE9}" presName="composite" presStyleCnt="0"/>
      <dgm:spPr/>
    </dgm:pt>
    <dgm:pt modelId="{59C6B78D-904E-4D45-A571-86E73ABDF068}" type="pres">
      <dgm:prSet presAssocID="{3BEAFFF5-F4E2-43DD-A64B-40EF68C62DE9}" presName="parTx" presStyleLbl="alignNode1" presStyleIdx="0" presStyleCnt="4">
        <dgm:presLayoutVars>
          <dgm:chMax val="0"/>
          <dgm:chPref val="0"/>
        </dgm:presLayoutVars>
      </dgm:prSet>
      <dgm:spPr/>
    </dgm:pt>
    <dgm:pt modelId="{2024152E-013B-674C-88A1-08542C3B24E3}" type="pres">
      <dgm:prSet presAssocID="{3BEAFFF5-F4E2-43DD-A64B-40EF68C62DE9}" presName="desTx" presStyleLbl="alignAccFollowNode1" presStyleIdx="0" presStyleCnt="4">
        <dgm:presLayoutVars/>
      </dgm:prSet>
      <dgm:spPr/>
    </dgm:pt>
    <dgm:pt modelId="{4A711B7D-5080-5043-875C-ED69D092162F}" type="pres">
      <dgm:prSet presAssocID="{37A349CB-ABEB-4043-B686-9CFE21DFA5D8}" presName="space" presStyleCnt="0"/>
      <dgm:spPr/>
    </dgm:pt>
    <dgm:pt modelId="{B9570DC1-3462-6847-A1A0-7C2AEA836064}" type="pres">
      <dgm:prSet presAssocID="{337C0888-A3F1-4F81-9B96-EE45760760BB}" presName="composite" presStyleCnt="0"/>
      <dgm:spPr/>
    </dgm:pt>
    <dgm:pt modelId="{99556516-7FC2-1F45-84BA-5B3BE7F5BBCA}" type="pres">
      <dgm:prSet presAssocID="{337C0888-A3F1-4F81-9B96-EE45760760BB}" presName="parTx" presStyleLbl="alignNode1" presStyleIdx="1" presStyleCnt="4">
        <dgm:presLayoutVars>
          <dgm:chMax val="0"/>
          <dgm:chPref val="0"/>
        </dgm:presLayoutVars>
      </dgm:prSet>
      <dgm:spPr/>
    </dgm:pt>
    <dgm:pt modelId="{5E4C0740-2BDD-3F49-94A9-0F0C7EBCF75F}" type="pres">
      <dgm:prSet presAssocID="{337C0888-A3F1-4F81-9B96-EE45760760BB}" presName="desTx" presStyleLbl="alignAccFollowNode1" presStyleIdx="1" presStyleCnt="4">
        <dgm:presLayoutVars/>
      </dgm:prSet>
      <dgm:spPr/>
    </dgm:pt>
    <dgm:pt modelId="{675B5DB9-10CA-C44D-B535-ADF7980FF4CF}" type="pres">
      <dgm:prSet presAssocID="{1C673490-A416-4E9B-A2F7-D7ACBAF0AE1D}" presName="space" presStyleCnt="0"/>
      <dgm:spPr/>
    </dgm:pt>
    <dgm:pt modelId="{96C730A9-86F7-3841-BB36-7ABD3CA3A5EF}" type="pres">
      <dgm:prSet presAssocID="{92DDA1CB-B65C-42B1-B841-2199842FBAA5}" presName="composite" presStyleCnt="0"/>
      <dgm:spPr/>
    </dgm:pt>
    <dgm:pt modelId="{13158EB9-F73C-8349-9856-5EE08197237F}" type="pres">
      <dgm:prSet presAssocID="{92DDA1CB-B65C-42B1-B841-2199842FBAA5}" presName="parTx" presStyleLbl="alignNode1" presStyleIdx="2" presStyleCnt="4">
        <dgm:presLayoutVars>
          <dgm:chMax val="0"/>
          <dgm:chPref val="0"/>
        </dgm:presLayoutVars>
      </dgm:prSet>
      <dgm:spPr/>
    </dgm:pt>
    <dgm:pt modelId="{3F4ED007-6335-784F-940C-3DEC10009FE4}" type="pres">
      <dgm:prSet presAssocID="{92DDA1CB-B65C-42B1-B841-2199842FBAA5}" presName="desTx" presStyleLbl="alignAccFollowNode1" presStyleIdx="2" presStyleCnt="4">
        <dgm:presLayoutVars/>
      </dgm:prSet>
      <dgm:spPr/>
    </dgm:pt>
    <dgm:pt modelId="{A23DA077-A072-A24E-9C48-8C2B94A4C9B8}" type="pres">
      <dgm:prSet presAssocID="{04F49ED8-E1D1-442A-AD58-359A929053C4}" presName="space" presStyleCnt="0"/>
      <dgm:spPr/>
    </dgm:pt>
    <dgm:pt modelId="{E8389B58-9E93-DD4F-A555-EAF9EBF25791}" type="pres">
      <dgm:prSet presAssocID="{D6F318D9-0058-48F7-9601-82D9A3F8F388}" presName="composite" presStyleCnt="0"/>
      <dgm:spPr/>
    </dgm:pt>
    <dgm:pt modelId="{3FDA28F6-E7E6-384B-826F-CD8730FD064C}" type="pres">
      <dgm:prSet presAssocID="{D6F318D9-0058-48F7-9601-82D9A3F8F388}" presName="parTx" presStyleLbl="alignNode1" presStyleIdx="3" presStyleCnt="4">
        <dgm:presLayoutVars>
          <dgm:chMax val="0"/>
          <dgm:chPref val="0"/>
        </dgm:presLayoutVars>
      </dgm:prSet>
      <dgm:spPr/>
    </dgm:pt>
    <dgm:pt modelId="{EDC0B974-E5D0-DB40-B8A9-9544AA037CAC}" type="pres">
      <dgm:prSet presAssocID="{D6F318D9-0058-48F7-9601-82D9A3F8F388}" presName="desTx" presStyleLbl="alignAccFollowNode1" presStyleIdx="3" presStyleCnt="4">
        <dgm:presLayoutVars/>
      </dgm:prSet>
      <dgm:spPr/>
    </dgm:pt>
  </dgm:ptLst>
  <dgm:cxnLst>
    <dgm:cxn modelId="{0196590A-2D2B-764D-8AD9-B0F9AA2C993F}" type="presOf" srcId="{581D946E-47B7-4140-AD7B-1A8EE8D1F1CC}" destId="{3F4ED007-6335-784F-940C-3DEC10009FE4}" srcOrd="0" destOrd="0" presId="urn:microsoft.com/office/officeart/2016/7/layout/HorizontalActionList"/>
    <dgm:cxn modelId="{8DA78B24-CC21-4B55-87D4-AFEE7D7FB925}" srcId="{D6F318D9-0058-48F7-9601-82D9A3F8F388}" destId="{9480E135-6EB8-4DEF-A345-956C4BEF290F}" srcOrd="0" destOrd="0" parTransId="{06DEA4B7-2F3C-4367-8F1F-FDE21DCECEA2}" sibTransId="{6F235285-D773-4A79-99F9-F1965BFF436B}"/>
    <dgm:cxn modelId="{034D8129-8A71-4885-B905-A8C1CD1B2489}" srcId="{36700A03-A23F-4A25-BD9A-D1FE904E7F59}" destId="{D6F318D9-0058-48F7-9601-82D9A3F8F388}" srcOrd="3" destOrd="0" parTransId="{D9C8B7BE-4EAB-4344-9962-AB3AA8D31CCE}" sibTransId="{7CF1D7DA-CD09-4F6B-A3E2-8FE0EF3B6946}"/>
    <dgm:cxn modelId="{E1B16E30-3F1A-4DC8-9529-9640A5D4981C}" srcId="{92DDA1CB-B65C-42B1-B841-2199842FBAA5}" destId="{581D946E-47B7-4140-AD7B-1A8EE8D1F1CC}" srcOrd="0" destOrd="0" parTransId="{1B9D31F3-AF84-4C4E-A735-E13109C5BDB0}" sibTransId="{2175FFDC-961A-4D07-B8E1-0788EC8A7E06}"/>
    <dgm:cxn modelId="{2D0CF735-B06E-F94D-9604-EB96E885DEEE}" type="presOf" srcId="{337C0888-A3F1-4F81-9B96-EE45760760BB}" destId="{99556516-7FC2-1F45-84BA-5B3BE7F5BBCA}" srcOrd="0" destOrd="0" presId="urn:microsoft.com/office/officeart/2016/7/layout/HorizontalActionList"/>
    <dgm:cxn modelId="{E7484945-1E5E-420D-AE61-D0FC617985F1}" srcId="{3BEAFFF5-F4E2-43DD-A64B-40EF68C62DE9}" destId="{77C55AE7-9732-4B7E-B40B-E8A1B8E34187}" srcOrd="0" destOrd="0" parTransId="{AC55E28F-1940-48C9-8025-4F4377D68F6A}" sibTransId="{BB6D7095-5C28-4023-A7A5-9CF4DAB187B8}"/>
    <dgm:cxn modelId="{36F5506B-1D59-49F6-8A40-B92268C31228}" srcId="{36700A03-A23F-4A25-BD9A-D1FE904E7F59}" destId="{3BEAFFF5-F4E2-43DD-A64B-40EF68C62DE9}" srcOrd="0" destOrd="0" parTransId="{887CDB25-C2D8-4622-B553-F321EBC68EE5}" sibTransId="{37A349CB-ABEB-4043-B686-9CFE21DFA5D8}"/>
    <dgm:cxn modelId="{14A4C27D-D9D7-1547-A5AC-450839E4E8C4}" type="presOf" srcId="{E9931E78-A7DC-49B5-90D9-DB81E92AB63A}" destId="{5E4C0740-2BDD-3F49-94A9-0F0C7EBCF75F}" srcOrd="0" destOrd="0" presId="urn:microsoft.com/office/officeart/2016/7/layout/HorizontalActionList"/>
    <dgm:cxn modelId="{CD619D90-C21D-EB4E-85A4-BCA97159F413}" type="presOf" srcId="{3BEAFFF5-F4E2-43DD-A64B-40EF68C62DE9}" destId="{59C6B78D-904E-4D45-A571-86E73ABDF068}" srcOrd="0" destOrd="0" presId="urn:microsoft.com/office/officeart/2016/7/layout/HorizontalActionList"/>
    <dgm:cxn modelId="{CEEE449D-689F-3B4B-A212-F7E25803CC11}" type="presOf" srcId="{92DDA1CB-B65C-42B1-B841-2199842FBAA5}" destId="{13158EB9-F73C-8349-9856-5EE08197237F}" srcOrd="0" destOrd="0" presId="urn:microsoft.com/office/officeart/2016/7/layout/HorizontalActionList"/>
    <dgm:cxn modelId="{40F8849F-1708-44A2-BF0D-05DA2F79F7BD}" srcId="{337C0888-A3F1-4F81-9B96-EE45760760BB}" destId="{E9931E78-A7DC-49B5-90D9-DB81E92AB63A}" srcOrd="0" destOrd="0" parTransId="{F422ACB6-5C0C-45D0-98B9-DED01AC8DDDE}" sibTransId="{3DE1735F-3817-4679-8D82-911108768FE5}"/>
    <dgm:cxn modelId="{7B9D90AD-C371-4684-BA80-155BCC385D76}" srcId="{36700A03-A23F-4A25-BD9A-D1FE904E7F59}" destId="{337C0888-A3F1-4F81-9B96-EE45760760BB}" srcOrd="1" destOrd="0" parTransId="{9A4F4B7B-058C-4FAF-AA51-F01753B9B624}" sibTransId="{1C673490-A416-4E9B-A2F7-D7ACBAF0AE1D}"/>
    <dgm:cxn modelId="{604445B1-47BD-5747-A3E9-EF1EE6A1CE2B}" type="presOf" srcId="{9480E135-6EB8-4DEF-A345-956C4BEF290F}" destId="{EDC0B974-E5D0-DB40-B8A9-9544AA037CAC}" srcOrd="0" destOrd="0" presId="urn:microsoft.com/office/officeart/2016/7/layout/HorizontalActionList"/>
    <dgm:cxn modelId="{F35689B7-E2BD-324D-82A8-2D46A796B80F}" type="presOf" srcId="{77C55AE7-9732-4B7E-B40B-E8A1B8E34187}" destId="{2024152E-013B-674C-88A1-08542C3B24E3}" srcOrd="0" destOrd="0" presId="urn:microsoft.com/office/officeart/2016/7/layout/HorizontalActionList"/>
    <dgm:cxn modelId="{701DEBBB-FA3D-4D3B-8E03-33A3C54B67CA}" srcId="{36700A03-A23F-4A25-BD9A-D1FE904E7F59}" destId="{92DDA1CB-B65C-42B1-B841-2199842FBAA5}" srcOrd="2" destOrd="0" parTransId="{4B4C47FC-F18E-4021-8F17-1A150D52DBFA}" sibTransId="{04F49ED8-E1D1-442A-AD58-359A929053C4}"/>
    <dgm:cxn modelId="{D38D14BD-2433-114B-AEDE-CFB1805F807A}" type="presOf" srcId="{D6F318D9-0058-48F7-9601-82D9A3F8F388}" destId="{3FDA28F6-E7E6-384B-826F-CD8730FD064C}" srcOrd="0" destOrd="0" presId="urn:microsoft.com/office/officeart/2016/7/layout/HorizontalActionList"/>
    <dgm:cxn modelId="{FC85D6FF-68E8-1245-8426-7CC628A63599}" type="presOf" srcId="{36700A03-A23F-4A25-BD9A-D1FE904E7F59}" destId="{B80F385A-B279-C047-804E-4AF6F39040CD}" srcOrd="0" destOrd="0" presId="urn:microsoft.com/office/officeart/2016/7/layout/HorizontalActionList"/>
    <dgm:cxn modelId="{5730BB55-F5A0-3D4A-B2B3-347B8E3E5EFC}" type="presParOf" srcId="{B80F385A-B279-C047-804E-4AF6F39040CD}" destId="{6BE3F869-9C00-AD46-B9CB-F65F4CECF343}" srcOrd="0" destOrd="0" presId="urn:microsoft.com/office/officeart/2016/7/layout/HorizontalActionList"/>
    <dgm:cxn modelId="{A83322BA-AEAB-C747-8C9B-F6F06066968D}" type="presParOf" srcId="{6BE3F869-9C00-AD46-B9CB-F65F4CECF343}" destId="{59C6B78D-904E-4D45-A571-86E73ABDF068}" srcOrd="0" destOrd="0" presId="urn:microsoft.com/office/officeart/2016/7/layout/HorizontalActionList"/>
    <dgm:cxn modelId="{39FB606B-BE62-9144-A3B0-16137B766893}" type="presParOf" srcId="{6BE3F869-9C00-AD46-B9CB-F65F4CECF343}" destId="{2024152E-013B-674C-88A1-08542C3B24E3}" srcOrd="1" destOrd="0" presId="urn:microsoft.com/office/officeart/2016/7/layout/HorizontalActionList"/>
    <dgm:cxn modelId="{C8585E7D-858C-F547-8384-969060DEA003}" type="presParOf" srcId="{B80F385A-B279-C047-804E-4AF6F39040CD}" destId="{4A711B7D-5080-5043-875C-ED69D092162F}" srcOrd="1" destOrd="0" presId="urn:microsoft.com/office/officeart/2016/7/layout/HorizontalActionList"/>
    <dgm:cxn modelId="{7552F1BF-72FA-F244-9BFA-4198ABF09CE6}" type="presParOf" srcId="{B80F385A-B279-C047-804E-4AF6F39040CD}" destId="{B9570DC1-3462-6847-A1A0-7C2AEA836064}" srcOrd="2" destOrd="0" presId="urn:microsoft.com/office/officeart/2016/7/layout/HorizontalActionList"/>
    <dgm:cxn modelId="{97841846-FC53-CA46-A07C-F5C0E7935A0E}" type="presParOf" srcId="{B9570DC1-3462-6847-A1A0-7C2AEA836064}" destId="{99556516-7FC2-1F45-84BA-5B3BE7F5BBCA}" srcOrd="0" destOrd="0" presId="urn:microsoft.com/office/officeart/2016/7/layout/HorizontalActionList"/>
    <dgm:cxn modelId="{196864CC-C3AB-564C-9556-B2C6903A5E1C}" type="presParOf" srcId="{B9570DC1-3462-6847-A1A0-7C2AEA836064}" destId="{5E4C0740-2BDD-3F49-94A9-0F0C7EBCF75F}" srcOrd="1" destOrd="0" presId="urn:microsoft.com/office/officeart/2016/7/layout/HorizontalActionList"/>
    <dgm:cxn modelId="{DFC279B2-DC3D-C24A-8202-9A90BDAC6428}" type="presParOf" srcId="{B80F385A-B279-C047-804E-4AF6F39040CD}" destId="{675B5DB9-10CA-C44D-B535-ADF7980FF4CF}" srcOrd="3" destOrd="0" presId="urn:microsoft.com/office/officeart/2016/7/layout/HorizontalActionList"/>
    <dgm:cxn modelId="{ED97A457-B8FC-F441-9E26-8836CBB833ED}" type="presParOf" srcId="{B80F385A-B279-C047-804E-4AF6F39040CD}" destId="{96C730A9-86F7-3841-BB36-7ABD3CA3A5EF}" srcOrd="4" destOrd="0" presId="urn:microsoft.com/office/officeart/2016/7/layout/HorizontalActionList"/>
    <dgm:cxn modelId="{CFBDDBC1-E17B-6249-BAAE-9D88A24F6D14}" type="presParOf" srcId="{96C730A9-86F7-3841-BB36-7ABD3CA3A5EF}" destId="{13158EB9-F73C-8349-9856-5EE08197237F}" srcOrd="0" destOrd="0" presId="urn:microsoft.com/office/officeart/2016/7/layout/HorizontalActionList"/>
    <dgm:cxn modelId="{9563EC3A-EDC3-7D4F-9B45-6EADCFEDB416}" type="presParOf" srcId="{96C730A9-86F7-3841-BB36-7ABD3CA3A5EF}" destId="{3F4ED007-6335-784F-940C-3DEC10009FE4}" srcOrd="1" destOrd="0" presId="urn:microsoft.com/office/officeart/2016/7/layout/HorizontalActionList"/>
    <dgm:cxn modelId="{5F1A9991-0780-8841-A79C-16AA77F3684B}" type="presParOf" srcId="{B80F385A-B279-C047-804E-4AF6F39040CD}" destId="{A23DA077-A072-A24E-9C48-8C2B94A4C9B8}" srcOrd="5" destOrd="0" presId="urn:microsoft.com/office/officeart/2016/7/layout/HorizontalActionList"/>
    <dgm:cxn modelId="{A4F8AD03-AA24-704F-B1F7-903D0F1EFE53}" type="presParOf" srcId="{B80F385A-B279-C047-804E-4AF6F39040CD}" destId="{E8389B58-9E93-DD4F-A555-EAF9EBF25791}" srcOrd="6" destOrd="0" presId="urn:microsoft.com/office/officeart/2016/7/layout/HorizontalActionList"/>
    <dgm:cxn modelId="{51A354E2-BBFA-2A43-8B86-BE7E7BF6CAD6}" type="presParOf" srcId="{E8389B58-9E93-DD4F-A555-EAF9EBF25791}" destId="{3FDA28F6-E7E6-384B-826F-CD8730FD064C}" srcOrd="0" destOrd="0" presId="urn:microsoft.com/office/officeart/2016/7/layout/HorizontalActionList"/>
    <dgm:cxn modelId="{52F5997C-9525-3745-8B93-91BBC260B676}" type="presParOf" srcId="{E8389B58-9E93-DD4F-A555-EAF9EBF25791}" destId="{EDC0B974-E5D0-DB40-B8A9-9544AA037CAC}"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6B78D-904E-4D45-A571-86E73ABDF068}">
      <dsp:nvSpPr>
        <dsp:cNvPr id="0" name=""/>
        <dsp:cNvSpPr/>
      </dsp:nvSpPr>
      <dsp:spPr>
        <a:xfrm>
          <a:off x="7438" y="725929"/>
          <a:ext cx="2544259" cy="7632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dirty="0"/>
            <a:t>develop skills</a:t>
          </a:r>
        </a:p>
      </dsp:txBody>
      <dsp:txXfrm>
        <a:off x="7438" y="725929"/>
        <a:ext cx="2544259" cy="763277"/>
      </dsp:txXfrm>
    </dsp:sp>
    <dsp:sp modelId="{2024152E-013B-674C-88A1-08542C3B24E3}">
      <dsp:nvSpPr>
        <dsp:cNvPr id="0" name=""/>
        <dsp:cNvSpPr/>
      </dsp:nvSpPr>
      <dsp:spPr>
        <a:xfrm>
          <a:off x="7438" y="1489207"/>
          <a:ext cx="2544259" cy="213620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dirty="0"/>
            <a:t>communication, teaching, project management, art and design, interviewing, video making</a:t>
          </a:r>
        </a:p>
      </dsp:txBody>
      <dsp:txXfrm>
        <a:off x="7438" y="1489207"/>
        <a:ext cx="2544259" cy="2136200"/>
      </dsp:txXfrm>
    </dsp:sp>
    <dsp:sp modelId="{99556516-7FC2-1F45-84BA-5B3BE7F5BBCA}">
      <dsp:nvSpPr>
        <dsp:cNvPr id="0" name=""/>
        <dsp:cNvSpPr/>
      </dsp:nvSpPr>
      <dsp:spPr>
        <a:xfrm>
          <a:off x="2659592" y="725929"/>
          <a:ext cx="2544259" cy="763277"/>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dirty="0"/>
            <a:t>Travel</a:t>
          </a:r>
        </a:p>
      </dsp:txBody>
      <dsp:txXfrm>
        <a:off x="2659592" y="725929"/>
        <a:ext cx="2544259" cy="763277"/>
      </dsp:txXfrm>
    </dsp:sp>
    <dsp:sp modelId="{5E4C0740-2BDD-3F49-94A9-0F0C7EBCF75F}">
      <dsp:nvSpPr>
        <dsp:cNvPr id="0" name=""/>
        <dsp:cNvSpPr/>
      </dsp:nvSpPr>
      <dsp:spPr>
        <a:xfrm>
          <a:off x="2659592" y="1489207"/>
          <a:ext cx="2544259" cy="2136200"/>
        </a:xfrm>
        <a:prstGeom prst="rect">
          <a:avLst/>
        </a:prstGeom>
        <a:solidFill>
          <a:schemeClr val="accent2">
            <a:tint val="40000"/>
            <a:alpha val="90000"/>
            <a:hueOff val="-283075"/>
            <a:satOff val="-25115"/>
            <a:lumOff val="-256"/>
            <a:alphaOff val="0"/>
          </a:schemeClr>
        </a:solidFill>
        <a:ln w="6350" cap="flat" cmpd="sng" algn="ctr">
          <a:solidFill>
            <a:schemeClr val="accent2">
              <a:tint val="40000"/>
              <a:alpha val="90000"/>
              <a:hueOff val="-283075"/>
              <a:satOff val="-25115"/>
              <a:lumOff val="-25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dirty="0"/>
            <a:t>Travel abroad and immerse yourself in a new culture. Hike in the Himalayas </a:t>
          </a:r>
        </a:p>
      </dsp:txBody>
      <dsp:txXfrm>
        <a:off x="2659592" y="1489207"/>
        <a:ext cx="2544259" cy="2136200"/>
      </dsp:txXfrm>
    </dsp:sp>
    <dsp:sp modelId="{13158EB9-F73C-8349-9856-5EE08197237F}">
      <dsp:nvSpPr>
        <dsp:cNvPr id="0" name=""/>
        <dsp:cNvSpPr/>
      </dsp:nvSpPr>
      <dsp:spPr>
        <a:xfrm>
          <a:off x="5311747" y="725929"/>
          <a:ext cx="2544259" cy="763277"/>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dirty="0"/>
            <a:t> networking</a:t>
          </a:r>
        </a:p>
      </dsp:txBody>
      <dsp:txXfrm>
        <a:off x="5311747" y="725929"/>
        <a:ext cx="2544259" cy="763277"/>
      </dsp:txXfrm>
    </dsp:sp>
    <dsp:sp modelId="{3F4ED007-6335-784F-940C-3DEC10009FE4}">
      <dsp:nvSpPr>
        <dsp:cNvPr id="0" name=""/>
        <dsp:cNvSpPr/>
      </dsp:nvSpPr>
      <dsp:spPr>
        <a:xfrm>
          <a:off x="5311747" y="1489207"/>
          <a:ext cx="2544259" cy="2136200"/>
        </a:xfrm>
        <a:prstGeom prst="rect">
          <a:avLst/>
        </a:prstGeom>
        <a:solidFill>
          <a:schemeClr val="accent2">
            <a:tint val="40000"/>
            <a:alpha val="90000"/>
            <a:hueOff val="-566151"/>
            <a:satOff val="-50231"/>
            <a:lumOff val="-513"/>
            <a:alphaOff val="0"/>
          </a:schemeClr>
        </a:solidFill>
        <a:ln w="6350" cap="flat" cmpd="sng" algn="ctr">
          <a:solidFill>
            <a:schemeClr val="accent2">
              <a:tint val="40000"/>
              <a:alpha val="90000"/>
              <a:hueOff val="-566151"/>
              <a:satOff val="-50231"/>
              <a:lumOff val="-51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Create new international networks in Nepal and the UK</a:t>
          </a:r>
        </a:p>
      </dsp:txBody>
      <dsp:txXfrm>
        <a:off x="5311747" y="1489207"/>
        <a:ext cx="2544259" cy="2136200"/>
      </dsp:txXfrm>
    </dsp:sp>
    <dsp:sp modelId="{3FDA28F6-E7E6-384B-826F-CD8730FD064C}">
      <dsp:nvSpPr>
        <dsp:cNvPr id="0" name=""/>
        <dsp:cNvSpPr/>
      </dsp:nvSpPr>
      <dsp:spPr>
        <a:xfrm>
          <a:off x="7963901" y="725929"/>
          <a:ext cx="2544259" cy="763277"/>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dirty="0"/>
            <a:t>wellbeing </a:t>
          </a:r>
        </a:p>
      </dsp:txBody>
      <dsp:txXfrm>
        <a:off x="7963901" y="725929"/>
        <a:ext cx="2544259" cy="763277"/>
      </dsp:txXfrm>
    </dsp:sp>
    <dsp:sp modelId="{EDC0B974-E5D0-DB40-B8A9-9544AA037CAC}">
      <dsp:nvSpPr>
        <dsp:cNvPr id="0" name=""/>
        <dsp:cNvSpPr/>
      </dsp:nvSpPr>
      <dsp:spPr>
        <a:xfrm>
          <a:off x="7963901" y="1489207"/>
          <a:ext cx="2544259" cy="2136200"/>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dirty="0"/>
            <a:t>Build confidence, resilience and independence</a:t>
          </a:r>
        </a:p>
      </dsp:txBody>
      <dsp:txXfrm>
        <a:off x="7963901" y="1489207"/>
        <a:ext cx="2544259" cy="2136200"/>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F4CB-0260-A6F2-1C42-3D916AAAC2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83345E4-9004-52EB-8CEA-16392E4D1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F7C3F8E-AA2B-EB25-41F0-9A8C2566C49C}"/>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5" name="Footer Placeholder 4">
            <a:extLst>
              <a:ext uri="{FF2B5EF4-FFF2-40B4-BE49-F238E27FC236}">
                <a16:creationId xmlns:a16="http://schemas.microsoft.com/office/drawing/2014/main" id="{92A66E79-CC22-3D4E-815B-0F4BB1C8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16743-5612-5DBF-E1CF-160EB08C93F7}"/>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113321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692D4-97F4-8E42-49F4-1BD2CADFF9E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87FA72-FCEA-464B-E8A9-1F9FFDF11B6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86BDCF-92B1-D5A4-2CE9-3494E4F94ACF}"/>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5" name="Footer Placeholder 4">
            <a:extLst>
              <a:ext uri="{FF2B5EF4-FFF2-40B4-BE49-F238E27FC236}">
                <a16:creationId xmlns:a16="http://schemas.microsoft.com/office/drawing/2014/main" id="{1607AE00-D36E-A8C5-4AA8-D454C98CC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C44CF-BE68-1C81-9C59-2856DF047937}"/>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213074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7A40B-9818-2009-0D25-B1327BA5E78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2BC7B6-C2D8-47DD-E0DB-C70A6AC6A7F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46BF51-0742-B82D-60DE-FB2E76BCA777}"/>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5" name="Footer Placeholder 4">
            <a:extLst>
              <a:ext uri="{FF2B5EF4-FFF2-40B4-BE49-F238E27FC236}">
                <a16:creationId xmlns:a16="http://schemas.microsoft.com/office/drawing/2014/main" id="{045B76D9-C30A-49BF-E98A-559109280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21144-B8E2-7A91-C901-405779838730}"/>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83372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4DEF-83AF-CA1C-9FFA-570AD208928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3EDC27A-7882-E16B-DEA2-C4A9E565B6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FB3EE8B-CA43-7609-715E-3069C6B85A79}"/>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5" name="Footer Placeholder 4">
            <a:extLst>
              <a:ext uri="{FF2B5EF4-FFF2-40B4-BE49-F238E27FC236}">
                <a16:creationId xmlns:a16="http://schemas.microsoft.com/office/drawing/2014/main" id="{E5268B9B-F14D-7F29-97A5-329F39EBC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4DBFB-D016-89BE-7EFD-0AD088CBF801}"/>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22003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C1BE-AEA9-2863-6E3C-D3A55E7BCAE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FC14B7C-7960-6A7B-2686-C63A775AD0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9556CC-7C14-52B2-5970-3359A7539015}"/>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5" name="Footer Placeholder 4">
            <a:extLst>
              <a:ext uri="{FF2B5EF4-FFF2-40B4-BE49-F238E27FC236}">
                <a16:creationId xmlns:a16="http://schemas.microsoft.com/office/drawing/2014/main" id="{6912A9E8-8679-DF9F-A381-8173D6159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24C97-DD5C-AE2B-7ABB-77D8AE7C7DBB}"/>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46529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02B71-81A5-BA75-6AD9-701BCAE3743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D0DF-4001-4F41-5B23-986BD81727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A80FEE3-55DC-4184-76A6-15D8BF7CCCD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F70F8A3-E476-B016-D6F4-B995CD0DAEAA}"/>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6" name="Footer Placeholder 5">
            <a:extLst>
              <a:ext uri="{FF2B5EF4-FFF2-40B4-BE49-F238E27FC236}">
                <a16:creationId xmlns:a16="http://schemas.microsoft.com/office/drawing/2014/main" id="{FE1D31C9-9F78-DC16-C588-CB769BD29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0F574-9223-C084-55A4-9CEB624D2471}"/>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3492641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F03C-5267-74BB-48BC-79628833D4F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DB959F-6002-5182-A505-0A01561F2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697E8B-1FE5-1F8F-D737-F6057B57BA9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85C3FCE-074E-86F7-2A5F-78E214E675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32CE6AF-4984-5EF4-0349-EBF6B07FBE6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31253F9-E787-49B4-02FD-DF8376CC7E6B}"/>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8" name="Footer Placeholder 7">
            <a:extLst>
              <a:ext uri="{FF2B5EF4-FFF2-40B4-BE49-F238E27FC236}">
                <a16:creationId xmlns:a16="http://schemas.microsoft.com/office/drawing/2014/main" id="{B341FC65-A54A-96A1-6365-8945DE3373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D6A4D-43E3-CBF5-8403-0EC9D71828D3}"/>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2855485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AED1-0C38-E59F-61DA-31F5D6A628F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563B743-BC25-07C1-8DCB-D695C292054E}"/>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4" name="Footer Placeholder 3">
            <a:extLst>
              <a:ext uri="{FF2B5EF4-FFF2-40B4-BE49-F238E27FC236}">
                <a16:creationId xmlns:a16="http://schemas.microsoft.com/office/drawing/2014/main" id="{58F6F8B8-8731-A29F-7324-FDA8BBB20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53FE4-3758-788A-072E-DA6428FD92C9}"/>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611576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2A92A9-A645-5E0C-834B-FC1C5F9FC18C}"/>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3" name="Footer Placeholder 2">
            <a:extLst>
              <a:ext uri="{FF2B5EF4-FFF2-40B4-BE49-F238E27FC236}">
                <a16:creationId xmlns:a16="http://schemas.microsoft.com/office/drawing/2014/main" id="{84D45376-4D44-9C1D-0C81-DF378F6E78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466535-9229-7127-7B8D-043213F06BD8}"/>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242536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3E84-8990-F4D2-14D9-F67FE18204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21E3731-B501-1C51-A098-FD636CEF91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2E411-E271-B853-5244-D9C45A34D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2ADDDF-9D31-E701-5FDC-63B8A7AD802B}"/>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6" name="Footer Placeholder 5">
            <a:extLst>
              <a:ext uri="{FF2B5EF4-FFF2-40B4-BE49-F238E27FC236}">
                <a16:creationId xmlns:a16="http://schemas.microsoft.com/office/drawing/2014/main" id="{BBE596D9-C5D6-A9C7-4E3C-3D04778451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9754C-7754-625E-2BE1-52AF4DC7CF9B}"/>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356514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0FF7F-474B-FFB1-5B9D-BD5A81B0A5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466D30-25FA-E74A-E897-4E5B5EDA2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494B59-63D7-6160-CFC8-21A89CC4E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8F8AFE-022F-EC1E-02E1-C764263B4E6C}"/>
              </a:ext>
            </a:extLst>
          </p:cNvPr>
          <p:cNvSpPr>
            <a:spLocks noGrp="1"/>
          </p:cNvSpPr>
          <p:nvPr>
            <p:ph type="dt" sz="half" idx="10"/>
          </p:nvPr>
        </p:nvSpPr>
        <p:spPr/>
        <p:txBody>
          <a:bodyPr/>
          <a:lstStyle/>
          <a:p>
            <a:fld id="{EA5CCB9A-3CC3-8349-BBB9-7E8EEBB59580}" type="datetimeFigureOut">
              <a:rPr lang="en-US" smtClean="0"/>
              <a:t>10/13/2023</a:t>
            </a:fld>
            <a:endParaRPr lang="en-US"/>
          </a:p>
        </p:txBody>
      </p:sp>
      <p:sp>
        <p:nvSpPr>
          <p:cNvPr id="6" name="Footer Placeholder 5">
            <a:extLst>
              <a:ext uri="{FF2B5EF4-FFF2-40B4-BE49-F238E27FC236}">
                <a16:creationId xmlns:a16="http://schemas.microsoft.com/office/drawing/2014/main" id="{FFBE163F-C0FF-7816-973E-3EBDEC47B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C7417-0623-252B-6B8C-043AE93923C4}"/>
              </a:ext>
            </a:extLst>
          </p:cNvPr>
          <p:cNvSpPr>
            <a:spLocks noGrp="1"/>
          </p:cNvSpPr>
          <p:nvPr>
            <p:ph type="sldNum" sz="quarter" idx="12"/>
          </p:nvPr>
        </p:nvSpPr>
        <p:spPr/>
        <p:txBody>
          <a:bodyPr/>
          <a:lstStyle/>
          <a:p>
            <a:fld id="{A937A25A-A90C-2140-945F-8C298C6C22B2}" type="slidenum">
              <a:rPr lang="en-US" smtClean="0"/>
              <a:t>‹#›</a:t>
            </a:fld>
            <a:endParaRPr lang="en-US"/>
          </a:p>
        </p:txBody>
      </p:sp>
    </p:spTree>
    <p:extLst>
      <p:ext uri="{BB962C8B-B14F-4D97-AF65-F5344CB8AC3E}">
        <p14:creationId xmlns:p14="http://schemas.microsoft.com/office/powerpoint/2010/main" val="4253423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DDE571-6DEE-12A6-ECA0-D37384590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FEC702E-0523-BBE0-2C03-81AB1A7935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DD5040-04AE-270C-9212-B1C2711996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CCB9A-3CC3-8349-BBB9-7E8EEBB59580}" type="datetimeFigureOut">
              <a:rPr lang="en-US" smtClean="0"/>
              <a:t>10/13/2023</a:t>
            </a:fld>
            <a:endParaRPr lang="en-US"/>
          </a:p>
        </p:txBody>
      </p:sp>
      <p:sp>
        <p:nvSpPr>
          <p:cNvPr id="5" name="Footer Placeholder 4">
            <a:extLst>
              <a:ext uri="{FF2B5EF4-FFF2-40B4-BE49-F238E27FC236}">
                <a16:creationId xmlns:a16="http://schemas.microsoft.com/office/drawing/2014/main" id="{40B27B94-FBA6-3BB3-F1B7-4D5CFC140D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915F74-2B10-AEE8-18C0-E63CA5F4AB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7A25A-A90C-2140-945F-8C298C6C22B2}" type="slidenum">
              <a:rPr lang="en-US" smtClean="0"/>
              <a:t>‹#›</a:t>
            </a:fld>
            <a:endParaRPr lang="en-US"/>
          </a:p>
        </p:txBody>
      </p:sp>
    </p:spTree>
    <p:extLst>
      <p:ext uri="{BB962C8B-B14F-4D97-AF65-F5344CB8AC3E}">
        <p14:creationId xmlns:p14="http://schemas.microsoft.com/office/powerpoint/2010/main" val="19945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w8LgeVRcbZY"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gister-of-charities.charitycommission.gov.uk/charity-search/-/charity-details/3970554/charity-overview" TargetMode="External"/><Relationship Id="rId2" Type="http://schemas.openxmlformats.org/officeDocument/2006/relationships/hyperlink" Target="https://www.hvpnepal-uk.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58E0C-BFF3-78F5-768E-E31137938BA0}"/>
              </a:ext>
            </a:extLst>
          </p:cNvPr>
          <p:cNvSpPr>
            <a:spLocks noGrp="1"/>
          </p:cNvSpPr>
          <p:nvPr>
            <p:ph type="ctrTitle"/>
          </p:nvPr>
        </p:nvSpPr>
        <p:spPr>
          <a:xfrm>
            <a:off x="638881" y="457200"/>
            <a:ext cx="10909640" cy="1368614"/>
          </a:xfrm>
        </p:spPr>
        <p:txBody>
          <a:bodyPr anchor="ctr">
            <a:normAutofit/>
          </a:bodyPr>
          <a:lstStyle/>
          <a:p>
            <a:r>
              <a:rPr lang="en-US" sz="6600"/>
              <a:t>Nepal-Kent Volunteer Link</a:t>
            </a:r>
          </a:p>
        </p:txBody>
      </p:sp>
      <p:sp>
        <p:nvSpPr>
          <p:cNvPr id="3" name="Subtitle 2">
            <a:extLst>
              <a:ext uri="{FF2B5EF4-FFF2-40B4-BE49-F238E27FC236}">
                <a16:creationId xmlns:a16="http://schemas.microsoft.com/office/drawing/2014/main" id="{4E4800CD-4A09-33D2-4BEB-6EE1C75CF0B8}"/>
              </a:ext>
            </a:extLst>
          </p:cNvPr>
          <p:cNvSpPr>
            <a:spLocks noGrp="1"/>
          </p:cNvSpPr>
          <p:nvPr>
            <p:ph type="subTitle" idx="1"/>
          </p:nvPr>
        </p:nvSpPr>
        <p:spPr>
          <a:xfrm>
            <a:off x="638881" y="1922561"/>
            <a:ext cx="10909643" cy="552659"/>
          </a:xfrm>
        </p:spPr>
        <p:txBody>
          <a:bodyPr anchor="ctr">
            <a:normAutofit/>
          </a:bodyPr>
          <a:lstStyle/>
          <a:p>
            <a:r>
              <a:rPr lang="en-US" dirty="0"/>
              <a:t>Dr Lars Atkin: </a:t>
            </a:r>
            <a:r>
              <a:rPr lang="en-US" dirty="0" err="1"/>
              <a:t>L.E.Atkin@kent.ac.uk</a:t>
            </a:r>
            <a:endParaRPr lang="en-US" dirty="0"/>
          </a:p>
        </p:txBody>
      </p:sp>
      <p:sp>
        <p:nvSpPr>
          <p:cNvPr id="205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a book in the center&#10;&#10;Description automatically generated">
            <a:extLst>
              <a:ext uri="{FF2B5EF4-FFF2-40B4-BE49-F238E27FC236}">
                <a16:creationId xmlns:a16="http://schemas.microsoft.com/office/drawing/2014/main" id="{74276362-7B50-17CE-351F-5CD744C77970}"/>
              </a:ext>
            </a:extLst>
          </p:cNvPr>
          <p:cNvPicPr>
            <a:picLocks noChangeAspect="1"/>
          </p:cNvPicPr>
          <p:nvPr/>
        </p:nvPicPr>
        <p:blipFill>
          <a:blip r:embed="rId2"/>
          <a:stretch>
            <a:fillRect/>
          </a:stretch>
        </p:blipFill>
        <p:spPr>
          <a:xfrm>
            <a:off x="1324356" y="2642616"/>
            <a:ext cx="3605784" cy="3605784"/>
          </a:xfrm>
          <a:prstGeom prst="rect">
            <a:avLst/>
          </a:prstGeom>
        </p:spPr>
      </p:pic>
      <p:pic>
        <p:nvPicPr>
          <p:cNvPr id="2050" name="Picture 2" descr="A blue text on a white background&#10;&#10;Description automatically generated">
            <a:extLst>
              <a:ext uri="{FF2B5EF4-FFF2-40B4-BE49-F238E27FC236}">
                <a16:creationId xmlns:a16="http://schemas.microsoft.com/office/drawing/2014/main" id="{0491860D-F61F-979B-C4A8-C33A6982BE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2440" y="2642616"/>
            <a:ext cx="5418527" cy="360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59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4ED082-CEA7-D9DA-7123-7E8ABEAA5EE9}"/>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7D384A-3256-BB13-5A84-EAB64BB560FC}"/>
              </a:ext>
            </a:extLst>
          </p:cNvPr>
          <p:cNvSpPr>
            <a:spLocks noGrp="1"/>
          </p:cNvSpPr>
          <p:nvPr>
            <p:ph type="title"/>
          </p:nvPr>
        </p:nvSpPr>
        <p:spPr>
          <a:xfrm>
            <a:off x="838200" y="365125"/>
            <a:ext cx="10515600" cy="1325563"/>
          </a:xfrm>
        </p:spPr>
        <p:txBody>
          <a:bodyPr>
            <a:normAutofit/>
          </a:bodyPr>
          <a:lstStyle/>
          <a:p>
            <a:r>
              <a:rPr lang="en-US" dirty="0"/>
              <a:t>The value of volunteering</a:t>
            </a:r>
          </a:p>
        </p:txBody>
      </p:sp>
      <p:graphicFrame>
        <p:nvGraphicFramePr>
          <p:cNvPr id="5" name="Content Placeholder 2">
            <a:extLst>
              <a:ext uri="{FF2B5EF4-FFF2-40B4-BE49-F238E27FC236}">
                <a16:creationId xmlns:a16="http://schemas.microsoft.com/office/drawing/2014/main" id="{CBD51537-1A0D-D653-19D7-79FE3DD0B147}"/>
              </a:ext>
            </a:extLst>
          </p:cNvPr>
          <p:cNvGraphicFramePr>
            <a:graphicFrameLocks noGrp="1"/>
          </p:cNvGraphicFramePr>
          <p:nvPr>
            <p:ph idx="1"/>
            <p:extLst>
              <p:ext uri="{D42A27DB-BD31-4B8C-83A1-F6EECF244321}">
                <p14:modId xmlns:p14="http://schemas.microsoft.com/office/powerpoint/2010/main" val="27515979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4806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E1B60-5FDB-7F16-1036-DD2A5AFF3B78}"/>
              </a:ext>
            </a:extLst>
          </p:cNvPr>
          <p:cNvSpPr>
            <a:spLocks noGrp="1"/>
          </p:cNvSpPr>
          <p:nvPr>
            <p:ph type="title"/>
          </p:nvPr>
        </p:nvSpPr>
        <p:spPr>
          <a:xfrm>
            <a:off x="836680" y="166688"/>
            <a:ext cx="6002110" cy="1495425"/>
          </a:xfrm>
        </p:spPr>
        <p:txBody>
          <a:bodyPr>
            <a:normAutofit/>
          </a:bodyPr>
          <a:lstStyle/>
          <a:p>
            <a:r>
              <a:rPr lang="en-US" sz="4000" dirty="0"/>
              <a:t>The HVP Schools</a:t>
            </a:r>
          </a:p>
        </p:txBody>
      </p:sp>
      <p:sp>
        <p:nvSpPr>
          <p:cNvPr id="3" name="Content Placeholder 2">
            <a:extLst>
              <a:ext uri="{FF2B5EF4-FFF2-40B4-BE49-F238E27FC236}">
                <a16:creationId xmlns:a16="http://schemas.microsoft.com/office/drawing/2014/main" id="{2C088A71-2B43-C653-F270-67638AF59734}"/>
              </a:ext>
            </a:extLst>
          </p:cNvPr>
          <p:cNvSpPr>
            <a:spLocks noGrp="1"/>
          </p:cNvSpPr>
          <p:nvPr>
            <p:ph idx="1"/>
          </p:nvPr>
        </p:nvSpPr>
        <p:spPr>
          <a:xfrm>
            <a:off x="836680" y="1292772"/>
            <a:ext cx="6002110" cy="5295918"/>
          </a:xfrm>
        </p:spPr>
        <p:txBody>
          <a:bodyPr>
            <a:normAutofit/>
          </a:bodyPr>
          <a:lstStyle/>
          <a:p>
            <a:pPr marL="0" indent="0">
              <a:buNone/>
            </a:pPr>
            <a:r>
              <a:rPr lang="en-US" sz="1800" dirty="0"/>
              <a:t>What does HVP mean?</a:t>
            </a:r>
          </a:p>
          <a:p>
            <a:pPr fontAlgn="base"/>
            <a:r>
              <a:rPr lang="en-GB" sz="1800" i="0" dirty="0">
                <a:effectLst/>
              </a:rPr>
              <a:t>HVP stands for 'Hindu-Vidyapeeth'. Vidyapeeth, a </a:t>
            </a:r>
            <a:r>
              <a:rPr lang="en-GB" sz="1800" i="0" dirty="0" err="1">
                <a:effectLst/>
              </a:rPr>
              <a:t>sanskrit</a:t>
            </a:r>
            <a:r>
              <a:rPr lang="en-GB" sz="1800" i="0" dirty="0">
                <a:effectLst/>
              </a:rPr>
              <a:t> word from the Vedas meaning 'centre of knowledge', reflects the role of the organisation in education and the promotion of wisdom in all generations of Nepali society through its schools and social projects.</a:t>
            </a:r>
          </a:p>
          <a:p>
            <a:pPr fontAlgn="base"/>
            <a:r>
              <a:rPr lang="en-GB" sz="1800" i="0" dirty="0">
                <a:effectLst/>
              </a:rPr>
              <a:t>Rather than a concentration on education for purely materialistic gain, HVP aims to place all the knowledge it bestows in a context of spiritual and cultural understanding and to lead by example to a more peaceful and responsible society. This aim is reflected by the 'Hindu' part of the name, since although HVP is not a religious organisation it recognises that the culture of Nepal is rooted in Hinduism and that work to improve it should build upon the wisdom held in Hindu philosophy and tradition.</a:t>
            </a:r>
          </a:p>
          <a:p>
            <a:pPr fontAlgn="base"/>
            <a:r>
              <a:rPr lang="en-GB" sz="1800" i="0" dirty="0">
                <a:effectLst/>
              </a:rPr>
              <a:t>HVP can also stand for 'Human Values Philosophy' which is a more universally understood term for the values encapsulated by the HVP movement and its projects.</a:t>
            </a:r>
          </a:p>
          <a:p>
            <a:pPr marL="0" indent="0">
              <a:buNone/>
            </a:pPr>
            <a:endParaRPr lang="en-US" sz="1400" dirty="0"/>
          </a:p>
        </p:txBody>
      </p:sp>
      <p:pic>
        <p:nvPicPr>
          <p:cNvPr id="1026" name="Picture 2">
            <a:extLst>
              <a:ext uri="{FF2B5EF4-FFF2-40B4-BE49-F238E27FC236}">
                <a16:creationId xmlns:a16="http://schemas.microsoft.com/office/drawing/2014/main" id="{B2BB99FC-F373-4A9F-C424-3282166132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31" r="23150" b="-2"/>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34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4437726-1652-E00B-4238-D6BCB14FBBEA}"/>
              </a:ext>
            </a:extLst>
          </p:cNvPr>
          <p:cNvSpPr>
            <a:spLocks noGrp="1"/>
          </p:cNvSpPr>
          <p:nvPr>
            <p:ph type="title"/>
          </p:nvPr>
        </p:nvSpPr>
        <p:spPr>
          <a:xfrm>
            <a:off x="843160" y="-175364"/>
            <a:ext cx="5251316" cy="1807305"/>
          </a:xfrm>
        </p:spPr>
        <p:txBody>
          <a:bodyPr>
            <a:normAutofit/>
          </a:bodyPr>
          <a:lstStyle/>
          <a:p>
            <a:r>
              <a:rPr lang="en-US" dirty="0"/>
              <a:t>The placements</a:t>
            </a:r>
          </a:p>
        </p:txBody>
      </p:sp>
      <p:sp>
        <p:nvSpPr>
          <p:cNvPr id="3" name="Content Placeholder 2">
            <a:extLst>
              <a:ext uri="{FF2B5EF4-FFF2-40B4-BE49-F238E27FC236}">
                <a16:creationId xmlns:a16="http://schemas.microsoft.com/office/drawing/2014/main" id="{EF232C64-AB37-36A0-193F-463C5E16D16B}"/>
              </a:ext>
            </a:extLst>
          </p:cNvPr>
          <p:cNvSpPr>
            <a:spLocks noGrp="1"/>
          </p:cNvSpPr>
          <p:nvPr>
            <p:ph idx="1"/>
          </p:nvPr>
        </p:nvSpPr>
        <p:spPr>
          <a:xfrm>
            <a:off x="342571" y="1631941"/>
            <a:ext cx="5962784" cy="5644055"/>
          </a:xfrm>
        </p:spPr>
        <p:txBody>
          <a:bodyPr>
            <a:noAutofit/>
          </a:bodyPr>
          <a:lstStyle/>
          <a:p>
            <a:r>
              <a:rPr lang="en-US" sz="1600" dirty="0"/>
              <a:t>HVP has schools in Kathmandu, Thali (Kathmandu Valley) and Dang (SW Nepal). It also runs social projects such as the Children’s Peace Home orphanage and educational projects aimed at empowering women to earn their own living.</a:t>
            </a:r>
          </a:p>
          <a:p>
            <a:r>
              <a:rPr lang="en-US" sz="1600" dirty="0"/>
              <a:t> Bhola Nath Yogi and Chintamani Yogi are brothers from Dang, Nepal who have been running the HVP schools for over 30 years. </a:t>
            </a:r>
          </a:p>
          <a:p>
            <a:r>
              <a:rPr lang="en-US" sz="1600" dirty="0"/>
              <a:t>Volunteers can work as teachers in the schools teaching across the humanities and social sciences as the schools are English medium.</a:t>
            </a:r>
          </a:p>
          <a:p>
            <a:r>
              <a:rPr lang="en-US" sz="1600" dirty="0"/>
              <a:t>Volunteers will work with students from age 5 to age 18.</a:t>
            </a:r>
          </a:p>
          <a:p>
            <a:r>
              <a:rPr lang="en-US" sz="1600" dirty="0"/>
              <a:t>There is scope to work on designing decorative murals and helping update the school facilities.</a:t>
            </a:r>
          </a:p>
          <a:p>
            <a:r>
              <a:rPr lang="en-US" sz="1600" dirty="0"/>
              <a:t>Volunteers can work with women and children on community projects as well as helping in the schools</a:t>
            </a:r>
            <a:r>
              <a:rPr lang="en-US" sz="2000" dirty="0"/>
              <a:t>.</a:t>
            </a:r>
            <a:endParaRPr lang="en-US" sz="1600" dirty="0"/>
          </a:p>
          <a:p>
            <a:r>
              <a:rPr lang="en-US" sz="1600" dirty="0"/>
              <a:t>HVP and its associated projects have over twenty five years’ experience working with UK volunteers through GAP and through university links.</a:t>
            </a:r>
          </a:p>
        </p:txBody>
      </p:sp>
      <p:pic>
        <p:nvPicPr>
          <p:cNvPr id="2052" name="Picture 4">
            <a:extLst>
              <a:ext uri="{FF2B5EF4-FFF2-40B4-BE49-F238E27FC236}">
                <a16:creationId xmlns:a16="http://schemas.microsoft.com/office/drawing/2014/main" id="{A0BC49B4-87AB-AE78-810C-159CB1DB77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9" r="14413"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035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5F5E2-D5C7-A3B6-6C94-0D58CF0D6231}"/>
              </a:ext>
            </a:extLst>
          </p:cNvPr>
          <p:cNvSpPr>
            <a:spLocks noGrp="1"/>
          </p:cNvSpPr>
          <p:nvPr>
            <p:ph type="title"/>
          </p:nvPr>
        </p:nvSpPr>
        <p:spPr>
          <a:xfrm>
            <a:off x="640080" y="325369"/>
            <a:ext cx="4368602" cy="1956841"/>
          </a:xfrm>
        </p:spPr>
        <p:txBody>
          <a:bodyPr anchor="b">
            <a:normAutofit/>
          </a:bodyPr>
          <a:lstStyle/>
          <a:p>
            <a:r>
              <a:rPr lang="en-US" sz="4600"/>
              <a:t>What is expected from you?</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8CD508-697B-4CA1-BEE4-273239DC130C}"/>
              </a:ext>
            </a:extLst>
          </p:cNvPr>
          <p:cNvSpPr>
            <a:spLocks noGrp="1"/>
          </p:cNvSpPr>
          <p:nvPr>
            <p:ph idx="1"/>
          </p:nvPr>
        </p:nvSpPr>
        <p:spPr>
          <a:xfrm>
            <a:off x="640080" y="2872899"/>
            <a:ext cx="4243589" cy="4069394"/>
          </a:xfrm>
        </p:spPr>
        <p:txBody>
          <a:bodyPr>
            <a:normAutofit/>
          </a:bodyPr>
          <a:lstStyle/>
          <a:p>
            <a:r>
              <a:rPr lang="en-US" sz="1400" dirty="0"/>
              <a:t>You will pay </a:t>
            </a:r>
            <a:r>
              <a:rPr lang="en-US" sz="1400" b="1" dirty="0"/>
              <a:t>around £1,000 for flights to Nepal via Delhi or Dubai and £100 for your visa </a:t>
            </a:r>
            <a:r>
              <a:rPr lang="en-US" sz="1400" dirty="0"/>
              <a:t>(part or full funding from Turing Scheme).</a:t>
            </a:r>
          </a:p>
          <a:p>
            <a:r>
              <a:rPr lang="en-US" sz="1400" dirty="0"/>
              <a:t>You will sign up for </a:t>
            </a:r>
            <a:r>
              <a:rPr lang="en-US" sz="1400" b="1" dirty="0"/>
              <a:t>six weeks volunteering </a:t>
            </a:r>
            <a:r>
              <a:rPr lang="en-US" sz="1400" dirty="0"/>
              <a:t>at the Children’s Peace Home in South West Nepal. </a:t>
            </a:r>
          </a:p>
          <a:p>
            <a:r>
              <a:rPr lang="en-US" sz="1400" dirty="0"/>
              <a:t>Attend an orientation day in the Spring (hosted at the University of Kent) in which you will hear more about the placement and learn teaching tips from fully-trained teachers and former volunteers.</a:t>
            </a:r>
          </a:p>
          <a:p>
            <a:r>
              <a:rPr lang="en-US" sz="1400" dirty="0"/>
              <a:t>In addition to the cost of the trip, you should </a:t>
            </a:r>
            <a:r>
              <a:rPr lang="en-US" sz="1400" b="1" dirty="0"/>
              <a:t>aim to fundraise at least £800 </a:t>
            </a:r>
            <a:r>
              <a:rPr lang="en-US" sz="1400" dirty="0"/>
              <a:t>to donate to the Children’s Peace Home in return for 6 weeks bed and board, plus the opportunity to teach in HVP Dang and help out at CPH.</a:t>
            </a:r>
          </a:p>
          <a:p>
            <a:r>
              <a:rPr lang="en-US" sz="1400" dirty="0"/>
              <a:t>You can choose to add a trekking trip to the Annapurna or Everest Base Camp or trip to the Chitwan National Park (elephants, tigers, rhinos) at an extra cost.</a:t>
            </a:r>
          </a:p>
          <a:p>
            <a:endParaRPr lang="en-US" sz="1400" dirty="0"/>
          </a:p>
          <a:p>
            <a:endParaRPr lang="en-US" sz="1400" dirty="0"/>
          </a:p>
        </p:txBody>
      </p:sp>
      <p:pic>
        <p:nvPicPr>
          <p:cNvPr id="7" name="Picture 6" descr="The school bus parked outside HVP Dang&#10;&#10;Description automatically generated">
            <a:extLst>
              <a:ext uri="{FF2B5EF4-FFF2-40B4-BE49-F238E27FC236}">
                <a16:creationId xmlns:a16="http://schemas.microsoft.com/office/drawing/2014/main" id="{02954790-7C48-1FB7-E7CD-BFCA0B1D5B9D}"/>
              </a:ext>
            </a:extLst>
          </p:cNvPr>
          <p:cNvPicPr>
            <a:picLocks noChangeAspect="1"/>
          </p:cNvPicPr>
          <p:nvPr/>
        </p:nvPicPr>
        <p:blipFill rotWithShape="1">
          <a:blip r:embed="rId2"/>
          <a:srcRect l="11236" r="4488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96644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eating outside&#10;&#10;Description automatically generated">
            <a:extLst>
              <a:ext uri="{FF2B5EF4-FFF2-40B4-BE49-F238E27FC236}">
                <a16:creationId xmlns:a16="http://schemas.microsoft.com/office/drawing/2014/main" id="{72B9E755-6310-06D4-03A0-A6A98474DE74}"/>
              </a:ext>
            </a:extLst>
          </p:cNvPr>
          <p:cNvPicPr>
            <a:picLocks noChangeAspect="1"/>
          </p:cNvPicPr>
          <p:nvPr/>
        </p:nvPicPr>
        <p:blipFill rotWithShape="1">
          <a:blip r:embed="rId2"/>
          <a:srcRect t="5436"/>
          <a:stretch/>
        </p:blipFill>
        <p:spPr>
          <a:xfrm>
            <a:off x="2522356"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2A3D78-7AB7-53CE-8C4E-8E2D7FEF13FC}"/>
              </a:ext>
            </a:extLst>
          </p:cNvPr>
          <p:cNvSpPr>
            <a:spLocks noGrp="1"/>
          </p:cNvSpPr>
          <p:nvPr>
            <p:ph type="title"/>
          </p:nvPr>
        </p:nvSpPr>
        <p:spPr>
          <a:xfrm>
            <a:off x="228600" y="407166"/>
            <a:ext cx="3822189" cy="1899912"/>
          </a:xfrm>
        </p:spPr>
        <p:txBody>
          <a:bodyPr vert="horz" lIns="91440" tIns="45720" rIns="91440" bIns="45720" rtlCol="0" anchor="ctr">
            <a:normAutofit/>
          </a:bodyPr>
          <a:lstStyle/>
          <a:p>
            <a:r>
              <a:rPr lang="en-US" sz="3400" dirty="0"/>
              <a:t>A Volunteer’s Perspective: A Day in the Life of the CPH</a:t>
            </a:r>
          </a:p>
        </p:txBody>
      </p:sp>
      <p:sp>
        <p:nvSpPr>
          <p:cNvPr id="5" name="TextBox 4">
            <a:extLst>
              <a:ext uri="{FF2B5EF4-FFF2-40B4-BE49-F238E27FC236}">
                <a16:creationId xmlns:a16="http://schemas.microsoft.com/office/drawing/2014/main" id="{2A421C98-83EA-4E50-56A2-6E77058341D6}"/>
              </a:ext>
            </a:extLst>
          </p:cNvPr>
          <p:cNvSpPr txBox="1"/>
          <p:nvPr/>
        </p:nvSpPr>
        <p:spPr>
          <a:xfrm>
            <a:off x="142877" y="2444712"/>
            <a:ext cx="4113813"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hlinkClick r:id="rId3"/>
              </a:rPr>
              <a:t>https://www.youtube.com/watch?v=w8LgeVRcbZY</a:t>
            </a:r>
            <a:endParaRPr lang="en-US" sz="2000" dirty="0"/>
          </a:p>
          <a:p>
            <a:pPr indent="-228600">
              <a:lnSpc>
                <a:spcPct val="90000"/>
              </a:lnSpc>
              <a:spcAft>
                <a:spcPts val="600"/>
              </a:spcAft>
              <a:buFont typeface="Arial" panose="020B0604020202020204" pitchFamily="34" charset="0"/>
              <a:buChar char="•"/>
            </a:pPr>
            <a:endParaRPr lang="en-US" sz="2000" dirty="0"/>
          </a:p>
        </p:txBody>
      </p:sp>
      <p:sp>
        <p:nvSpPr>
          <p:cNvPr id="6" name="TextBox 5">
            <a:extLst>
              <a:ext uri="{FF2B5EF4-FFF2-40B4-BE49-F238E27FC236}">
                <a16:creationId xmlns:a16="http://schemas.microsoft.com/office/drawing/2014/main" id="{B1844D63-E094-75B2-89E7-70327DB54DCE}"/>
              </a:ext>
            </a:extLst>
          </p:cNvPr>
          <p:cNvSpPr txBox="1"/>
          <p:nvPr/>
        </p:nvSpPr>
        <p:spPr>
          <a:xfrm>
            <a:off x="9953297" y="341586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68507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23C984-B31B-4703-EA38-C8DF4253A693}"/>
              </a:ext>
            </a:extLst>
          </p:cNvPr>
          <p:cNvSpPr>
            <a:spLocks noGrp="1"/>
          </p:cNvSpPr>
          <p:nvPr>
            <p:ph type="title"/>
          </p:nvPr>
        </p:nvSpPr>
        <p:spPr>
          <a:xfrm>
            <a:off x="643467" y="321734"/>
            <a:ext cx="10905066" cy="1135737"/>
          </a:xfrm>
        </p:spPr>
        <p:txBody>
          <a:bodyPr>
            <a:normAutofit/>
          </a:bodyPr>
          <a:lstStyle/>
          <a:p>
            <a:r>
              <a:rPr lang="en-US" sz="3600"/>
              <a:t>Fundraising and governance</a:t>
            </a:r>
          </a:p>
        </p:txBody>
      </p:sp>
      <p:sp>
        <p:nvSpPr>
          <p:cNvPr id="3" name="Content Placeholder 2">
            <a:extLst>
              <a:ext uri="{FF2B5EF4-FFF2-40B4-BE49-F238E27FC236}">
                <a16:creationId xmlns:a16="http://schemas.microsoft.com/office/drawing/2014/main" id="{310C2782-573B-5946-9000-CC143A4CF02F}"/>
              </a:ext>
            </a:extLst>
          </p:cNvPr>
          <p:cNvSpPr>
            <a:spLocks noGrp="1"/>
          </p:cNvSpPr>
          <p:nvPr>
            <p:ph idx="1"/>
          </p:nvPr>
        </p:nvSpPr>
        <p:spPr>
          <a:xfrm>
            <a:off x="643467" y="1782981"/>
            <a:ext cx="10905066" cy="4393982"/>
          </a:xfrm>
        </p:spPr>
        <p:txBody>
          <a:bodyPr>
            <a:normAutofit lnSpcReduction="10000"/>
          </a:bodyPr>
          <a:lstStyle/>
          <a:p>
            <a:r>
              <a:rPr lang="en-US" sz="1900" dirty="0"/>
              <a:t>Fundraising in the UK for the HVP schools is done through HVPN-UK.</a:t>
            </a:r>
          </a:p>
          <a:p>
            <a:r>
              <a:rPr lang="en-US" sz="1900" dirty="0"/>
              <a:t>Dr Lars Atkin has been co-treasurer and trustee of HVPN-UK since 2011 and volunteered in Nepal in 2005 and 2007.</a:t>
            </a:r>
          </a:p>
          <a:p>
            <a:r>
              <a:rPr lang="en-US" sz="1900" dirty="0"/>
              <a:t>HVPN-UK is an entirely volunteer-run organization. More information about the </a:t>
            </a:r>
            <a:r>
              <a:rPr lang="en-US" sz="1900" dirty="0" err="1"/>
              <a:t>organisation</a:t>
            </a:r>
            <a:r>
              <a:rPr lang="en-US" sz="1900" dirty="0"/>
              <a:t> can be found here: </a:t>
            </a:r>
            <a:r>
              <a:rPr lang="en-US" sz="1900" dirty="0">
                <a:hlinkClick r:id="rId2"/>
              </a:rPr>
              <a:t>https://www.hvpnepal-uk.org/</a:t>
            </a:r>
            <a:endParaRPr lang="en-US" sz="1900" dirty="0"/>
          </a:p>
          <a:p>
            <a:r>
              <a:rPr lang="en-US" sz="1900" dirty="0"/>
              <a:t>As HVPN-UK has no running costs, every penny volunteers fundraise goes directly to helping sponsor the education of children in Nepal who would not otherwise attend school. </a:t>
            </a:r>
          </a:p>
          <a:p>
            <a:r>
              <a:rPr lang="en-US" sz="1900" dirty="0"/>
              <a:t>Money raised also goes to fund specific infrastructure projects needed by the schools. All infrastructure proposals are presented by the head teachers of the HVP Schools and Children’s Peace Home at the HVPN-UK quarterly meetings. Budgets and priorities are agreed by the HVPN-UK committee. </a:t>
            </a:r>
          </a:p>
          <a:p>
            <a:r>
              <a:rPr lang="en-US" sz="1900" dirty="0"/>
              <a:t>HVPN-UK is a registered UK charity whose accounts can be found on the charity commission. </a:t>
            </a:r>
            <a:r>
              <a:rPr lang="en-US" sz="1900" dirty="0">
                <a:hlinkClick r:id="rId3"/>
              </a:rPr>
              <a:t>https://register-of-charities.charitycommission.gov.uk/charity-search/-/charity-details/3970554/charity-overview</a:t>
            </a:r>
            <a:endParaRPr lang="en-US" sz="1900" dirty="0"/>
          </a:p>
          <a:p>
            <a:r>
              <a:rPr lang="en-US" sz="1900" dirty="0"/>
              <a:t>Oversight for the schools in Nepal is provided by a School Management Committee.</a:t>
            </a:r>
          </a:p>
          <a:p>
            <a:endParaRPr lang="en-US" sz="1900" dirty="0"/>
          </a:p>
        </p:txBody>
      </p:sp>
      <p:sp>
        <p:nvSpPr>
          <p:cNvPr id="23"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11167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783</Words>
  <Application>Microsoft Office PowerPoint</Application>
  <PresentationFormat>Widescreen</PresentationFormat>
  <Paragraphs>40</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Nepal-Kent Volunteer Link</vt:lpstr>
      <vt:lpstr>The value of volunteering</vt:lpstr>
      <vt:lpstr>The HVP Schools</vt:lpstr>
      <vt:lpstr>The placements</vt:lpstr>
      <vt:lpstr>What is expected from you?</vt:lpstr>
      <vt:lpstr>A Volunteer’s Perspective: A Day in the Life of the CPH</vt:lpstr>
      <vt:lpstr>Fundraising and governance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Nepal-Kent Volunteer Link</dc:title>
  <dc:creator>Lara Eliza Atkin</dc:creator>
  <cp:lastModifiedBy>Janet Wilson-Sharp</cp:lastModifiedBy>
  <cp:revision>3</cp:revision>
  <dcterms:created xsi:type="dcterms:W3CDTF">2023-02-24T09:30:59Z</dcterms:created>
  <dcterms:modified xsi:type="dcterms:W3CDTF">2023-10-13T15:23:01Z</dcterms:modified>
</cp:coreProperties>
</file>