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4" r:id="rId7"/>
    <p:sldId id="263" r:id="rId8"/>
    <p:sldId id="258" r:id="rId9"/>
    <p:sldId id="261"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72CAF-5C1D-5BBD-88E5-ECC26F16FF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F7A9230-8C0F-08A6-9E37-B547DAE7E7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9807486-5FF5-5801-8A7C-30658448CA41}"/>
              </a:ext>
            </a:extLst>
          </p:cNvPr>
          <p:cNvSpPr>
            <a:spLocks noGrp="1"/>
          </p:cNvSpPr>
          <p:nvPr>
            <p:ph type="dt" sz="half" idx="10"/>
          </p:nvPr>
        </p:nvSpPr>
        <p:spPr/>
        <p:txBody>
          <a:bodyPr/>
          <a:lstStyle/>
          <a:p>
            <a:fld id="{6C182CF6-38D4-46E0-A85A-F86B81823B45}" type="datetimeFigureOut">
              <a:rPr lang="en-GB" smtClean="0"/>
              <a:t>09/10/2023</a:t>
            </a:fld>
            <a:endParaRPr lang="en-GB"/>
          </a:p>
        </p:txBody>
      </p:sp>
      <p:sp>
        <p:nvSpPr>
          <p:cNvPr id="5" name="Footer Placeholder 4">
            <a:extLst>
              <a:ext uri="{FF2B5EF4-FFF2-40B4-BE49-F238E27FC236}">
                <a16:creationId xmlns:a16="http://schemas.microsoft.com/office/drawing/2014/main" id="{4F08EAD7-0AF9-EACA-EBF9-1C11663E8B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1F1438-46D4-5DED-8F8E-585B747D5352}"/>
              </a:ext>
            </a:extLst>
          </p:cNvPr>
          <p:cNvSpPr>
            <a:spLocks noGrp="1"/>
          </p:cNvSpPr>
          <p:nvPr>
            <p:ph type="sldNum" sz="quarter" idx="12"/>
          </p:nvPr>
        </p:nvSpPr>
        <p:spPr/>
        <p:txBody>
          <a:bodyPr/>
          <a:lstStyle/>
          <a:p>
            <a:fld id="{B5C420B7-9D55-44A9-AF58-7202226EA53B}" type="slidenum">
              <a:rPr lang="en-GB" smtClean="0"/>
              <a:t>‹#›</a:t>
            </a:fld>
            <a:endParaRPr lang="en-GB"/>
          </a:p>
        </p:txBody>
      </p:sp>
    </p:spTree>
    <p:extLst>
      <p:ext uri="{BB962C8B-B14F-4D97-AF65-F5344CB8AC3E}">
        <p14:creationId xmlns:p14="http://schemas.microsoft.com/office/powerpoint/2010/main" val="3930977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3CE6B-8167-4D06-640B-62A2BF52C1A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3C92A2F-4196-DBBD-60A0-48E18A64C3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7D10A2-4B19-73C6-DFD5-AC72D3D5E4FE}"/>
              </a:ext>
            </a:extLst>
          </p:cNvPr>
          <p:cNvSpPr>
            <a:spLocks noGrp="1"/>
          </p:cNvSpPr>
          <p:nvPr>
            <p:ph type="dt" sz="half" idx="10"/>
          </p:nvPr>
        </p:nvSpPr>
        <p:spPr/>
        <p:txBody>
          <a:bodyPr/>
          <a:lstStyle/>
          <a:p>
            <a:fld id="{6C182CF6-38D4-46E0-A85A-F86B81823B45}" type="datetimeFigureOut">
              <a:rPr lang="en-GB" smtClean="0"/>
              <a:t>09/10/2023</a:t>
            </a:fld>
            <a:endParaRPr lang="en-GB"/>
          </a:p>
        </p:txBody>
      </p:sp>
      <p:sp>
        <p:nvSpPr>
          <p:cNvPr id="5" name="Footer Placeholder 4">
            <a:extLst>
              <a:ext uri="{FF2B5EF4-FFF2-40B4-BE49-F238E27FC236}">
                <a16:creationId xmlns:a16="http://schemas.microsoft.com/office/drawing/2014/main" id="{019F25B1-72C3-5634-3529-A0A95D25A0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2B310B-51A5-C756-C4DE-F52734D1D3C1}"/>
              </a:ext>
            </a:extLst>
          </p:cNvPr>
          <p:cNvSpPr>
            <a:spLocks noGrp="1"/>
          </p:cNvSpPr>
          <p:nvPr>
            <p:ph type="sldNum" sz="quarter" idx="12"/>
          </p:nvPr>
        </p:nvSpPr>
        <p:spPr/>
        <p:txBody>
          <a:bodyPr/>
          <a:lstStyle/>
          <a:p>
            <a:fld id="{B5C420B7-9D55-44A9-AF58-7202226EA53B}" type="slidenum">
              <a:rPr lang="en-GB" smtClean="0"/>
              <a:t>‹#›</a:t>
            </a:fld>
            <a:endParaRPr lang="en-GB"/>
          </a:p>
        </p:txBody>
      </p:sp>
    </p:spTree>
    <p:extLst>
      <p:ext uri="{BB962C8B-B14F-4D97-AF65-F5344CB8AC3E}">
        <p14:creationId xmlns:p14="http://schemas.microsoft.com/office/powerpoint/2010/main" val="807309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1250D0-AB4C-2D52-E248-B995F144709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AFB7F5-140D-7ACF-408F-759B329E11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3A99D7-BB59-D8FE-152D-BB340081B1B5}"/>
              </a:ext>
            </a:extLst>
          </p:cNvPr>
          <p:cNvSpPr>
            <a:spLocks noGrp="1"/>
          </p:cNvSpPr>
          <p:nvPr>
            <p:ph type="dt" sz="half" idx="10"/>
          </p:nvPr>
        </p:nvSpPr>
        <p:spPr/>
        <p:txBody>
          <a:bodyPr/>
          <a:lstStyle/>
          <a:p>
            <a:fld id="{6C182CF6-38D4-46E0-A85A-F86B81823B45}" type="datetimeFigureOut">
              <a:rPr lang="en-GB" smtClean="0"/>
              <a:t>09/10/2023</a:t>
            </a:fld>
            <a:endParaRPr lang="en-GB"/>
          </a:p>
        </p:txBody>
      </p:sp>
      <p:sp>
        <p:nvSpPr>
          <p:cNvPr id="5" name="Footer Placeholder 4">
            <a:extLst>
              <a:ext uri="{FF2B5EF4-FFF2-40B4-BE49-F238E27FC236}">
                <a16:creationId xmlns:a16="http://schemas.microsoft.com/office/drawing/2014/main" id="{D371A803-8A9A-2AAF-B197-F6E016A747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70FED4-C99B-8F11-0433-F6264E5A5C71}"/>
              </a:ext>
            </a:extLst>
          </p:cNvPr>
          <p:cNvSpPr>
            <a:spLocks noGrp="1"/>
          </p:cNvSpPr>
          <p:nvPr>
            <p:ph type="sldNum" sz="quarter" idx="12"/>
          </p:nvPr>
        </p:nvSpPr>
        <p:spPr/>
        <p:txBody>
          <a:bodyPr/>
          <a:lstStyle/>
          <a:p>
            <a:fld id="{B5C420B7-9D55-44A9-AF58-7202226EA53B}" type="slidenum">
              <a:rPr lang="en-GB" smtClean="0"/>
              <a:t>‹#›</a:t>
            </a:fld>
            <a:endParaRPr lang="en-GB"/>
          </a:p>
        </p:txBody>
      </p:sp>
    </p:spTree>
    <p:extLst>
      <p:ext uri="{BB962C8B-B14F-4D97-AF65-F5344CB8AC3E}">
        <p14:creationId xmlns:p14="http://schemas.microsoft.com/office/powerpoint/2010/main" val="2085070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CCEB4-4DEA-29DA-C2B8-1CB4045DEFB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61232DC-5FE3-5315-7C45-B5220EBA36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6ECBE6-0268-CED3-9281-2BFFBF904361}"/>
              </a:ext>
            </a:extLst>
          </p:cNvPr>
          <p:cNvSpPr>
            <a:spLocks noGrp="1"/>
          </p:cNvSpPr>
          <p:nvPr>
            <p:ph type="dt" sz="half" idx="10"/>
          </p:nvPr>
        </p:nvSpPr>
        <p:spPr/>
        <p:txBody>
          <a:bodyPr/>
          <a:lstStyle/>
          <a:p>
            <a:fld id="{6C182CF6-38D4-46E0-A85A-F86B81823B45}" type="datetimeFigureOut">
              <a:rPr lang="en-GB" smtClean="0"/>
              <a:t>09/10/2023</a:t>
            </a:fld>
            <a:endParaRPr lang="en-GB"/>
          </a:p>
        </p:txBody>
      </p:sp>
      <p:sp>
        <p:nvSpPr>
          <p:cNvPr id="5" name="Footer Placeholder 4">
            <a:extLst>
              <a:ext uri="{FF2B5EF4-FFF2-40B4-BE49-F238E27FC236}">
                <a16:creationId xmlns:a16="http://schemas.microsoft.com/office/drawing/2014/main" id="{72C0550D-CD4F-B81C-211C-9827A47AF9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388927-6DF6-55B2-545B-6E3EDD18181F}"/>
              </a:ext>
            </a:extLst>
          </p:cNvPr>
          <p:cNvSpPr>
            <a:spLocks noGrp="1"/>
          </p:cNvSpPr>
          <p:nvPr>
            <p:ph type="sldNum" sz="quarter" idx="12"/>
          </p:nvPr>
        </p:nvSpPr>
        <p:spPr/>
        <p:txBody>
          <a:bodyPr/>
          <a:lstStyle/>
          <a:p>
            <a:fld id="{B5C420B7-9D55-44A9-AF58-7202226EA53B}" type="slidenum">
              <a:rPr lang="en-GB" smtClean="0"/>
              <a:t>‹#›</a:t>
            </a:fld>
            <a:endParaRPr lang="en-GB"/>
          </a:p>
        </p:txBody>
      </p:sp>
    </p:spTree>
    <p:extLst>
      <p:ext uri="{BB962C8B-B14F-4D97-AF65-F5344CB8AC3E}">
        <p14:creationId xmlns:p14="http://schemas.microsoft.com/office/powerpoint/2010/main" val="6816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03BD8-69C9-6B58-9E65-7ADD2260AC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FB461D1-B333-F7EE-F17F-B14BCCD387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9C48EA-CE03-ED57-31A6-5B0F6C4BC146}"/>
              </a:ext>
            </a:extLst>
          </p:cNvPr>
          <p:cNvSpPr>
            <a:spLocks noGrp="1"/>
          </p:cNvSpPr>
          <p:nvPr>
            <p:ph type="dt" sz="half" idx="10"/>
          </p:nvPr>
        </p:nvSpPr>
        <p:spPr/>
        <p:txBody>
          <a:bodyPr/>
          <a:lstStyle/>
          <a:p>
            <a:fld id="{6C182CF6-38D4-46E0-A85A-F86B81823B45}" type="datetimeFigureOut">
              <a:rPr lang="en-GB" smtClean="0"/>
              <a:t>09/10/2023</a:t>
            </a:fld>
            <a:endParaRPr lang="en-GB"/>
          </a:p>
        </p:txBody>
      </p:sp>
      <p:sp>
        <p:nvSpPr>
          <p:cNvPr id="5" name="Footer Placeholder 4">
            <a:extLst>
              <a:ext uri="{FF2B5EF4-FFF2-40B4-BE49-F238E27FC236}">
                <a16:creationId xmlns:a16="http://schemas.microsoft.com/office/drawing/2014/main" id="{70E336D9-7326-F9D1-62F9-4B68F28738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D75E45-3A0E-CECC-0681-5B27F8B5730C}"/>
              </a:ext>
            </a:extLst>
          </p:cNvPr>
          <p:cNvSpPr>
            <a:spLocks noGrp="1"/>
          </p:cNvSpPr>
          <p:nvPr>
            <p:ph type="sldNum" sz="quarter" idx="12"/>
          </p:nvPr>
        </p:nvSpPr>
        <p:spPr/>
        <p:txBody>
          <a:bodyPr/>
          <a:lstStyle/>
          <a:p>
            <a:fld id="{B5C420B7-9D55-44A9-AF58-7202226EA53B}" type="slidenum">
              <a:rPr lang="en-GB" smtClean="0"/>
              <a:t>‹#›</a:t>
            </a:fld>
            <a:endParaRPr lang="en-GB"/>
          </a:p>
        </p:txBody>
      </p:sp>
    </p:spTree>
    <p:extLst>
      <p:ext uri="{BB962C8B-B14F-4D97-AF65-F5344CB8AC3E}">
        <p14:creationId xmlns:p14="http://schemas.microsoft.com/office/powerpoint/2010/main" val="3188578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19981-612E-497B-E1E1-4F921553DA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7C0BD3-000A-3242-CA81-DC526E0B82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72063D8-9EA7-5F9D-4CE8-BD9612DE8D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B4A596A-1FC9-1870-741D-22B3B3D487EA}"/>
              </a:ext>
            </a:extLst>
          </p:cNvPr>
          <p:cNvSpPr>
            <a:spLocks noGrp="1"/>
          </p:cNvSpPr>
          <p:nvPr>
            <p:ph type="dt" sz="half" idx="10"/>
          </p:nvPr>
        </p:nvSpPr>
        <p:spPr/>
        <p:txBody>
          <a:bodyPr/>
          <a:lstStyle/>
          <a:p>
            <a:fld id="{6C182CF6-38D4-46E0-A85A-F86B81823B45}" type="datetimeFigureOut">
              <a:rPr lang="en-GB" smtClean="0"/>
              <a:t>09/10/2023</a:t>
            </a:fld>
            <a:endParaRPr lang="en-GB"/>
          </a:p>
        </p:txBody>
      </p:sp>
      <p:sp>
        <p:nvSpPr>
          <p:cNvPr id="6" name="Footer Placeholder 5">
            <a:extLst>
              <a:ext uri="{FF2B5EF4-FFF2-40B4-BE49-F238E27FC236}">
                <a16:creationId xmlns:a16="http://schemas.microsoft.com/office/drawing/2014/main" id="{1B9BABDE-8455-FF1D-29D0-87962F3317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D9A48A-433D-F64E-A937-7E8A8FF61869}"/>
              </a:ext>
            </a:extLst>
          </p:cNvPr>
          <p:cNvSpPr>
            <a:spLocks noGrp="1"/>
          </p:cNvSpPr>
          <p:nvPr>
            <p:ph type="sldNum" sz="quarter" idx="12"/>
          </p:nvPr>
        </p:nvSpPr>
        <p:spPr/>
        <p:txBody>
          <a:bodyPr/>
          <a:lstStyle/>
          <a:p>
            <a:fld id="{B5C420B7-9D55-44A9-AF58-7202226EA53B}" type="slidenum">
              <a:rPr lang="en-GB" smtClean="0"/>
              <a:t>‹#›</a:t>
            </a:fld>
            <a:endParaRPr lang="en-GB"/>
          </a:p>
        </p:txBody>
      </p:sp>
    </p:spTree>
    <p:extLst>
      <p:ext uri="{BB962C8B-B14F-4D97-AF65-F5344CB8AC3E}">
        <p14:creationId xmlns:p14="http://schemas.microsoft.com/office/powerpoint/2010/main" val="2726674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BB64A-B62A-8C59-282E-0E4D73DEE5D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C1B2EB-86FC-88BD-959D-23C2ACD0B1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6EE2DF-EF32-FF61-F5EB-320AD9EE41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95589E0-7EA7-05F7-3486-11DFEF0C3C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90C744-4F21-8C19-61D3-3F35FEF19C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614B5CF-AA06-E487-7C60-A3D604793FF0}"/>
              </a:ext>
            </a:extLst>
          </p:cNvPr>
          <p:cNvSpPr>
            <a:spLocks noGrp="1"/>
          </p:cNvSpPr>
          <p:nvPr>
            <p:ph type="dt" sz="half" idx="10"/>
          </p:nvPr>
        </p:nvSpPr>
        <p:spPr/>
        <p:txBody>
          <a:bodyPr/>
          <a:lstStyle/>
          <a:p>
            <a:fld id="{6C182CF6-38D4-46E0-A85A-F86B81823B45}" type="datetimeFigureOut">
              <a:rPr lang="en-GB" smtClean="0"/>
              <a:t>09/10/2023</a:t>
            </a:fld>
            <a:endParaRPr lang="en-GB"/>
          </a:p>
        </p:txBody>
      </p:sp>
      <p:sp>
        <p:nvSpPr>
          <p:cNvPr id="8" name="Footer Placeholder 7">
            <a:extLst>
              <a:ext uri="{FF2B5EF4-FFF2-40B4-BE49-F238E27FC236}">
                <a16:creationId xmlns:a16="http://schemas.microsoft.com/office/drawing/2014/main" id="{882DDC61-14AB-4C22-5FC9-75950D5BF2C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7AFD669-A31E-0202-D358-0C80CC5FE41B}"/>
              </a:ext>
            </a:extLst>
          </p:cNvPr>
          <p:cNvSpPr>
            <a:spLocks noGrp="1"/>
          </p:cNvSpPr>
          <p:nvPr>
            <p:ph type="sldNum" sz="quarter" idx="12"/>
          </p:nvPr>
        </p:nvSpPr>
        <p:spPr/>
        <p:txBody>
          <a:bodyPr/>
          <a:lstStyle/>
          <a:p>
            <a:fld id="{B5C420B7-9D55-44A9-AF58-7202226EA53B}" type="slidenum">
              <a:rPr lang="en-GB" smtClean="0"/>
              <a:t>‹#›</a:t>
            </a:fld>
            <a:endParaRPr lang="en-GB"/>
          </a:p>
        </p:txBody>
      </p:sp>
    </p:spTree>
    <p:extLst>
      <p:ext uri="{BB962C8B-B14F-4D97-AF65-F5344CB8AC3E}">
        <p14:creationId xmlns:p14="http://schemas.microsoft.com/office/powerpoint/2010/main" val="3593790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A38B6-AF28-AD5F-24BD-402517B4243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0166A43-0B00-76A4-85D4-A450431D7325}"/>
              </a:ext>
            </a:extLst>
          </p:cNvPr>
          <p:cNvSpPr>
            <a:spLocks noGrp="1"/>
          </p:cNvSpPr>
          <p:nvPr>
            <p:ph type="dt" sz="half" idx="10"/>
          </p:nvPr>
        </p:nvSpPr>
        <p:spPr/>
        <p:txBody>
          <a:bodyPr/>
          <a:lstStyle/>
          <a:p>
            <a:fld id="{6C182CF6-38D4-46E0-A85A-F86B81823B45}" type="datetimeFigureOut">
              <a:rPr lang="en-GB" smtClean="0"/>
              <a:t>09/10/2023</a:t>
            </a:fld>
            <a:endParaRPr lang="en-GB"/>
          </a:p>
        </p:txBody>
      </p:sp>
      <p:sp>
        <p:nvSpPr>
          <p:cNvPr id="4" name="Footer Placeholder 3">
            <a:extLst>
              <a:ext uri="{FF2B5EF4-FFF2-40B4-BE49-F238E27FC236}">
                <a16:creationId xmlns:a16="http://schemas.microsoft.com/office/drawing/2014/main" id="{78C71D19-2655-2AB6-EEF1-4F836EA278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A6720AA-B0D4-A381-1C1D-ACBC16D5CA6E}"/>
              </a:ext>
            </a:extLst>
          </p:cNvPr>
          <p:cNvSpPr>
            <a:spLocks noGrp="1"/>
          </p:cNvSpPr>
          <p:nvPr>
            <p:ph type="sldNum" sz="quarter" idx="12"/>
          </p:nvPr>
        </p:nvSpPr>
        <p:spPr/>
        <p:txBody>
          <a:bodyPr/>
          <a:lstStyle/>
          <a:p>
            <a:fld id="{B5C420B7-9D55-44A9-AF58-7202226EA53B}" type="slidenum">
              <a:rPr lang="en-GB" smtClean="0"/>
              <a:t>‹#›</a:t>
            </a:fld>
            <a:endParaRPr lang="en-GB"/>
          </a:p>
        </p:txBody>
      </p:sp>
    </p:spTree>
    <p:extLst>
      <p:ext uri="{BB962C8B-B14F-4D97-AF65-F5344CB8AC3E}">
        <p14:creationId xmlns:p14="http://schemas.microsoft.com/office/powerpoint/2010/main" val="1868365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3CED3-3BF8-53A7-4551-5348676F24CE}"/>
              </a:ext>
            </a:extLst>
          </p:cNvPr>
          <p:cNvSpPr>
            <a:spLocks noGrp="1"/>
          </p:cNvSpPr>
          <p:nvPr>
            <p:ph type="dt" sz="half" idx="10"/>
          </p:nvPr>
        </p:nvSpPr>
        <p:spPr/>
        <p:txBody>
          <a:bodyPr/>
          <a:lstStyle/>
          <a:p>
            <a:fld id="{6C182CF6-38D4-46E0-A85A-F86B81823B45}" type="datetimeFigureOut">
              <a:rPr lang="en-GB" smtClean="0"/>
              <a:t>09/10/2023</a:t>
            </a:fld>
            <a:endParaRPr lang="en-GB"/>
          </a:p>
        </p:txBody>
      </p:sp>
      <p:sp>
        <p:nvSpPr>
          <p:cNvPr id="3" name="Footer Placeholder 2">
            <a:extLst>
              <a:ext uri="{FF2B5EF4-FFF2-40B4-BE49-F238E27FC236}">
                <a16:creationId xmlns:a16="http://schemas.microsoft.com/office/drawing/2014/main" id="{5A8AE084-D845-4ABF-CBB5-A840F98BBE2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1A42F82-5D92-3A88-F321-0CD800DDEA9B}"/>
              </a:ext>
            </a:extLst>
          </p:cNvPr>
          <p:cNvSpPr>
            <a:spLocks noGrp="1"/>
          </p:cNvSpPr>
          <p:nvPr>
            <p:ph type="sldNum" sz="quarter" idx="12"/>
          </p:nvPr>
        </p:nvSpPr>
        <p:spPr/>
        <p:txBody>
          <a:bodyPr/>
          <a:lstStyle/>
          <a:p>
            <a:fld id="{B5C420B7-9D55-44A9-AF58-7202226EA53B}" type="slidenum">
              <a:rPr lang="en-GB" smtClean="0"/>
              <a:t>‹#›</a:t>
            </a:fld>
            <a:endParaRPr lang="en-GB"/>
          </a:p>
        </p:txBody>
      </p:sp>
    </p:spTree>
    <p:extLst>
      <p:ext uri="{BB962C8B-B14F-4D97-AF65-F5344CB8AC3E}">
        <p14:creationId xmlns:p14="http://schemas.microsoft.com/office/powerpoint/2010/main" val="74232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D8BD1-ECDE-9491-04C0-044CF38F12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8BD2C8-9288-211B-A478-78BA77FBFD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BD60195-2FE7-9252-D656-DDF22410E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9EC335-BE05-1734-C735-80B7F8F9648C}"/>
              </a:ext>
            </a:extLst>
          </p:cNvPr>
          <p:cNvSpPr>
            <a:spLocks noGrp="1"/>
          </p:cNvSpPr>
          <p:nvPr>
            <p:ph type="dt" sz="half" idx="10"/>
          </p:nvPr>
        </p:nvSpPr>
        <p:spPr/>
        <p:txBody>
          <a:bodyPr/>
          <a:lstStyle/>
          <a:p>
            <a:fld id="{6C182CF6-38D4-46E0-A85A-F86B81823B45}" type="datetimeFigureOut">
              <a:rPr lang="en-GB" smtClean="0"/>
              <a:t>09/10/2023</a:t>
            </a:fld>
            <a:endParaRPr lang="en-GB"/>
          </a:p>
        </p:txBody>
      </p:sp>
      <p:sp>
        <p:nvSpPr>
          <p:cNvPr id="6" name="Footer Placeholder 5">
            <a:extLst>
              <a:ext uri="{FF2B5EF4-FFF2-40B4-BE49-F238E27FC236}">
                <a16:creationId xmlns:a16="http://schemas.microsoft.com/office/drawing/2014/main" id="{59E9FCEC-1E94-9E77-72AC-AD40CB1C103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58CDF1-D4E9-A8EA-C1C9-B5298A538BFC}"/>
              </a:ext>
            </a:extLst>
          </p:cNvPr>
          <p:cNvSpPr>
            <a:spLocks noGrp="1"/>
          </p:cNvSpPr>
          <p:nvPr>
            <p:ph type="sldNum" sz="quarter" idx="12"/>
          </p:nvPr>
        </p:nvSpPr>
        <p:spPr/>
        <p:txBody>
          <a:bodyPr/>
          <a:lstStyle/>
          <a:p>
            <a:fld id="{B5C420B7-9D55-44A9-AF58-7202226EA53B}" type="slidenum">
              <a:rPr lang="en-GB" smtClean="0"/>
              <a:t>‹#›</a:t>
            </a:fld>
            <a:endParaRPr lang="en-GB"/>
          </a:p>
        </p:txBody>
      </p:sp>
    </p:spTree>
    <p:extLst>
      <p:ext uri="{BB962C8B-B14F-4D97-AF65-F5344CB8AC3E}">
        <p14:creationId xmlns:p14="http://schemas.microsoft.com/office/powerpoint/2010/main" val="725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03EB8-2BDF-7EE3-08F6-2B82BB8731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BF6335B-4850-5AD8-FF4A-B44E5A6D6A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9EF7913-85B2-1EB4-82BE-DCC1EC2B82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727D44-13C4-B497-3CE8-02089D20B340}"/>
              </a:ext>
            </a:extLst>
          </p:cNvPr>
          <p:cNvSpPr>
            <a:spLocks noGrp="1"/>
          </p:cNvSpPr>
          <p:nvPr>
            <p:ph type="dt" sz="half" idx="10"/>
          </p:nvPr>
        </p:nvSpPr>
        <p:spPr/>
        <p:txBody>
          <a:bodyPr/>
          <a:lstStyle/>
          <a:p>
            <a:fld id="{6C182CF6-38D4-46E0-A85A-F86B81823B45}" type="datetimeFigureOut">
              <a:rPr lang="en-GB" smtClean="0"/>
              <a:t>09/10/2023</a:t>
            </a:fld>
            <a:endParaRPr lang="en-GB"/>
          </a:p>
        </p:txBody>
      </p:sp>
      <p:sp>
        <p:nvSpPr>
          <p:cNvPr id="6" name="Footer Placeholder 5">
            <a:extLst>
              <a:ext uri="{FF2B5EF4-FFF2-40B4-BE49-F238E27FC236}">
                <a16:creationId xmlns:a16="http://schemas.microsoft.com/office/drawing/2014/main" id="{AD9401A6-0A4E-CAF7-6147-1A0647BFDB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D8FBAC-415F-0D05-53C4-0D3D0B9C44C8}"/>
              </a:ext>
            </a:extLst>
          </p:cNvPr>
          <p:cNvSpPr>
            <a:spLocks noGrp="1"/>
          </p:cNvSpPr>
          <p:nvPr>
            <p:ph type="sldNum" sz="quarter" idx="12"/>
          </p:nvPr>
        </p:nvSpPr>
        <p:spPr/>
        <p:txBody>
          <a:bodyPr/>
          <a:lstStyle/>
          <a:p>
            <a:fld id="{B5C420B7-9D55-44A9-AF58-7202226EA53B}" type="slidenum">
              <a:rPr lang="en-GB" smtClean="0"/>
              <a:t>‹#›</a:t>
            </a:fld>
            <a:endParaRPr lang="en-GB"/>
          </a:p>
        </p:txBody>
      </p:sp>
    </p:spTree>
    <p:extLst>
      <p:ext uri="{BB962C8B-B14F-4D97-AF65-F5344CB8AC3E}">
        <p14:creationId xmlns:p14="http://schemas.microsoft.com/office/powerpoint/2010/main" val="914193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001BD4-46E3-54BC-1F81-80747D7EAD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BA47D1-9094-A1E8-1BDD-1A677B2855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824AE7-850D-CD6E-EEDB-FA9EB93DC2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82CF6-38D4-46E0-A85A-F86B81823B45}" type="datetimeFigureOut">
              <a:rPr lang="en-GB" smtClean="0"/>
              <a:t>09/10/2023</a:t>
            </a:fld>
            <a:endParaRPr lang="en-GB"/>
          </a:p>
        </p:txBody>
      </p:sp>
      <p:sp>
        <p:nvSpPr>
          <p:cNvPr id="5" name="Footer Placeholder 4">
            <a:extLst>
              <a:ext uri="{FF2B5EF4-FFF2-40B4-BE49-F238E27FC236}">
                <a16:creationId xmlns:a16="http://schemas.microsoft.com/office/drawing/2014/main" id="{9713073A-6F6F-EB46-539E-EA3FCC7557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BED6F29-B402-46BD-1EA6-00250BB848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420B7-9D55-44A9-AF58-7202226EA53B}" type="slidenum">
              <a:rPr lang="en-GB" smtClean="0"/>
              <a:t>‹#›</a:t>
            </a:fld>
            <a:endParaRPr lang="en-GB"/>
          </a:p>
        </p:txBody>
      </p:sp>
    </p:spTree>
    <p:extLst>
      <p:ext uri="{BB962C8B-B14F-4D97-AF65-F5344CB8AC3E}">
        <p14:creationId xmlns:p14="http://schemas.microsoft.com/office/powerpoint/2010/main" val="3623180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cademic.oup.com/bjsw/article/51/4/1168/613984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F780D-3C12-6149-3F20-2BF18D5A44A9}"/>
              </a:ext>
            </a:extLst>
          </p:cNvPr>
          <p:cNvSpPr>
            <a:spLocks noGrp="1"/>
          </p:cNvSpPr>
          <p:nvPr>
            <p:ph type="ctrTitle"/>
          </p:nvPr>
        </p:nvSpPr>
        <p:spPr/>
        <p:txBody>
          <a:bodyPr>
            <a:normAutofit/>
          </a:bodyPr>
          <a:lstStyle/>
          <a:p>
            <a:r>
              <a:rPr lang="en-GB" sz="4400" b="1" dirty="0">
                <a:effectLst/>
                <a:latin typeface="Calibri" panose="020F0502020204030204" pitchFamily="34" charset="0"/>
                <a:ea typeface="Times New Roman" panose="02020603050405020304" pitchFamily="18" charset="0"/>
              </a:rPr>
              <a:t>Critical Conversations in Child Protection: </a:t>
            </a:r>
            <a:br>
              <a:rPr lang="en-GB" sz="4400" b="1" dirty="0">
                <a:effectLst/>
                <a:latin typeface="Calibri" panose="020F0502020204030204" pitchFamily="34" charset="0"/>
                <a:ea typeface="Times New Roman" panose="02020603050405020304" pitchFamily="18" charset="0"/>
              </a:rPr>
            </a:br>
            <a:r>
              <a:rPr lang="en-GB" sz="3600" b="1" dirty="0">
                <a:effectLst/>
                <a:latin typeface="Calibri" panose="020F0502020204030204" pitchFamily="34" charset="0"/>
                <a:ea typeface="Times New Roman" panose="02020603050405020304" pitchFamily="18" charset="0"/>
              </a:rPr>
              <a:t>Is it time for a ‘legitimacy turn’ in child protection?</a:t>
            </a:r>
            <a:endParaRPr lang="en-GB" sz="3600" dirty="0"/>
          </a:p>
        </p:txBody>
      </p:sp>
      <p:sp>
        <p:nvSpPr>
          <p:cNvPr id="3" name="Subtitle 2">
            <a:extLst>
              <a:ext uri="{FF2B5EF4-FFF2-40B4-BE49-F238E27FC236}">
                <a16:creationId xmlns:a16="http://schemas.microsoft.com/office/drawing/2014/main" id="{A917A991-BA4A-5D16-A2B3-274248338462}"/>
              </a:ext>
            </a:extLst>
          </p:cNvPr>
          <p:cNvSpPr>
            <a:spLocks noGrp="1"/>
          </p:cNvSpPr>
          <p:nvPr>
            <p:ph type="subTitle" idx="1"/>
          </p:nvPr>
        </p:nvSpPr>
        <p:spPr/>
        <p:txBody>
          <a:bodyPr>
            <a:normAutofit lnSpcReduction="10000"/>
          </a:bodyPr>
          <a:lstStyle/>
          <a:p>
            <a:r>
              <a:rPr lang="en-GB" dirty="0"/>
              <a:t>Jo Warner</a:t>
            </a:r>
          </a:p>
          <a:p>
            <a:r>
              <a:rPr lang="en-GB" dirty="0"/>
              <a:t>Reader in Social Work</a:t>
            </a:r>
          </a:p>
          <a:p>
            <a:r>
              <a:rPr lang="en-GB" dirty="0"/>
              <a:t>School of Social Policy, Sociology and Social Research</a:t>
            </a:r>
          </a:p>
          <a:p>
            <a:r>
              <a:rPr lang="en-GB" dirty="0"/>
              <a:t>University of Kent</a:t>
            </a:r>
          </a:p>
        </p:txBody>
      </p:sp>
    </p:spTree>
    <p:extLst>
      <p:ext uri="{BB962C8B-B14F-4D97-AF65-F5344CB8AC3E}">
        <p14:creationId xmlns:p14="http://schemas.microsoft.com/office/powerpoint/2010/main" val="3626954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CF02F-C5E9-5829-AE17-A51A6F3AD040}"/>
              </a:ext>
            </a:extLst>
          </p:cNvPr>
          <p:cNvSpPr>
            <a:spLocks noGrp="1"/>
          </p:cNvSpPr>
          <p:nvPr>
            <p:ph type="title"/>
          </p:nvPr>
        </p:nvSpPr>
        <p:spPr>
          <a:xfrm>
            <a:off x="838200" y="365126"/>
            <a:ext cx="10515600" cy="995842"/>
          </a:xfrm>
        </p:spPr>
        <p:txBody>
          <a:bodyPr/>
          <a:lstStyle/>
          <a:p>
            <a:r>
              <a:rPr lang="en-GB" dirty="0"/>
              <a:t>Democratising research, policy and practice</a:t>
            </a:r>
          </a:p>
        </p:txBody>
      </p:sp>
      <p:sp>
        <p:nvSpPr>
          <p:cNvPr id="3" name="Content Placeholder 2">
            <a:extLst>
              <a:ext uri="{FF2B5EF4-FFF2-40B4-BE49-F238E27FC236}">
                <a16:creationId xmlns:a16="http://schemas.microsoft.com/office/drawing/2014/main" id="{31E1A0D1-B4E9-591F-D8A5-01B15B70DA91}"/>
              </a:ext>
            </a:extLst>
          </p:cNvPr>
          <p:cNvSpPr>
            <a:spLocks noGrp="1"/>
          </p:cNvSpPr>
          <p:nvPr>
            <p:ph idx="1"/>
          </p:nvPr>
        </p:nvSpPr>
        <p:spPr>
          <a:xfrm>
            <a:off x="838200" y="1360968"/>
            <a:ext cx="10515600" cy="4815995"/>
          </a:xfrm>
        </p:spPr>
        <p:txBody>
          <a:bodyPr>
            <a:normAutofit lnSpcReduction="10000"/>
          </a:bodyPr>
          <a:lstStyle/>
          <a:p>
            <a:r>
              <a:rPr lang="en-GB" dirty="0"/>
              <a:t>What are the public’s ‘informed, considered and collective views’ on the normative questions relating to parenting? (Aim for consensus or not?)</a:t>
            </a:r>
          </a:p>
          <a:p>
            <a:r>
              <a:rPr lang="en-GB" dirty="0"/>
              <a:t>How to establish ‘critical friendship’, so that social work is answerable to the communities it serves? (An enhanced role for local authorities?)</a:t>
            </a:r>
          </a:p>
          <a:p>
            <a:r>
              <a:rPr lang="en-GB" dirty="0"/>
              <a:t>Revisit social work’s compelling history of democratic engagement. Extending the model of Family Group Conferencing? </a:t>
            </a:r>
          </a:p>
          <a:p>
            <a:pPr marL="0" indent="0">
              <a:buNone/>
            </a:pPr>
            <a:r>
              <a:rPr lang="en-GB" dirty="0"/>
              <a:t>To read more:</a:t>
            </a:r>
          </a:p>
          <a:p>
            <a:pPr marL="0" indent="0">
              <a:buNone/>
            </a:pPr>
            <a:r>
              <a:rPr lang="en-GB" dirty="0">
                <a:hlinkClick r:id="rId2"/>
              </a:rPr>
              <a:t>Warner, J (2021) Social work legitimacy: democratising research, policy and practice in child protection, </a:t>
            </a:r>
            <a:r>
              <a:rPr lang="en-GB" i="1" dirty="0" err="1">
                <a:hlinkClick r:id="rId2"/>
              </a:rPr>
              <a:t>Brit.J</a:t>
            </a:r>
            <a:r>
              <a:rPr lang="en-GB" i="1" dirty="0">
                <a:hlinkClick r:id="rId2"/>
              </a:rPr>
              <a:t> Social Work </a:t>
            </a:r>
            <a:r>
              <a:rPr lang="en-GB" dirty="0">
                <a:hlinkClick r:id="rId2"/>
              </a:rPr>
              <a:t>52(4), pp1168-1185</a:t>
            </a:r>
            <a:endParaRPr lang="en-GB" dirty="0"/>
          </a:p>
        </p:txBody>
      </p:sp>
    </p:spTree>
    <p:extLst>
      <p:ext uri="{BB962C8B-B14F-4D97-AF65-F5344CB8AC3E}">
        <p14:creationId xmlns:p14="http://schemas.microsoft.com/office/powerpoint/2010/main" val="103430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F673F-6DEB-0214-B89D-A6C6ED5E7884}"/>
              </a:ext>
            </a:extLst>
          </p:cNvPr>
          <p:cNvSpPr>
            <a:spLocks noGrp="1"/>
          </p:cNvSpPr>
          <p:nvPr>
            <p:ph type="title"/>
          </p:nvPr>
        </p:nvSpPr>
        <p:spPr>
          <a:xfrm>
            <a:off x="838200" y="365126"/>
            <a:ext cx="10515600" cy="570540"/>
          </a:xfrm>
        </p:spPr>
        <p:txBody>
          <a:bodyPr>
            <a:normAutofit fontScale="90000"/>
          </a:bodyPr>
          <a:lstStyle/>
          <a:p>
            <a:endParaRPr lang="en-GB" dirty="0"/>
          </a:p>
        </p:txBody>
      </p:sp>
      <p:sp>
        <p:nvSpPr>
          <p:cNvPr id="3" name="Content Placeholder 2">
            <a:extLst>
              <a:ext uri="{FF2B5EF4-FFF2-40B4-BE49-F238E27FC236}">
                <a16:creationId xmlns:a16="http://schemas.microsoft.com/office/drawing/2014/main" id="{E85A6F9B-017F-0C4F-D87C-9D412616C439}"/>
              </a:ext>
            </a:extLst>
          </p:cNvPr>
          <p:cNvSpPr>
            <a:spLocks noGrp="1"/>
          </p:cNvSpPr>
          <p:nvPr>
            <p:ph idx="1"/>
          </p:nvPr>
        </p:nvSpPr>
        <p:spPr>
          <a:xfrm>
            <a:off x="838200" y="1190847"/>
            <a:ext cx="10515600" cy="4986116"/>
          </a:xfrm>
        </p:spPr>
        <p:txBody>
          <a:bodyPr/>
          <a:lstStyle/>
          <a:p>
            <a:r>
              <a:rPr lang="en-GB" dirty="0"/>
              <a:t>Focus is role of the state through </a:t>
            </a:r>
            <a:r>
              <a:rPr lang="en-GB" i="1" dirty="0"/>
              <a:t>statutory</a:t>
            </a:r>
            <a:r>
              <a:rPr lang="en-GB" dirty="0"/>
              <a:t> powers</a:t>
            </a:r>
          </a:p>
          <a:p>
            <a:r>
              <a:rPr lang="en-GB" dirty="0"/>
              <a:t>I argue that social work and the police bear comparison as </a:t>
            </a:r>
            <a:r>
              <a:rPr lang="en-GB" i="1" dirty="0"/>
              <a:t>state </a:t>
            </a:r>
            <a:r>
              <a:rPr lang="en-GB" dirty="0"/>
              <a:t>actors in their use of power with fellow citizens</a:t>
            </a:r>
          </a:p>
          <a:p>
            <a:r>
              <a:rPr lang="en-GB" dirty="0"/>
              <a:t>There has been a ‘legitimacy turn’ in policing for some twenty-five years, particularly given </a:t>
            </a:r>
            <a:r>
              <a:rPr lang="en-GB" i="1" dirty="0"/>
              <a:t>disproportionality</a:t>
            </a:r>
          </a:p>
          <a:p>
            <a:r>
              <a:rPr lang="en-GB" dirty="0"/>
              <a:t> How should the concept of legitimacy apply to social work and child protection?</a:t>
            </a:r>
          </a:p>
          <a:p>
            <a:r>
              <a:rPr lang="en-GB" dirty="0"/>
              <a:t>For democratic social work?</a:t>
            </a:r>
          </a:p>
          <a:p>
            <a:endParaRPr lang="en-GB" dirty="0"/>
          </a:p>
        </p:txBody>
      </p:sp>
    </p:spTree>
    <p:extLst>
      <p:ext uri="{BB962C8B-B14F-4D97-AF65-F5344CB8AC3E}">
        <p14:creationId xmlns:p14="http://schemas.microsoft.com/office/powerpoint/2010/main" val="70247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10529-A832-1DA4-3EA6-AC9AAF9848C8}"/>
              </a:ext>
            </a:extLst>
          </p:cNvPr>
          <p:cNvSpPr>
            <a:spLocks noGrp="1"/>
          </p:cNvSpPr>
          <p:nvPr>
            <p:ph type="title"/>
          </p:nvPr>
        </p:nvSpPr>
        <p:spPr>
          <a:xfrm>
            <a:off x="838200" y="365125"/>
            <a:ext cx="10515600" cy="1059637"/>
          </a:xfrm>
        </p:spPr>
        <p:txBody>
          <a:bodyPr/>
          <a:lstStyle/>
          <a:p>
            <a:r>
              <a:rPr lang="en-GB" dirty="0"/>
              <a:t>Comparing the police and social work</a:t>
            </a:r>
          </a:p>
        </p:txBody>
      </p:sp>
      <p:sp>
        <p:nvSpPr>
          <p:cNvPr id="3" name="Content Placeholder 2">
            <a:extLst>
              <a:ext uri="{FF2B5EF4-FFF2-40B4-BE49-F238E27FC236}">
                <a16:creationId xmlns:a16="http://schemas.microsoft.com/office/drawing/2014/main" id="{90859F0B-6AF7-6957-59BC-4B7857464E96}"/>
              </a:ext>
            </a:extLst>
          </p:cNvPr>
          <p:cNvSpPr>
            <a:spLocks noGrp="1"/>
          </p:cNvSpPr>
          <p:nvPr>
            <p:ph idx="1"/>
          </p:nvPr>
        </p:nvSpPr>
        <p:spPr>
          <a:xfrm>
            <a:off x="838200" y="1573619"/>
            <a:ext cx="10515600" cy="4603344"/>
          </a:xfrm>
        </p:spPr>
        <p:txBody>
          <a:bodyPr/>
          <a:lstStyle/>
          <a:p>
            <a:r>
              <a:rPr lang="en-GB" dirty="0"/>
              <a:t>Use of power as ‘street level bureaucrats’ (Lipsky 2010)</a:t>
            </a:r>
          </a:p>
          <a:p>
            <a:r>
              <a:rPr lang="en-GB" dirty="0"/>
              <a:t>Share tensions between ‘care and control’ functions: social workers as ‘soft cops’ and police as ‘the secret social service’ (DV, mental health, CP)</a:t>
            </a:r>
          </a:p>
          <a:p>
            <a:r>
              <a:rPr lang="en-GB" dirty="0"/>
              <a:t>Expected to resolve problems (fighting crime, child rescue) when causes are far wider: “the fallout of socio-economic and power inequalities” (Reiner, 2016)</a:t>
            </a:r>
          </a:p>
          <a:p>
            <a:r>
              <a:rPr lang="en-GB" dirty="0"/>
              <a:t>Located differently in public sphere (policing by consent) and private sphere (the ‘home visit’)</a:t>
            </a:r>
          </a:p>
        </p:txBody>
      </p:sp>
    </p:spTree>
    <p:extLst>
      <p:ext uri="{BB962C8B-B14F-4D97-AF65-F5344CB8AC3E}">
        <p14:creationId xmlns:p14="http://schemas.microsoft.com/office/powerpoint/2010/main" val="1845115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4C51C-3333-4FE8-A0D0-B463D68BE36D}"/>
              </a:ext>
            </a:extLst>
          </p:cNvPr>
          <p:cNvSpPr>
            <a:spLocks noGrp="1"/>
          </p:cNvSpPr>
          <p:nvPr>
            <p:ph type="title"/>
          </p:nvPr>
        </p:nvSpPr>
        <p:spPr>
          <a:xfrm>
            <a:off x="838200" y="365126"/>
            <a:ext cx="10515600" cy="613070"/>
          </a:xfrm>
        </p:spPr>
        <p:txBody>
          <a:bodyPr>
            <a:normAutofit fontScale="90000"/>
          </a:bodyPr>
          <a:lstStyle/>
          <a:p>
            <a:r>
              <a:rPr lang="en-GB" dirty="0">
                <a:latin typeface="+mn-lt"/>
              </a:rPr>
              <a:t>Defining legitimacy</a:t>
            </a:r>
          </a:p>
        </p:txBody>
      </p:sp>
      <p:sp>
        <p:nvSpPr>
          <p:cNvPr id="3" name="Content Placeholder 2">
            <a:extLst>
              <a:ext uri="{FF2B5EF4-FFF2-40B4-BE49-F238E27FC236}">
                <a16:creationId xmlns:a16="http://schemas.microsoft.com/office/drawing/2014/main" id="{4C276878-7F85-48E1-B90C-CFEB16E8391F}"/>
              </a:ext>
            </a:extLst>
          </p:cNvPr>
          <p:cNvSpPr>
            <a:spLocks noGrp="1"/>
          </p:cNvSpPr>
          <p:nvPr>
            <p:ph idx="1"/>
          </p:nvPr>
        </p:nvSpPr>
        <p:spPr>
          <a:xfrm>
            <a:off x="838200" y="1095153"/>
            <a:ext cx="10515600" cy="5081810"/>
          </a:xfrm>
        </p:spPr>
        <p:txBody>
          <a:bodyPr>
            <a:normAutofit fontScale="92500" lnSpcReduction="10000"/>
          </a:bodyPr>
          <a:lstStyle/>
          <a:p>
            <a:pPr marL="0" indent="0">
              <a:buNone/>
            </a:pPr>
            <a:r>
              <a:rPr lang="en-GB" sz="4000" dirty="0">
                <a:effectLst/>
                <a:ea typeface="Calibri" panose="020F0502020204030204" pitchFamily="34" charset="0"/>
              </a:rPr>
              <a:t>“Power can be said to be legitimate where it does not breach established rules; </a:t>
            </a:r>
            <a:r>
              <a:rPr lang="en-GB" sz="4000" dirty="0">
                <a:solidFill>
                  <a:srgbClr val="C00000"/>
                </a:solidFill>
                <a:effectLst/>
                <a:ea typeface="Calibri" panose="020F0502020204030204" pitchFamily="34" charset="0"/>
              </a:rPr>
              <a:t>where its acquisition and exercise are normatively validated in terms of socially accepted beliefs about rightful authorisation and due performance</a:t>
            </a:r>
            <a:r>
              <a:rPr lang="en-GB" sz="4000" dirty="0">
                <a:effectLst/>
                <a:ea typeface="Calibri" panose="020F0502020204030204" pitchFamily="34" charset="0"/>
              </a:rPr>
              <a:t>; and where it is confirmed through appropriate acts of recognition and acknowledgement” </a:t>
            </a:r>
          </a:p>
          <a:p>
            <a:pPr marL="0" indent="0">
              <a:buNone/>
            </a:pPr>
            <a:r>
              <a:rPr lang="en-GB" sz="2600" dirty="0">
                <a:effectLst/>
                <a:ea typeface="Calibri" panose="020F0502020204030204" pitchFamily="34" charset="0"/>
              </a:rPr>
              <a:t>(Beetham, 1991, </a:t>
            </a:r>
            <a:r>
              <a:rPr lang="en-GB" sz="2600" dirty="0" err="1">
                <a:effectLst/>
                <a:ea typeface="Calibri" panose="020F0502020204030204" pitchFamily="34" charset="0"/>
              </a:rPr>
              <a:t>p.xiv</a:t>
            </a:r>
            <a:r>
              <a:rPr lang="en-GB" sz="2600" dirty="0">
                <a:effectLst/>
                <a:ea typeface="Calibri" panose="020F0502020204030204" pitchFamily="34" charset="0"/>
              </a:rPr>
              <a:t>)</a:t>
            </a:r>
          </a:p>
          <a:p>
            <a:pPr marL="0" indent="0">
              <a:buNone/>
            </a:pPr>
            <a:endParaRPr lang="en-GB" sz="2600" dirty="0">
              <a:effectLst/>
              <a:ea typeface="Calibri" panose="020F0502020204030204" pitchFamily="34" charset="0"/>
            </a:endParaRPr>
          </a:p>
          <a:p>
            <a:pPr lvl="1"/>
            <a:endParaRPr lang="en-GB" sz="2400" dirty="0">
              <a:effectLst/>
              <a:latin typeface="Arial" panose="020B0604020202020204" pitchFamily="34" charset="0"/>
              <a:ea typeface="Calibri" panose="020F0502020204030204" pitchFamily="34" charset="0"/>
            </a:endParaRPr>
          </a:p>
          <a:p>
            <a:pPr marL="0" indent="0">
              <a:buNone/>
            </a:pPr>
            <a:r>
              <a:rPr lang="en-GB" sz="2400" dirty="0">
                <a:latin typeface="Arial" panose="020B0604020202020204" pitchFamily="34" charset="0"/>
              </a:rPr>
              <a:t>	</a:t>
            </a:r>
            <a:endParaRPr lang="en-GB" sz="2400" dirty="0"/>
          </a:p>
        </p:txBody>
      </p:sp>
    </p:spTree>
    <p:extLst>
      <p:ext uri="{BB962C8B-B14F-4D97-AF65-F5344CB8AC3E}">
        <p14:creationId xmlns:p14="http://schemas.microsoft.com/office/powerpoint/2010/main" val="1335196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0EB57-D607-42B4-E622-275A05C205F9}"/>
              </a:ext>
            </a:extLst>
          </p:cNvPr>
          <p:cNvSpPr>
            <a:spLocks noGrp="1"/>
          </p:cNvSpPr>
          <p:nvPr>
            <p:ph type="title"/>
          </p:nvPr>
        </p:nvSpPr>
        <p:spPr>
          <a:xfrm>
            <a:off x="838200" y="365125"/>
            <a:ext cx="10515600" cy="985209"/>
          </a:xfrm>
        </p:spPr>
        <p:txBody>
          <a:bodyPr>
            <a:normAutofit/>
          </a:bodyPr>
          <a:lstStyle/>
          <a:p>
            <a:r>
              <a:rPr lang="en-GB" dirty="0"/>
              <a:t>Legitimacy and perceived fairness</a:t>
            </a:r>
          </a:p>
        </p:txBody>
      </p:sp>
      <p:sp>
        <p:nvSpPr>
          <p:cNvPr id="3" name="Content Placeholder 2">
            <a:extLst>
              <a:ext uri="{FF2B5EF4-FFF2-40B4-BE49-F238E27FC236}">
                <a16:creationId xmlns:a16="http://schemas.microsoft.com/office/drawing/2014/main" id="{8194EB4A-4339-879A-FCD0-51C310B5A710}"/>
              </a:ext>
            </a:extLst>
          </p:cNvPr>
          <p:cNvSpPr>
            <a:spLocks noGrp="1"/>
          </p:cNvSpPr>
          <p:nvPr>
            <p:ph idx="1"/>
          </p:nvPr>
        </p:nvSpPr>
        <p:spPr>
          <a:xfrm>
            <a:off x="838200" y="1350335"/>
            <a:ext cx="10515600" cy="4826628"/>
          </a:xfrm>
        </p:spPr>
        <p:txBody>
          <a:body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n-cs"/>
              </a:rPr>
              <a:t>The</a:t>
            </a:r>
            <a:r>
              <a:rPr kumimoji="0" lang="en-GB" sz="3200" b="0" i="0" u="none"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mn-cs"/>
              </a:rPr>
              <a:t> </a:t>
            </a:r>
            <a:r>
              <a:rPr kumimoji="0" lang="en-GB" sz="3200" b="0" i="0" u="none" strike="noStrike" kern="1200" cap="none" spc="0" normalizeH="0" baseline="0" noProof="0" dirty="0">
                <a:ln>
                  <a:noFill/>
                </a:ln>
                <a:solidFill>
                  <a:srgbClr val="C00000"/>
                </a:solidFill>
                <a:effectLst/>
                <a:uLnTx/>
                <a:uFillTx/>
                <a:latin typeface="Calibri" panose="020F0502020204030204"/>
                <a:ea typeface="Calibri" panose="020F0502020204030204" pitchFamily="34" charset="0"/>
                <a:cs typeface="+mn-cs"/>
              </a:rPr>
              <a:t>‘shared values’ </a:t>
            </a:r>
            <a:r>
              <a:rPr kumimoji="0" lang="en-GB" sz="3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n-cs"/>
              </a:rPr>
              <a:t>criterion for legitimacy is concerned with the </a:t>
            </a:r>
            <a:r>
              <a:rPr kumimoji="0" lang="en-GB" sz="3200" b="0" i="1"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n-cs"/>
              </a:rPr>
              <a:t>perception of fairness </a:t>
            </a:r>
            <a:r>
              <a:rPr kumimoji="0" lang="en-GB" sz="3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n-cs"/>
              </a:rPr>
              <a:t>in relation to:</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3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n-cs"/>
              </a:rPr>
              <a:t>The distribution of resources (distributive justice)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n-cs"/>
              </a:rPr>
              <a:t>The quality of treatment people receive and the quality of decision-making (procedural justice)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n-cs"/>
              </a:rPr>
              <a:t>Effectiveness and performance </a:t>
            </a:r>
          </a:p>
          <a:p>
            <a:endParaRPr lang="en-GB" dirty="0"/>
          </a:p>
        </p:txBody>
      </p:sp>
    </p:spTree>
    <p:extLst>
      <p:ext uri="{BB962C8B-B14F-4D97-AF65-F5344CB8AC3E}">
        <p14:creationId xmlns:p14="http://schemas.microsoft.com/office/powerpoint/2010/main" val="3441325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1383-30E4-AA5D-2FAA-502459AF0C00}"/>
              </a:ext>
            </a:extLst>
          </p:cNvPr>
          <p:cNvSpPr>
            <a:spLocks noGrp="1"/>
          </p:cNvSpPr>
          <p:nvPr>
            <p:ph type="title"/>
          </p:nvPr>
        </p:nvSpPr>
        <p:spPr>
          <a:xfrm>
            <a:off x="838200" y="365125"/>
            <a:ext cx="10515600" cy="815089"/>
          </a:xfrm>
        </p:spPr>
        <p:txBody>
          <a:bodyPr/>
          <a:lstStyle/>
          <a:p>
            <a:r>
              <a:rPr lang="en-GB" dirty="0"/>
              <a:t>Distributive justice and child protection</a:t>
            </a:r>
          </a:p>
        </p:txBody>
      </p:sp>
      <p:sp>
        <p:nvSpPr>
          <p:cNvPr id="3" name="Content Placeholder 2">
            <a:extLst>
              <a:ext uri="{FF2B5EF4-FFF2-40B4-BE49-F238E27FC236}">
                <a16:creationId xmlns:a16="http://schemas.microsoft.com/office/drawing/2014/main" id="{23A484D9-A438-1B46-FB8A-BA0928C7C5E6}"/>
              </a:ext>
            </a:extLst>
          </p:cNvPr>
          <p:cNvSpPr>
            <a:spLocks noGrp="1"/>
          </p:cNvSpPr>
          <p:nvPr>
            <p:ph idx="1"/>
          </p:nvPr>
        </p:nvSpPr>
        <p:spPr>
          <a:xfrm>
            <a:off x="838200" y="1467293"/>
            <a:ext cx="10515600" cy="4709670"/>
          </a:xfrm>
        </p:spPr>
        <p:txBody>
          <a:bodyPr/>
          <a:lstStyle/>
          <a:p>
            <a:r>
              <a:rPr lang="en-GB" dirty="0"/>
              <a:t>Analysis of the variable rates of care and protection interventions has shown that it is the social and economic circumstances of families that are the main determinants </a:t>
            </a:r>
            <a:r>
              <a:rPr lang="en-GB" sz="2000" dirty="0"/>
              <a:t>(see Child Welfare Inequalities Project, 2017)</a:t>
            </a:r>
          </a:p>
          <a:p>
            <a:r>
              <a:rPr lang="en-GB" dirty="0"/>
              <a:t>The ‘investigative turn’ in social services, with an increase in investigations and in the proportion that proved unfounded</a:t>
            </a:r>
            <a:endParaRPr lang="en-GB" sz="2000" dirty="0"/>
          </a:p>
          <a:p>
            <a:r>
              <a:rPr lang="en-GB" dirty="0"/>
              <a:t>Increased demand on service with fewer resources</a:t>
            </a:r>
          </a:p>
          <a:p>
            <a:r>
              <a:rPr lang="en-GB" dirty="0"/>
              <a:t>Socioeconomic inequality rather than standards of parenting alone is important determinant of state intervention</a:t>
            </a:r>
          </a:p>
        </p:txBody>
      </p:sp>
    </p:spTree>
    <p:extLst>
      <p:ext uri="{BB962C8B-B14F-4D97-AF65-F5344CB8AC3E}">
        <p14:creationId xmlns:p14="http://schemas.microsoft.com/office/powerpoint/2010/main" val="603819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437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descr="A screenshot of a computer&#10;&#10;Description automatically generated with low confidence">
            <a:extLst>
              <a:ext uri="{FF2B5EF4-FFF2-40B4-BE49-F238E27FC236}">
                <a16:creationId xmlns:a16="http://schemas.microsoft.com/office/drawing/2014/main" id="{A0860DC1-481B-4083-BDFC-0DAFC4E55B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8039" y="643467"/>
            <a:ext cx="8015921" cy="5571066"/>
          </a:xfrm>
          <a:prstGeom prst="rect">
            <a:avLst/>
          </a:prstGeom>
        </p:spPr>
      </p:pic>
    </p:spTree>
    <p:extLst>
      <p:ext uri="{BB962C8B-B14F-4D97-AF65-F5344CB8AC3E}">
        <p14:creationId xmlns:p14="http://schemas.microsoft.com/office/powerpoint/2010/main" val="4289850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9A690-CE20-D719-14D6-7779BCB6206B}"/>
              </a:ext>
            </a:extLst>
          </p:cNvPr>
          <p:cNvSpPr>
            <a:spLocks noGrp="1"/>
          </p:cNvSpPr>
          <p:nvPr>
            <p:ph type="title"/>
          </p:nvPr>
        </p:nvSpPr>
        <p:spPr>
          <a:xfrm>
            <a:off x="838200" y="365126"/>
            <a:ext cx="10515600" cy="1027740"/>
          </a:xfrm>
        </p:spPr>
        <p:txBody>
          <a:bodyPr>
            <a:normAutofit fontScale="90000"/>
          </a:bodyPr>
          <a:lstStyle/>
          <a:p>
            <a:r>
              <a:rPr lang="en-GB" dirty="0"/>
              <a:t>Procedural justice: quality of treatment and decision-making</a:t>
            </a:r>
          </a:p>
        </p:txBody>
      </p:sp>
      <p:sp>
        <p:nvSpPr>
          <p:cNvPr id="3" name="Content Placeholder 2">
            <a:extLst>
              <a:ext uri="{FF2B5EF4-FFF2-40B4-BE49-F238E27FC236}">
                <a16:creationId xmlns:a16="http://schemas.microsoft.com/office/drawing/2014/main" id="{EFA37936-E32A-2B5A-4B5C-CBF282F30D99}"/>
              </a:ext>
            </a:extLst>
          </p:cNvPr>
          <p:cNvSpPr>
            <a:spLocks noGrp="1"/>
          </p:cNvSpPr>
          <p:nvPr>
            <p:ph idx="1"/>
          </p:nvPr>
        </p:nvSpPr>
        <p:spPr>
          <a:xfrm>
            <a:off x="838200" y="1531088"/>
            <a:ext cx="10515600" cy="4645876"/>
          </a:xfrm>
        </p:spPr>
        <p:txBody>
          <a:bodyPr/>
          <a:lstStyle/>
          <a:p>
            <a:r>
              <a:rPr lang="en-GB" dirty="0"/>
              <a:t>Mixed picture, with positives, but also practice that is experienced as “cold-hearted…demeaning and hurtful” (Morris </a:t>
            </a:r>
            <a:r>
              <a:rPr lang="en-GB" i="1" dirty="0"/>
              <a:t>et al </a:t>
            </a:r>
            <a:r>
              <a:rPr lang="en-GB" dirty="0"/>
              <a:t>2018)</a:t>
            </a:r>
          </a:p>
          <a:p>
            <a:r>
              <a:rPr lang="en-GB" dirty="0"/>
              <a:t>Processes that evoke or exacerbate feelings of shame and humiliation (Gibson, 2020)</a:t>
            </a:r>
          </a:p>
          <a:p>
            <a:r>
              <a:rPr lang="en-GB" dirty="0"/>
              <a:t>Deficit models of practice (Gupta et al 2018)</a:t>
            </a:r>
          </a:p>
          <a:p>
            <a:r>
              <a:rPr lang="en-GB" dirty="0"/>
              <a:t>Empathy at low levels (Lynch et al 2019)</a:t>
            </a:r>
          </a:p>
          <a:p>
            <a:pPr>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Court judgements provide useful window into quality of decision-making. Some positive but others critical.</a:t>
            </a:r>
          </a:p>
          <a:p>
            <a:endParaRPr lang="en-GB" dirty="0"/>
          </a:p>
        </p:txBody>
      </p:sp>
    </p:spTree>
    <p:extLst>
      <p:ext uri="{BB962C8B-B14F-4D97-AF65-F5344CB8AC3E}">
        <p14:creationId xmlns:p14="http://schemas.microsoft.com/office/powerpoint/2010/main" val="3341375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52840-93E4-4CC0-ADCD-3D621A3C1C00}"/>
              </a:ext>
            </a:extLst>
          </p:cNvPr>
          <p:cNvSpPr>
            <a:spLocks noGrp="1"/>
          </p:cNvSpPr>
          <p:nvPr>
            <p:ph type="title"/>
          </p:nvPr>
        </p:nvSpPr>
        <p:spPr>
          <a:xfrm>
            <a:off x="838200" y="365126"/>
            <a:ext cx="10515600" cy="825722"/>
          </a:xfrm>
        </p:spPr>
        <p:txBody>
          <a:bodyPr>
            <a:normAutofit fontScale="90000"/>
          </a:bodyPr>
          <a:lstStyle/>
          <a:p>
            <a:r>
              <a:rPr lang="en-GB" dirty="0"/>
              <a:t>Parenting and shared values: ‘Threshold Criteria’</a:t>
            </a:r>
          </a:p>
        </p:txBody>
      </p:sp>
      <p:sp>
        <p:nvSpPr>
          <p:cNvPr id="3" name="Content Placeholder 2">
            <a:extLst>
              <a:ext uri="{FF2B5EF4-FFF2-40B4-BE49-F238E27FC236}">
                <a16:creationId xmlns:a16="http://schemas.microsoft.com/office/drawing/2014/main" id="{D5DF8E47-BE9B-4D41-876B-A80687C3E46F}"/>
              </a:ext>
            </a:extLst>
          </p:cNvPr>
          <p:cNvSpPr>
            <a:spLocks noGrp="1"/>
          </p:cNvSpPr>
          <p:nvPr>
            <p:ph idx="1"/>
          </p:nvPr>
        </p:nvSpPr>
        <p:spPr>
          <a:xfrm>
            <a:off x="838200" y="1105786"/>
            <a:ext cx="10515600" cy="5071177"/>
          </a:xfrm>
        </p:spPr>
        <p:txBody>
          <a:bodyPr>
            <a:normAutofit lnSpcReduction="10000"/>
          </a:bodyPr>
          <a:lstStyle/>
          <a:p>
            <a:pPr marL="0" indent="0">
              <a:buNone/>
            </a:pPr>
            <a:r>
              <a:rPr lang="en-GB" dirty="0">
                <a:ea typeface="Calibri" panose="020F0502020204030204" pitchFamily="34" charset="0"/>
              </a:rPr>
              <a:t>Tolerance for diverse standards of parenting is a defining feature of a democratic society:</a:t>
            </a:r>
          </a:p>
          <a:p>
            <a:pPr marL="457200" lvl="1" indent="0">
              <a:buNone/>
            </a:pPr>
            <a:r>
              <a:rPr lang="en-GB" dirty="0"/>
              <a:t>“Basically it is the tradition of the UK, recognised in law, that children are best brought up within natural families…It follows inexorably from that, that society must be willing to tolerate very diverse standards of parenting, including the eccentric, the barely adequate and the inconsistent.” </a:t>
            </a:r>
          </a:p>
          <a:p>
            <a:pPr marL="457200" lvl="1" indent="0">
              <a:buNone/>
            </a:pPr>
            <a:r>
              <a:rPr lang="en-GB" sz="1500" dirty="0"/>
              <a:t>(Hedley J in Re L (Care: Threshold Criteria) [2007] 1 FLR 2050, para.50)</a:t>
            </a:r>
          </a:p>
          <a:p>
            <a:pPr marL="0" indent="0">
              <a:buNone/>
            </a:pPr>
            <a:r>
              <a:rPr lang="en-GB" dirty="0">
                <a:ea typeface="Calibri" panose="020F0502020204030204" pitchFamily="34" charset="0"/>
              </a:rPr>
              <a:t>I</a:t>
            </a:r>
            <a:r>
              <a:rPr lang="en-GB" dirty="0">
                <a:effectLst/>
                <a:ea typeface="Calibri" panose="020F0502020204030204" pitchFamily="34" charset="0"/>
              </a:rPr>
              <a:t>ncluding: “people who commit crimes, who abuse alcohol or drugs, who suffer from physical or mental illnesses or disabilities, or who espouse antisocial political or religious beliefs.” </a:t>
            </a:r>
            <a:r>
              <a:rPr lang="en-GB" sz="1500" dirty="0">
                <a:effectLst/>
                <a:ea typeface="Calibri" panose="020F0502020204030204" pitchFamily="34" charset="0"/>
              </a:rPr>
              <a:t>(Munby Re A, Para.15)</a:t>
            </a:r>
            <a:endParaRPr lang="en-GB" dirty="0"/>
          </a:p>
          <a:p>
            <a:pPr marL="0" indent="0">
              <a:buNone/>
            </a:pPr>
            <a:r>
              <a:rPr lang="en-GB" dirty="0"/>
              <a:t>But, crucially, this does NOT = abandonment by the state:</a:t>
            </a:r>
          </a:p>
          <a:p>
            <a:pPr marL="0" indent="0">
              <a:buNone/>
            </a:pPr>
            <a:r>
              <a:rPr lang="en-GB" dirty="0"/>
              <a:t>Local authorities must provide </a:t>
            </a:r>
            <a:r>
              <a:rPr lang="en-GB" dirty="0">
                <a:solidFill>
                  <a:srgbClr val="FF0000"/>
                </a:solidFill>
              </a:rPr>
              <a:t>“requisite assistance and support” </a:t>
            </a:r>
            <a:r>
              <a:rPr lang="en-GB" dirty="0"/>
              <a:t>to enable families to continue to care for their child (beware libertarianism in arguments about legitimacy!)</a:t>
            </a:r>
          </a:p>
        </p:txBody>
      </p:sp>
    </p:spTree>
    <p:extLst>
      <p:ext uri="{BB962C8B-B14F-4D97-AF65-F5344CB8AC3E}">
        <p14:creationId xmlns:p14="http://schemas.microsoft.com/office/powerpoint/2010/main" val="1279085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781</Words>
  <Application>Microsoft Office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Critical Conversations in Child Protection:  Is it time for a ‘legitimacy turn’ in child protection?</vt:lpstr>
      <vt:lpstr>PowerPoint Presentation</vt:lpstr>
      <vt:lpstr>Comparing the police and social work</vt:lpstr>
      <vt:lpstr>Defining legitimacy</vt:lpstr>
      <vt:lpstr>Legitimacy and perceived fairness</vt:lpstr>
      <vt:lpstr>Distributive justice and child protection</vt:lpstr>
      <vt:lpstr>PowerPoint Presentation</vt:lpstr>
      <vt:lpstr>Procedural justice: quality of treatment and decision-making</vt:lpstr>
      <vt:lpstr>Parenting and shared values: ‘Threshold Criteria’</vt:lpstr>
      <vt:lpstr>Democratising research, policy and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Conversations in Child Protection:  Is it time for a ‘legitimacy turn’ in child protection?</dc:title>
  <dc:creator>Jo Warner</dc:creator>
  <cp:lastModifiedBy>Jo Warner</cp:lastModifiedBy>
  <cp:revision>2</cp:revision>
  <dcterms:created xsi:type="dcterms:W3CDTF">2023-10-09T12:07:12Z</dcterms:created>
  <dcterms:modified xsi:type="dcterms:W3CDTF">2023-10-09T14:48:28Z</dcterms:modified>
</cp:coreProperties>
</file>