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3" r:id="rId2"/>
  </p:sldMasterIdLst>
  <p:notesMasterIdLst>
    <p:notesMasterId r:id="rId36"/>
  </p:notesMasterIdLst>
  <p:sldIdLst>
    <p:sldId id="257" r:id="rId3"/>
    <p:sldId id="365" r:id="rId4"/>
    <p:sldId id="307" r:id="rId5"/>
    <p:sldId id="352" r:id="rId6"/>
    <p:sldId id="341" r:id="rId7"/>
    <p:sldId id="351" r:id="rId8"/>
    <p:sldId id="345" r:id="rId9"/>
    <p:sldId id="320" r:id="rId10"/>
    <p:sldId id="358" r:id="rId11"/>
    <p:sldId id="335" r:id="rId12"/>
    <p:sldId id="313" r:id="rId13"/>
    <p:sldId id="260" r:id="rId14"/>
    <p:sldId id="347" r:id="rId15"/>
    <p:sldId id="334" r:id="rId16"/>
    <p:sldId id="357" r:id="rId17"/>
    <p:sldId id="353" r:id="rId18"/>
    <p:sldId id="348" r:id="rId19"/>
    <p:sldId id="336" r:id="rId20"/>
    <p:sldId id="356" r:id="rId21"/>
    <p:sldId id="269" r:id="rId22"/>
    <p:sldId id="346" r:id="rId23"/>
    <p:sldId id="349" r:id="rId24"/>
    <p:sldId id="359" r:id="rId25"/>
    <p:sldId id="331" r:id="rId26"/>
    <p:sldId id="337" r:id="rId27"/>
    <p:sldId id="360" r:id="rId28"/>
    <p:sldId id="321" r:id="rId29"/>
    <p:sldId id="271" r:id="rId30"/>
    <p:sldId id="355" r:id="rId31"/>
    <p:sldId id="364" r:id="rId32"/>
    <p:sldId id="361" r:id="rId33"/>
    <p:sldId id="363" r:id="rId34"/>
    <p:sldId id="36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4FD9B-A313-AB4C-A440-643985657B67}" v="31" dt="2023-10-26T09:48:46.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6"/>
    <p:restoredTop sz="88592"/>
  </p:normalViewPr>
  <p:slideViewPr>
    <p:cSldViewPr snapToGrid="0">
      <p:cViewPr varScale="1">
        <p:scale>
          <a:sx n="109" d="100"/>
          <a:sy n="109"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3EE44-D30C-4BF1-B66A-5622028ECDE7}"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64AEA18F-3ECC-4440-A39F-FAB090D6F3D9}">
      <dgm:prSet/>
      <dgm:spPr/>
      <dgm:t>
        <a:bodyPr/>
        <a:lstStyle/>
        <a:p>
          <a:r>
            <a:rPr lang="en-GB" b="0" i="0" dirty="0"/>
            <a:t>At end of 2022, estimated 43.3 million children lived in forced displacement –  record number</a:t>
          </a:r>
          <a:endParaRPr lang="en-US" dirty="0"/>
        </a:p>
      </dgm:t>
    </dgm:pt>
    <dgm:pt modelId="{E8801A43-A0B1-41E0-AB81-F28AFD9DFA0D}" type="parTrans" cxnId="{90CC5DA7-7D6A-463F-8AE1-806FA71E8E5C}">
      <dgm:prSet/>
      <dgm:spPr/>
      <dgm:t>
        <a:bodyPr/>
        <a:lstStyle/>
        <a:p>
          <a:endParaRPr lang="en-US"/>
        </a:p>
      </dgm:t>
    </dgm:pt>
    <dgm:pt modelId="{58182B3C-DF25-404D-88E4-900057430361}" type="sibTrans" cxnId="{90CC5DA7-7D6A-463F-8AE1-806FA71E8E5C}">
      <dgm:prSet/>
      <dgm:spPr/>
      <dgm:t>
        <a:bodyPr/>
        <a:lstStyle/>
        <a:p>
          <a:endParaRPr lang="en-US"/>
        </a:p>
      </dgm:t>
    </dgm:pt>
    <dgm:pt modelId="{E2129701-1188-4666-B916-C9098EC644A5}">
      <dgm:prSet/>
      <dgm:spPr/>
      <dgm:t>
        <a:bodyPr/>
        <a:lstStyle/>
        <a:p>
          <a:r>
            <a:rPr lang="en-GB" b="0" i="0" dirty="0"/>
            <a:t>60% were internally displaced by conflict and violenc</a:t>
          </a:r>
          <a:r>
            <a:rPr lang="en-GB" dirty="0"/>
            <a:t>e</a:t>
          </a:r>
          <a:endParaRPr lang="en-US" dirty="0"/>
        </a:p>
      </dgm:t>
    </dgm:pt>
    <dgm:pt modelId="{DD15FBDD-52B2-4454-A4AC-3056893CA25B}" type="parTrans" cxnId="{AEB58F5D-9905-46BC-A78C-445E799298FF}">
      <dgm:prSet/>
      <dgm:spPr/>
      <dgm:t>
        <a:bodyPr/>
        <a:lstStyle/>
        <a:p>
          <a:endParaRPr lang="en-US"/>
        </a:p>
      </dgm:t>
    </dgm:pt>
    <dgm:pt modelId="{05C9C77E-90EE-4A48-97B2-9BD3B7650148}" type="sibTrans" cxnId="{AEB58F5D-9905-46BC-A78C-445E799298FF}">
      <dgm:prSet/>
      <dgm:spPr/>
      <dgm:t>
        <a:bodyPr/>
        <a:lstStyle/>
        <a:p>
          <a:endParaRPr lang="en-US"/>
        </a:p>
      </dgm:t>
    </dgm:pt>
    <dgm:pt modelId="{662F650B-4578-44FD-ABA2-50DBB9BED255}">
      <dgm:prSet/>
      <dgm:spPr/>
      <dgm:t>
        <a:bodyPr/>
        <a:lstStyle/>
        <a:p>
          <a:r>
            <a:rPr lang="en-GB" dirty="0"/>
            <a:t>estimated 17m children crossed national borders</a:t>
          </a:r>
          <a:endParaRPr lang="en-US" dirty="0"/>
        </a:p>
      </dgm:t>
    </dgm:pt>
    <dgm:pt modelId="{6BE14013-8490-49A9-8770-8CBA975D91F0}" type="parTrans" cxnId="{561D8B4D-03C2-4CCE-AEEB-9978E373CDFC}">
      <dgm:prSet/>
      <dgm:spPr/>
      <dgm:t>
        <a:bodyPr/>
        <a:lstStyle/>
        <a:p>
          <a:endParaRPr lang="en-US"/>
        </a:p>
      </dgm:t>
    </dgm:pt>
    <dgm:pt modelId="{E5E2C3EE-4A39-4CB1-B544-AD4DEF542E89}" type="sibTrans" cxnId="{561D8B4D-03C2-4CCE-AEEB-9978E373CDFC}">
      <dgm:prSet/>
      <dgm:spPr/>
      <dgm:t>
        <a:bodyPr/>
        <a:lstStyle/>
        <a:p>
          <a:endParaRPr lang="en-US"/>
        </a:p>
      </dgm:t>
    </dgm:pt>
    <dgm:pt modelId="{053EC5F4-4D10-D441-B48C-76E40DD9903E}">
      <dgm:prSet/>
      <dgm:spPr/>
      <dgm:t>
        <a:bodyPr/>
        <a:lstStyle/>
        <a:p>
          <a:r>
            <a:rPr lang="en-GB" dirty="0"/>
            <a:t>Children (under 18)</a:t>
          </a:r>
          <a:r>
            <a:rPr lang="en-GB" baseline="0" dirty="0"/>
            <a:t> made up about 40% of displaced populations in 2022</a:t>
          </a:r>
          <a:endParaRPr lang="en-GB" dirty="0"/>
        </a:p>
      </dgm:t>
    </dgm:pt>
    <dgm:pt modelId="{45069FC7-FD93-AD4F-ADDD-A176F09D3A9B}" type="parTrans" cxnId="{388DDD87-AC45-E245-8E25-8AF9BA9F7EDB}">
      <dgm:prSet/>
      <dgm:spPr/>
      <dgm:t>
        <a:bodyPr/>
        <a:lstStyle/>
        <a:p>
          <a:endParaRPr lang="en-GB"/>
        </a:p>
      </dgm:t>
    </dgm:pt>
    <dgm:pt modelId="{612EA153-E7F9-5448-A16E-83C851F22BD6}" type="sibTrans" cxnId="{388DDD87-AC45-E245-8E25-8AF9BA9F7EDB}">
      <dgm:prSet/>
      <dgm:spPr/>
      <dgm:t>
        <a:bodyPr/>
        <a:lstStyle/>
        <a:p>
          <a:endParaRPr lang="en-GB"/>
        </a:p>
      </dgm:t>
    </dgm:pt>
    <dgm:pt modelId="{89ED6B16-5D6B-EE49-8D83-0E830B4A711B}" type="pres">
      <dgm:prSet presAssocID="{3563EE44-D30C-4BF1-B66A-5622028ECDE7}" presName="vert0" presStyleCnt="0">
        <dgm:presLayoutVars>
          <dgm:dir/>
          <dgm:animOne val="branch"/>
          <dgm:animLvl val="lvl"/>
        </dgm:presLayoutVars>
      </dgm:prSet>
      <dgm:spPr/>
    </dgm:pt>
    <dgm:pt modelId="{9CC31515-48CF-3F48-8CAF-1B97E6D8DB3A}" type="pres">
      <dgm:prSet presAssocID="{053EC5F4-4D10-D441-B48C-76E40DD9903E}" presName="thickLine" presStyleLbl="alignNode1" presStyleIdx="0" presStyleCnt="4"/>
      <dgm:spPr/>
    </dgm:pt>
    <dgm:pt modelId="{5DBCFA76-1F6B-7F42-A947-F1585003D2D2}" type="pres">
      <dgm:prSet presAssocID="{053EC5F4-4D10-D441-B48C-76E40DD9903E}" presName="horz1" presStyleCnt="0"/>
      <dgm:spPr/>
    </dgm:pt>
    <dgm:pt modelId="{96B2C608-AFAF-0143-BAC1-0868B66D4E0F}" type="pres">
      <dgm:prSet presAssocID="{053EC5F4-4D10-D441-B48C-76E40DD9903E}" presName="tx1" presStyleLbl="revTx" presStyleIdx="0" presStyleCnt="4"/>
      <dgm:spPr/>
    </dgm:pt>
    <dgm:pt modelId="{189C0E70-97E8-1C45-99DE-9BE238FBECBD}" type="pres">
      <dgm:prSet presAssocID="{053EC5F4-4D10-D441-B48C-76E40DD9903E}" presName="vert1" presStyleCnt="0"/>
      <dgm:spPr/>
    </dgm:pt>
    <dgm:pt modelId="{C5E57B4E-B58B-424F-9407-198479E66AEA}" type="pres">
      <dgm:prSet presAssocID="{64AEA18F-3ECC-4440-A39F-FAB090D6F3D9}" presName="thickLine" presStyleLbl="alignNode1" presStyleIdx="1" presStyleCnt="4"/>
      <dgm:spPr/>
    </dgm:pt>
    <dgm:pt modelId="{D0884567-0C47-1A4C-A991-0DEDC0495C86}" type="pres">
      <dgm:prSet presAssocID="{64AEA18F-3ECC-4440-A39F-FAB090D6F3D9}" presName="horz1" presStyleCnt="0"/>
      <dgm:spPr/>
    </dgm:pt>
    <dgm:pt modelId="{A7879DEF-1890-4F4C-A675-DA6B30E2D102}" type="pres">
      <dgm:prSet presAssocID="{64AEA18F-3ECC-4440-A39F-FAB090D6F3D9}" presName="tx1" presStyleLbl="revTx" presStyleIdx="1" presStyleCnt="4"/>
      <dgm:spPr/>
    </dgm:pt>
    <dgm:pt modelId="{DAC22F2F-ED62-AB43-AA9E-0ECC155F67CC}" type="pres">
      <dgm:prSet presAssocID="{64AEA18F-3ECC-4440-A39F-FAB090D6F3D9}" presName="vert1" presStyleCnt="0"/>
      <dgm:spPr/>
    </dgm:pt>
    <dgm:pt modelId="{4D672374-91AF-BC44-8842-70600DC4398D}" type="pres">
      <dgm:prSet presAssocID="{E2129701-1188-4666-B916-C9098EC644A5}" presName="thickLine" presStyleLbl="alignNode1" presStyleIdx="2" presStyleCnt="4"/>
      <dgm:spPr/>
    </dgm:pt>
    <dgm:pt modelId="{94F69395-44C2-2243-826F-59D24C718E1B}" type="pres">
      <dgm:prSet presAssocID="{E2129701-1188-4666-B916-C9098EC644A5}" presName="horz1" presStyleCnt="0"/>
      <dgm:spPr/>
    </dgm:pt>
    <dgm:pt modelId="{32BAE6AD-905E-6043-86AD-C2E594D1F66D}" type="pres">
      <dgm:prSet presAssocID="{E2129701-1188-4666-B916-C9098EC644A5}" presName="tx1" presStyleLbl="revTx" presStyleIdx="2" presStyleCnt="4"/>
      <dgm:spPr/>
    </dgm:pt>
    <dgm:pt modelId="{7DD2C096-7FAA-D040-83A5-92F374E1332B}" type="pres">
      <dgm:prSet presAssocID="{E2129701-1188-4666-B916-C9098EC644A5}" presName="vert1" presStyleCnt="0"/>
      <dgm:spPr/>
    </dgm:pt>
    <dgm:pt modelId="{8B66E653-8E4F-114C-BAF2-090FCF59B6DF}" type="pres">
      <dgm:prSet presAssocID="{662F650B-4578-44FD-ABA2-50DBB9BED255}" presName="thickLine" presStyleLbl="alignNode1" presStyleIdx="3" presStyleCnt="4"/>
      <dgm:spPr/>
    </dgm:pt>
    <dgm:pt modelId="{648812B4-22C3-4E42-BC87-6C32961F96CA}" type="pres">
      <dgm:prSet presAssocID="{662F650B-4578-44FD-ABA2-50DBB9BED255}" presName="horz1" presStyleCnt="0"/>
      <dgm:spPr/>
    </dgm:pt>
    <dgm:pt modelId="{9F111CC6-9CF0-564A-8C58-5A97A01EE188}" type="pres">
      <dgm:prSet presAssocID="{662F650B-4578-44FD-ABA2-50DBB9BED255}" presName="tx1" presStyleLbl="revTx" presStyleIdx="3" presStyleCnt="4"/>
      <dgm:spPr/>
    </dgm:pt>
    <dgm:pt modelId="{06DC2BDE-9860-9845-8B59-B6B97230DA4D}" type="pres">
      <dgm:prSet presAssocID="{662F650B-4578-44FD-ABA2-50DBB9BED255}" presName="vert1" presStyleCnt="0"/>
      <dgm:spPr/>
    </dgm:pt>
  </dgm:ptLst>
  <dgm:cxnLst>
    <dgm:cxn modelId="{B2B32211-F991-634C-9AF1-90B135773FAA}" type="presOf" srcId="{662F650B-4578-44FD-ABA2-50DBB9BED255}" destId="{9F111CC6-9CF0-564A-8C58-5A97A01EE188}" srcOrd="0" destOrd="0" presId="urn:microsoft.com/office/officeart/2008/layout/LinedList"/>
    <dgm:cxn modelId="{A1375A31-194B-0A4E-8DF2-E8BFA3FFCE8B}" type="presOf" srcId="{053EC5F4-4D10-D441-B48C-76E40DD9903E}" destId="{96B2C608-AFAF-0143-BAC1-0868B66D4E0F}" srcOrd="0" destOrd="0" presId="urn:microsoft.com/office/officeart/2008/layout/LinedList"/>
    <dgm:cxn modelId="{19781C34-2F6B-D34F-A6B7-72865D293AF3}" type="presOf" srcId="{3563EE44-D30C-4BF1-B66A-5622028ECDE7}" destId="{89ED6B16-5D6B-EE49-8D83-0E830B4A711B}" srcOrd="0" destOrd="0" presId="urn:microsoft.com/office/officeart/2008/layout/LinedList"/>
    <dgm:cxn modelId="{561D8B4D-03C2-4CCE-AEEB-9978E373CDFC}" srcId="{3563EE44-D30C-4BF1-B66A-5622028ECDE7}" destId="{662F650B-4578-44FD-ABA2-50DBB9BED255}" srcOrd="3" destOrd="0" parTransId="{6BE14013-8490-49A9-8770-8CBA975D91F0}" sibTransId="{E5E2C3EE-4A39-4CB1-B544-AD4DEF542E89}"/>
    <dgm:cxn modelId="{C691C152-367B-9B4E-AADA-059EB06B5503}" type="presOf" srcId="{E2129701-1188-4666-B916-C9098EC644A5}" destId="{32BAE6AD-905E-6043-86AD-C2E594D1F66D}" srcOrd="0" destOrd="0" presId="urn:microsoft.com/office/officeart/2008/layout/LinedList"/>
    <dgm:cxn modelId="{CFFE0D5D-2908-FC41-BF38-FA743A87CFA4}" type="presOf" srcId="{64AEA18F-3ECC-4440-A39F-FAB090D6F3D9}" destId="{A7879DEF-1890-4F4C-A675-DA6B30E2D102}" srcOrd="0" destOrd="0" presId="urn:microsoft.com/office/officeart/2008/layout/LinedList"/>
    <dgm:cxn modelId="{AEB58F5D-9905-46BC-A78C-445E799298FF}" srcId="{3563EE44-D30C-4BF1-B66A-5622028ECDE7}" destId="{E2129701-1188-4666-B916-C9098EC644A5}" srcOrd="2" destOrd="0" parTransId="{DD15FBDD-52B2-4454-A4AC-3056893CA25B}" sibTransId="{05C9C77E-90EE-4A48-97B2-9BD3B7650148}"/>
    <dgm:cxn modelId="{388DDD87-AC45-E245-8E25-8AF9BA9F7EDB}" srcId="{3563EE44-D30C-4BF1-B66A-5622028ECDE7}" destId="{053EC5F4-4D10-D441-B48C-76E40DD9903E}" srcOrd="0" destOrd="0" parTransId="{45069FC7-FD93-AD4F-ADDD-A176F09D3A9B}" sibTransId="{612EA153-E7F9-5448-A16E-83C851F22BD6}"/>
    <dgm:cxn modelId="{90CC5DA7-7D6A-463F-8AE1-806FA71E8E5C}" srcId="{3563EE44-D30C-4BF1-B66A-5622028ECDE7}" destId="{64AEA18F-3ECC-4440-A39F-FAB090D6F3D9}" srcOrd="1" destOrd="0" parTransId="{E8801A43-A0B1-41E0-AB81-F28AFD9DFA0D}" sibTransId="{58182B3C-DF25-404D-88E4-900057430361}"/>
    <dgm:cxn modelId="{DBAADAFC-95D7-5E40-B87E-1892E0D43B37}" type="presParOf" srcId="{89ED6B16-5D6B-EE49-8D83-0E830B4A711B}" destId="{9CC31515-48CF-3F48-8CAF-1B97E6D8DB3A}" srcOrd="0" destOrd="0" presId="urn:microsoft.com/office/officeart/2008/layout/LinedList"/>
    <dgm:cxn modelId="{DFB17356-A42D-6644-84D6-6528CC587EBA}" type="presParOf" srcId="{89ED6B16-5D6B-EE49-8D83-0E830B4A711B}" destId="{5DBCFA76-1F6B-7F42-A947-F1585003D2D2}" srcOrd="1" destOrd="0" presId="urn:microsoft.com/office/officeart/2008/layout/LinedList"/>
    <dgm:cxn modelId="{4BE61B9A-EA6C-EE41-8631-131BD94BC135}" type="presParOf" srcId="{5DBCFA76-1F6B-7F42-A947-F1585003D2D2}" destId="{96B2C608-AFAF-0143-BAC1-0868B66D4E0F}" srcOrd="0" destOrd="0" presId="urn:microsoft.com/office/officeart/2008/layout/LinedList"/>
    <dgm:cxn modelId="{DF71FD32-F43C-874E-8623-31D1312AC693}" type="presParOf" srcId="{5DBCFA76-1F6B-7F42-A947-F1585003D2D2}" destId="{189C0E70-97E8-1C45-99DE-9BE238FBECBD}" srcOrd="1" destOrd="0" presId="urn:microsoft.com/office/officeart/2008/layout/LinedList"/>
    <dgm:cxn modelId="{7C640F16-1766-E04E-907F-0186D3B180F2}" type="presParOf" srcId="{89ED6B16-5D6B-EE49-8D83-0E830B4A711B}" destId="{C5E57B4E-B58B-424F-9407-198479E66AEA}" srcOrd="2" destOrd="0" presId="urn:microsoft.com/office/officeart/2008/layout/LinedList"/>
    <dgm:cxn modelId="{82399803-1652-8A4A-93DE-E9CEADEE7377}" type="presParOf" srcId="{89ED6B16-5D6B-EE49-8D83-0E830B4A711B}" destId="{D0884567-0C47-1A4C-A991-0DEDC0495C86}" srcOrd="3" destOrd="0" presId="urn:microsoft.com/office/officeart/2008/layout/LinedList"/>
    <dgm:cxn modelId="{AB85C9A2-712C-F74D-80F4-A13F4E2C0DF8}" type="presParOf" srcId="{D0884567-0C47-1A4C-A991-0DEDC0495C86}" destId="{A7879DEF-1890-4F4C-A675-DA6B30E2D102}" srcOrd="0" destOrd="0" presId="urn:microsoft.com/office/officeart/2008/layout/LinedList"/>
    <dgm:cxn modelId="{875191CA-4201-054D-9349-27FB1BC77AE8}" type="presParOf" srcId="{D0884567-0C47-1A4C-A991-0DEDC0495C86}" destId="{DAC22F2F-ED62-AB43-AA9E-0ECC155F67CC}" srcOrd="1" destOrd="0" presId="urn:microsoft.com/office/officeart/2008/layout/LinedList"/>
    <dgm:cxn modelId="{A6361D0E-E869-8D42-9004-66684E5C45EC}" type="presParOf" srcId="{89ED6B16-5D6B-EE49-8D83-0E830B4A711B}" destId="{4D672374-91AF-BC44-8842-70600DC4398D}" srcOrd="4" destOrd="0" presId="urn:microsoft.com/office/officeart/2008/layout/LinedList"/>
    <dgm:cxn modelId="{43E015A7-C6A1-A349-94A5-4379AFC783AF}" type="presParOf" srcId="{89ED6B16-5D6B-EE49-8D83-0E830B4A711B}" destId="{94F69395-44C2-2243-826F-59D24C718E1B}" srcOrd="5" destOrd="0" presId="urn:microsoft.com/office/officeart/2008/layout/LinedList"/>
    <dgm:cxn modelId="{CB8EB206-B866-8446-9C11-ED904FEDDCA2}" type="presParOf" srcId="{94F69395-44C2-2243-826F-59D24C718E1B}" destId="{32BAE6AD-905E-6043-86AD-C2E594D1F66D}" srcOrd="0" destOrd="0" presId="urn:microsoft.com/office/officeart/2008/layout/LinedList"/>
    <dgm:cxn modelId="{1C3F75E2-DD60-1F49-A29E-1EFE87D54CA5}" type="presParOf" srcId="{94F69395-44C2-2243-826F-59D24C718E1B}" destId="{7DD2C096-7FAA-D040-83A5-92F374E1332B}" srcOrd="1" destOrd="0" presId="urn:microsoft.com/office/officeart/2008/layout/LinedList"/>
    <dgm:cxn modelId="{05A7E817-06E7-5946-9491-8B74C96B3E4D}" type="presParOf" srcId="{89ED6B16-5D6B-EE49-8D83-0E830B4A711B}" destId="{8B66E653-8E4F-114C-BAF2-090FCF59B6DF}" srcOrd="6" destOrd="0" presId="urn:microsoft.com/office/officeart/2008/layout/LinedList"/>
    <dgm:cxn modelId="{1B07F300-919E-434B-BCB3-53F0109B0FAF}" type="presParOf" srcId="{89ED6B16-5D6B-EE49-8D83-0E830B4A711B}" destId="{648812B4-22C3-4E42-BC87-6C32961F96CA}" srcOrd="7" destOrd="0" presId="urn:microsoft.com/office/officeart/2008/layout/LinedList"/>
    <dgm:cxn modelId="{A46A0B4A-204C-0341-9DAC-44DB17786E48}" type="presParOf" srcId="{648812B4-22C3-4E42-BC87-6C32961F96CA}" destId="{9F111CC6-9CF0-564A-8C58-5A97A01EE188}" srcOrd="0" destOrd="0" presId="urn:microsoft.com/office/officeart/2008/layout/LinedList"/>
    <dgm:cxn modelId="{4808161C-E9E7-7F46-9CD1-E4D7A53A44C4}" type="presParOf" srcId="{648812B4-22C3-4E42-BC87-6C32961F96CA}" destId="{06DC2BDE-9860-9845-8B59-B6B97230DA4D}"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6AAA6B-9110-3249-BEED-E9074F9717FA}" type="doc">
      <dgm:prSet loTypeId="urn:microsoft.com/office/officeart/2005/8/layout/process1" loCatId="" qsTypeId="urn:microsoft.com/office/officeart/2005/8/quickstyle/simple4" qsCatId="simple" csTypeId="urn:microsoft.com/office/officeart/2005/8/colors/accent1_2" csCatId="accent1" phldr="1"/>
      <dgm:spPr/>
    </dgm:pt>
    <dgm:pt modelId="{F5E17A35-CDA0-014D-B896-5D7480B9C0AA}">
      <dgm:prSet phldrT="[Text]"/>
      <dgm:spPr/>
      <dgm:t>
        <a:bodyPr/>
        <a:lstStyle/>
        <a:p>
          <a:r>
            <a:rPr lang="en-GB" dirty="0"/>
            <a:t>UN</a:t>
          </a:r>
        </a:p>
      </dgm:t>
    </dgm:pt>
    <dgm:pt modelId="{BF4790B7-69FE-7842-BEC5-A33F429FEEE4}" type="parTrans" cxnId="{D70493A2-90B3-9246-B5B0-25EEC70C096C}">
      <dgm:prSet/>
      <dgm:spPr/>
      <dgm:t>
        <a:bodyPr/>
        <a:lstStyle/>
        <a:p>
          <a:endParaRPr lang="en-GB"/>
        </a:p>
      </dgm:t>
    </dgm:pt>
    <dgm:pt modelId="{AE18A0F0-F27C-6B42-9189-C3D5F72ECE45}" type="sibTrans" cxnId="{D70493A2-90B3-9246-B5B0-25EEC70C096C}">
      <dgm:prSet/>
      <dgm:spPr/>
      <dgm:t>
        <a:bodyPr/>
        <a:lstStyle/>
        <a:p>
          <a:endParaRPr lang="en-GB"/>
        </a:p>
      </dgm:t>
    </dgm:pt>
    <dgm:pt modelId="{65F810ED-80B8-4B49-9320-B892C12ED896}">
      <dgm:prSet phldrT="[Text]"/>
      <dgm:spPr/>
      <dgm:t>
        <a:bodyPr/>
        <a:lstStyle/>
        <a:p>
          <a:r>
            <a:rPr lang="en-GB" dirty="0"/>
            <a:t>National Law/Policy</a:t>
          </a:r>
        </a:p>
      </dgm:t>
    </dgm:pt>
    <dgm:pt modelId="{779255BF-7AED-A946-AA8A-0757BB7AFBBE}" type="parTrans" cxnId="{D779D972-CFC5-E64B-B5DF-E76482DD0E87}">
      <dgm:prSet/>
      <dgm:spPr/>
      <dgm:t>
        <a:bodyPr/>
        <a:lstStyle/>
        <a:p>
          <a:endParaRPr lang="en-GB"/>
        </a:p>
      </dgm:t>
    </dgm:pt>
    <dgm:pt modelId="{1F42C1FE-B6BA-9D47-A5EB-D56DB5DBF045}" type="sibTrans" cxnId="{D779D972-CFC5-E64B-B5DF-E76482DD0E87}">
      <dgm:prSet/>
      <dgm:spPr/>
      <dgm:t>
        <a:bodyPr/>
        <a:lstStyle/>
        <a:p>
          <a:endParaRPr lang="en-GB"/>
        </a:p>
      </dgm:t>
    </dgm:pt>
    <dgm:pt modelId="{0FAB20E4-EE7B-C345-8ED7-CC1229DC98D3}">
      <dgm:prSet phldrT="[Text]"/>
      <dgm:spPr/>
      <dgm:t>
        <a:bodyPr/>
        <a:lstStyle/>
        <a:p>
          <a:r>
            <a:rPr lang="en-GB" dirty="0"/>
            <a:t>Local policy/procedure</a:t>
          </a:r>
        </a:p>
      </dgm:t>
    </dgm:pt>
    <dgm:pt modelId="{6DF3B2D2-1C83-E84C-BB96-1B99F3789E5B}" type="parTrans" cxnId="{E30630E5-E08B-E649-A9C3-CFC08BB42183}">
      <dgm:prSet/>
      <dgm:spPr/>
      <dgm:t>
        <a:bodyPr/>
        <a:lstStyle/>
        <a:p>
          <a:endParaRPr lang="en-GB"/>
        </a:p>
      </dgm:t>
    </dgm:pt>
    <dgm:pt modelId="{FA5AC4D6-1737-F744-B13E-2AF45CF7AFCC}" type="sibTrans" cxnId="{E30630E5-E08B-E649-A9C3-CFC08BB42183}">
      <dgm:prSet/>
      <dgm:spPr/>
      <dgm:t>
        <a:bodyPr/>
        <a:lstStyle/>
        <a:p>
          <a:endParaRPr lang="en-GB"/>
        </a:p>
      </dgm:t>
    </dgm:pt>
    <dgm:pt modelId="{4C238B0E-6F46-2A46-A40E-E0CE2C7FE0F0}">
      <dgm:prSet/>
      <dgm:spPr/>
      <dgm:t>
        <a:bodyPr/>
        <a:lstStyle/>
        <a:p>
          <a:r>
            <a:rPr lang="en-GB" dirty="0"/>
            <a:t>Practitioner</a:t>
          </a:r>
        </a:p>
      </dgm:t>
    </dgm:pt>
    <dgm:pt modelId="{FD855712-7A2A-394C-A080-2F472E8B2E51}" type="parTrans" cxnId="{0022ED00-CB0B-AF42-8D7F-96546BD1CE3D}">
      <dgm:prSet/>
      <dgm:spPr/>
      <dgm:t>
        <a:bodyPr/>
        <a:lstStyle/>
        <a:p>
          <a:endParaRPr lang="en-GB"/>
        </a:p>
      </dgm:t>
    </dgm:pt>
    <dgm:pt modelId="{96C70694-9339-2740-8007-ACE14A008FF0}" type="sibTrans" cxnId="{0022ED00-CB0B-AF42-8D7F-96546BD1CE3D}">
      <dgm:prSet/>
      <dgm:spPr/>
      <dgm:t>
        <a:bodyPr/>
        <a:lstStyle/>
        <a:p>
          <a:endParaRPr lang="en-GB"/>
        </a:p>
      </dgm:t>
    </dgm:pt>
    <dgm:pt modelId="{0E5B7FEF-B590-894E-8091-C667CEF9FD2B}" type="pres">
      <dgm:prSet presAssocID="{C26AAA6B-9110-3249-BEED-E9074F9717FA}" presName="Name0" presStyleCnt="0">
        <dgm:presLayoutVars>
          <dgm:dir/>
          <dgm:resizeHandles val="exact"/>
        </dgm:presLayoutVars>
      </dgm:prSet>
      <dgm:spPr/>
    </dgm:pt>
    <dgm:pt modelId="{2AEBA257-A96E-A14D-A479-106A1A38EC0B}" type="pres">
      <dgm:prSet presAssocID="{F5E17A35-CDA0-014D-B896-5D7480B9C0AA}" presName="node" presStyleLbl="node1" presStyleIdx="0" presStyleCnt="4">
        <dgm:presLayoutVars>
          <dgm:bulletEnabled val="1"/>
        </dgm:presLayoutVars>
      </dgm:prSet>
      <dgm:spPr/>
    </dgm:pt>
    <dgm:pt modelId="{595C15CE-7617-6645-B131-1C690093D7C0}" type="pres">
      <dgm:prSet presAssocID="{AE18A0F0-F27C-6B42-9189-C3D5F72ECE45}" presName="sibTrans" presStyleLbl="sibTrans2D1" presStyleIdx="0" presStyleCnt="3"/>
      <dgm:spPr/>
    </dgm:pt>
    <dgm:pt modelId="{2C7BBBA2-F598-7048-AE67-406ED9598B5C}" type="pres">
      <dgm:prSet presAssocID="{AE18A0F0-F27C-6B42-9189-C3D5F72ECE45}" presName="connectorText" presStyleLbl="sibTrans2D1" presStyleIdx="0" presStyleCnt="3"/>
      <dgm:spPr/>
    </dgm:pt>
    <dgm:pt modelId="{16A2C51E-D1CE-7E43-85CC-81A49AD5A32F}" type="pres">
      <dgm:prSet presAssocID="{65F810ED-80B8-4B49-9320-B892C12ED896}" presName="node" presStyleLbl="node1" presStyleIdx="1" presStyleCnt="4">
        <dgm:presLayoutVars>
          <dgm:bulletEnabled val="1"/>
        </dgm:presLayoutVars>
      </dgm:prSet>
      <dgm:spPr/>
    </dgm:pt>
    <dgm:pt modelId="{740F29B4-F4B7-F348-A186-717D5F890539}" type="pres">
      <dgm:prSet presAssocID="{1F42C1FE-B6BA-9D47-A5EB-D56DB5DBF045}" presName="sibTrans" presStyleLbl="sibTrans2D1" presStyleIdx="1" presStyleCnt="3"/>
      <dgm:spPr/>
    </dgm:pt>
    <dgm:pt modelId="{5E9F0EC0-BEDF-DA48-A237-A4B5D6314F52}" type="pres">
      <dgm:prSet presAssocID="{1F42C1FE-B6BA-9D47-A5EB-D56DB5DBF045}" presName="connectorText" presStyleLbl="sibTrans2D1" presStyleIdx="1" presStyleCnt="3"/>
      <dgm:spPr/>
    </dgm:pt>
    <dgm:pt modelId="{48C6EE85-3C82-CD45-911F-66575610965F}" type="pres">
      <dgm:prSet presAssocID="{0FAB20E4-EE7B-C345-8ED7-CC1229DC98D3}" presName="node" presStyleLbl="node1" presStyleIdx="2" presStyleCnt="4">
        <dgm:presLayoutVars>
          <dgm:bulletEnabled val="1"/>
        </dgm:presLayoutVars>
      </dgm:prSet>
      <dgm:spPr/>
    </dgm:pt>
    <dgm:pt modelId="{A43611A4-DDF4-5744-9658-222AA8260531}" type="pres">
      <dgm:prSet presAssocID="{FA5AC4D6-1737-F744-B13E-2AF45CF7AFCC}" presName="sibTrans" presStyleLbl="sibTrans2D1" presStyleIdx="2" presStyleCnt="3"/>
      <dgm:spPr/>
    </dgm:pt>
    <dgm:pt modelId="{C14EC571-CA12-634F-BEF4-06679B717669}" type="pres">
      <dgm:prSet presAssocID="{FA5AC4D6-1737-F744-B13E-2AF45CF7AFCC}" presName="connectorText" presStyleLbl="sibTrans2D1" presStyleIdx="2" presStyleCnt="3"/>
      <dgm:spPr/>
    </dgm:pt>
    <dgm:pt modelId="{EAE4353C-2AB6-794A-982E-D9F4AF7D7484}" type="pres">
      <dgm:prSet presAssocID="{4C238B0E-6F46-2A46-A40E-E0CE2C7FE0F0}" presName="node" presStyleLbl="node1" presStyleIdx="3" presStyleCnt="4">
        <dgm:presLayoutVars>
          <dgm:bulletEnabled val="1"/>
        </dgm:presLayoutVars>
      </dgm:prSet>
      <dgm:spPr/>
    </dgm:pt>
  </dgm:ptLst>
  <dgm:cxnLst>
    <dgm:cxn modelId="{0022ED00-CB0B-AF42-8D7F-96546BD1CE3D}" srcId="{C26AAA6B-9110-3249-BEED-E9074F9717FA}" destId="{4C238B0E-6F46-2A46-A40E-E0CE2C7FE0F0}" srcOrd="3" destOrd="0" parTransId="{FD855712-7A2A-394C-A080-2F472E8B2E51}" sibTransId="{96C70694-9339-2740-8007-ACE14A008FF0}"/>
    <dgm:cxn modelId="{F570260F-0372-4A40-9961-29F0FA9A7FBD}" type="presOf" srcId="{1F42C1FE-B6BA-9D47-A5EB-D56DB5DBF045}" destId="{5E9F0EC0-BEDF-DA48-A237-A4B5D6314F52}" srcOrd="1" destOrd="0" presId="urn:microsoft.com/office/officeart/2005/8/layout/process1"/>
    <dgm:cxn modelId="{4F76DB17-C2F3-E34E-A1D8-EE891365986D}" type="presOf" srcId="{FA5AC4D6-1737-F744-B13E-2AF45CF7AFCC}" destId="{C14EC571-CA12-634F-BEF4-06679B717669}" srcOrd="1" destOrd="0" presId="urn:microsoft.com/office/officeart/2005/8/layout/process1"/>
    <dgm:cxn modelId="{B4CF9540-A349-A54D-8E43-BDA60E7B912A}" type="presOf" srcId="{0FAB20E4-EE7B-C345-8ED7-CC1229DC98D3}" destId="{48C6EE85-3C82-CD45-911F-66575610965F}" srcOrd="0" destOrd="0" presId="urn:microsoft.com/office/officeart/2005/8/layout/process1"/>
    <dgm:cxn modelId="{44AFF254-A091-D74E-B56D-05F7D82FFDD7}" type="presOf" srcId="{AE18A0F0-F27C-6B42-9189-C3D5F72ECE45}" destId="{2C7BBBA2-F598-7048-AE67-406ED9598B5C}" srcOrd="1" destOrd="0" presId="urn:microsoft.com/office/officeart/2005/8/layout/process1"/>
    <dgm:cxn modelId="{9EDE7D58-32AF-484D-8A1F-B9380E1426BF}" type="presOf" srcId="{4C238B0E-6F46-2A46-A40E-E0CE2C7FE0F0}" destId="{EAE4353C-2AB6-794A-982E-D9F4AF7D7484}" srcOrd="0" destOrd="0" presId="urn:microsoft.com/office/officeart/2005/8/layout/process1"/>
    <dgm:cxn modelId="{F40BF05E-415D-5D43-9D13-02BC03DBB462}" type="presOf" srcId="{FA5AC4D6-1737-F744-B13E-2AF45CF7AFCC}" destId="{A43611A4-DDF4-5744-9658-222AA8260531}" srcOrd="0" destOrd="0" presId="urn:microsoft.com/office/officeart/2005/8/layout/process1"/>
    <dgm:cxn modelId="{486BBC67-80B6-D14F-94E7-FF1561522D07}" type="presOf" srcId="{1F42C1FE-B6BA-9D47-A5EB-D56DB5DBF045}" destId="{740F29B4-F4B7-F348-A186-717D5F890539}" srcOrd="0" destOrd="0" presId="urn:microsoft.com/office/officeart/2005/8/layout/process1"/>
    <dgm:cxn modelId="{D779D972-CFC5-E64B-B5DF-E76482DD0E87}" srcId="{C26AAA6B-9110-3249-BEED-E9074F9717FA}" destId="{65F810ED-80B8-4B49-9320-B892C12ED896}" srcOrd="1" destOrd="0" parTransId="{779255BF-7AED-A946-AA8A-0757BB7AFBBE}" sibTransId="{1F42C1FE-B6BA-9D47-A5EB-D56DB5DBF045}"/>
    <dgm:cxn modelId="{67E5DA8E-C8DF-AA45-9E46-E43DFF3CC38B}" type="presOf" srcId="{AE18A0F0-F27C-6B42-9189-C3D5F72ECE45}" destId="{595C15CE-7617-6645-B131-1C690093D7C0}" srcOrd="0" destOrd="0" presId="urn:microsoft.com/office/officeart/2005/8/layout/process1"/>
    <dgm:cxn modelId="{D70493A2-90B3-9246-B5B0-25EEC70C096C}" srcId="{C26AAA6B-9110-3249-BEED-E9074F9717FA}" destId="{F5E17A35-CDA0-014D-B896-5D7480B9C0AA}" srcOrd="0" destOrd="0" parTransId="{BF4790B7-69FE-7842-BEC5-A33F429FEEE4}" sibTransId="{AE18A0F0-F27C-6B42-9189-C3D5F72ECE45}"/>
    <dgm:cxn modelId="{6D843BB6-650B-0848-9975-5D1FF341A56B}" type="presOf" srcId="{65F810ED-80B8-4B49-9320-B892C12ED896}" destId="{16A2C51E-D1CE-7E43-85CC-81A49AD5A32F}" srcOrd="0" destOrd="0" presId="urn:microsoft.com/office/officeart/2005/8/layout/process1"/>
    <dgm:cxn modelId="{0DBC1DBF-057D-E644-8B99-DEE48263A2F8}" type="presOf" srcId="{C26AAA6B-9110-3249-BEED-E9074F9717FA}" destId="{0E5B7FEF-B590-894E-8091-C667CEF9FD2B}" srcOrd="0" destOrd="0" presId="urn:microsoft.com/office/officeart/2005/8/layout/process1"/>
    <dgm:cxn modelId="{C86271DC-06DA-424B-AF06-4EA85A8FF22A}" type="presOf" srcId="{F5E17A35-CDA0-014D-B896-5D7480B9C0AA}" destId="{2AEBA257-A96E-A14D-A479-106A1A38EC0B}" srcOrd="0" destOrd="0" presId="urn:microsoft.com/office/officeart/2005/8/layout/process1"/>
    <dgm:cxn modelId="{E30630E5-E08B-E649-A9C3-CFC08BB42183}" srcId="{C26AAA6B-9110-3249-BEED-E9074F9717FA}" destId="{0FAB20E4-EE7B-C345-8ED7-CC1229DC98D3}" srcOrd="2" destOrd="0" parTransId="{6DF3B2D2-1C83-E84C-BB96-1B99F3789E5B}" sibTransId="{FA5AC4D6-1737-F744-B13E-2AF45CF7AFCC}"/>
    <dgm:cxn modelId="{DF6DBDAF-EADE-E54A-8749-D2FA11D4E225}" type="presParOf" srcId="{0E5B7FEF-B590-894E-8091-C667CEF9FD2B}" destId="{2AEBA257-A96E-A14D-A479-106A1A38EC0B}" srcOrd="0" destOrd="0" presId="urn:microsoft.com/office/officeart/2005/8/layout/process1"/>
    <dgm:cxn modelId="{46BFDEDC-E83C-B04D-8AE7-335E665CDAA6}" type="presParOf" srcId="{0E5B7FEF-B590-894E-8091-C667CEF9FD2B}" destId="{595C15CE-7617-6645-B131-1C690093D7C0}" srcOrd="1" destOrd="0" presId="urn:microsoft.com/office/officeart/2005/8/layout/process1"/>
    <dgm:cxn modelId="{82CE1D3F-E6B4-844A-B294-2A07811E1107}" type="presParOf" srcId="{595C15CE-7617-6645-B131-1C690093D7C0}" destId="{2C7BBBA2-F598-7048-AE67-406ED9598B5C}" srcOrd="0" destOrd="0" presId="urn:microsoft.com/office/officeart/2005/8/layout/process1"/>
    <dgm:cxn modelId="{DA6B4431-5101-4C4E-BC46-C80E0AE75ED3}" type="presParOf" srcId="{0E5B7FEF-B590-894E-8091-C667CEF9FD2B}" destId="{16A2C51E-D1CE-7E43-85CC-81A49AD5A32F}" srcOrd="2" destOrd="0" presId="urn:microsoft.com/office/officeart/2005/8/layout/process1"/>
    <dgm:cxn modelId="{38CA7052-41A6-CA47-B7FD-B043525C34E1}" type="presParOf" srcId="{0E5B7FEF-B590-894E-8091-C667CEF9FD2B}" destId="{740F29B4-F4B7-F348-A186-717D5F890539}" srcOrd="3" destOrd="0" presId="urn:microsoft.com/office/officeart/2005/8/layout/process1"/>
    <dgm:cxn modelId="{6376D916-6D6C-1A42-8927-33F5F23B5254}" type="presParOf" srcId="{740F29B4-F4B7-F348-A186-717D5F890539}" destId="{5E9F0EC0-BEDF-DA48-A237-A4B5D6314F52}" srcOrd="0" destOrd="0" presId="urn:microsoft.com/office/officeart/2005/8/layout/process1"/>
    <dgm:cxn modelId="{7F244CA7-6F41-8C45-975D-FBCA18F2FEBA}" type="presParOf" srcId="{0E5B7FEF-B590-894E-8091-C667CEF9FD2B}" destId="{48C6EE85-3C82-CD45-911F-66575610965F}" srcOrd="4" destOrd="0" presId="urn:microsoft.com/office/officeart/2005/8/layout/process1"/>
    <dgm:cxn modelId="{1E6504E6-8CE2-8745-8AC7-D02B603E9051}" type="presParOf" srcId="{0E5B7FEF-B590-894E-8091-C667CEF9FD2B}" destId="{A43611A4-DDF4-5744-9658-222AA8260531}" srcOrd="5" destOrd="0" presId="urn:microsoft.com/office/officeart/2005/8/layout/process1"/>
    <dgm:cxn modelId="{71263B54-7AD1-D042-8960-C1DA7CC7B996}" type="presParOf" srcId="{A43611A4-DDF4-5744-9658-222AA8260531}" destId="{C14EC571-CA12-634F-BEF4-06679B717669}" srcOrd="0" destOrd="0" presId="urn:microsoft.com/office/officeart/2005/8/layout/process1"/>
    <dgm:cxn modelId="{1323882B-3CCA-B84D-8635-91A33EED3BE1}" type="presParOf" srcId="{0E5B7FEF-B590-894E-8091-C667CEF9FD2B}" destId="{EAE4353C-2AB6-794A-982E-D9F4AF7D748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F9F376-6BDF-4746-A9F7-C7825C3B18A0}"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7F222DFF-27A3-4B99-9BDD-D7C3004BE080}">
      <dgm:prSet/>
      <dgm:spPr/>
      <dgm:t>
        <a:bodyPr/>
        <a:lstStyle/>
        <a:p>
          <a:r>
            <a:rPr lang="en-GB" i="1" dirty="0"/>
            <a:t>Commitment to ‘scientific’  age assessment </a:t>
          </a:r>
        </a:p>
        <a:p>
          <a:r>
            <a:rPr lang="en-US" dirty="0"/>
            <a:t>National Age Assessment Board and medical methods. </a:t>
          </a:r>
        </a:p>
      </dgm:t>
    </dgm:pt>
    <dgm:pt modelId="{10FA11BA-E451-4C81-AE19-2E291F727C8D}" type="parTrans" cxnId="{58130E05-9A25-4803-8B1E-E32363BCED26}">
      <dgm:prSet/>
      <dgm:spPr/>
      <dgm:t>
        <a:bodyPr/>
        <a:lstStyle/>
        <a:p>
          <a:endParaRPr lang="en-US"/>
        </a:p>
      </dgm:t>
    </dgm:pt>
    <dgm:pt modelId="{DF5153C4-144E-4F49-B180-54451CE5A529}" type="sibTrans" cxnId="{58130E05-9A25-4803-8B1E-E32363BCED26}">
      <dgm:prSet/>
      <dgm:spPr/>
      <dgm:t>
        <a:bodyPr/>
        <a:lstStyle/>
        <a:p>
          <a:endParaRPr lang="en-US"/>
        </a:p>
      </dgm:t>
    </dgm:pt>
    <dgm:pt modelId="{3E470236-077D-44CB-B5B4-88A71FA7E191}">
      <dgm:prSet/>
      <dgm:spPr/>
      <dgm:t>
        <a:bodyPr/>
        <a:lstStyle/>
        <a:p>
          <a:r>
            <a:rPr lang="en-GB" i="1" dirty="0"/>
            <a:t>Centralisation of decision-making </a:t>
          </a:r>
        </a:p>
        <a:p>
          <a:r>
            <a:rPr lang="en-GB" dirty="0"/>
            <a:t>Powers for the Home Office to override the decisions of local authorities about young people in their care</a:t>
          </a:r>
          <a:endParaRPr lang="en-US" dirty="0"/>
        </a:p>
      </dgm:t>
    </dgm:pt>
    <dgm:pt modelId="{1A625EF5-0A52-4A23-8F36-372D102C3D88}" type="parTrans" cxnId="{D10971C2-0A70-421B-9640-1821DA4CD7CE}">
      <dgm:prSet/>
      <dgm:spPr/>
      <dgm:t>
        <a:bodyPr/>
        <a:lstStyle/>
        <a:p>
          <a:endParaRPr lang="en-US"/>
        </a:p>
      </dgm:t>
    </dgm:pt>
    <dgm:pt modelId="{68F28147-C192-4898-913A-FB08F3D81D97}" type="sibTrans" cxnId="{D10971C2-0A70-421B-9640-1821DA4CD7CE}">
      <dgm:prSet/>
      <dgm:spPr/>
      <dgm:t>
        <a:bodyPr/>
        <a:lstStyle/>
        <a:p>
          <a:endParaRPr lang="en-US"/>
        </a:p>
      </dgm:t>
    </dgm:pt>
    <dgm:pt modelId="{98D0C292-4347-4CDB-A27F-787858A4407D}">
      <dgm:prSet/>
      <dgm:spPr/>
      <dgm:t>
        <a:bodyPr/>
        <a:lstStyle/>
        <a:p>
          <a:r>
            <a:rPr lang="en-GB" i="1" dirty="0"/>
            <a:t>Deprivation of nationality </a:t>
          </a:r>
          <a:r>
            <a:rPr lang="en-GB" dirty="0"/>
            <a:t>without notice, leading to risks of statelessness, including for children.</a:t>
          </a:r>
          <a:endParaRPr lang="en-US" dirty="0"/>
        </a:p>
      </dgm:t>
    </dgm:pt>
    <dgm:pt modelId="{0FA7559D-F0AA-4EA8-9954-7C636DBBC934}" type="parTrans" cxnId="{E34AC6D9-BD5E-4F58-9120-567A4EFC855D}">
      <dgm:prSet/>
      <dgm:spPr/>
      <dgm:t>
        <a:bodyPr/>
        <a:lstStyle/>
        <a:p>
          <a:endParaRPr lang="en-US"/>
        </a:p>
      </dgm:t>
    </dgm:pt>
    <dgm:pt modelId="{1C2FD7B9-71B8-47E7-8F20-8BBDE2A2343B}" type="sibTrans" cxnId="{E34AC6D9-BD5E-4F58-9120-567A4EFC855D}">
      <dgm:prSet/>
      <dgm:spPr/>
      <dgm:t>
        <a:bodyPr/>
        <a:lstStyle/>
        <a:p>
          <a:endParaRPr lang="en-US"/>
        </a:p>
      </dgm:t>
    </dgm:pt>
    <dgm:pt modelId="{363481FA-70B5-924D-822E-379EA74408B0}">
      <dgm:prSet/>
      <dgm:spPr/>
      <dgm:t>
        <a:bodyPr/>
        <a:lstStyle/>
        <a:p>
          <a:r>
            <a:rPr lang="en-GB" b="0" i="1" dirty="0"/>
            <a:t>Off-shore ‘processing’ facilities</a:t>
          </a:r>
        </a:p>
        <a:p>
          <a:r>
            <a:rPr lang="en-GB" b="0" i="0" dirty="0"/>
            <a:t>Government says UASC claims will not be  processed overseas </a:t>
          </a:r>
          <a:r>
            <a:rPr lang="en-GB" b="0" i="1" dirty="0"/>
            <a:t>but unclear how disputed ages will be dealt with. </a:t>
          </a:r>
          <a:endParaRPr lang="en-GB" i="0" dirty="0"/>
        </a:p>
      </dgm:t>
    </dgm:pt>
    <dgm:pt modelId="{8DFD3293-68F6-6845-B262-3AC2F3153391}" type="parTrans" cxnId="{0205F717-7E68-1246-8B95-93A2489E21BB}">
      <dgm:prSet/>
      <dgm:spPr/>
      <dgm:t>
        <a:bodyPr/>
        <a:lstStyle/>
        <a:p>
          <a:endParaRPr lang="en-GB"/>
        </a:p>
      </dgm:t>
    </dgm:pt>
    <dgm:pt modelId="{80BEAFC5-5ADC-734F-81DA-D5D757E00458}" type="sibTrans" cxnId="{0205F717-7E68-1246-8B95-93A2489E21BB}">
      <dgm:prSet/>
      <dgm:spPr/>
      <dgm:t>
        <a:bodyPr/>
        <a:lstStyle/>
        <a:p>
          <a:endParaRPr lang="en-GB"/>
        </a:p>
      </dgm:t>
    </dgm:pt>
    <dgm:pt modelId="{136C1FED-A6FA-164C-800B-93E688DCCC28}">
      <dgm:prSet/>
      <dgm:spPr/>
      <dgm:t>
        <a:bodyPr/>
        <a:lstStyle/>
        <a:p>
          <a:r>
            <a:rPr lang="en-GB" b="0" i="1" dirty="0"/>
            <a:t>Children will not be exempt from removal </a:t>
          </a:r>
          <a:r>
            <a:rPr lang="en-GB" b="0" i="0" dirty="0"/>
            <a:t>– Home Office does not ‘generally expect children to be a priority’ for removal</a:t>
          </a:r>
          <a:endParaRPr lang="en-GB" dirty="0"/>
        </a:p>
      </dgm:t>
    </dgm:pt>
    <dgm:pt modelId="{1585E646-43A2-9440-8E2C-EB865DF710F8}" type="parTrans" cxnId="{686C3F66-7350-8F46-8053-3D48864B5205}">
      <dgm:prSet/>
      <dgm:spPr/>
      <dgm:t>
        <a:bodyPr/>
        <a:lstStyle/>
        <a:p>
          <a:endParaRPr lang="en-GB"/>
        </a:p>
      </dgm:t>
    </dgm:pt>
    <dgm:pt modelId="{92A4CD0F-A5F4-8F45-BEDA-018C84EF49A6}" type="sibTrans" cxnId="{686C3F66-7350-8F46-8053-3D48864B5205}">
      <dgm:prSet/>
      <dgm:spPr/>
      <dgm:t>
        <a:bodyPr/>
        <a:lstStyle/>
        <a:p>
          <a:endParaRPr lang="en-GB"/>
        </a:p>
      </dgm:t>
    </dgm:pt>
    <dgm:pt modelId="{CE393227-528B-774A-A2EA-C8EC6A56B6DB}">
      <dgm:prSet/>
      <dgm:spPr/>
      <dgm:t>
        <a:bodyPr/>
        <a:lstStyle/>
        <a:p>
          <a:r>
            <a:rPr lang="en-GB" b="0" i="0" dirty="0"/>
            <a:t>Make the National Transfer Scheme mandatory for all local authorities</a:t>
          </a:r>
          <a:endParaRPr lang="en-GB" dirty="0"/>
        </a:p>
      </dgm:t>
    </dgm:pt>
    <dgm:pt modelId="{F451B638-BE66-724F-ACBA-1596B54CC1FB}" type="parTrans" cxnId="{8E227DDD-2B1E-7D4F-BB69-4EEF849E3B87}">
      <dgm:prSet/>
      <dgm:spPr/>
      <dgm:t>
        <a:bodyPr/>
        <a:lstStyle/>
        <a:p>
          <a:endParaRPr lang="en-GB"/>
        </a:p>
      </dgm:t>
    </dgm:pt>
    <dgm:pt modelId="{CCFEE9E5-C1A1-FB4B-B867-7B90D70F6FA0}" type="sibTrans" cxnId="{8E227DDD-2B1E-7D4F-BB69-4EEF849E3B87}">
      <dgm:prSet/>
      <dgm:spPr/>
      <dgm:t>
        <a:bodyPr/>
        <a:lstStyle/>
        <a:p>
          <a:endParaRPr lang="en-GB"/>
        </a:p>
      </dgm:t>
    </dgm:pt>
    <dgm:pt modelId="{4A3C5B56-C34E-0647-BC79-2E10C1DE6179}" type="pres">
      <dgm:prSet presAssocID="{6AF9F376-6BDF-4746-A9F7-C7825C3B18A0}" presName="Name0" presStyleCnt="0">
        <dgm:presLayoutVars>
          <dgm:dir/>
          <dgm:resizeHandles val="exact"/>
        </dgm:presLayoutVars>
      </dgm:prSet>
      <dgm:spPr/>
    </dgm:pt>
    <dgm:pt modelId="{BF134F5E-546C-D045-93DD-21493641B1C1}" type="pres">
      <dgm:prSet presAssocID="{363481FA-70B5-924D-822E-379EA74408B0}" presName="node" presStyleLbl="node1" presStyleIdx="0" presStyleCnt="6">
        <dgm:presLayoutVars>
          <dgm:bulletEnabled val="1"/>
        </dgm:presLayoutVars>
      </dgm:prSet>
      <dgm:spPr/>
    </dgm:pt>
    <dgm:pt modelId="{AB203050-3963-7F4F-8D32-7C1924B74F18}" type="pres">
      <dgm:prSet presAssocID="{80BEAFC5-5ADC-734F-81DA-D5D757E00458}" presName="sibTrans" presStyleLbl="sibTrans1D1" presStyleIdx="0" presStyleCnt="5"/>
      <dgm:spPr/>
    </dgm:pt>
    <dgm:pt modelId="{0810D376-4B1A-2941-80E7-CAAE11C2BF19}" type="pres">
      <dgm:prSet presAssocID="{80BEAFC5-5ADC-734F-81DA-D5D757E00458}" presName="connectorText" presStyleLbl="sibTrans1D1" presStyleIdx="0" presStyleCnt="5"/>
      <dgm:spPr/>
    </dgm:pt>
    <dgm:pt modelId="{1E5241B1-3A6B-7944-B775-A1198505A620}" type="pres">
      <dgm:prSet presAssocID="{3E470236-077D-44CB-B5B4-88A71FA7E191}" presName="node" presStyleLbl="node1" presStyleIdx="1" presStyleCnt="6">
        <dgm:presLayoutVars>
          <dgm:bulletEnabled val="1"/>
        </dgm:presLayoutVars>
      </dgm:prSet>
      <dgm:spPr/>
    </dgm:pt>
    <dgm:pt modelId="{712EA139-7A8A-024F-983B-F858D21D6DA9}" type="pres">
      <dgm:prSet presAssocID="{68F28147-C192-4898-913A-FB08F3D81D97}" presName="sibTrans" presStyleLbl="sibTrans1D1" presStyleIdx="1" presStyleCnt="5"/>
      <dgm:spPr/>
    </dgm:pt>
    <dgm:pt modelId="{79786893-BE60-1E48-9B73-C1E7B69C1519}" type="pres">
      <dgm:prSet presAssocID="{68F28147-C192-4898-913A-FB08F3D81D97}" presName="connectorText" presStyleLbl="sibTrans1D1" presStyleIdx="1" presStyleCnt="5"/>
      <dgm:spPr/>
    </dgm:pt>
    <dgm:pt modelId="{DD598524-C4AF-DA44-B518-61771D95E6FC}" type="pres">
      <dgm:prSet presAssocID="{136C1FED-A6FA-164C-800B-93E688DCCC28}" presName="node" presStyleLbl="node1" presStyleIdx="2" presStyleCnt="6">
        <dgm:presLayoutVars>
          <dgm:bulletEnabled val="1"/>
        </dgm:presLayoutVars>
      </dgm:prSet>
      <dgm:spPr/>
    </dgm:pt>
    <dgm:pt modelId="{5492084B-9163-F24A-AAFB-FCA370C128D3}" type="pres">
      <dgm:prSet presAssocID="{92A4CD0F-A5F4-8F45-BEDA-018C84EF49A6}" presName="sibTrans" presStyleLbl="sibTrans1D1" presStyleIdx="2" presStyleCnt="5"/>
      <dgm:spPr/>
    </dgm:pt>
    <dgm:pt modelId="{7C7047FC-0298-4B4B-B5E4-692BD33C9D07}" type="pres">
      <dgm:prSet presAssocID="{92A4CD0F-A5F4-8F45-BEDA-018C84EF49A6}" presName="connectorText" presStyleLbl="sibTrans1D1" presStyleIdx="2" presStyleCnt="5"/>
      <dgm:spPr/>
    </dgm:pt>
    <dgm:pt modelId="{8007FB42-1650-254D-9B59-B765127453E9}" type="pres">
      <dgm:prSet presAssocID="{CE393227-528B-774A-A2EA-C8EC6A56B6DB}" presName="node" presStyleLbl="node1" presStyleIdx="3" presStyleCnt="6">
        <dgm:presLayoutVars>
          <dgm:bulletEnabled val="1"/>
        </dgm:presLayoutVars>
      </dgm:prSet>
      <dgm:spPr/>
    </dgm:pt>
    <dgm:pt modelId="{C1D71D47-633E-5443-9A96-735974CDD1F0}" type="pres">
      <dgm:prSet presAssocID="{CCFEE9E5-C1A1-FB4B-B867-7B90D70F6FA0}" presName="sibTrans" presStyleLbl="sibTrans1D1" presStyleIdx="3" presStyleCnt="5"/>
      <dgm:spPr/>
    </dgm:pt>
    <dgm:pt modelId="{9E538B88-729F-5B46-955E-F22AA1DBD76B}" type="pres">
      <dgm:prSet presAssocID="{CCFEE9E5-C1A1-FB4B-B867-7B90D70F6FA0}" presName="connectorText" presStyleLbl="sibTrans1D1" presStyleIdx="3" presStyleCnt="5"/>
      <dgm:spPr/>
    </dgm:pt>
    <dgm:pt modelId="{33C6AECC-C3B8-7149-9620-5927383FB840}" type="pres">
      <dgm:prSet presAssocID="{98D0C292-4347-4CDB-A27F-787858A4407D}" presName="node" presStyleLbl="node1" presStyleIdx="4" presStyleCnt="6">
        <dgm:presLayoutVars>
          <dgm:bulletEnabled val="1"/>
        </dgm:presLayoutVars>
      </dgm:prSet>
      <dgm:spPr/>
    </dgm:pt>
    <dgm:pt modelId="{AE767C59-409D-7448-BA7C-E98B0BE361FF}" type="pres">
      <dgm:prSet presAssocID="{1C2FD7B9-71B8-47E7-8F20-8BBDE2A2343B}" presName="sibTrans" presStyleLbl="sibTrans1D1" presStyleIdx="4" presStyleCnt="5"/>
      <dgm:spPr/>
    </dgm:pt>
    <dgm:pt modelId="{4F8F94B1-086B-C34C-A15A-9C39C8DA2DC7}" type="pres">
      <dgm:prSet presAssocID="{1C2FD7B9-71B8-47E7-8F20-8BBDE2A2343B}" presName="connectorText" presStyleLbl="sibTrans1D1" presStyleIdx="4" presStyleCnt="5"/>
      <dgm:spPr/>
    </dgm:pt>
    <dgm:pt modelId="{FA75289D-45BE-7B4B-8343-BDC555220DD0}" type="pres">
      <dgm:prSet presAssocID="{7F222DFF-27A3-4B99-9BDD-D7C3004BE080}" presName="node" presStyleLbl="node1" presStyleIdx="5" presStyleCnt="6">
        <dgm:presLayoutVars>
          <dgm:bulletEnabled val="1"/>
        </dgm:presLayoutVars>
      </dgm:prSet>
      <dgm:spPr/>
    </dgm:pt>
  </dgm:ptLst>
  <dgm:cxnLst>
    <dgm:cxn modelId="{58130E05-9A25-4803-8B1E-E32363BCED26}" srcId="{6AF9F376-6BDF-4746-A9F7-C7825C3B18A0}" destId="{7F222DFF-27A3-4B99-9BDD-D7C3004BE080}" srcOrd="5" destOrd="0" parTransId="{10FA11BA-E451-4C81-AE19-2E291F727C8D}" sibTransId="{DF5153C4-144E-4F49-B180-54451CE5A529}"/>
    <dgm:cxn modelId="{2DE35213-DB11-9A48-8CF6-7319CAD1E05B}" type="presOf" srcId="{3E470236-077D-44CB-B5B4-88A71FA7E191}" destId="{1E5241B1-3A6B-7944-B775-A1198505A620}" srcOrd="0" destOrd="0" presId="urn:microsoft.com/office/officeart/2016/7/layout/RepeatingBendingProcessNew"/>
    <dgm:cxn modelId="{46E3C115-C364-F14E-B407-1839F5DAB2CB}" type="presOf" srcId="{68F28147-C192-4898-913A-FB08F3D81D97}" destId="{79786893-BE60-1E48-9B73-C1E7B69C1519}" srcOrd="1" destOrd="0" presId="urn:microsoft.com/office/officeart/2016/7/layout/RepeatingBendingProcessNew"/>
    <dgm:cxn modelId="{0205F717-7E68-1246-8B95-93A2489E21BB}" srcId="{6AF9F376-6BDF-4746-A9F7-C7825C3B18A0}" destId="{363481FA-70B5-924D-822E-379EA74408B0}" srcOrd="0" destOrd="0" parTransId="{8DFD3293-68F6-6845-B262-3AC2F3153391}" sibTransId="{80BEAFC5-5ADC-734F-81DA-D5D757E00458}"/>
    <dgm:cxn modelId="{7E0BCA1C-AACA-0946-AC01-A009173C1770}" type="presOf" srcId="{CCFEE9E5-C1A1-FB4B-B867-7B90D70F6FA0}" destId="{9E538B88-729F-5B46-955E-F22AA1DBD76B}" srcOrd="1" destOrd="0" presId="urn:microsoft.com/office/officeart/2016/7/layout/RepeatingBendingProcessNew"/>
    <dgm:cxn modelId="{062BB548-ED69-564C-A379-877E9CCB9CB5}" type="presOf" srcId="{92A4CD0F-A5F4-8F45-BEDA-018C84EF49A6}" destId="{7C7047FC-0298-4B4B-B5E4-692BD33C9D07}" srcOrd="1" destOrd="0" presId="urn:microsoft.com/office/officeart/2016/7/layout/RepeatingBendingProcessNew"/>
    <dgm:cxn modelId="{F0AF364D-657B-4F4D-B403-30481E427570}" type="presOf" srcId="{CCFEE9E5-C1A1-FB4B-B867-7B90D70F6FA0}" destId="{C1D71D47-633E-5443-9A96-735974CDD1F0}" srcOrd="0" destOrd="0" presId="urn:microsoft.com/office/officeart/2016/7/layout/RepeatingBendingProcessNew"/>
    <dgm:cxn modelId="{678B3551-47C6-BE41-A488-2D909A31F331}" type="presOf" srcId="{68F28147-C192-4898-913A-FB08F3D81D97}" destId="{712EA139-7A8A-024F-983B-F858D21D6DA9}" srcOrd="0" destOrd="0" presId="urn:microsoft.com/office/officeart/2016/7/layout/RepeatingBendingProcessNew"/>
    <dgm:cxn modelId="{FBF66258-0A80-2C41-AA3E-6A27FBB4413C}" type="presOf" srcId="{6AF9F376-6BDF-4746-A9F7-C7825C3B18A0}" destId="{4A3C5B56-C34E-0647-BC79-2E10C1DE6179}" srcOrd="0" destOrd="0" presId="urn:microsoft.com/office/officeart/2016/7/layout/RepeatingBendingProcessNew"/>
    <dgm:cxn modelId="{686C3F66-7350-8F46-8053-3D48864B5205}" srcId="{6AF9F376-6BDF-4746-A9F7-C7825C3B18A0}" destId="{136C1FED-A6FA-164C-800B-93E688DCCC28}" srcOrd="2" destOrd="0" parTransId="{1585E646-43A2-9440-8E2C-EB865DF710F8}" sibTransId="{92A4CD0F-A5F4-8F45-BEDA-018C84EF49A6}"/>
    <dgm:cxn modelId="{3DECF16B-AF77-1047-A3B6-166D3F063C0F}" type="presOf" srcId="{363481FA-70B5-924D-822E-379EA74408B0}" destId="{BF134F5E-546C-D045-93DD-21493641B1C1}" srcOrd="0" destOrd="0" presId="urn:microsoft.com/office/officeart/2016/7/layout/RepeatingBendingProcessNew"/>
    <dgm:cxn modelId="{769C7D8A-3FC8-7E48-86AC-CA1B740511E9}" type="presOf" srcId="{7F222DFF-27A3-4B99-9BDD-D7C3004BE080}" destId="{FA75289D-45BE-7B4B-8343-BDC555220DD0}" srcOrd="0" destOrd="0" presId="urn:microsoft.com/office/officeart/2016/7/layout/RepeatingBendingProcessNew"/>
    <dgm:cxn modelId="{0A7CBF9A-098C-9E4F-9008-BB77FF6BF8E8}" type="presOf" srcId="{136C1FED-A6FA-164C-800B-93E688DCCC28}" destId="{DD598524-C4AF-DA44-B518-61771D95E6FC}" srcOrd="0" destOrd="0" presId="urn:microsoft.com/office/officeart/2016/7/layout/RepeatingBendingProcessNew"/>
    <dgm:cxn modelId="{029A63A4-C5DD-6646-8CD5-68CBA1D53442}" type="presOf" srcId="{CE393227-528B-774A-A2EA-C8EC6A56B6DB}" destId="{8007FB42-1650-254D-9B59-B765127453E9}" srcOrd="0" destOrd="0" presId="urn:microsoft.com/office/officeart/2016/7/layout/RepeatingBendingProcessNew"/>
    <dgm:cxn modelId="{FA9BCDA7-85D0-FE46-97F4-13E45814DD9F}" type="presOf" srcId="{1C2FD7B9-71B8-47E7-8F20-8BBDE2A2343B}" destId="{4F8F94B1-086B-C34C-A15A-9C39C8DA2DC7}" srcOrd="1" destOrd="0" presId="urn:microsoft.com/office/officeart/2016/7/layout/RepeatingBendingProcessNew"/>
    <dgm:cxn modelId="{21FF55B1-3271-064E-A85A-7F1E23588119}" type="presOf" srcId="{80BEAFC5-5ADC-734F-81DA-D5D757E00458}" destId="{AB203050-3963-7F4F-8D32-7C1924B74F18}" srcOrd="0" destOrd="0" presId="urn:microsoft.com/office/officeart/2016/7/layout/RepeatingBendingProcessNew"/>
    <dgm:cxn modelId="{D10971C2-0A70-421B-9640-1821DA4CD7CE}" srcId="{6AF9F376-6BDF-4746-A9F7-C7825C3B18A0}" destId="{3E470236-077D-44CB-B5B4-88A71FA7E191}" srcOrd="1" destOrd="0" parTransId="{1A625EF5-0A52-4A23-8F36-372D102C3D88}" sibTransId="{68F28147-C192-4898-913A-FB08F3D81D97}"/>
    <dgm:cxn modelId="{7244F1C9-36BF-D349-A82D-D524DB06B600}" type="presOf" srcId="{80BEAFC5-5ADC-734F-81DA-D5D757E00458}" destId="{0810D376-4B1A-2941-80E7-CAAE11C2BF19}" srcOrd="1" destOrd="0" presId="urn:microsoft.com/office/officeart/2016/7/layout/RepeatingBendingProcessNew"/>
    <dgm:cxn modelId="{7F67FFCB-2C88-BC4A-92C9-1A2255F53547}" type="presOf" srcId="{1C2FD7B9-71B8-47E7-8F20-8BBDE2A2343B}" destId="{AE767C59-409D-7448-BA7C-E98B0BE361FF}" srcOrd="0" destOrd="0" presId="urn:microsoft.com/office/officeart/2016/7/layout/RepeatingBendingProcessNew"/>
    <dgm:cxn modelId="{3F2C9CD4-A15D-C64C-B677-F07BEEAD1AAA}" type="presOf" srcId="{98D0C292-4347-4CDB-A27F-787858A4407D}" destId="{33C6AECC-C3B8-7149-9620-5927383FB840}" srcOrd="0" destOrd="0" presId="urn:microsoft.com/office/officeart/2016/7/layout/RepeatingBendingProcessNew"/>
    <dgm:cxn modelId="{A18E21D9-F6FA-0D47-947F-E2E3D0104F72}" type="presOf" srcId="{92A4CD0F-A5F4-8F45-BEDA-018C84EF49A6}" destId="{5492084B-9163-F24A-AAFB-FCA370C128D3}" srcOrd="0" destOrd="0" presId="urn:microsoft.com/office/officeart/2016/7/layout/RepeatingBendingProcessNew"/>
    <dgm:cxn modelId="{E34AC6D9-BD5E-4F58-9120-567A4EFC855D}" srcId="{6AF9F376-6BDF-4746-A9F7-C7825C3B18A0}" destId="{98D0C292-4347-4CDB-A27F-787858A4407D}" srcOrd="4" destOrd="0" parTransId="{0FA7559D-F0AA-4EA8-9954-7C636DBBC934}" sibTransId="{1C2FD7B9-71B8-47E7-8F20-8BBDE2A2343B}"/>
    <dgm:cxn modelId="{8E227DDD-2B1E-7D4F-BB69-4EEF849E3B87}" srcId="{6AF9F376-6BDF-4746-A9F7-C7825C3B18A0}" destId="{CE393227-528B-774A-A2EA-C8EC6A56B6DB}" srcOrd="3" destOrd="0" parTransId="{F451B638-BE66-724F-ACBA-1596B54CC1FB}" sibTransId="{CCFEE9E5-C1A1-FB4B-B867-7B90D70F6FA0}"/>
    <dgm:cxn modelId="{594D74F4-634E-914B-BF1A-FE555130B909}" type="presParOf" srcId="{4A3C5B56-C34E-0647-BC79-2E10C1DE6179}" destId="{BF134F5E-546C-D045-93DD-21493641B1C1}" srcOrd="0" destOrd="0" presId="urn:microsoft.com/office/officeart/2016/7/layout/RepeatingBendingProcessNew"/>
    <dgm:cxn modelId="{0A98B70F-4900-BB44-B040-C523072D9796}" type="presParOf" srcId="{4A3C5B56-C34E-0647-BC79-2E10C1DE6179}" destId="{AB203050-3963-7F4F-8D32-7C1924B74F18}" srcOrd="1" destOrd="0" presId="urn:microsoft.com/office/officeart/2016/7/layout/RepeatingBendingProcessNew"/>
    <dgm:cxn modelId="{EB3C62F7-B508-3B4F-BD45-FFBED633278C}" type="presParOf" srcId="{AB203050-3963-7F4F-8D32-7C1924B74F18}" destId="{0810D376-4B1A-2941-80E7-CAAE11C2BF19}" srcOrd="0" destOrd="0" presId="urn:microsoft.com/office/officeart/2016/7/layout/RepeatingBendingProcessNew"/>
    <dgm:cxn modelId="{D6F46E23-B609-6C4D-95C2-4C359E5643F1}" type="presParOf" srcId="{4A3C5B56-C34E-0647-BC79-2E10C1DE6179}" destId="{1E5241B1-3A6B-7944-B775-A1198505A620}" srcOrd="2" destOrd="0" presId="urn:microsoft.com/office/officeart/2016/7/layout/RepeatingBendingProcessNew"/>
    <dgm:cxn modelId="{331C3E7B-BC9D-6344-907D-8A901B8E25D0}" type="presParOf" srcId="{4A3C5B56-C34E-0647-BC79-2E10C1DE6179}" destId="{712EA139-7A8A-024F-983B-F858D21D6DA9}" srcOrd="3" destOrd="0" presId="urn:microsoft.com/office/officeart/2016/7/layout/RepeatingBendingProcessNew"/>
    <dgm:cxn modelId="{465536CB-2061-F145-B133-C377B5CB278A}" type="presParOf" srcId="{712EA139-7A8A-024F-983B-F858D21D6DA9}" destId="{79786893-BE60-1E48-9B73-C1E7B69C1519}" srcOrd="0" destOrd="0" presId="urn:microsoft.com/office/officeart/2016/7/layout/RepeatingBendingProcessNew"/>
    <dgm:cxn modelId="{1F6F64F4-16D6-B34B-970C-AB8B2558FD4B}" type="presParOf" srcId="{4A3C5B56-C34E-0647-BC79-2E10C1DE6179}" destId="{DD598524-C4AF-DA44-B518-61771D95E6FC}" srcOrd="4" destOrd="0" presId="urn:microsoft.com/office/officeart/2016/7/layout/RepeatingBendingProcessNew"/>
    <dgm:cxn modelId="{025141EF-7B55-0345-A1E5-69D139B95A74}" type="presParOf" srcId="{4A3C5B56-C34E-0647-BC79-2E10C1DE6179}" destId="{5492084B-9163-F24A-AAFB-FCA370C128D3}" srcOrd="5" destOrd="0" presId="urn:microsoft.com/office/officeart/2016/7/layout/RepeatingBendingProcessNew"/>
    <dgm:cxn modelId="{0402B770-E5C1-634C-8A68-11E095FE26CC}" type="presParOf" srcId="{5492084B-9163-F24A-AAFB-FCA370C128D3}" destId="{7C7047FC-0298-4B4B-B5E4-692BD33C9D07}" srcOrd="0" destOrd="0" presId="urn:microsoft.com/office/officeart/2016/7/layout/RepeatingBendingProcessNew"/>
    <dgm:cxn modelId="{9E9DC2AC-6C52-5041-B85C-DE65A39A2562}" type="presParOf" srcId="{4A3C5B56-C34E-0647-BC79-2E10C1DE6179}" destId="{8007FB42-1650-254D-9B59-B765127453E9}" srcOrd="6" destOrd="0" presId="urn:microsoft.com/office/officeart/2016/7/layout/RepeatingBendingProcessNew"/>
    <dgm:cxn modelId="{B4F0F77E-C72E-584C-829D-9CEC2D8D514C}" type="presParOf" srcId="{4A3C5B56-C34E-0647-BC79-2E10C1DE6179}" destId="{C1D71D47-633E-5443-9A96-735974CDD1F0}" srcOrd="7" destOrd="0" presId="urn:microsoft.com/office/officeart/2016/7/layout/RepeatingBendingProcessNew"/>
    <dgm:cxn modelId="{F97A617A-5BCB-3E4B-87EA-DB7D32F92CE7}" type="presParOf" srcId="{C1D71D47-633E-5443-9A96-735974CDD1F0}" destId="{9E538B88-729F-5B46-955E-F22AA1DBD76B}" srcOrd="0" destOrd="0" presId="urn:microsoft.com/office/officeart/2016/7/layout/RepeatingBendingProcessNew"/>
    <dgm:cxn modelId="{D30EC4CC-CC61-BD4C-96AA-C172E1CB236E}" type="presParOf" srcId="{4A3C5B56-C34E-0647-BC79-2E10C1DE6179}" destId="{33C6AECC-C3B8-7149-9620-5927383FB840}" srcOrd="8" destOrd="0" presId="urn:microsoft.com/office/officeart/2016/7/layout/RepeatingBendingProcessNew"/>
    <dgm:cxn modelId="{4153FD05-B19C-394E-A3A7-F1A2F19CDC64}" type="presParOf" srcId="{4A3C5B56-C34E-0647-BC79-2E10C1DE6179}" destId="{AE767C59-409D-7448-BA7C-E98B0BE361FF}" srcOrd="9" destOrd="0" presId="urn:microsoft.com/office/officeart/2016/7/layout/RepeatingBendingProcessNew"/>
    <dgm:cxn modelId="{FFA16C96-CB24-6840-B98B-48378D8B9330}" type="presParOf" srcId="{AE767C59-409D-7448-BA7C-E98B0BE361FF}" destId="{4F8F94B1-086B-C34C-A15A-9C39C8DA2DC7}" srcOrd="0" destOrd="0" presId="urn:microsoft.com/office/officeart/2016/7/layout/RepeatingBendingProcessNew"/>
    <dgm:cxn modelId="{DAB002F4-2347-7043-BC41-7AF3DF794472}" type="presParOf" srcId="{4A3C5B56-C34E-0647-BC79-2E10C1DE6179}" destId="{FA75289D-45BE-7B4B-8343-BDC555220DD0}"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7C742E-CAEC-1044-94C4-B2781B567C32}" type="doc">
      <dgm:prSet loTypeId="urn:microsoft.com/office/officeart/2005/8/layout/pyramid4" loCatId="" qsTypeId="urn:microsoft.com/office/officeart/2005/8/quickstyle/3D7" qsCatId="3D" csTypeId="urn:microsoft.com/office/officeart/2005/8/colors/accent2_2" csCatId="accent2" phldr="1"/>
      <dgm:spPr/>
      <dgm:t>
        <a:bodyPr/>
        <a:lstStyle/>
        <a:p>
          <a:endParaRPr lang="en-US"/>
        </a:p>
      </dgm:t>
    </dgm:pt>
    <dgm:pt modelId="{2C48673C-92D4-AB4B-9F52-0CB495653E73}">
      <dgm:prSet phldrT="[Text]"/>
      <dgm:spPr/>
      <dgm:t>
        <a:bodyPr/>
        <a:lstStyle/>
        <a:p>
          <a:r>
            <a:rPr lang="en-US" dirty="0"/>
            <a:t>Best Interests Rule</a:t>
          </a:r>
        </a:p>
      </dgm:t>
    </dgm:pt>
    <dgm:pt modelId="{571E2A52-A3DD-094E-AEA2-44307A29AA3F}" type="parTrans" cxnId="{B343BFFA-4DF1-FD4A-8F1A-F8C2CB128807}">
      <dgm:prSet/>
      <dgm:spPr/>
      <dgm:t>
        <a:bodyPr/>
        <a:lstStyle/>
        <a:p>
          <a:endParaRPr lang="en-US"/>
        </a:p>
      </dgm:t>
    </dgm:pt>
    <dgm:pt modelId="{53277FB7-6D8A-274D-A032-5047F3E3EA2A}" type="sibTrans" cxnId="{B343BFFA-4DF1-FD4A-8F1A-F8C2CB128807}">
      <dgm:prSet/>
      <dgm:spPr/>
      <dgm:t>
        <a:bodyPr/>
        <a:lstStyle/>
        <a:p>
          <a:endParaRPr lang="en-US"/>
        </a:p>
      </dgm:t>
    </dgm:pt>
    <dgm:pt modelId="{60684594-B097-B14D-8F47-741613E97A29}">
      <dgm:prSet phldrT="[Text]"/>
      <dgm:spPr/>
      <dgm:t>
        <a:bodyPr/>
        <a:lstStyle/>
        <a:p>
          <a:r>
            <a:rPr lang="en-US" dirty="0"/>
            <a:t>Participation</a:t>
          </a:r>
        </a:p>
      </dgm:t>
    </dgm:pt>
    <dgm:pt modelId="{3D7E6DD4-1411-EA4F-98EF-9772620B3109}" type="parTrans" cxnId="{D567BEA5-469E-0C43-A1E1-58207E791C2F}">
      <dgm:prSet/>
      <dgm:spPr/>
      <dgm:t>
        <a:bodyPr/>
        <a:lstStyle/>
        <a:p>
          <a:endParaRPr lang="en-US"/>
        </a:p>
      </dgm:t>
    </dgm:pt>
    <dgm:pt modelId="{6D4C7BC1-93BB-DE4D-8A01-B63FA624EB2E}" type="sibTrans" cxnId="{D567BEA5-469E-0C43-A1E1-58207E791C2F}">
      <dgm:prSet/>
      <dgm:spPr/>
      <dgm:t>
        <a:bodyPr/>
        <a:lstStyle/>
        <a:p>
          <a:endParaRPr lang="en-US"/>
        </a:p>
      </dgm:t>
    </dgm:pt>
    <dgm:pt modelId="{0496A07F-2EEC-8E40-B338-18C6C3422A58}">
      <dgm:prSet phldrT="[Text]" custT="1"/>
      <dgm:spPr/>
      <dgm:t>
        <a:bodyPr/>
        <a:lstStyle/>
        <a:p>
          <a:r>
            <a:rPr lang="en-US" sz="1400" dirty="0">
              <a:latin typeface="Helvetica" charset="0"/>
              <a:ea typeface="Helvetica" charset="0"/>
              <a:cs typeface="Helvetica" charset="0"/>
            </a:rPr>
            <a:t>Survival and development </a:t>
          </a:r>
        </a:p>
      </dgm:t>
    </dgm:pt>
    <dgm:pt modelId="{4B8BC2A5-5343-0642-A85F-02223FA1458B}" type="parTrans" cxnId="{4482D190-274D-E547-9C9A-8F606F8A81A9}">
      <dgm:prSet/>
      <dgm:spPr/>
      <dgm:t>
        <a:bodyPr/>
        <a:lstStyle/>
        <a:p>
          <a:endParaRPr lang="en-US"/>
        </a:p>
      </dgm:t>
    </dgm:pt>
    <dgm:pt modelId="{3D824930-3602-9644-BEB7-351FF7F583A2}" type="sibTrans" cxnId="{4482D190-274D-E547-9C9A-8F606F8A81A9}">
      <dgm:prSet/>
      <dgm:spPr/>
      <dgm:t>
        <a:bodyPr/>
        <a:lstStyle/>
        <a:p>
          <a:endParaRPr lang="en-US"/>
        </a:p>
      </dgm:t>
    </dgm:pt>
    <dgm:pt modelId="{9E00F832-A7FD-2843-8502-D1F7AFEBCB8C}">
      <dgm:prSet phldrT="[Text]"/>
      <dgm:spPr/>
      <dgm:t>
        <a:bodyPr/>
        <a:lstStyle/>
        <a:p>
          <a:r>
            <a:rPr lang="en-US" dirty="0"/>
            <a:t>Non-discrimination</a:t>
          </a:r>
        </a:p>
      </dgm:t>
    </dgm:pt>
    <dgm:pt modelId="{F7B837AF-492F-094B-AF1E-8202940B7663}" type="parTrans" cxnId="{8183D3F1-896F-CA44-9C93-17DD422EC742}">
      <dgm:prSet/>
      <dgm:spPr/>
      <dgm:t>
        <a:bodyPr/>
        <a:lstStyle/>
        <a:p>
          <a:endParaRPr lang="en-US"/>
        </a:p>
      </dgm:t>
    </dgm:pt>
    <dgm:pt modelId="{734DB79A-58C4-0945-9588-3D8755541170}" type="sibTrans" cxnId="{8183D3F1-896F-CA44-9C93-17DD422EC742}">
      <dgm:prSet/>
      <dgm:spPr/>
      <dgm:t>
        <a:bodyPr/>
        <a:lstStyle/>
        <a:p>
          <a:endParaRPr lang="en-US"/>
        </a:p>
      </dgm:t>
    </dgm:pt>
    <dgm:pt modelId="{CB611B51-B86E-8B45-AB70-333129F99209}" type="pres">
      <dgm:prSet presAssocID="{F07C742E-CAEC-1044-94C4-B2781B567C32}" presName="compositeShape" presStyleCnt="0">
        <dgm:presLayoutVars>
          <dgm:chMax val="9"/>
          <dgm:dir/>
          <dgm:resizeHandles val="exact"/>
        </dgm:presLayoutVars>
      </dgm:prSet>
      <dgm:spPr/>
    </dgm:pt>
    <dgm:pt modelId="{B0EF463A-728B-E24C-B7C0-A8AC739F24E9}" type="pres">
      <dgm:prSet presAssocID="{F07C742E-CAEC-1044-94C4-B2781B567C32}" presName="triangle1" presStyleLbl="node1" presStyleIdx="0" presStyleCnt="4">
        <dgm:presLayoutVars>
          <dgm:bulletEnabled val="1"/>
        </dgm:presLayoutVars>
      </dgm:prSet>
      <dgm:spPr/>
    </dgm:pt>
    <dgm:pt modelId="{6EF3CC1A-93DB-5444-A9F4-FC6257F1480B}" type="pres">
      <dgm:prSet presAssocID="{F07C742E-CAEC-1044-94C4-B2781B567C32}" presName="triangle2" presStyleLbl="node1" presStyleIdx="1" presStyleCnt="4" custLinFactNeighborX="1082" custLinFactNeighborY="6410">
        <dgm:presLayoutVars>
          <dgm:bulletEnabled val="1"/>
        </dgm:presLayoutVars>
      </dgm:prSet>
      <dgm:spPr/>
    </dgm:pt>
    <dgm:pt modelId="{708AA139-E7DB-DD48-A1A8-EBC5719DDB2C}" type="pres">
      <dgm:prSet presAssocID="{F07C742E-CAEC-1044-94C4-B2781B567C32}" presName="triangle3" presStyleLbl="node1" presStyleIdx="2" presStyleCnt="4">
        <dgm:presLayoutVars>
          <dgm:bulletEnabled val="1"/>
        </dgm:presLayoutVars>
      </dgm:prSet>
      <dgm:spPr/>
    </dgm:pt>
    <dgm:pt modelId="{2833A652-7086-344F-B575-7BD399BAD6FB}" type="pres">
      <dgm:prSet presAssocID="{F07C742E-CAEC-1044-94C4-B2781B567C32}" presName="triangle4" presStyleLbl="node1" presStyleIdx="3" presStyleCnt="4">
        <dgm:presLayoutVars>
          <dgm:bulletEnabled val="1"/>
        </dgm:presLayoutVars>
      </dgm:prSet>
      <dgm:spPr/>
    </dgm:pt>
  </dgm:ptLst>
  <dgm:cxnLst>
    <dgm:cxn modelId="{A0077E08-C96F-ED47-9010-17CE97D2D769}" type="presOf" srcId="{9E00F832-A7FD-2843-8502-D1F7AFEBCB8C}" destId="{2833A652-7086-344F-B575-7BD399BAD6FB}" srcOrd="0" destOrd="0" presId="urn:microsoft.com/office/officeart/2005/8/layout/pyramid4"/>
    <dgm:cxn modelId="{34C1BC36-DB3A-DC4F-B714-781F70789140}" type="presOf" srcId="{0496A07F-2EEC-8E40-B338-18C6C3422A58}" destId="{708AA139-E7DB-DD48-A1A8-EBC5719DDB2C}" srcOrd="0" destOrd="0" presId="urn:microsoft.com/office/officeart/2005/8/layout/pyramid4"/>
    <dgm:cxn modelId="{99738B90-8E87-404F-A7C7-8F2A2354AD17}" type="presOf" srcId="{F07C742E-CAEC-1044-94C4-B2781B567C32}" destId="{CB611B51-B86E-8B45-AB70-333129F99209}" srcOrd="0" destOrd="0" presId="urn:microsoft.com/office/officeart/2005/8/layout/pyramid4"/>
    <dgm:cxn modelId="{4482D190-274D-E547-9C9A-8F606F8A81A9}" srcId="{F07C742E-CAEC-1044-94C4-B2781B567C32}" destId="{0496A07F-2EEC-8E40-B338-18C6C3422A58}" srcOrd="2" destOrd="0" parTransId="{4B8BC2A5-5343-0642-A85F-02223FA1458B}" sibTransId="{3D824930-3602-9644-BEB7-351FF7F583A2}"/>
    <dgm:cxn modelId="{7181BCA2-E6CC-F144-941A-A6BACC993AAB}" type="presOf" srcId="{2C48673C-92D4-AB4B-9F52-0CB495653E73}" destId="{B0EF463A-728B-E24C-B7C0-A8AC739F24E9}" srcOrd="0" destOrd="0" presId="urn:microsoft.com/office/officeart/2005/8/layout/pyramid4"/>
    <dgm:cxn modelId="{D567BEA5-469E-0C43-A1E1-58207E791C2F}" srcId="{F07C742E-CAEC-1044-94C4-B2781B567C32}" destId="{60684594-B097-B14D-8F47-741613E97A29}" srcOrd="1" destOrd="0" parTransId="{3D7E6DD4-1411-EA4F-98EF-9772620B3109}" sibTransId="{6D4C7BC1-93BB-DE4D-8A01-B63FA624EB2E}"/>
    <dgm:cxn modelId="{9B6795B9-DBD2-5847-A665-DBCCFADC822B}" type="presOf" srcId="{60684594-B097-B14D-8F47-741613E97A29}" destId="{6EF3CC1A-93DB-5444-A9F4-FC6257F1480B}" srcOrd="0" destOrd="0" presId="urn:microsoft.com/office/officeart/2005/8/layout/pyramid4"/>
    <dgm:cxn modelId="{8183D3F1-896F-CA44-9C93-17DD422EC742}" srcId="{F07C742E-CAEC-1044-94C4-B2781B567C32}" destId="{9E00F832-A7FD-2843-8502-D1F7AFEBCB8C}" srcOrd="3" destOrd="0" parTransId="{F7B837AF-492F-094B-AF1E-8202940B7663}" sibTransId="{734DB79A-58C4-0945-9588-3D8755541170}"/>
    <dgm:cxn modelId="{B343BFFA-4DF1-FD4A-8F1A-F8C2CB128807}" srcId="{F07C742E-CAEC-1044-94C4-B2781B567C32}" destId="{2C48673C-92D4-AB4B-9F52-0CB495653E73}" srcOrd="0" destOrd="0" parTransId="{571E2A52-A3DD-094E-AEA2-44307A29AA3F}" sibTransId="{53277FB7-6D8A-274D-A032-5047F3E3EA2A}"/>
    <dgm:cxn modelId="{0ECB671F-9403-FA42-B788-A39938C416AD}" type="presParOf" srcId="{CB611B51-B86E-8B45-AB70-333129F99209}" destId="{B0EF463A-728B-E24C-B7C0-A8AC739F24E9}" srcOrd="0" destOrd="0" presId="urn:microsoft.com/office/officeart/2005/8/layout/pyramid4"/>
    <dgm:cxn modelId="{6E10874A-F79B-AA4C-9E50-A49E9DB2B714}" type="presParOf" srcId="{CB611B51-B86E-8B45-AB70-333129F99209}" destId="{6EF3CC1A-93DB-5444-A9F4-FC6257F1480B}" srcOrd="1" destOrd="0" presId="urn:microsoft.com/office/officeart/2005/8/layout/pyramid4"/>
    <dgm:cxn modelId="{A653B9AA-4F50-804F-AEA2-24F05D91A2DD}" type="presParOf" srcId="{CB611B51-B86E-8B45-AB70-333129F99209}" destId="{708AA139-E7DB-DD48-A1A8-EBC5719DDB2C}" srcOrd="2" destOrd="0" presId="urn:microsoft.com/office/officeart/2005/8/layout/pyramid4"/>
    <dgm:cxn modelId="{38A1DDD2-52A8-A242-BEE5-B5E6801F3A8C}" type="presParOf" srcId="{CB611B51-B86E-8B45-AB70-333129F99209}" destId="{2833A652-7086-344F-B575-7BD399BAD6FB}"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682FCB-86E1-5540-95FC-854AFF39ECCB}" type="doc">
      <dgm:prSet loTypeId="urn:microsoft.com/office/officeart/2005/8/layout/venn1" loCatId="" qsTypeId="urn:microsoft.com/office/officeart/2005/8/quickstyle/simple1" qsCatId="simple" csTypeId="urn:microsoft.com/office/officeart/2005/8/colors/colorful1" csCatId="colorful" phldr="1"/>
      <dgm:spPr/>
    </dgm:pt>
    <dgm:pt modelId="{068E62BA-8DF0-6C48-ACD2-D2C8F4E1A8B7}">
      <dgm:prSet phldrT="[Text]"/>
      <dgm:spPr/>
      <dgm:t>
        <a:bodyPr/>
        <a:lstStyle/>
        <a:p>
          <a:endParaRPr lang="en-GB" dirty="0"/>
        </a:p>
        <a:p>
          <a:r>
            <a:rPr lang="en-GB" dirty="0"/>
            <a:t>Language – use of interpreters</a:t>
          </a:r>
        </a:p>
      </dgm:t>
    </dgm:pt>
    <dgm:pt modelId="{81189C53-FD29-A947-8C31-016AF753449C}" type="parTrans" cxnId="{78897F27-554F-284F-9655-6E535FA22FEF}">
      <dgm:prSet/>
      <dgm:spPr/>
      <dgm:t>
        <a:bodyPr/>
        <a:lstStyle/>
        <a:p>
          <a:endParaRPr lang="en-GB"/>
        </a:p>
      </dgm:t>
    </dgm:pt>
    <dgm:pt modelId="{4E138B57-6EBE-1544-AD54-FFADA34329A3}" type="sibTrans" cxnId="{78897F27-554F-284F-9655-6E535FA22FEF}">
      <dgm:prSet/>
      <dgm:spPr/>
      <dgm:t>
        <a:bodyPr/>
        <a:lstStyle/>
        <a:p>
          <a:endParaRPr lang="en-GB"/>
        </a:p>
      </dgm:t>
    </dgm:pt>
    <dgm:pt modelId="{9D45B210-7F46-0A4D-862E-450656085275}">
      <dgm:prSet phldrT="[Text]"/>
      <dgm:spPr/>
      <dgm:t>
        <a:bodyPr/>
        <a:lstStyle/>
        <a:p>
          <a:r>
            <a:rPr lang="en-GB" dirty="0"/>
            <a:t>Trust and fear</a:t>
          </a:r>
        </a:p>
      </dgm:t>
    </dgm:pt>
    <dgm:pt modelId="{0C04450A-3199-064F-9966-A363630D2A82}" type="parTrans" cxnId="{C9A16ED7-C7AC-0049-B9E1-105765789DCA}">
      <dgm:prSet/>
      <dgm:spPr/>
      <dgm:t>
        <a:bodyPr/>
        <a:lstStyle/>
        <a:p>
          <a:endParaRPr lang="en-GB"/>
        </a:p>
      </dgm:t>
    </dgm:pt>
    <dgm:pt modelId="{23711421-FEAF-E549-AA3E-6931820D7A97}" type="sibTrans" cxnId="{C9A16ED7-C7AC-0049-B9E1-105765789DCA}">
      <dgm:prSet/>
      <dgm:spPr/>
      <dgm:t>
        <a:bodyPr/>
        <a:lstStyle/>
        <a:p>
          <a:endParaRPr lang="en-GB"/>
        </a:p>
      </dgm:t>
    </dgm:pt>
    <dgm:pt modelId="{D8A4BB72-7C8D-2742-9776-E022073051E6}">
      <dgm:prSet phldrT="[Text]"/>
      <dgm:spPr/>
      <dgm:t>
        <a:bodyPr/>
        <a:lstStyle/>
        <a:p>
          <a:r>
            <a:rPr lang="en-GB" dirty="0"/>
            <a:t>Physical needs</a:t>
          </a:r>
        </a:p>
      </dgm:t>
    </dgm:pt>
    <dgm:pt modelId="{1B5E94F7-6FD0-1F4B-B9AB-CDB60F906CDD}" type="parTrans" cxnId="{CB0AB480-5295-8A4F-B47F-BFF3AA15851C}">
      <dgm:prSet/>
      <dgm:spPr/>
      <dgm:t>
        <a:bodyPr/>
        <a:lstStyle/>
        <a:p>
          <a:endParaRPr lang="en-GB"/>
        </a:p>
      </dgm:t>
    </dgm:pt>
    <dgm:pt modelId="{C8507ED9-A2C1-FC40-B706-ED2091503D4D}" type="sibTrans" cxnId="{CB0AB480-5295-8A4F-B47F-BFF3AA15851C}">
      <dgm:prSet/>
      <dgm:spPr/>
      <dgm:t>
        <a:bodyPr/>
        <a:lstStyle/>
        <a:p>
          <a:endParaRPr lang="en-GB"/>
        </a:p>
      </dgm:t>
    </dgm:pt>
    <dgm:pt modelId="{66DBE343-815E-D34F-A382-B64BC8AD64A7}">
      <dgm:prSet/>
      <dgm:spPr/>
      <dgm:t>
        <a:bodyPr/>
        <a:lstStyle/>
        <a:p>
          <a:r>
            <a:rPr lang="en-GB" dirty="0"/>
            <a:t>Cultural expectations</a:t>
          </a:r>
        </a:p>
      </dgm:t>
    </dgm:pt>
    <dgm:pt modelId="{2F27F3A4-8A16-BF4D-9FF0-384EA3A5057C}" type="parTrans" cxnId="{52AEB084-60C9-014C-9A1C-C22099E0E7BF}">
      <dgm:prSet/>
      <dgm:spPr/>
      <dgm:t>
        <a:bodyPr/>
        <a:lstStyle/>
        <a:p>
          <a:endParaRPr lang="en-GB"/>
        </a:p>
      </dgm:t>
    </dgm:pt>
    <dgm:pt modelId="{7D634BCC-D79F-C341-A782-85FD0690ABA7}" type="sibTrans" cxnId="{52AEB084-60C9-014C-9A1C-C22099E0E7BF}">
      <dgm:prSet/>
      <dgm:spPr/>
      <dgm:t>
        <a:bodyPr/>
        <a:lstStyle/>
        <a:p>
          <a:endParaRPr lang="en-GB"/>
        </a:p>
      </dgm:t>
    </dgm:pt>
    <dgm:pt modelId="{F64A9B14-45E5-7645-87C7-F81000B86F37}">
      <dgm:prSet/>
      <dgm:spPr/>
      <dgm:t>
        <a:bodyPr/>
        <a:lstStyle/>
        <a:p>
          <a:r>
            <a:rPr lang="en-GB" dirty="0"/>
            <a:t>Trauma</a:t>
          </a:r>
        </a:p>
      </dgm:t>
    </dgm:pt>
    <dgm:pt modelId="{7BCFA1D1-58CB-6E40-B48E-5AE60FDFBA4B}" type="parTrans" cxnId="{2925521E-2EE5-E74F-9936-5CC6166AC6A3}">
      <dgm:prSet/>
      <dgm:spPr/>
      <dgm:t>
        <a:bodyPr/>
        <a:lstStyle/>
        <a:p>
          <a:endParaRPr lang="en-GB"/>
        </a:p>
      </dgm:t>
    </dgm:pt>
    <dgm:pt modelId="{C6488FB5-A78C-634B-90AA-3E0EFDB37D51}" type="sibTrans" cxnId="{2925521E-2EE5-E74F-9936-5CC6166AC6A3}">
      <dgm:prSet/>
      <dgm:spPr/>
      <dgm:t>
        <a:bodyPr/>
        <a:lstStyle/>
        <a:p>
          <a:endParaRPr lang="en-GB"/>
        </a:p>
      </dgm:t>
    </dgm:pt>
    <dgm:pt modelId="{C3FBE8CE-E243-DA4B-BAE8-9481CF60A5A1}">
      <dgm:prSet/>
      <dgm:spPr/>
      <dgm:t>
        <a:bodyPr/>
        <a:lstStyle/>
        <a:p>
          <a:r>
            <a:rPr lang="en-GB" dirty="0"/>
            <a:t>Disbelief</a:t>
          </a:r>
        </a:p>
      </dgm:t>
    </dgm:pt>
    <dgm:pt modelId="{5E8ACD10-8D6E-534E-8E74-39A2A483BEE6}" type="parTrans" cxnId="{4DA4077C-000A-914F-93FA-56CA4C2E93D2}">
      <dgm:prSet/>
      <dgm:spPr/>
      <dgm:t>
        <a:bodyPr/>
        <a:lstStyle/>
        <a:p>
          <a:endParaRPr lang="en-GB"/>
        </a:p>
      </dgm:t>
    </dgm:pt>
    <dgm:pt modelId="{37D21ACB-4EC9-C845-86AD-1CD5D8C266F4}" type="sibTrans" cxnId="{4DA4077C-000A-914F-93FA-56CA4C2E93D2}">
      <dgm:prSet/>
      <dgm:spPr/>
      <dgm:t>
        <a:bodyPr/>
        <a:lstStyle/>
        <a:p>
          <a:endParaRPr lang="en-GB"/>
        </a:p>
      </dgm:t>
    </dgm:pt>
    <dgm:pt modelId="{E83DEBBA-63B9-F249-8828-491A1AF122C3}">
      <dgm:prSet/>
      <dgm:spPr/>
      <dgm:t>
        <a:bodyPr/>
        <a:lstStyle/>
        <a:p>
          <a:r>
            <a:rPr lang="en-GB" dirty="0"/>
            <a:t>Time and place</a:t>
          </a:r>
        </a:p>
      </dgm:t>
    </dgm:pt>
    <dgm:pt modelId="{D99F09BE-5706-F94F-9833-98C7348D009B}" type="parTrans" cxnId="{36893606-EFE1-AE4A-B803-B1121797589F}">
      <dgm:prSet/>
      <dgm:spPr/>
      <dgm:t>
        <a:bodyPr/>
        <a:lstStyle/>
        <a:p>
          <a:endParaRPr lang="en-GB"/>
        </a:p>
      </dgm:t>
    </dgm:pt>
    <dgm:pt modelId="{675FD7C4-C3B8-1948-899F-51C1BABFC53F}" type="sibTrans" cxnId="{36893606-EFE1-AE4A-B803-B1121797589F}">
      <dgm:prSet/>
      <dgm:spPr/>
      <dgm:t>
        <a:bodyPr/>
        <a:lstStyle/>
        <a:p>
          <a:endParaRPr lang="en-GB"/>
        </a:p>
      </dgm:t>
    </dgm:pt>
    <dgm:pt modelId="{73317D30-0C12-5B48-B813-A069C843026E}" type="pres">
      <dgm:prSet presAssocID="{A8682FCB-86E1-5540-95FC-854AFF39ECCB}" presName="compositeShape" presStyleCnt="0">
        <dgm:presLayoutVars>
          <dgm:chMax val="7"/>
          <dgm:dir/>
          <dgm:resizeHandles val="exact"/>
        </dgm:presLayoutVars>
      </dgm:prSet>
      <dgm:spPr/>
    </dgm:pt>
    <dgm:pt modelId="{6AD8B98C-F146-8548-A65D-F0C214C64619}" type="pres">
      <dgm:prSet presAssocID="{068E62BA-8DF0-6C48-ACD2-D2C8F4E1A8B7}" presName="circ1" presStyleLbl="vennNode1" presStyleIdx="0" presStyleCnt="7"/>
      <dgm:spPr/>
    </dgm:pt>
    <dgm:pt modelId="{742B1A75-21CA-AF46-BAE1-E9B9DAC22BEF}" type="pres">
      <dgm:prSet presAssocID="{068E62BA-8DF0-6C48-ACD2-D2C8F4E1A8B7}" presName="circ1Tx" presStyleLbl="revTx" presStyleIdx="0" presStyleCnt="0">
        <dgm:presLayoutVars>
          <dgm:chMax val="0"/>
          <dgm:chPref val="0"/>
          <dgm:bulletEnabled val="1"/>
        </dgm:presLayoutVars>
      </dgm:prSet>
      <dgm:spPr/>
    </dgm:pt>
    <dgm:pt modelId="{19A8CF57-2A79-C64E-98F6-244B5EEA7BA2}" type="pres">
      <dgm:prSet presAssocID="{66DBE343-815E-D34F-A382-B64BC8AD64A7}" presName="circ2" presStyleLbl="vennNode1" presStyleIdx="1" presStyleCnt="7"/>
      <dgm:spPr/>
    </dgm:pt>
    <dgm:pt modelId="{03FB9E17-1558-6749-AC5C-988FE1776ECE}" type="pres">
      <dgm:prSet presAssocID="{66DBE343-815E-D34F-A382-B64BC8AD64A7}" presName="circ2Tx" presStyleLbl="revTx" presStyleIdx="0" presStyleCnt="0">
        <dgm:presLayoutVars>
          <dgm:chMax val="0"/>
          <dgm:chPref val="0"/>
          <dgm:bulletEnabled val="1"/>
        </dgm:presLayoutVars>
      </dgm:prSet>
      <dgm:spPr/>
    </dgm:pt>
    <dgm:pt modelId="{FE6DD338-3993-7247-906A-EB732A9EEF70}" type="pres">
      <dgm:prSet presAssocID="{9D45B210-7F46-0A4D-862E-450656085275}" presName="circ3" presStyleLbl="vennNode1" presStyleIdx="2" presStyleCnt="7"/>
      <dgm:spPr/>
    </dgm:pt>
    <dgm:pt modelId="{F68B4B98-9AB4-4943-89E9-C302488AA1F3}" type="pres">
      <dgm:prSet presAssocID="{9D45B210-7F46-0A4D-862E-450656085275}" presName="circ3Tx" presStyleLbl="revTx" presStyleIdx="0" presStyleCnt="0">
        <dgm:presLayoutVars>
          <dgm:chMax val="0"/>
          <dgm:chPref val="0"/>
          <dgm:bulletEnabled val="1"/>
        </dgm:presLayoutVars>
      </dgm:prSet>
      <dgm:spPr/>
    </dgm:pt>
    <dgm:pt modelId="{E7A0B1A8-7263-7841-833E-DC19BCFC39AF}" type="pres">
      <dgm:prSet presAssocID="{F64A9B14-45E5-7645-87C7-F81000B86F37}" presName="circ4" presStyleLbl="vennNode1" presStyleIdx="3" presStyleCnt="7"/>
      <dgm:spPr/>
    </dgm:pt>
    <dgm:pt modelId="{00360DC4-5BDB-EA43-93E1-C2A0E8602943}" type="pres">
      <dgm:prSet presAssocID="{F64A9B14-45E5-7645-87C7-F81000B86F37}" presName="circ4Tx" presStyleLbl="revTx" presStyleIdx="0" presStyleCnt="0">
        <dgm:presLayoutVars>
          <dgm:chMax val="0"/>
          <dgm:chPref val="0"/>
          <dgm:bulletEnabled val="1"/>
        </dgm:presLayoutVars>
      </dgm:prSet>
      <dgm:spPr/>
    </dgm:pt>
    <dgm:pt modelId="{397E68BC-E2B3-2243-9EE8-C27770D22F53}" type="pres">
      <dgm:prSet presAssocID="{C3FBE8CE-E243-DA4B-BAE8-9481CF60A5A1}" presName="circ5" presStyleLbl="vennNode1" presStyleIdx="4" presStyleCnt="7"/>
      <dgm:spPr/>
    </dgm:pt>
    <dgm:pt modelId="{D26C6847-C501-C547-84C9-E16991668606}" type="pres">
      <dgm:prSet presAssocID="{C3FBE8CE-E243-DA4B-BAE8-9481CF60A5A1}" presName="circ5Tx" presStyleLbl="revTx" presStyleIdx="0" presStyleCnt="0">
        <dgm:presLayoutVars>
          <dgm:chMax val="0"/>
          <dgm:chPref val="0"/>
          <dgm:bulletEnabled val="1"/>
        </dgm:presLayoutVars>
      </dgm:prSet>
      <dgm:spPr/>
    </dgm:pt>
    <dgm:pt modelId="{B553F4CD-1DB7-284F-93BA-2A55CCD08E9B}" type="pres">
      <dgm:prSet presAssocID="{D8A4BB72-7C8D-2742-9776-E022073051E6}" presName="circ6" presStyleLbl="vennNode1" presStyleIdx="5" presStyleCnt="7"/>
      <dgm:spPr/>
    </dgm:pt>
    <dgm:pt modelId="{74A44573-547B-2842-AC54-147D89174971}" type="pres">
      <dgm:prSet presAssocID="{D8A4BB72-7C8D-2742-9776-E022073051E6}" presName="circ6Tx" presStyleLbl="revTx" presStyleIdx="0" presStyleCnt="0">
        <dgm:presLayoutVars>
          <dgm:chMax val="0"/>
          <dgm:chPref val="0"/>
          <dgm:bulletEnabled val="1"/>
        </dgm:presLayoutVars>
      </dgm:prSet>
      <dgm:spPr/>
    </dgm:pt>
    <dgm:pt modelId="{621DB25C-9C7D-AE49-B9B3-F9EFD073EC63}" type="pres">
      <dgm:prSet presAssocID="{E83DEBBA-63B9-F249-8828-491A1AF122C3}" presName="circ7" presStyleLbl="vennNode1" presStyleIdx="6" presStyleCnt="7"/>
      <dgm:spPr/>
    </dgm:pt>
    <dgm:pt modelId="{E83647A8-E45E-DE4B-9A05-C028E8AFBF7F}" type="pres">
      <dgm:prSet presAssocID="{E83DEBBA-63B9-F249-8828-491A1AF122C3}" presName="circ7Tx" presStyleLbl="revTx" presStyleIdx="0" presStyleCnt="0">
        <dgm:presLayoutVars>
          <dgm:chMax val="0"/>
          <dgm:chPref val="0"/>
          <dgm:bulletEnabled val="1"/>
        </dgm:presLayoutVars>
      </dgm:prSet>
      <dgm:spPr/>
    </dgm:pt>
  </dgm:ptLst>
  <dgm:cxnLst>
    <dgm:cxn modelId="{36893606-EFE1-AE4A-B803-B1121797589F}" srcId="{A8682FCB-86E1-5540-95FC-854AFF39ECCB}" destId="{E83DEBBA-63B9-F249-8828-491A1AF122C3}" srcOrd="6" destOrd="0" parTransId="{D99F09BE-5706-F94F-9833-98C7348D009B}" sibTransId="{675FD7C4-C3B8-1948-899F-51C1BABFC53F}"/>
    <dgm:cxn modelId="{2925521E-2EE5-E74F-9936-5CC6166AC6A3}" srcId="{A8682FCB-86E1-5540-95FC-854AFF39ECCB}" destId="{F64A9B14-45E5-7645-87C7-F81000B86F37}" srcOrd="3" destOrd="0" parTransId="{7BCFA1D1-58CB-6E40-B48E-5AE60FDFBA4B}" sibTransId="{C6488FB5-A78C-634B-90AA-3E0EFDB37D51}"/>
    <dgm:cxn modelId="{78897F27-554F-284F-9655-6E535FA22FEF}" srcId="{A8682FCB-86E1-5540-95FC-854AFF39ECCB}" destId="{068E62BA-8DF0-6C48-ACD2-D2C8F4E1A8B7}" srcOrd="0" destOrd="0" parTransId="{81189C53-FD29-A947-8C31-016AF753449C}" sibTransId="{4E138B57-6EBE-1544-AD54-FFADA34329A3}"/>
    <dgm:cxn modelId="{E8688F31-D306-074F-AAEB-796C09CD9836}" type="presOf" srcId="{66DBE343-815E-D34F-A382-B64BC8AD64A7}" destId="{03FB9E17-1558-6749-AC5C-988FE1776ECE}" srcOrd="0" destOrd="0" presId="urn:microsoft.com/office/officeart/2005/8/layout/venn1"/>
    <dgm:cxn modelId="{16FB2B40-7B96-B24D-BC84-F4CA42E68ACF}" type="presOf" srcId="{C3FBE8CE-E243-DA4B-BAE8-9481CF60A5A1}" destId="{D26C6847-C501-C547-84C9-E16991668606}" srcOrd="0" destOrd="0" presId="urn:microsoft.com/office/officeart/2005/8/layout/venn1"/>
    <dgm:cxn modelId="{28847B45-F107-BB40-A6B2-D8A84E4A4E4C}" type="presOf" srcId="{D8A4BB72-7C8D-2742-9776-E022073051E6}" destId="{74A44573-547B-2842-AC54-147D89174971}" srcOrd="0" destOrd="0" presId="urn:microsoft.com/office/officeart/2005/8/layout/venn1"/>
    <dgm:cxn modelId="{4DA4077C-000A-914F-93FA-56CA4C2E93D2}" srcId="{A8682FCB-86E1-5540-95FC-854AFF39ECCB}" destId="{C3FBE8CE-E243-DA4B-BAE8-9481CF60A5A1}" srcOrd="4" destOrd="0" parTransId="{5E8ACD10-8D6E-534E-8E74-39A2A483BEE6}" sibTransId="{37D21ACB-4EC9-C845-86AD-1CD5D8C266F4}"/>
    <dgm:cxn modelId="{CB0AB480-5295-8A4F-B47F-BFF3AA15851C}" srcId="{A8682FCB-86E1-5540-95FC-854AFF39ECCB}" destId="{D8A4BB72-7C8D-2742-9776-E022073051E6}" srcOrd="5" destOrd="0" parTransId="{1B5E94F7-6FD0-1F4B-B9AB-CDB60F906CDD}" sibTransId="{C8507ED9-A2C1-FC40-B706-ED2091503D4D}"/>
    <dgm:cxn modelId="{52AEB084-60C9-014C-9A1C-C22099E0E7BF}" srcId="{A8682FCB-86E1-5540-95FC-854AFF39ECCB}" destId="{66DBE343-815E-D34F-A382-B64BC8AD64A7}" srcOrd="1" destOrd="0" parTransId="{2F27F3A4-8A16-BF4D-9FF0-384EA3A5057C}" sibTransId="{7D634BCC-D79F-C341-A782-85FD0690ABA7}"/>
    <dgm:cxn modelId="{718E02A4-A61F-6D4C-A36F-5C34CC79EEA2}" type="presOf" srcId="{A8682FCB-86E1-5540-95FC-854AFF39ECCB}" destId="{73317D30-0C12-5B48-B813-A069C843026E}" srcOrd="0" destOrd="0" presId="urn:microsoft.com/office/officeart/2005/8/layout/venn1"/>
    <dgm:cxn modelId="{BFBC57A4-33D0-694C-8A40-A5C40E4D1B72}" type="presOf" srcId="{E83DEBBA-63B9-F249-8828-491A1AF122C3}" destId="{E83647A8-E45E-DE4B-9A05-C028E8AFBF7F}" srcOrd="0" destOrd="0" presId="urn:microsoft.com/office/officeart/2005/8/layout/venn1"/>
    <dgm:cxn modelId="{E64D85C9-716E-9E4F-900B-948ECC59C730}" type="presOf" srcId="{068E62BA-8DF0-6C48-ACD2-D2C8F4E1A8B7}" destId="{742B1A75-21CA-AF46-BAE1-E9B9DAC22BEF}" srcOrd="0" destOrd="0" presId="urn:microsoft.com/office/officeart/2005/8/layout/venn1"/>
    <dgm:cxn modelId="{C9A16ED7-C7AC-0049-B9E1-105765789DCA}" srcId="{A8682FCB-86E1-5540-95FC-854AFF39ECCB}" destId="{9D45B210-7F46-0A4D-862E-450656085275}" srcOrd="2" destOrd="0" parTransId="{0C04450A-3199-064F-9966-A363630D2A82}" sibTransId="{23711421-FEAF-E549-AA3E-6931820D7A97}"/>
    <dgm:cxn modelId="{DD0156E5-3BB0-B64D-80C5-6B1C87B4D562}" type="presOf" srcId="{F64A9B14-45E5-7645-87C7-F81000B86F37}" destId="{00360DC4-5BDB-EA43-93E1-C2A0E8602943}" srcOrd="0" destOrd="0" presId="urn:microsoft.com/office/officeart/2005/8/layout/venn1"/>
    <dgm:cxn modelId="{948528F9-1941-1F4D-A8C4-25D2DBF11E33}" type="presOf" srcId="{9D45B210-7F46-0A4D-862E-450656085275}" destId="{F68B4B98-9AB4-4943-89E9-C302488AA1F3}" srcOrd="0" destOrd="0" presId="urn:microsoft.com/office/officeart/2005/8/layout/venn1"/>
    <dgm:cxn modelId="{80DFA50B-B721-5D4F-B325-F114CDD17CDE}" type="presParOf" srcId="{73317D30-0C12-5B48-B813-A069C843026E}" destId="{6AD8B98C-F146-8548-A65D-F0C214C64619}" srcOrd="0" destOrd="0" presId="urn:microsoft.com/office/officeart/2005/8/layout/venn1"/>
    <dgm:cxn modelId="{461F216F-3C0F-A647-A96A-3A764DCD1E80}" type="presParOf" srcId="{73317D30-0C12-5B48-B813-A069C843026E}" destId="{742B1A75-21CA-AF46-BAE1-E9B9DAC22BEF}" srcOrd="1" destOrd="0" presId="urn:microsoft.com/office/officeart/2005/8/layout/venn1"/>
    <dgm:cxn modelId="{54F065AD-028A-D047-ABF9-8D047D314117}" type="presParOf" srcId="{73317D30-0C12-5B48-B813-A069C843026E}" destId="{19A8CF57-2A79-C64E-98F6-244B5EEA7BA2}" srcOrd="2" destOrd="0" presId="urn:microsoft.com/office/officeart/2005/8/layout/venn1"/>
    <dgm:cxn modelId="{86242415-9D85-DC4F-9C47-E71069748165}" type="presParOf" srcId="{73317D30-0C12-5B48-B813-A069C843026E}" destId="{03FB9E17-1558-6749-AC5C-988FE1776ECE}" srcOrd="3" destOrd="0" presId="urn:microsoft.com/office/officeart/2005/8/layout/venn1"/>
    <dgm:cxn modelId="{BB38B594-0E4B-514C-9124-240A115CFFD3}" type="presParOf" srcId="{73317D30-0C12-5B48-B813-A069C843026E}" destId="{FE6DD338-3993-7247-906A-EB732A9EEF70}" srcOrd="4" destOrd="0" presId="urn:microsoft.com/office/officeart/2005/8/layout/venn1"/>
    <dgm:cxn modelId="{8DC1D8A0-4667-7A41-B204-8EC594CEC3D0}" type="presParOf" srcId="{73317D30-0C12-5B48-B813-A069C843026E}" destId="{F68B4B98-9AB4-4943-89E9-C302488AA1F3}" srcOrd="5" destOrd="0" presId="urn:microsoft.com/office/officeart/2005/8/layout/venn1"/>
    <dgm:cxn modelId="{2EEC6B15-3580-5A4D-9BED-4E405850112C}" type="presParOf" srcId="{73317D30-0C12-5B48-B813-A069C843026E}" destId="{E7A0B1A8-7263-7841-833E-DC19BCFC39AF}" srcOrd="6" destOrd="0" presId="urn:microsoft.com/office/officeart/2005/8/layout/venn1"/>
    <dgm:cxn modelId="{BCBB27D3-BB0D-D042-A035-F27F7CE7D1D3}" type="presParOf" srcId="{73317D30-0C12-5B48-B813-A069C843026E}" destId="{00360DC4-5BDB-EA43-93E1-C2A0E8602943}" srcOrd="7" destOrd="0" presId="urn:microsoft.com/office/officeart/2005/8/layout/venn1"/>
    <dgm:cxn modelId="{6E99438C-BE71-DB41-B831-774EB95259D4}" type="presParOf" srcId="{73317D30-0C12-5B48-B813-A069C843026E}" destId="{397E68BC-E2B3-2243-9EE8-C27770D22F53}" srcOrd="8" destOrd="0" presId="urn:microsoft.com/office/officeart/2005/8/layout/venn1"/>
    <dgm:cxn modelId="{7DEADFEA-2EAE-8546-82D5-943B6345A05A}" type="presParOf" srcId="{73317D30-0C12-5B48-B813-A069C843026E}" destId="{D26C6847-C501-C547-84C9-E16991668606}" srcOrd="9" destOrd="0" presId="urn:microsoft.com/office/officeart/2005/8/layout/venn1"/>
    <dgm:cxn modelId="{06505DE5-9CC9-2042-982A-092EF72EEC6E}" type="presParOf" srcId="{73317D30-0C12-5B48-B813-A069C843026E}" destId="{B553F4CD-1DB7-284F-93BA-2A55CCD08E9B}" srcOrd="10" destOrd="0" presId="urn:microsoft.com/office/officeart/2005/8/layout/venn1"/>
    <dgm:cxn modelId="{E3B2888D-34E6-144B-AF7C-199FB8787004}" type="presParOf" srcId="{73317D30-0C12-5B48-B813-A069C843026E}" destId="{74A44573-547B-2842-AC54-147D89174971}" srcOrd="11" destOrd="0" presId="urn:microsoft.com/office/officeart/2005/8/layout/venn1"/>
    <dgm:cxn modelId="{B589D9BE-B91F-6A44-9EDA-F5F302CACDE4}" type="presParOf" srcId="{73317D30-0C12-5B48-B813-A069C843026E}" destId="{621DB25C-9C7D-AE49-B9B3-F9EFD073EC63}" srcOrd="12" destOrd="0" presId="urn:microsoft.com/office/officeart/2005/8/layout/venn1"/>
    <dgm:cxn modelId="{C6C3F8D6-2698-584C-88D8-A3416F62BAB3}" type="presParOf" srcId="{73317D30-0C12-5B48-B813-A069C843026E}" destId="{E83647A8-E45E-DE4B-9A05-C028E8AFBF7F}"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31515-48CF-3F48-8CAF-1B97E6D8DB3A}">
      <dsp:nvSpPr>
        <dsp:cNvPr id="0" name=""/>
        <dsp:cNvSpPr/>
      </dsp:nvSpPr>
      <dsp:spPr>
        <a:xfrm>
          <a:off x="0" y="0"/>
          <a:ext cx="571968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6B2C608-AFAF-0143-BAC1-0868B66D4E0F}">
      <dsp:nvSpPr>
        <dsp:cNvPr id="0" name=""/>
        <dsp:cNvSpPr/>
      </dsp:nvSpPr>
      <dsp:spPr>
        <a:xfrm>
          <a:off x="0" y="0"/>
          <a:ext cx="5719686" cy="897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Children (under 18)</a:t>
          </a:r>
          <a:r>
            <a:rPr lang="en-GB" sz="2200" kern="1200" baseline="0" dirty="0"/>
            <a:t> made up about 40% of displaced populations in 2022</a:t>
          </a:r>
          <a:endParaRPr lang="en-GB" sz="2200" kern="1200" dirty="0"/>
        </a:p>
      </dsp:txBody>
      <dsp:txXfrm>
        <a:off x="0" y="0"/>
        <a:ext cx="5719686" cy="897801"/>
      </dsp:txXfrm>
    </dsp:sp>
    <dsp:sp modelId="{C5E57B4E-B58B-424F-9407-198479E66AEA}">
      <dsp:nvSpPr>
        <dsp:cNvPr id="0" name=""/>
        <dsp:cNvSpPr/>
      </dsp:nvSpPr>
      <dsp:spPr>
        <a:xfrm>
          <a:off x="0" y="897801"/>
          <a:ext cx="571968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7879DEF-1890-4F4C-A675-DA6B30E2D102}">
      <dsp:nvSpPr>
        <dsp:cNvPr id="0" name=""/>
        <dsp:cNvSpPr/>
      </dsp:nvSpPr>
      <dsp:spPr>
        <a:xfrm>
          <a:off x="0" y="897801"/>
          <a:ext cx="5719686" cy="897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i="0" kern="1200" dirty="0"/>
            <a:t>At end of 2022, estimated 43.3 million children lived in forced displacement –  record number</a:t>
          </a:r>
          <a:endParaRPr lang="en-US" sz="2200" kern="1200" dirty="0"/>
        </a:p>
      </dsp:txBody>
      <dsp:txXfrm>
        <a:off x="0" y="897801"/>
        <a:ext cx="5719686" cy="897801"/>
      </dsp:txXfrm>
    </dsp:sp>
    <dsp:sp modelId="{4D672374-91AF-BC44-8842-70600DC4398D}">
      <dsp:nvSpPr>
        <dsp:cNvPr id="0" name=""/>
        <dsp:cNvSpPr/>
      </dsp:nvSpPr>
      <dsp:spPr>
        <a:xfrm>
          <a:off x="0" y="1795603"/>
          <a:ext cx="571968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2BAE6AD-905E-6043-86AD-C2E594D1F66D}">
      <dsp:nvSpPr>
        <dsp:cNvPr id="0" name=""/>
        <dsp:cNvSpPr/>
      </dsp:nvSpPr>
      <dsp:spPr>
        <a:xfrm>
          <a:off x="0" y="1795603"/>
          <a:ext cx="5719686" cy="897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i="0" kern="1200" dirty="0"/>
            <a:t>60% were internally displaced by conflict and violenc</a:t>
          </a:r>
          <a:r>
            <a:rPr lang="en-GB" sz="2200" kern="1200" dirty="0"/>
            <a:t>e</a:t>
          </a:r>
          <a:endParaRPr lang="en-US" sz="2200" kern="1200" dirty="0"/>
        </a:p>
      </dsp:txBody>
      <dsp:txXfrm>
        <a:off x="0" y="1795603"/>
        <a:ext cx="5719686" cy="897801"/>
      </dsp:txXfrm>
    </dsp:sp>
    <dsp:sp modelId="{8B66E653-8E4F-114C-BAF2-090FCF59B6DF}">
      <dsp:nvSpPr>
        <dsp:cNvPr id="0" name=""/>
        <dsp:cNvSpPr/>
      </dsp:nvSpPr>
      <dsp:spPr>
        <a:xfrm>
          <a:off x="0" y="2693405"/>
          <a:ext cx="571968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111CC6-9CF0-564A-8C58-5A97A01EE188}">
      <dsp:nvSpPr>
        <dsp:cNvPr id="0" name=""/>
        <dsp:cNvSpPr/>
      </dsp:nvSpPr>
      <dsp:spPr>
        <a:xfrm>
          <a:off x="0" y="2693405"/>
          <a:ext cx="5719686" cy="897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estimated 17m children crossed national borders</a:t>
          </a:r>
          <a:endParaRPr lang="en-US" sz="2200" kern="1200" dirty="0"/>
        </a:p>
      </dsp:txBody>
      <dsp:txXfrm>
        <a:off x="0" y="2693405"/>
        <a:ext cx="5719686" cy="897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BA257-A96E-A14D-A479-106A1A38EC0B}">
      <dsp:nvSpPr>
        <dsp:cNvPr id="0" name=""/>
        <dsp:cNvSpPr/>
      </dsp:nvSpPr>
      <dsp:spPr>
        <a:xfrm>
          <a:off x="4093" y="145783"/>
          <a:ext cx="1789895" cy="107393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UN</a:t>
          </a:r>
        </a:p>
      </dsp:txBody>
      <dsp:txXfrm>
        <a:off x="35548" y="177238"/>
        <a:ext cx="1726985" cy="1011027"/>
      </dsp:txXfrm>
    </dsp:sp>
    <dsp:sp modelId="{595C15CE-7617-6645-B131-1C690093D7C0}">
      <dsp:nvSpPr>
        <dsp:cNvPr id="0" name=""/>
        <dsp:cNvSpPr/>
      </dsp:nvSpPr>
      <dsp:spPr>
        <a:xfrm>
          <a:off x="1972978" y="460804"/>
          <a:ext cx="379457" cy="44389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972978" y="549583"/>
        <a:ext cx="265620" cy="266336"/>
      </dsp:txXfrm>
    </dsp:sp>
    <dsp:sp modelId="{16A2C51E-D1CE-7E43-85CC-81A49AD5A32F}">
      <dsp:nvSpPr>
        <dsp:cNvPr id="0" name=""/>
        <dsp:cNvSpPr/>
      </dsp:nvSpPr>
      <dsp:spPr>
        <a:xfrm>
          <a:off x="2509947" y="145783"/>
          <a:ext cx="1789895" cy="107393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National Law/Policy</a:t>
          </a:r>
        </a:p>
      </dsp:txBody>
      <dsp:txXfrm>
        <a:off x="2541402" y="177238"/>
        <a:ext cx="1726985" cy="1011027"/>
      </dsp:txXfrm>
    </dsp:sp>
    <dsp:sp modelId="{740F29B4-F4B7-F348-A186-717D5F890539}">
      <dsp:nvSpPr>
        <dsp:cNvPr id="0" name=""/>
        <dsp:cNvSpPr/>
      </dsp:nvSpPr>
      <dsp:spPr>
        <a:xfrm>
          <a:off x="4478831" y="460804"/>
          <a:ext cx="379457" cy="44389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478831" y="549583"/>
        <a:ext cx="265620" cy="266336"/>
      </dsp:txXfrm>
    </dsp:sp>
    <dsp:sp modelId="{48C6EE85-3C82-CD45-911F-66575610965F}">
      <dsp:nvSpPr>
        <dsp:cNvPr id="0" name=""/>
        <dsp:cNvSpPr/>
      </dsp:nvSpPr>
      <dsp:spPr>
        <a:xfrm>
          <a:off x="5015800" y="145783"/>
          <a:ext cx="1789895" cy="107393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Local policy/procedure</a:t>
          </a:r>
        </a:p>
      </dsp:txBody>
      <dsp:txXfrm>
        <a:off x="5047255" y="177238"/>
        <a:ext cx="1726985" cy="1011027"/>
      </dsp:txXfrm>
    </dsp:sp>
    <dsp:sp modelId="{A43611A4-DDF4-5744-9658-222AA8260531}">
      <dsp:nvSpPr>
        <dsp:cNvPr id="0" name=""/>
        <dsp:cNvSpPr/>
      </dsp:nvSpPr>
      <dsp:spPr>
        <a:xfrm>
          <a:off x="6984685" y="460804"/>
          <a:ext cx="379457" cy="44389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984685" y="549583"/>
        <a:ext cx="265620" cy="266336"/>
      </dsp:txXfrm>
    </dsp:sp>
    <dsp:sp modelId="{EAE4353C-2AB6-794A-982E-D9F4AF7D7484}">
      <dsp:nvSpPr>
        <dsp:cNvPr id="0" name=""/>
        <dsp:cNvSpPr/>
      </dsp:nvSpPr>
      <dsp:spPr>
        <a:xfrm>
          <a:off x="7521653" y="145783"/>
          <a:ext cx="1789895" cy="107393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Practitioner</a:t>
          </a:r>
        </a:p>
      </dsp:txBody>
      <dsp:txXfrm>
        <a:off x="7553108" y="177238"/>
        <a:ext cx="1726985" cy="1011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03050-3963-7F4F-8D32-7C1924B74F18}">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7014" y="912848"/>
        <a:ext cx="34897" cy="6979"/>
      </dsp:txXfrm>
    </dsp:sp>
    <dsp:sp modelId="{BF134F5E-546C-D045-93DD-21493641B1C1}">
      <dsp:nvSpPr>
        <dsp:cNvPr id="0" name=""/>
        <dsp:cNvSpPr/>
      </dsp:nvSpPr>
      <dsp:spPr>
        <a:xfrm>
          <a:off x="8061" y="5979"/>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b="0" i="1" kern="1200" dirty="0"/>
            <a:t>Off-shore ‘processing’ facilities</a:t>
          </a:r>
        </a:p>
        <a:p>
          <a:pPr marL="0" lvl="0" indent="0" algn="ctr" defTabSz="711200">
            <a:lnSpc>
              <a:spcPct val="90000"/>
            </a:lnSpc>
            <a:spcBef>
              <a:spcPct val="0"/>
            </a:spcBef>
            <a:spcAft>
              <a:spcPct val="35000"/>
            </a:spcAft>
            <a:buNone/>
          </a:pPr>
          <a:r>
            <a:rPr lang="en-GB" sz="1600" b="0" i="0" kern="1200" dirty="0"/>
            <a:t>Government says UASC claims will not be  processed overseas </a:t>
          </a:r>
          <a:r>
            <a:rPr lang="en-GB" sz="1600" b="0" i="1" kern="1200" dirty="0"/>
            <a:t>but unclear how disputed ages will be dealt with. </a:t>
          </a:r>
          <a:endParaRPr lang="en-GB" sz="1600" i="0" kern="1200" dirty="0"/>
        </a:p>
      </dsp:txBody>
      <dsp:txXfrm>
        <a:off x="8061" y="5979"/>
        <a:ext cx="3034531" cy="1820718"/>
      </dsp:txXfrm>
    </dsp:sp>
    <dsp:sp modelId="{712EA139-7A8A-024F-983B-F858D21D6DA9}">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1E5241B1-3A6B-7944-B775-A1198505A620}">
      <dsp:nvSpPr>
        <dsp:cNvPr id="0" name=""/>
        <dsp:cNvSpPr/>
      </dsp:nvSpPr>
      <dsp:spPr>
        <a:xfrm>
          <a:off x="3740534" y="5979"/>
          <a:ext cx="3034531" cy="1820718"/>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i="1" kern="1200" dirty="0"/>
            <a:t>Centralisation of decision-making </a:t>
          </a:r>
        </a:p>
        <a:p>
          <a:pPr marL="0" lvl="0" indent="0" algn="ctr" defTabSz="711200">
            <a:lnSpc>
              <a:spcPct val="90000"/>
            </a:lnSpc>
            <a:spcBef>
              <a:spcPct val="0"/>
            </a:spcBef>
            <a:spcAft>
              <a:spcPct val="35000"/>
            </a:spcAft>
            <a:buNone/>
          </a:pPr>
          <a:r>
            <a:rPr lang="en-GB" sz="1600" kern="1200" dirty="0"/>
            <a:t>Powers for the Home Office to override the decisions of local authorities about young people in their care</a:t>
          </a:r>
          <a:endParaRPr lang="en-US" sz="1600" kern="1200" dirty="0"/>
        </a:p>
      </dsp:txBody>
      <dsp:txXfrm>
        <a:off x="3740534" y="5979"/>
        <a:ext cx="3034531" cy="1820718"/>
      </dsp:txXfrm>
    </dsp:sp>
    <dsp:sp modelId="{5492084B-9163-F24A-AAFB-FCA370C128D3}">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070362" y="2155079"/>
        <a:ext cx="374875" cy="6979"/>
      </dsp:txXfrm>
    </dsp:sp>
    <dsp:sp modelId="{DD598524-C4AF-DA44-B518-61771D95E6FC}">
      <dsp:nvSpPr>
        <dsp:cNvPr id="0" name=""/>
        <dsp:cNvSpPr/>
      </dsp:nvSpPr>
      <dsp:spPr>
        <a:xfrm>
          <a:off x="7473007" y="5979"/>
          <a:ext cx="3034531" cy="1820718"/>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b="0" i="1" kern="1200" dirty="0"/>
            <a:t>Children will not be exempt from removal </a:t>
          </a:r>
          <a:r>
            <a:rPr lang="en-GB" sz="1600" b="0" i="0" kern="1200" dirty="0"/>
            <a:t>– Home Office does not ‘generally expect children to be a priority’ for removal</a:t>
          </a:r>
          <a:endParaRPr lang="en-GB" sz="1600" kern="1200" dirty="0"/>
        </a:p>
      </dsp:txBody>
      <dsp:txXfrm>
        <a:off x="7473007" y="5979"/>
        <a:ext cx="3034531" cy="1820718"/>
      </dsp:txXfrm>
    </dsp:sp>
    <dsp:sp modelId="{C1D71D47-633E-5443-9A96-735974CDD1F0}">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57014" y="3431509"/>
        <a:ext cx="34897" cy="6979"/>
      </dsp:txXfrm>
    </dsp:sp>
    <dsp:sp modelId="{8007FB42-1650-254D-9B59-B765127453E9}">
      <dsp:nvSpPr>
        <dsp:cNvPr id="0" name=""/>
        <dsp:cNvSpPr/>
      </dsp:nvSpPr>
      <dsp:spPr>
        <a:xfrm>
          <a:off x="8061" y="2524640"/>
          <a:ext cx="3034531" cy="1820718"/>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b="0" i="0" kern="1200" dirty="0"/>
            <a:t>Make the National Transfer Scheme mandatory for all local authorities</a:t>
          </a:r>
          <a:endParaRPr lang="en-GB" sz="1600" kern="1200" dirty="0"/>
        </a:p>
      </dsp:txBody>
      <dsp:txXfrm>
        <a:off x="8061" y="2524640"/>
        <a:ext cx="3034531" cy="1820718"/>
      </dsp:txXfrm>
    </dsp:sp>
    <dsp:sp modelId="{AE767C59-409D-7448-BA7C-E98B0BE361FF}">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33C6AECC-C3B8-7149-9620-5927383FB840}">
      <dsp:nvSpPr>
        <dsp:cNvPr id="0" name=""/>
        <dsp:cNvSpPr/>
      </dsp:nvSpPr>
      <dsp:spPr>
        <a:xfrm>
          <a:off x="3740534" y="2524640"/>
          <a:ext cx="3034531" cy="1820718"/>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i="1" kern="1200" dirty="0"/>
            <a:t>Deprivation of nationality </a:t>
          </a:r>
          <a:r>
            <a:rPr lang="en-GB" sz="1600" kern="1200" dirty="0"/>
            <a:t>without notice, leading to risks of statelessness, including for children.</a:t>
          </a:r>
          <a:endParaRPr lang="en-US" sz="1600" kern="1200" dirty="0"/>
        </a:p>
      </dsp:txBody>
      <dsp:txXfrm>
        <a:off x="3740534" y="2524640"/>
        <a:ext cx="3034531" cy="1820718"/>
      </dsp:txXfrm>
    </dsp:sp>
    <dsp:sp modelId="{FA75289D-45BE-7B4B-8343-BDC555220DD0}">
      <dsp:nvSpPr>
        <dsp:cNvPr id="0" name=""/>
        <dsp:cNvSpPr/>
      </dsp:nvSpPr>
      <dsp:spPr>
        <a:xfrm>
          <a:off x="7473007" y="2524640"/>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711200">
            <a:lnSpc>
              <a:spcPct val="90000"/>
            </a:lnSpc>
            <a:spcBef>
              <a:spcPct val="0"/>
            </a:spcBef>
            <a:spcAft>
              <a:spcPct val="35000"/>
            </a:spcAft>
            <a:buNone/>
          </a:pPr>
          <a:r>
            <a:rPr lang="en-GB" sz="1600" i="1" kern="1200" dirty="0"/>
            <a:t>Commitment to ‘scientific’  age assessment </a:t>
          </a:r>
        </a:p>
        <a:p>
          <a:pPr marL="0" lvl="0" indent="0" algn="ctr" defTabSz="711200">
            <a:lnSpc>
              <a:spcPct val="90000"/>
            </a:lnSpc>
            <a:spcBef>
              <a:spcPct val="0"/>
            </a:spcBef>
            <a:spcAft>
              <a:spcPct val="35000"/>
            </a:spcAft>
            <a:buNone/>
          </a:pPr>
          <a:r>
            <a:rPr lang="en-US" sz="1600" kern="1200" dirty="0"/>
            <a:t>National Age Assessment Board and medical methods. </a:t>
          </a:r>
        </a:p>
      </dsp:txBody>
      <dsp:txXfrm>
        <a:off x="7473007" y="2524640"/>
        <a:ext cx="3034531" cy="18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F463A-728B-E24C-B7C0-A8AC739F24E9}">
      <dsp:nvSpPr>
        <dsp:cNvPr id="0" name=""/>
        <dsp:cNvSpPr/>
      </dsp:nvSpPr>
      <dsp:spPr>
        <a:xfrm>
          <a:off x="1480980" y="0"/>
          <a:ext cx="2298297" cy="2298297"/>
        </a:xfrm>
        <a:prstGeom prst="triangle">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Best Interests Rule</a:t>
          </a:r>
        </a:p>
      </dsp:txBody>
      <dsp:txXfrm>
        <a:off x="2055554" y="1149149"/>
        <a:ext cx="1149149" cy="1149148"/>
      </dsp:txXfrm>
    </dsp:sp>
    <dsp:sp modelId="{6EF3CC1A-93DB-5444-A9F4-FC6257F1480B}">
      <dsp:nvSpPr>
        <dsp:cNvPr id="0" name=""/>
        <dsp:cNvSpPr/>
      </dsp:nvSpPr>
      <dsp:spPr>
        <a:xfrm>
          <a:off x="356699" y="2298297"/>
          <a:ext cx="2298297" cy="2298297"/>
        </a:xfrm>
        <a:prstGeom prst="triangle">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Participation</a:t>
          </a:r>
        </a:p>
      </dsp:txBody>
      <dsp:txXfrm>
        <a:off x="931273" y="3447446"/>
        <a:ext cx="1149149" cy="1149148"/>
      </dsp:txXfrm>
    </dsp:sp>
    <dsp:sp modelId="{708AA139-E7DB-DD48-A1A8-EBC5719DDB2C}">
      <dsp:nvSpPr>
        <dsp:cNvPr id="0" name=""/>
        <dsp:cNvSpPr/>
      </dsp:nvSpPr>
      <dsp:spPr>
        <a:xfrm rot="10800000">
          <a:off x="1480980" y="2298297"/>
          <a:ext cx="2298297" cy="2298297"/>
        </a:xfrm>
        <a:prstGeom prst="triangle">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charset="0"/>
              <a:ea typeface="Helvetica" charset="0"/>
              <a:cs typeface="Helvetica" charset="0"/>
            </a:rPr>
            <a:t>Survival and development </a:t>
          </a:r>
        </a:p>
      </dsp:txBody>
      <dsp:txXfrm rot="10800000">
        <a:off x="2055554" y="2298297"/>
        <a:ext cx="1149149" cy="1149148"/>
      </dsp:txXfrm>
    </dsp:sp>
    <dsp:sp modelId="{2833A652-7086-344F-B575-7BD399BAD6FB}">
      <dsp:nvSpPr>
        <dsp:cNvPr id="0" name=""/>
        <dsp:cNvSpPr/>
      </dsp:nvSpPr>
      <dsp:spPr>
        <a:xfrm>
          <a:off x="2630129" y="2298297"/>
          <a:ext cx="2298297" cy="2298297"/>
        </a:xfrm>
        <a:prstGeom prst="triangle">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Non-discrimination</a:t>
          </a:r>
        </a:p>
      </dsp:txBody>
      <dsp:txXfrm>
        <a:off x="3204703" y="3447446"/>
        <a:ext cx="1149149" cy="11491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8B98C-F146-8548-A65D-F0C214C64619}">
      <dsp:nvSpPr>
        <dsp:cNvPr id="0" name=""/>
        <dsp:cNvSpPr/>
      </dsp:nvSpPr>
      <dsp:spPr>
        <a:xfrm>
          <a:off x="2046870" y="1584439"/>
          <a:ext cx="1292759" cy="129291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42B1A75-21CA-AF46-BAE1-E9B9DAC22BEF}">
      <dsp:nvSpPr>
        <dsp:cNvPr id="0" name=""/>
        <dsp:cNvSpPr/>
      </dsp:nvSpPr>
      <dsp:spPr>
        <a:xfrm>
          <a:off x="1952606" y="575312"/>
          <a:ext cx="1481287" cy="7927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dirty="0"/>
        </a:p>
        <a:p>
          <a:pPr marL="0" lvl="0" indent="0" algn="ctr" defTabSz="711200">
            <a:lnSpc>
              <a:spcPct val="90000"/>
            </a:lnSpc>
            <a:spcBef>
              <a:spcPct val="0"/>
            </a:spcBef>
            <a:spcAft>
              <a:spcPct val="35000"/>
            </a:spcAft>
            <a:buNone/>
          </a:pPr>
          <a:r>
            <a:rPr lang="en-GB" sz="1600" kern="1200" dirty="0"/>
            <a:t>Language – use of interpreters</a:t>
          </a:r>
        </a:p>
      </dsp:txBody>
      <dsp:txXfrm>
        <a:off x="1952606" y="575312"/>
        <a:ext cx="1481287" cy="792715"/>
      </dsp:txXfrm>
    </dsp:sp>
    <dsp:sp modelId="{19A8CF57-2A79-C64E-98F6-244B5EEA7BA2}">
      <dsp:nvSpPr>
        <dsp:cNvPr id="0" name=""/>
        <dsp:cNvSpPr/>
      </dsp:nvSpPr>
      <dsp:spPr>
        <a:xfrm>
          <a:off x="2426079" y="1766763"/>
          <a:ext cx="1292759" cy="129291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3FB9E17-1558-6749-AC5C-988FE1776ECE}">
      <dsp:nvSpPr>
        <dsp:cNvPr id="0" name=""/>
        <dsp:cNvSpPr/>
      </dsp:nvSpPr>
      <dsp:spPr>
        <a:xfrm>
          <a:off x="3878280" y="1328392"/>
          <a:ext cx="1400490" cy="8719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Cultural expectations</a:t>
          </a:r>
        </a:p>
      </dsp:txBody>
      <dsp:txXfrm>
        <a:off x="3878280" y="1328392"/>
        <a:ext cx="1400490" cy="871986"/>
      </dsp:txXfrm>
    </dsp:sp>
    <dsp:sp modelId="{FE6DD338-3993-7247-906A-EB732A9EEF70}">
      <dsp:nvSpPr>
        <dsp:cNvPr id="0" name=""/>
        <dsp:cNvSpPr/>
      </dsp:nvSpPr>
      <dsp:spPr>
        <a:xfrm>
          <a:off x="2519266" y="2176994"/>
          <a:ext cx="1292759" cy="129291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68B4B98-9AB4-4943-89E9-C302488AA1F3}">
      <dsp:nvSpPr>
        <dsp:cNvPr id="0" name=""/>
        <dsp:cNvSpPr/>
      </dsp:nvSpPr>
      <dsp:spPr>
        <a:xfrm>
          <a:off x="4012942" y="2438193"/>
          <a:ext cx="1373557" cy="9314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Trust and fear</a:t>
          </a:r>
        </a:p>
      </dsp:txBody>
      <dsp:txXfrm>
        <a:off x="4012942" y="2438193"/>
        <a:ext cx="1373557" cy="931440"/>
      </dsp:txXfrm>
    </dsp:sp>
    <dsp:sp modelId="{E7A0B1A8-7263-7841-833E-DC19BCFC39AF}">
      <dsp:nvSpPr>
        <dsp:cNvPr id="0" name=""/>
        <dsp:cNvSpPr/>
      </dsp:nvSpPr>
      <dsp:spPr>
        <a:xfrm>
          <a:off x="2256943" y="2505970"/>
          <a:ext cx="1292759" cy="129291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0360DC4-5BDB-EA43-93E1-C2A0E8602943}">
      <dsp:nvSpPr>
        <dsp:cNvPr id="0" name=""/>
        <dsp:cNvSpPr/>
      </dsp:nvSpPr>
      <dsp:spPr>
        <a:xfrm>
          <a:off x="3420427" y="3686720"/>
          <a:ext cx="1481287" cy="8521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Trauma</a:t>
          </a:r>
        </a:p>
      </dsp:txBody>
      <dsp:txXfrm>
        <a:off x="3420427" y="3686720"/>
        <a:ext cx="1481287" cy="852168"/>
      </dsp:txXfrm>
    </dsp:sp>
    <dsp:sp modelId="{397E68BC-E2B3-2243-9EE8-C27770D22F53}">
      <dsp:nvSpPr>
        <dsp:cNvPr id="0" name=""/>
        <dsp:cNvSpPr/>
      </dsp:nvSpPr>
      <dsp:spPr>
        <a:xfrm>
          <a:off x="1836796" y="2505970"/>
          <a:ext cx="1292759" cy="1292918"/>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26C6847-C501-C547-84C9-E16991668606}">
      <dsp:nvSpPr>
        <dsp:cNvPr id="0" name=""/>
        <dsp:cNvSpPr/>
      </dsp:nvSpPr>
      <dsp:spPr>
        <a:xfrm>
          <a:off x="484785" y="3686720"/>
          <a:ext cx="1481287" cy="8521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Disbelief</a:t>
          </a:r>
        </a:p>
      </dsp:txBody>
      <dsp:txXfrm>
        <a:off x="484785" y="3686720"/>
        <a:ext cx="1481287" cy="852168"/>
      </dsp:txXfrm>
    </dsp:sp>
    <dsp:sp modelId="{B553F4CD-1DB7-284F-93BA-2A55CCD08E9B}">
      <dsp:nvSpPr>
        <dsp:cNvPr id="0" name=""/>
        <dsp:cNvSpPr/>
      </dsp:nvSpPr>
      <dsp:spPr>
        <a:xfrm>
          <a:off x="1574473" y="2176994"/>
          <a:ext cx="1292759" cy="129291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4A44573-547B-2842-AC54-147D89174971}">
      <dsp:nvSpPr>
        <dsp:cNvPr id="0" name=""/>
        <dsp:cNvSpPr/>
      </dsp:nvSpPr>
      <dsp:spPr>
        <a:xfrm>
          <a:off x="0" y="2438193"/>
          <a:ext cx="1373557" cy="9314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Physical needs</a:t>
          </a:r>
        </a:p>
      </dsp:txBody>
      <dsp:txXfrm>
        <a:off x="0" y="2438193"/>
        <a:ext cx="1373557" cy="931440"/>
      </dsp:txXfrm>
    </dsp:sp>
    <dsp:sp modelId="{621DB25C-9C7D-AE49-B9B3-F9EFD073EC63}">
      <dsp:nvSpPr>
        <dsp:cNvPr id="0" name=""/>
        <dsp:cNvSpPr/>
      </dsp:nvSpPr>
      <dsp:spPr>
        <a:xfrm>
          <a:off x="1667660" y="1766763"/>
          <a:ext cx="1292759" cy="129291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83647A8-E45E-DE4B-9A05-C028E8AFBF7F}">
      <dsp:nvSpPr>
        <dsp:cNvPr id="0" name=""/>
        <dsp:cNvSpPr/>
      </dsp:nvSpPr>
      <dsp:spPr>
        <a:xfrm>
          <a:off x="107730" y="1328392"/>
          <a:ext cx="1400490" cy="8719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Time and place</a:t>
          </a:r>
        </a:p>
      </dsp:txBody>
      <dsp:txXfrm>
        <a:off x="107730" y="1328392"/>
        <a:ext cx="1400490" cy="8719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6C88E-A380-7543-B539-11A18908E434}" type="datetimeFigureOut">
              <a:rPr lang="en-GB" smtClean="0"/>
              <a:t>26/10/2023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7C66F-4CED-B147-AC42-8B26CAD8A9BB}" type="slidenum">
              <a:rPr lang="en-GB" smtClean="0"/>
              <a:t>‹#›</a:t>
            </a:fld>
            <a:endParaRPr lang="en-GB"/>
          </a:p>
        </p:txBody>
      </p:sp>
    </p:spTree>
    <p:extLst>
      <p:ext uri="{BB962C8B-B14F-4D97-AF65-F5344CB8AC3E}">
        <p14:creationId xmlns:p14="http://schemas.microsoft.com/office/powerpoint/2010/main" val="138511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D05BA-8289-9A40-85F3-ACF95D44C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862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77C66F-4CED-B147-AC42-8B26CAD8A9BB}" type="slidenum">
              <a:rPr lang="en-GB" smtClean="0"/>
              <a:t>19</a:t>
            </a:fld>
            <a:endParaRPr lang="en-GB"/>
          </a:p>
        </p:txBody>
      </p:sp>
    </p:spTree>
    <p:extLst>
      <p:ext uri="{BB962C8B-B14F-4D97-AF65-F5344CB8AC3E}">
        <p14:creationId xmlns:p14="http://schemas.microsoft.com/office/powerpoint/2010/main" val="2130056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77C66F-4CED-B147-AC42-8B26CAD8A9BB}" type="slidenum">
              <a:rPr lang="en-GB" smtClean="0"/>
              <a:t>23</a:t>
            </a:fld>
            <a:endParaRPr lang="en-GB"/>
          </a:p>
        </p:txBody>
      </p:sp>
    </p:spTree>
    <p:extLst>
      <p:ext uri="{BB962C8B-B14F-4D97-AF65-F5344CB8AC3E}">
        <p14:creationId xmlns:p14="http://schemas.microsoft.com/office/powerpoint/2010/main" val="2544523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77C66F-4CED-B147-AC42-8B26CAD8A9BB}" type="slidenum">
              <a:rPr lang="en-GB" smtClean="0"/>
              <a:t>24</a:t>
            </a:fld>
            <a:endParaRPr lang="en-GB"/>
          </a:p>
        </p:txBody>
      </p:sp>
    </p:spTree>
    <p:extLst>
      <p:ext uri="{BB962C8B-B14F-4D97-AF65-F5344CB8AC3E}">
        <p14:creationId xmlns:p14="http://schemas.microsoft.com/office/powerpoint/2010/main" val="155140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77C66F-4CED-B147-AC42-8B26CAD8A9BB}" type="slidenum">
              <a:rPr lang="en-GB" smtClean="0"/>
              <a:t>25</a:t>
            </a:fld>
            <a:endParaRPr lang="en-GB"/>
          </a:p>
        </p:txBody>
      </p:sp>
    </p:spTree>
    <p:extLst>
      <p:ext uri="{BB962C8B-B14F-4D97-AF65-F5344CB8AC3E}">
        <p14:creationId xmlns:p14="http://schemas.microsoft.com/office/powerpoint/2010/main" val="355210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77C66F-4CED-B147-AC42-8B26CAD8A9BB}" type="slidenum">
              <a:rPr lang="en-GB" smtClean="0"/>
              <a:t>26</a:t>
            </a:fld>
            <a:endParaRPr lang="en-GB"/>
          </a:p>
        </p:txBody>
      </p:sp>
    </p:spTree>
    <p:extLst>
      <p:ext uri="{BB962C8B-B14F-4D97-AF65-F5344CB8AC3E}">
        <p14:creationId xmlns:p14="http://schemas.microsoft.com/office/powerpoint/2010/main" val="399584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77C66F-4CED-B147-AC42-8B26CAD8A9BB}" type="slidenum">
              <a:rPr lang="en-GB" smtClean="0"/>
              <a:t>27</a:t>
            </a:fld>
            <a:endParaRPr lang="en-GB"/>
          </a:p>
        </p:txBody>
      </p:sp>
    </p:spTree>
    <p:extLst>
      <p:ext uri="{BB962C8B-B14F-4D97-AF65-F5344CB8AC3E}">
        <p14:creationId xmlns:p14="http://schemas.microsoft.com/office/powerpoint/2010/main" val="248206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D05BA-8289-9A40-85F3-ACF95D44C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48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77C66F-4CED-B147-AC42-8B26CAD8A9BB}" type="slidenum">
              <a:rPr lang="en-GB" smtClean="0"/>
              <a:t>5</a:t>
            </a:fld>
            <a:endParaRPr lang="en-GB"/>
          </a:p>
        </p:txBody>
      </p:sp>
    </p:spTree>
    <p:extLst>
      <p:ext uri="{BB962C8B-B14F-4D97-AF65-F5344CB8AC3E}">
        <p14:creationId xmlns:p14="http://schemas.microsoft.com/office/powerpoint/2010/main" val="100657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77C66F-4CED-B147-AC42-8B26CAD8A9BB}" type="slidenum">
              <a:rPr lang="en-GB" smtClean="0"/>
              <a:t>6</a:t>
            </a:fld>
            <a:endParaRPr lang="en-GB"/>
          </a:p>
        </p:txBody>
      </p:sp>
    </p:spTree>
    <p:extLst>
      <p:ext uri="{BB962C8B-B14F-4D97-AF65-F5344CB8AC3E}">
        <p14:creationId xmlns:p14="http://schemas.microsoft.com/office/powerpoint/2010/main" val="417620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77C66F-4CED-B147-AC42-8B26CAD8A9BB}" type="slidenum">
              <a:rPr lang="en-GB" smtClean="0"/>
              <a:t>7</a:t>
            </a:fld>
            <a:endParaRPr lang="en-GB"/>
          </a:p>
        </p:txBody>
      </p:sp>
    </p:spTree>
    <p:extLst>
      <p:ext uri="{BB962C8B-B14F-4D97-AF65-F5344CB8AC3E}">
        <p14:creationId xmlns:p14="http://schemas.microsoft.com/office/powerpoint/2010/main" val="127916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D05BA-8289-9A40-85F3-ACF95D44C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97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D05BA-8289-9A40-85F3-ACF95D44C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01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C4602-43DA-7645-8E98-82B47ABC6F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80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77C66F-4CED-B147-AC42-8B26CAD8A9BB}" type="slidenum">
              <a:rPr lang="en-GB" smtClean="0"/>
              <a:t>18</a:t>
            </a:fld>
            <a:endParaRPr lang="en-GB"/>
          </a:p>
        </p:txBody>
      </p:sp>
    </p:spTree>
    <p:extLst>
      <p:ext uri="{BB962C8B-B14F-4D97-AF65-F5344CB8AC3E}">
        <p14:creationId xmlns:p14="http://schemas.microsoft.com/office/powerpoint/2010/main" val="1772422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C9AB1-23D4-5D4B-8E7D-EA417FF7CC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E6365CB-C671-184E-A934-8CA0BE249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94ED83D-299D-B14E-9730-19FB5236BF54}"/>
              </a:ext>
            </a:extLst>
          </p:cNvPr>
          <p:cNvSpPr>
            <a:spLocks noGrp="1"/>
          </p:cNvSpPr>
          <p:nvPr>
            <p:ph type="dt" sz="half" idx="10"/>
          </p:nvPr>
        </p:nvSpPr>
        <p:spPr/>
        <p:txBody>
          <a:bodyPr/>
          <a:lstStyle/>
          <a:p>
            <a:fld id="{848052A3-111B-3B4D-AB1D-3ED079724A44}" type="datetimeFigureOut">
              <a:rPr lang="en-GB" smtClean="0"/>
              <a:t>26/10/2023</a:t>
            </a:fld>
            <a:endParaRPr lang="en-GB"/>
          </a:p>
        </p:txBody>
      </p:sp>
      <p:sp>
        <p:nvSpPr>
          <p:cNvPr id="5" name="Footer Placeholder 4">
            <a:extLst>
              <a:ext uri="{FF2B5EF4-FFF2-40B4-BE49-F238E27FC236}">
                <a16:creationId xmlns:a16="http://schemas.microsoft.com/office/drawing/2014/main" id="{DFE040F0-F163-4B47-B785-FF223BE3DD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E17A92-D4BB-EF44-A138-67DB6463553D}"/>
              </a:ext>
            </a:extLst>
          </p:cNvPr>
          <p:cNvSpPr>
            <a:spLocks noGrp="1"/>
          </p:cNvSpPr>
          <p:nvPr>
            <p:ph type="sldNum" sz="quarter" idx="12"/>
          </p:nvPr>
        </p:nvSpPr>
        <p:spPr/>
        <p:txBody>
          <a:bodyPr/>
          <a:lstStyle/>
          <a:p>
            <a:fld id="{A1863F5D-4E25-7A4E-9668-D2E041761AD0}" type="slidenum">
              <a:rPr lang="en-GB" smtClean="0"/>
              <a:t>‹#›</a:t>
            </a:fld>
            <a:endParaRPr lang="en-GB"/>
          </a:p>
        </p:txBody>
      </p:sp>
    </p:spTree>
    <p:extLst>
      <p:ext uri="{BB962C8B-B14F-4D97-AF65-F5344CB8AC3E}">
        <p14:creationId xmlns:p14="http://schemas.microsoft.com/office/powerpoint/2010/main" val="2373356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7C23-66FE-9A4F-B1AD-65406FAF3C5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042A7A1-0121-E142-AF72-A28EDD760FA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71E82C7-0E31-DB44-AC27-6DF3DA85F505}"/>
              </a:ext>
            </a:extLst>
          </p:cNvPr>
          <p:cNvSpPr>
            <a:spLocks noGrp="1"/>
          </p:cNvSpPr>
          <p:nvPr>
            <p:ph type="dt" sz="half" idx="10"/>
          </p:nvPr>
        </p:nvSpPr>
        <p:spPr/>
        <p:txBody>
          <a:bodyPr/>
          <a:lstStyle/>
          <a:p>
            <a:fld id="{848052A3-111B-3B4D-AB1D-3ED079724A44}" type="datetimeFigureOut">
              <a:rPr lang="en-GB" smtClean="0"/>
              <a:t>26/10/2023</a:t>
            </a:fld>
            <a:endParaRPr lang="en-GB"/>
          </a:p>
        </p:txBody>
      </p:sp>
      <p:sp>
        <p:nvSpPr>
          <p:cNvPr id="5" name="Footer Placeholder 4">
            <a:extLst>
              <a:ext uri="{FF2B5EF4-FFF2-40B4-BE49-F238E27FC236}">
                <a16:creationId xmlns:a16="http://schemas.microsoft.com/office/drawing/2014/main" id="{E9D07A33-54EF-294D-9674-47E7154835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4F9798-DC92-AD4D-9ABD-6602D2143C7E}"/>
              </a:ext>
            </a:extLst>
          </p:cNvPr>
          <p:cNvSpPr>
            <a:spLocks noGrp="1"/>
          </p:cNvSpPr>
          <p:nvPr>
            <p:ph type="sldNum" sz="quarter" idx="12"/>
          </p:nvPr>
        </p:nvSpPr>
        <p:spPr/>
        <p:txBody>
          <a:bodyPr/>
          <a:lstStyle/>
          <a:p>
            <a:fld id="{A1863F5D-4E25-7A4E-9668-D2E041761AD0}" type="slidenum">
              <a:rPr lang="en-GB" smtClean="0"/>
              <a:t>‹#›</a:t>
            </a:fld>
            <a:endParaRPr lang="en-GB"/>
          </a:p>
        </p:txBody>
      </p:sp>
    </p:spTree>
    <p:extLst>
      <p:ext uri="{BB962C8B-B14F-4D97-AF65-F5344CB8AC3E}">
        <p14:creationId xmlns:p14="http://schemas.microsoft.com/office/powerpoint/2010/main" val="1983554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0B1D-BF95-7C4A-BCAE-EA0B410FB6E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07255FE-D8F4-6043-8828-366A8AD401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29CBA26-F643-0E47-A291-B1B48052CA76}"/>
              </a:ext>
            </a:extLst>
          </p:cNvPr>
          <p:cNvSpPr>
            <a:spLocks noGrp="1"/>
          </p:cNvSpPr>
          <p:nvPr>
            <p:ph type="dt" sz="half" idx="10"/>
          </p:nvPr>
        </p:nvSpPr>
        <p:spPr/>
        <p:txBody>
          <a:bodyPr/>
          <a:lstStyle/>
          <a:p>
            <a:fld id="{848052A3-111B-3B4D-AB1D-3ED079724A44}" type="datetimeFigureOut">
              <a:rPr lang="en-GB" smtClean="0"/>
              <a:t>26/10/2023</a:t>
            </a:fld>
            <a:endParaRPr lang="en-GB"/>
          </a:p>
        </p:txBody>
      </p:sp>
      <p:sp>
        <p:nvSpPr>
          <p:cNvPr id="5" name="Footer Placeholder 4">
            <a:extLst>
              <a:ext uri="{FF2B5EF4-FFF2-40B4-BE49-F238E27FC236}">
                <a16:creationId xmlns:a16="http://schemas.microsoft.com/office/drawing/2014/main" id="{522DD06B-8420-0748-965D-4E55ADADE7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5B99F-5C11-6A4E-8B36-48D5090777F9}"/>
              </a:ext>
            </a:extLst>
          </p:cNvPr>
          <p:cNvSpPr>
            <a:spLocks noGrp="1"/>
          </p:cNvSpPr>
          <p:nvPr>
            <p:ph type="sldNum" sz="quarter" idx="12"/>
          </p:nvPr>
        </p:nvSpPr>
        <p:spPr/>
        <p:txBody>
          <a:bodyPr/>
          <a:lstStyle/>
          <a:p>
            <a:fld id="{A1863F5D-4E25-7A4E-9668-D2E041761AD0}" type="slidenum">
              <a:rPr lang="en-GB" smtClean="0"/>
              <a:t>‹#›</a:t>
            </a:fld>
            <a:endParaRPr lang="en-GB"/>
          </a:p>
        </p:txBody>
      </p:sp>
    </p:spTree>
    <p:extLst>
      <p:ext uri="{BB962C8B-B14F-4D97-AF65-F5344CB8AC3E}">
        <p14:creationId xmlns:p14="http://schemas.microsoft.com/office/powerpoint/2010/main" val="310812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FFA9-0170-9548-B4B7-1E80AD2CACD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F3F6503-4A16-5D4D-B8B2-49AB65FC44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CD065F7-B3EF-0E4F-9CD1-798E9A17926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C3B8E07-895C-FE4E-8CAC-6B0E1740F262}"/>
              </a:ext>
            </a:extLst>
          </p:cNvPr>
          <p:cNvSpPr>
            <a:spLocks noGrp="1"/>
          </p:cNvSpPr>
          <p:nvPr>
            <p:ph type="dt" sz="half" idx="10"/>
          </p:nvPr>
        </p:nvSpPr>
        <p:spPr/>
        <p:txBody>
          <a:bodyPr/>
          <a:lstStyle/>
          <a:p>
            <a:fld id="{848052A3-111B-3B4D-AB1D-3ED079724A44}" type="datetimeFigureOut">
              <a:rPr lang="en-GB" smtClean="0"/>
              <a:t>26/10/2023</a:t>
            </a:fld>
            <a:endParaRPr lang="en-GB"/>
          </a:p>
        </p:txBody>
      </p:sp>
      <p:sp>
        <p:nvSpPr>
          <p:cNvPr id="6" name="Footer Placeholder 5">
            <a:extLst>
              <a:ext uri="{FF2B5EF4-FFF2-40B4-BE49-F238E27FC236}">
                <a16:creationId xmlns:a16="http://schemas.microsoft.com/office/drawing/2014/main" id="{D2CCF19A-E5AA-DA40-B640-3AF6E5ECB6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FF1832-C57C-B949-A4D2-2D6022057159}"/>
              </a:ext>
            </a:extLst>
          </p:cNvPr>
          <p:cNvSpPr>
            <a:spLocks noGrp="1"/>
          </p:cNvSpPr>
          <p:nvPr>
            <p:ph type="sldNum" sz="quarter" idx="12"/>
          </p:nvPr>
        </p:nvSpPr>
        <p:spPr/>
        <p:txBody>
          <a:bodyPr/>
          <a:lstStyle/>
          <a:p>
            <a:fld id="{A1863F5D-4E25-7A4E-9668-D2E041761AD0}" type="slidenum">
              <a:rPr lang="en-GB" smtClean="0"/>
              <a:t>‹#›</a:t>
            </a:fld>
            <a:endParaRPr lang="en-GB"/>
          </a:p>
        </p:txBody>
      </p:sp>
    </p:spTree>
    <p:extLst>
      <p:ext uri="{BB962C8B-B14F-4D97-AF65-F5344CB8AC3E}">
        <p14:creationId xmlns:p14="http://schemas.microsoft.com/office/powerpoint/2010/main" val="642283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54F6-F1BA-9E4A-90B5-C6B7EC17BE1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41DB205-5713-264E-A9AB-8670FBCEF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9D748E3-B5DB-3545-A09C-6D01BD4A78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C411CE4-D987-C44A-845D-8713496D45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BD10AB6-29C0-F04B-BE33-BCF5C97D91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0C16D33-102A-654E-AA53-DEB305F2C5BC}"/>
              </a:ext>
            </a:extLst>
          </p:cNvPr>
          <p:cNvSpPr>
            <a:spLocks noGrp="1"/>
          </p:cNvSpPr>
          <p:nvPr>
            <p:ph type="dt" sz="half" idx="10"/>
          </p:nvPr>
        </p:nvSpPr>
        <p:spPr/>
        <p:txBody>
          <a:bodyPr/>
          <a:lstStyle/>
          <a:p>
            <a:fld id="{848052A3-111B-3B4D-AB1D-3ED079724A44}" type="datetimeFigureOut">
              <a:rPr lang="en-GB" smtClean="0"/>
              <a:t>26/10/2023</a:t>
            </a:fld>
            <a:endParaRPr lang="en-GB"/>
          </a:p>
        </p:txBody>
      </p:sp>
      <p:sp>
        <p:nvSpPr>
          <p:cNvPr id="8" name="Footer Placeholder 7">
            <a:extLst>
              <a:ext uri="{FF2B5EF4-FFF2-40B4-BE49-F238E27FC236}">
                <a16:creationId xmlns:a16="http://schemas.microsoft.com/office/drawing/2014/main" id="{5D7D77E3-98B3-5142-8EDC-27FCFE327D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3A0D94-1CFF-2143-84ED-3623C2F3B453}"/>
              </a:ext>
            </a:extLst>
          </p:cNvPr>
          <p:cNvSpPr>
            <a:spLocks noGrp="1"/>
          </p:cNvSpPr>
          <p:nvPr>
            <p:ph type="sldNum" sz="quarter" idx="12"/>
          </p:nvPr>
        </p:nvSpPr>
        <p:spPr/>
        <p:txBody>
          <a:bodyPr/>
          <a:lstStyle/>
          <a:p>
            <a:fld id="{A1863F5D-4E25-7A4E-9668-D2E041761AD0}" type="slidenum">
              <a:rPr lang="en-GB" smtClean="0"/>
              <a:t>‹#›</a:t>
            </a:fld>
            <a:endParaRPr lang="en-GB"/>
          </a:p>
        </p:txBody>
      </p:sp>
    </p:spTree>
    <p:extLst>
      <p:ext uri="{BB962C8B-B14F-4D97-AF65-F5344CB8AC3E}">
        <p14:creationId xmlns:p14="http://schemas.microsoft.com/office/powerpoint/2010/main" val="1574141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1E7B-2A9F-7D4C-8896-12C4067023F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0F987AA-E8AF-2447-BEBC-276F5FDC3B5C}"/>
              </a:ext>
            </a:extLst>
          </p:cNvPr>
          <p:cNvSpPr>
            <a:spLocks noGrp="1"/>
          </p:cNvSpPr>
          <p:nvPr>
            <p:ph type="dt" sz="half" idx="10"/>
          </p:nvPr>
        </p:nvSpPr>
        <p:spPr/>
        <p:txBody>
          <a:bodyPr/>
          <a:lstStyle/>
          <a:p>
            <a:fld id="{848052A3-111B-3B4D-AB1D-3ED079724A44}" type="datetimeFigureOut">
              <a:rPr lang="en-GB" smtClean="0"/>
              <a:t>26/10/2023</a:t>
            </a:fld>
            <a:endParaRPr lang="en-GB"/>
          </a:p>
        </p:txBody>
      </p:sp>
      <p:sp>
        <p:nvSpPr>
          <p:cNvPr id="4" name="Footer Placeholder 3">
            <a:extLst>
              <a:ext uri="{FF2B5EF4-FFF2-40B4-BE49-F238E27FC236}">
                <a16:creationId xmlns:a16="http://schemas.microsoft.com/office/drawing/2014/main" id="{92D3ECFC-CF61-3348-88B8-D0658E619F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B3C189-F4DC-3745-8382-DF520281D3B3}"/>
              </a:ext>
            </a:extLst>
          </p:cNvPr>
          <p:cNvSpPr>
            <a:spLocks noGrp="1"/>
          </p:cNvSpPr>
          <p:nvPr>
            <p:ph type="sldNum" sz="quarter" idx="12"/>
          </p:nvPr>
        </p:nvSpPr>
        <p:spPr/>
        <p:txBody>
          <a:bodyPr/>
          <a:lstStyle/>
          <a:p>
            <a:fld id="{A1863F5D-4E25-7A4E-9668-D2E041761AD0}" type="slidenum">
              <a:rPr lang="en-GB" smtClean="0"/>
              <a:t>‹#›</a:t>
            </a:fld>
            <a:endParaRPr lang="en-GB"/>
          </a:p>
        </p:txBody>
      </p:sp>
    </p:spTree>
    <p:extLst>
      <p:ext uri="{BB962C8B-B14F-4D97-AF65-F5344CB8AC3E}">
        <p14:creationId xmlns:p14="http://schemas.microsoft.com/office/powerpoint/2010/main" val="100056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EA691-BA61-7045-A883-0523CCB19F2C}"/>
              </a:ext>
            </a:extLst>
          </p:cNvPr>
          <p:cNvSpPr>
            <a:spLocks noGrp="1"/>
          </p:cNvSpPr>
          <p:nvPr>
            <p:ph type="dt" sz="half" idx="10"/>
          </p:nvPr>
        </p:nvSpPr>
        <p:spPr/>
        <p:txBody>
          <a:bodyPr/>
          <a:lstStyle/>
          <a:p>
            <a:fld id="{848052A3-111B-3B4D-AB1D-3ED079724A44}" type="datetimeFigureOut">
              <a:rPr lang="en-GB" smtClean="0"/>
              <a:t>26/10/2023</a:t>
            </a:fld>
            <a:endParaRPr lang="en-GB"/>
          </a:p>
        </p:txBody>
      </p:sp>
      <p:sp>
        <p:nvSpPr>
          <p:cNvPr id="3" name="Footer Placeholder 2">
            <a:extLst>
              <a:ext uri="{FF2B5EF4-FFF2-40B4-BE49-F238E27FC236}">
                <a16:creationId xmlns:a16="http://schemas.microsoft.com/office/drawing/2014/main" id="{1D6A7D2B-9A73-6549-92F2-B02DB4880B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CE8A73-62F9-F34E-B97F-A441FD13D1D8}"/>
              </a:ext>
            </a:extLst>
          </p:cNvPr>
          <p:cNvSpPr>
            <a:spLocks noGrp="1"/>
          </p:cNvSpPr>
          <p:nvPr>
            <p:ph type="sldNum" sz="quarter" idx="12"/>
          </p:nvPr>
        </p:nvSpPr>
        <p:spPr/>
        <p:txBody>
          <a:bodyPr/>
          <a:lstStyle/>
          <a:p>
            <a:fld id="{A1863F5D-4E25-7A4E-9668-D2E041761AD0}" type="slidenum">
              <a:rPr lang="en-GB" smtClean="0"/>
              <a:t>‹#›</a:t>
            </a:fld>
            <a:endParaRPr lang="en-GB"/>
          </a:p>
        </p:txBody>
      </p:sp>
    </p:spTree>
    <p:extLst>
      <p:ext uri="{BB962C8B-B14F-4D97-AF65-F5344CB8AC3E}">
        <p14:creationId xmlns:p14="http://schemas.microsoft.com/office/powerpoint/2010/main" val="881286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44BA-A693-794A-AD61-D605E4458DA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C0BA2AC-BB4C-914A-A6F1-0F7904424A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BAF43B1-536A-3C44-9F88-26B8D2274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DBCCE0-D18E-6744-873B-D6B9EB097CF8}"/>
              </a:ext>
            </a:extLst>
          </p:cNvPr>
          <p:cNvSpPr>
            <a:spLocks noGrp="1"/>
          </p:cNvSpPr>
          <p:nvPr>
            <p:ph type="dt" sz="half" idx="10"/>
          </p:nvPr>
        </p:nvSpPr>
        <p:spPr/>
        <p:txBody>
          <a:bodyPr/>
          <a:lstStyle/>
          <a:p>
            <a:fld id="{848052A3-111B-3B4D-AB1D-3ED079724A44}" type="datetimeFigureOut">
              <a:rPr lang="en-GB" smtClean="0"/>
              <a:t>26/10/2023</a:t>
            </a:fld>
            <a:endParaRPr lang="en-GB"/>
          </a:p>
        </p:txBody>
      </p:sp>
      <p:sp>
        <p:nvSpPr>
          <p:cNvPr id="6" name="Footer Placeholder 5">
            <a:extLst>
              <a:ext uri="{FF2B5EF4-FFF2-40B4-BE49-F238E27FC236}">
                <a16:creationId xmlns:a16="http://schemas.microsoft.com/office/drawing/2014/main" id="{259CC460-6C29-E247-AB41-20EE19C27F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750EC7-3AF2-2740-8053-F342051D270E}"/>
              </a:ext>
            </a:extLst>
          </p:cNvPr>
          <p:cNvSpPr>
            <a:spLocks noGrp="1"/>
          </p:cNvSpPr>
          <p:nvPr>
            <p:ph type="sldNum" sz="quarter" idx="12"/>
          </p:nvPr>
        </p:nvSpPr>
        <p:spPr/>
        <p:txBody>
          <a:bodyPr/>
          <a:lstStyle/>
          <a:p>
            <a:fld id="{A1863F5D-4E25-7A4E-9668-D2E041761AD0}" type="slidenum">
              <a:rPr lang="en-GB" smtClean="0"/>
              <a:t>‹#›</a:t>
            </a:fld>
            <a:endParaRPr lang="en-GB"/>
          </a:p>
        </p:txBody>
      </p:sp>
    </p:spTree>
    <p:extLst>
      <p:ext uri="{BB962C8B-B14F-4D97-AF65-F5344CB8AC3E}">
        <p14:creationId xmlns:p14="http://schemas.microsoft.com/office/powerpoint/2010/main" val="299725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656F-E809-FD45-9E76-A6ABEF59D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E0DA2E2-112B-F74B-8BA2-214507E853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8F7716-F637-AF4F-B993-671DCE7DB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53DF75-4270-A740-B5C6-CFAF30729712}"/>
              </a:ext>
            </a:extLst>
          </p:cNvPr>
          <p:cNvSpPr>
            <a:spLocks noGrp="1"/>
          </p:cNvSpPr>
          <p:nvPr>
            <p:ph type="dt" sz="half" idx="10"/>
          </p:nvPr>
        </p:nvSpPr>
        <p:spPr/>
        <p:txBody>
          <a:bodyPr/>
          <a:lstStyle/>
          <a:p>
            <a:fld id="{848052A3-111B-3B4D-AB1D-3ED079724A44}" type="datetimeFigureOut">
              <a:rPr lang="en-GB" smtClean="0"/>
              <a:t>26/10/2023</a:t>
            </a:fld>
            <a:endParaRPr lang="en-GB"/>
          </a:p>
        </p:txBody>
      </p:sp>
      <p:sp>
        <p:nvSpPr>
          <p:cNvPr id="6" name="Footer Placeholder 5">
            <a:extLst>
              <a:ext uri="{FF2B5EF4-FFF2-40B4-BE49-F238E27FC236}">
                <a16:creationId xmlns:a16="http://schemas.microsoft.com/office/drawing/2014/main" id="{1BD7D9E8-E417-CF41-90C0-AFCEA8B6A1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4630CB-D27F-4646-B9F8-7930AF086A32}"/>
              </a:ext>
            </a:extLst>
          </p:cNvPr>
          <p:cNvSpPr>
            <a:spLocks noGrp="1"/>
          </p:cNvSpPr>
          <p:nvPr>
            <p:ph type="sldNum" sz="quarter" idx="12"/>
          </p:nvPr>
        </p:nvSpPr>
        <p:spPr/>
        <p:txBody>
          <a:bodyPr/>
          <a:lstStyle/>
          <a:p>
            <a:fld id="{A1863F5D-4E25-7A4E-9668-D2E041761AD0}" type="slidenum">
              <a:rPr lang="en-GB" smtClean="0"/>
              <a:t>‹#›</a:t>
            </a:fld>
            <a:endParaRPr lang="en-GB"/>
          </a:p>
        </p:txBody>
      </p:sp>
    </p:spTree>
    <p:extLst>
      <p:ext uri="{BB962C8B-B14F-4D97-AF65-F5344CB8AC3E}">
        <p14:creationId xmlns:p14="http://schemas.microsoft.com/office/powerpoint/2010/main" val="1966150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328A3-1148-C349-B069-509FDCD748D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21B70C5-AA37-4F43-A1C1-92215B7349C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C00BF00-E479-454C-B065-9845CC61DBE2}"/>
              </a:ext>
            </a:extLst>
          </p:cNvPr>
          <p:cNvSpPr>
            <a:spLocks noGrp="1"/>
          </p:cNvSpPr>
          <p:nvPr>
            <p:ph type="dt" sz="half" idx="10"/>
          </p:nvPr>
        </p:nvSpPr>
        <p:spPr/>
        <p:txBody>
          <a:bodyPr/>
          <a:lstStyle/>
          <a:p>
            <a:fld id="{848052A3-111B-3B4D-AB1D-3ED079724A44}" type="datetimeFigureOut">
              <a:rPr lang="en-GB" smtClean="0"/>
              <a:t>26/10/2023</a:t>
            </a:fld>
            <a:endParaRPr lang="en-GB"/>
          </a:p>
        </p:txBody>
      </p:sp>
      <p:sp>
        <p:nvSpPr>
          <p:cNvPr id="5" name="Footer Placeholder 4">
            <a:extLst>
              <a:ext uri="{FF2B5EF4-FFF2-40B4-BE49-F238E27FC236}">
                <a16:creationId xmlns:a16="http://schemas.microsoft.com/office/drawing/2014/main" id="{1D87E409-3CEA-FC4D-8804-F621D41A7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DEBEF2-B8DE-2E4A-86BE-DC8935E08993}"/>
              </a:ext>
            </a:extLst>
          </p:cNvPr>
          <p:cNvSpPr>
            <a:spLocks noGrp="1"/>
          </p:cNvSpPr>
          <p:nvPr>
            <p:ph type="sldNum" sz="quarter" idx="12"/>
          </p:nvPr>
        </p:nvSpPr>
        <p:spPr/>
        <p:txBody>
          <a:bodyPr/>
          <a:lstStyle/>
          <a:p>
            <a:fld id="{A1863F5D-4E25-7A4E-9668-D2E041761AD0}" type="slidenum">
              <a:rPr lang="en-GB" smtClean="0"/>
              <a:t>‹#›</a:t>
            </a:fld>
            <a:endParaRPr lang="en-GB"/>
          </a:p>
        </p:txBody>
      </p:sp>
    </p:spTree>
    <p:extLst>
      <p:ext uri="{BB962C8B-B14F-4D97-AF65-F5344CB8AC3E}">
        <p14:creationId xmlns:p14="http://schemas.microsoft.com/office/powerpoint/2010/main" val="3125632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DFB2F-D8A9-1C4A-82FC-66BDA3E7FA2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ECB79D3-A2FE-D941-9A9E-C7155617D58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60D38E-D19D-3342-9CDA-664CAA3928A5}"/>
              </a:ext>
            </a:extLst>
          </p:cNvPr>
          <p:cNvSpPr>
            <a:spLocks noGrp="1"/>
          </p:cNvSpPr>
          <p:nvPr>
            <p:ph type="dt" sz="half" idx="10"/>
          </p:nvPr>
        </p:nvSpPr>
        <p:spPr/>
        <p:txBody>
          <a:bodyPr/>
          <a:lstStyle/>
          <a:p>
            <a:fld id="{848052A3-111B-3B4D-AB1D-3ED079724A44}" type="datetimeFigureOut">
              <a:rPr lang="en-GB" smtClean="0"/>
              <a:t>26/10/2023</a:t>
            </a:fld>
            <a:endParaRPr lang="en-GB"/>
          </a:p>
        </p:txBody>
      </p:sp>
      <p:sp>
        <p:nvSpPr>
          <p:cNvPr id="5" name="Footer Placeholder 4">
            <a:extLst>
              <a:ext uri="{FF2B5EF4-FFF2-40B4-BE49-F238E27FC236}">
                <a16:creationId xmlns:a16="http://schemas.microsoft.com/office/drawing/2014/main" id="{6328F4A1-7CB5-734F-A626-1940EAC410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4DECAC-6678-F04D-8370-F83AEB26571E}"/>
              </a:ext>
            </a:extLst>
          </p:cNvPr>
          <p:cNvSpPr>
            <a:spLocks noGrp="1"/>
          </p:cNvSpPr>
          <p:nvPr>
            <p:ph type="sldNum" sz="quarter" idx="12"/>
          </p:nvPr>
        </p:nvSpPr>
        <p:spPr/>
        <p:txBody>
          <a:bodyPr/>
          <a:lstStyle/>
          <a:p>
            <a:fld id="{A1863F5D-4E25-7A4E-9668-D2E041761AD0}" type="slidenum">
              <a:rPr lang="en-GB" smtClean="0"/>
              <a:t>‹#›</a:t>
            </a:fld>
            <a:endParaRPr lang="en-GB"/>
          </a:p>
        </p:txBody>
      </p:sp>
    </p:spTree>
    <p:extLst>
      <p:ext uri="{BB962C8B-B14F-4D97-AF65-F5344CB8AC3E}">
        <p14:creationId xmlns:p14="http://schemas.microsoft.com/office/powerpoint/2010/main" val="260804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10/26/23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7AE887-CA10-D846-A01F-072A5891CA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1C005AE-E242-4943-87DB-ED1756568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7290D89-F6CF-8C45-B78E-0774D4688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052A3-111B-3B4D-AB1D-3ED079724A44}" type="datetimeFigureOut">
              <a:rPr lang="en-GB" smtClean="0"/>
              <a:t>26/10/2023</a:t>
            </a:fld>
            <a:endParaRPr lang="en-GB"/>
          </a:p>
        </p:txBody>
      </p:sp>
      <p:sp>
        <p:nvSpPr>
          <p:cNvPr id="5" name="Footer Placeholder 4">
            <a:extLst>
              <a:ext uri="{FF2B5EF4-FFF2-40B4-BE49-F238E27FC236}">
                <a16:creationId xmlns:a16="http://schemas.microsoft.com/office/drawing/2014/main" id="{87AC4116-A635-334B-BD12-761D3A8487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7A3D18-8B22-3B4B-907E-A04536FB60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63F5D-4E25-7A4E-9668-D2E041761AD0}" type="slidenum">
              <a:rPr lang="en-GB" smtClean="0"/>
              <a:t>‹#›</a:t>
            </a:fld>
            <a:endParaRPr lang="en-GB"/>
          </a:p>
        </p:txBody>
      </p:sp>
    </p:spTree>
    <p:extLst>
      <p:ext uri="{BB962C8B-B14F-4D97-AF65-F5344CB8AC3E}">
        <p14:creationId xmlns:p14="http://schemas.microsoft.com/office/powerpoint/2010/main" val="10913276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accessinfos.fr/article/les-migrants" TargetMode="External"/><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ifioque.com/figures-of-speech/trope/dilemma" TargetMode="External"/><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bailii.org/ew/cases/EWHC/Admin/2023/1953.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s://www.ccomstudy.com/wp-content/uploads/2022/02/CCoM-REPORT-2-FEB-2022.pdf" TargetMode="External"/><Relationship Id="rId2" Type="http://schemas.openxmlformats.org/officeDocument/2006/relationships/hyperlink" Target="https://adcs.org.uk/care/article/comment-on-high-court-judgement-on-uasc-in-hotels" TargetMode="Externa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www.ifsw.org/wp-content/uploads/2021/01/2020-IFSW-End-of-Year-Report.pdf" TargetMode="External"/><Relationship Id="rId2" Type="http://schemas.openxmlformats.org/officeDocument/2006/relationships/hyperlink" Target="https://hansard.parliament.uk/commons/2023-01-24/debates/290AF292-5D7E-411C-8FB8-A6E0F288365C/UnaccompaniedAsylum-SeekingChildren" TargetMode="Externa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www.migpolgroup.com/wp-content/uploads/2020/03/ReSoma-criminalisation-.pdf" TargetMode="External"/><Relationship Id="rId7" Type="http://schemas.openxmlformats.org/officeDocument/2006/relationships/hyperlink" Target="https://www.unhcr.org/uk/figures-at-a-glance.html" TargetMode="External"/><Relationship Id="rId2" Type="http://schemas.openxmlformats.org/officeDocument/2006/relationships/hyperlink" Target="https://www.bhscp.org.uk/wp-content/uploads/sites/3/2023/02/UASC-Scrutiny-Report-FINAL-23-02-2023.pdf" TargetMode="External"/><Relationship Id="rId1" Type="http://schemas.openxmlformats.org/officeDocument/2006/relationships/slideLayout" Target="../slideLayouts/slideLayout13.xml"/><Relationship Id="rId6" Type="http://schemas.openxmlformats.org/officeDocument/2006/relationships/hyperlink" Target="https://www.unicef.org/press-releases/number-displaced-children-reaches-new-high-433-million" TargetMode="External"/><Relationship Id="rId5" Type="http://schemas.openxmlformats.org/officeDocument/2006/relationships/hyperlink" Target="https://www.unhcr.org/flagship-reports/globaltrends/" TargetMode="External"/><Relationship Id="rId4" Type="http://schemas.openxmlformats.org/officeDocument/2006/relationships/hyperlink" Target="https://www.unhcr.org/5c658aed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citi.io/2017/10/10/how-migration-will-reshape-our-world/" TargetMode="Externa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lothing, rug&#10;&#10;Description automatically generated">
            <a:extLst>
              <a:ext uri="{FF2B5EF4-FFF2-40B4-BE49-F238E27FC236}">
                <a16:creationId xmlns:a16="http://schemas.microsoft.com/office/drawing/2014/main" id="{02337816-B9FC-2848-877C-EC961BA677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33" name="Rectangle 3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4553" y="3091928"/>
            <a:ext cx="9078562" cy="2387600"/>
          </a:xfrm>
        </p:spPr>
        <p:txBody>
          <a:bodyPr>
            <a:normAutofit/>
          </a:bodyPr>
          <a:lstStyle/>
          <a:p>
            <a:pPr algn="l"/>
            <a:r>
              <a:rPr lang="en-GB" sz="6600" cap="none">
                <a:solidFill>
                  <a:schemeClr val="bg1"/>
                </a:solidFill>
                <a:latin typeface="Calibri Light" panose="020F0302020204030204" pitchFamily="34" charset="0"/>
                <a:cs typeface="Calibri Light" panose="020F0302020204030204" pitchFamily="34" charset="0"/>
              </a:rPr>
              <a:t>Safeguarding Separated Young Migrants</a:t>
            </a:r>
            <a:endParaRPr lang="en-GB" sz="6600">
              <a:solidFill>
                <a:schemeClr val="bg1"/>
              </a:solidFill>
            </a:endParaRPr>
          </a:p>
        </p:txBody>
      </p:sp>
      <p:sp>
        <p:nvSpPr>
          <p:cNvPr id="35" name="Rectangle: Rounded Corners 3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04553" y="5624945"/>
            <a:ext cx="9078562" cy="592975"/>
          </a:xfrm>
        </p:spPr>
        <p:txBody>
          <a:bodyPr anchor="ctr">
            <a:noAutofit/>
          </a:bodyPr>
          <a:lstStyle/>
          <a:p>
            <a:pPr algn="l"/>
            <a:r>
              <a:rPr lang="en-GB" sz="1800" dirty="0">
                <a:solidFill>
                  <a:schemeClr val="bg1"/>
                </a:solidFill>
              </a:rPr>
              <a:t>Dr Rachel Larkin </a:t>
            </a:r>
          </a:p>
          <a:p>
            <a:pPr algn="l"/>
            <a:r>
              <a:rPr lang="en-GB" sz="1800" dirty="0">
                <a:solidFill>
                  <a:schemeClr val="bg1"/>
                </a:solidFill>
              </a:rPr>
              <a:t>University of Kent</a:t>
            </a:r>
          </a:p>
        </p:txBody>
      </p:sp>
      <p:sp>
        <p:nvSpPr>
          <p:cNvPr id="4" name="TextBox 3">
            <a:extLst>
              <a:ext uri="{FF2B5EF4-FFF2-40B4-BE49-F238E27FC236}">
                <a16:creationId xmlns:a16="http://schemas.microsoft.com/office/drawing/2014/main" id="{9FB2C4F7-B3FF-0048-8B47-0CAAEA9E4559}"/>
              </a:ext>
            </a:extLst>
          </p:cNvPr>
          <p:cNvSpPr txBox="1"/>
          <p:nvPr/>
        </p:nvSpPr>
        <p:spPr>
          <a:xfrm>
            <a:off x="9941442" y="584790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41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6527" y="122541"/>
            <a:ext cx="5120561" cy="1032467"/>
          </a:xfrm>
        </p:spPr>
        <p:txBody>
          <a:bodyPr vert="horz" lIns="91440" tIns="45720" rIns="91440" bIns="45720" rtlCol="0" anchor="ctr">
            <a:normAutofit/>
          </a:bodyPr>
          <a:lstStyle/>
          <a:p>
            <a:r>
              <a:rPr lang="en-US" kern="1200" dirty="0">
                <a:solidFill>
                  <a:schemeClr val="tx1"/>
                </a:solidFill>
                <a:latin typeface="+mj-lt"/>
                <a:ea typeface="+mj-ea"/>
                <a:cs typeface="+mj-cs"/>
              </a:rPr>
              <a:t>Journeys</a:t>
            </a:r>
          </a:p>
        </p:txBody>
      </p:sp>
      <p:sp>
        <p:nvSpPr>
          <p:cNvPr id="3" name="TextBox 2">
            <a:extLst>
              <a:ext uri="{FF2B5EF4-FFF2-40B4-BE49-F238E27FC236}">
                <a16:creationId xmlns:a16="http://schemas.microsoft.com/office/drawing/2014/main" id="{C83D66ED-B02E-F042-BEC9-E9EDA6F8CB33}"/>
              </a:ext>
            </a:extLst>
          </p:cNvPr>
          <p:cNvSpPr txBox="1"/>
          <p:nvPr/>
        </p:nvSpPr>
        <p:spPr>
          <a:xfrm>
            <a:off x="535546" y="1203789"/>
            <a:ext cx="5493073" cy="5314617"/>
          </a:xfrm>
          <a:prstGeom prst="rect">
            <a:avLst/>
          </a:prstGeom>
        </p:spPr>
        <p:txBody>
          <a:bodyPr vert="horz" lIns="91440" tIns="45720" rIns="91440" bIns="45720" rtlCol="0">
            <a:noAutofit/>
          </a:bodyPr>
          <a:lstStyle/>
          <a:p>
            <a:pPr indent="-228600" defTabSz="914400">
              <a:lnSpc>
                <a:spcPct val="90000"/>
              </a:lnSpc>
              <a:spcAft>
                <a:spcPts val="600"/>
              </a:spcAft>
              <a:buFont typeface="Arial" panose="020B0604020202020204" pitchFamily="34" charset="0"/>
              <a:buChar char="•"/>
            </a:pPr>
            <a:r>
              <a:rPr lang="en-US" sz="2000" dirty="0"/>
              <a:t>Journeys can be swift or prolonged. Making strategic decisions at every stage</a:t>
            </a:r>
          </a:p>
          <a:p>
            <a:pPr indent="-228600" defTabSz="914400">
              <a:lnSpc>
                <a:spcPct val="90000"/>
              </a:lnSpc>
              <a:spcAft>
                <a:spcPts val="600"/>
              </a:spcAft>
              <a:buFont typeface="Arial" panose="020B0604020202020204" pitchFamily="34" charset="0"/>
              <a:buChar char="•"/>
            </a:pPr>
            <a:r>
              <a:rPr lang="en-US" sz="2000" dirty="0"/>
              <a:t>Children may leave alone, or with siblings/peers. Or can leave with adults and become separated on the way</a:t>
            </a:r>
          </a:p>
          <a:p>
            <a:pPr indent="-228600" defTabSz="914400">
              <a:lnSpc>
                <a:spcPct val="90000"/>
              </a:lnSpc>
              <a:spcAft>
                <a:spcPts val="600"/>
              </a:spcAft>
              <a:buFont typeface="Arial" panose="020B0604020202020204" pitchFamily="34" charset="0"/>
              <a:buChar char="•"/>
            </a:pPr>
            <a:r>
              <a:rPr lang="en-US" sz="2000" dirty="0"/>
              <a:t>Young people can form significant friendships and mutually caring </a:t>
            </a:r>
            <a:r>
              <a:rPr lang="en-US" sz="2000" dirty="0">
                <a:cs typeface="Calibri" panose="020F0502020204030204" pitchFamily="34" charset="0"/>
              </a:rPr>
              <a:t>relationships </a:t>
            </a:r>
            <a:r>
              <a:rPr lang="en-GB" sz="2000" dirty="0">
                <a:cs typeface="Calibri" panose="020F0502020204030204" pitchFamily="34" charset="0"/>
              </a:rPr>
              <a:t>(Rosen, Crafter and Mitra 2021)</a:t>
            </a:r>
          </a:p>
          <a:p>
            <a:pPr indent="-228600" defTabSz="914400">
              <a:lnSpc>
                <a:spcPct val="90000"/>
              </a:lnSpc>
              <a:spcAft>
                <a:spcPts val="600"/>
              </a:spcAft>
              <a:buFont typeface="Arial" panose="020B0604020202020204" pitchFamily="34" charset="0"/>
              <a:buChar char="•"/>
            </a:pPr>
            <a:r>
              <a:rPr lang="en-US" sz="2000" dirty="0"/>
              <a:t>Violence and abuse are commonly reported, including ‘transactional sex’ for crossings – borders are high risk spaces</a:t>
            </a:r>
            <a:endParaRPr lang="en-US" sz="2000" dirty="0">
              <a:cs typeface="Calibri" panose="020F0502020204030204" pitchFamily="34" charset="0"/>
            </a:endParaRPr>
          </a:p>
          <a:p>
            <a:pPr indent="-228600" defTabSz="914400">
              <a:lnSpc>
                <a:spcPct val="90000"/>
              </a:lnSpc>
              <a:spcAft>
                <a:spcPts val="600"/>
              </a:spcAft>
              <a:buFont typeface="Arial" panose="020B0604020202020204" pitchFamily="34" charset="0"/>
              <a:buChar char="•"/>
            </a:pPr>
            <a:r>
              <a:rPr lang="en-US" sz="2000" dirty="0"/>
              <a:t>Many EU States now have laws against the </a:t>
            </a:r>
            <a:r>
              <a:rPr lang="en-US" sz="2000" i="1" dirty="0"/>
              <a:t>intentional assistance</a:t>
            </a:r>
            <a:r>
              <a:rPr lang="en-US" sz="2000" dirty="0"/>
              <a:t> of someone who is not a ‘national’. The ‘</a:t>
            </a:r>
            <a:r>
              <a:rPr lang="en-US" sz="2000" i="1" dirty="0" err="1"/>
              <a:t>criminalisation</a:t>
            </a:r>
            <a:r>
              <a:rPr lang="en-US" sz="2000" i="1" dirty="0"/>
              <a:t> of solidarity’</a:t>
            </a:r>
            <a:r>
              <a:rPr lang="en-US" sz="2000" dirty="0"/>
              <a:t> (</a:t>
            </a:r>
            <a:r>
              <a:rPr lang="en-US" sz="2000" dirty="0" err="1"/>
              <a:t>ReSoma</a:t>
            </a:r>
            <a:r>
              <a:rPr lang="en-US" sz="2000" dirty="0"/>
              <a:t> 2020)</a:t>
            </a:r>
            <a:endParaRPr lang="en-US" sz="2000" dirty="0">
              <a:effectLst/>
            </a:endParaRPr>
          </a:p>
          <a:p>
            <a:pPr indent="-228600" defTabSz="914400">
              <a:lnSpc>
                <a:spcPct val="90000"/>
              </a:lnSpc>
              <a:spcAft>
                <a:spcPts val="600"/>
              </a:spcAft>
              <a:buFont typeface="Arial" panose="020B0604020202020204" pitchFamily="34" charset="0"/>
              <a:buChar char="•"/>
            </a:pPr>
            <a:r>
              <a:rPr lang="en-US" sz="2000" dirty="0"/>
              <a:t>Social workers can be involved in separation of children at borders</a:t>
            </a:r>
          </a:p>
          <a:p>
            <a:pPr defTabSz="914400">
              <a:lnSpc>
                <a:spcPct val="90000"/>
              </a:lnSpc>
              <a:spcAft>
                <a:spcPts val="600"/>
              </a:spcAft>
            </a:pPr>
            <a:endParaRPr lang="en-US" sz="2000" dirty="0"/>
          </a:p>
        </p:txBody>
      </p:sp>
      <p:sp>
        <p:nvSpPr>
          <p:cNvPr id="42" name="Oval 4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wooden mallet on a passport&#10;&#10;Description automatically generated"/>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3" name="Picture 12" descr="A group of people sitting on a bench&#10;&#10;Description automatically generated with low confidenc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8808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0902-7949-5647-B8BB-C57EE61257F8}"/>
              </a:ext>
            </a:extLst>
          </p:cNvPr>
          <p:cNvSpPr>
            <a:spLocks noGrp="1"/>
          </p:cNvSpPr>
          <p:nvPr>
            <p:ph type="title"/>
          </p:nvPr>
        </p:nvSpPr>
        <p:spPr>
          <a:xfrm>
            <a:off x="481013" y="3752849"/>
            <a:ext cx="3352756" cy="2773786"/>
          </a:xfrm>
        </p:spPr>
        <p:txBody>
          <a:bodyPr anchor="ctr">
            <a:normAutofit/>
          </a:bodyPr>
          <a:lstStyle/>
          <a:p>
            <a:r>
              <a:rPr lang="en-GB" sz="3600" dirty="0">
                <a:latin typeface="Helvetica" pitchFamily="2" charset="0"/>
              </a:rPr>
              <a:t>Global Context:</a:t>
            </a:r>
            <a:br>
              <a:rPr lang="en-GB" sz="3600" dirty="0">
                <a:latin typeface="Helvetica" pitchFamily="2" charset="0"/>
              </a:rPr>
            </a:br>
            <a:br>
              <a:rPr lang="en-GB" sz="3600" dirty="0">
                <a:latin typeface="Helvetica" pitchFamily="2" charset="0"/>
              </a:rPr>
            </a:br>
            <a:r>
              <a:rPr lang="en-GB" sz="3600" dirty="0">
                <a:latin typeface="Helvetica" pitchFamily="2" charset="0"/>
              </a:rPr>
              <a:t>UN Convention on rights of the child (UNCRC)</a:t>
            </a:r>
          </a:p>
        </p:txBody>
      </p:sp>
      <p:pic>
        <p:nvPicPr>
          <p:cNvPr id="5" name="Picture 4" descr="Text, whiteboard&#10;&#10;Description automatically generated">
            <a:extLst>
              <a:ext uri="{FF2B5EF4-FFF2-40B4-BE49-F238E27FC236}">
                <a16:creationId xmlns:a16="http://schemas.microsoft.com/office/drawing/2014/main" id="{12697B23-A452-9F47-9138-C129AE87FA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D4DC4A3C-C1A6-0046-BEF4-2D5C710855FE}"/>
              </a:ext>
            </a:extLst>
          </p:cNvPr>
          <p:cNvSpPr>
            <a:spLocks noGrp="1"/>
          </p:cNvSpPr>
          <p:nvPr>
            <p:ph idx="1"/>
          </p:nvPr>
        </p:nvSpPr>
        <p:spPr>
          <a:xfrm>
            <a:off x="3954251" y="3768436"/>
            <a:ext cx="8025313" cy="3005137"/>
          </a:xfrm>
        </p:spPr>
        <p:txBody>
          <a:bodyPr anchor="ctr">
            <a:normAutofit/>
          </a:bodyPr>
          <a:lstStyle/>
          <a:p>
            <a:pPr marL="0" indent="0">
              <a:buNone/>
            </a:pPr>
            <a:r>
              <a:rPr lang="en-GB" sz="1600" b="1" dirty="0">
                <a:latin typeface="Helvetica" pitchFamily="2" charset="0"/>
              </a:rPr>
              <a:t>Article 22 </a:t>
            </a:r>
            <a:r>
              <a:rPr lang="en-GB" sz="1600" dirty="0">
                <a:latin typeface="Helvetica" pitchFamily="2" charset="0"/>
              </a:rPr>
              <a:t>(refugee children)</a:t>
            </a:r>
            <a:br>
              <a:rPr lang="en-GB" sz="1600" dirty="0">
                <a:latin typeface="Helvetica" pitchFamily="2" charset="0"/>
              </a:rPr>
            </a:br>
            <a:r>
              <a:rPr lang="en-GB" sz="1600" dirty="0">
                <a:latin typeface="Helvetica" pitchFamily="2" charset="0"/>
              </a:rPr>
              <a:t>If a child is seeking refuge or has refugee status, governments must provide them with appropriate protection and assistance to help them enjoy all the rights in the Convention. Governments must help refugee children who are separated from their parents to be reunited with them. </a:t>
            </a:r>
          </a:p>
          <a:p>
            <a:pPr marL="0" indent="0">
              <a:buNone/>
            </a:pPr>
            <a:r>
              <a:rPr lang="en-GB" sz="1600" b="1" dirty="0">
                <a:latin typeface="Helvetica" pitchFamily="2" charset="0"/>
              </a:rPr>
              <a:t>Article 35 </a:t>
            </a:r>
            <a:r>
              <a:rPr lang="en-GB" sz="1600" dirty="0">
                <a:latin typeface="Helvetica" pitchFamily="2" charset="0"/>
              </a:rPr>
              <a:t>(abduction, sale and trafficking)</a:t>
            </a:r>
            <a:br>
              <a:rPr lang="en-GB" sz="1600" dirty="0">
                <a:latin typeface="Helvetica" pitchFamily="2" charset="0"/>
              </a:rPr>
            </a:br>
            <a:r>
              <a:rPr lang="en-GB" sz="1600" dirty="0">
                <a:latin typeface="Helvetica" pitchFamily="2" charset="0"/>
              </a:rPr>
              <a:t>Governments must protect children from being abducted, sold or moved illegally to a different place in or outside their country for the purpose of exploitation. </a:t>
            </a:r>
          </a:p>
          <a:p>
            <a:pPr marL="0" indent="0">
              <a:buNone/>
            </a:pPr>
            <a:r>
              <a:rPr lang="en-GB" sz="1600" b="1" dirty="0">
                <a:latin typeface="Helvetica" pitchFamily="2" charset="0"/>
              </a:rPr>
              <a:t>Article 3 of the UNCRC </a:t>
            </a:r>
            <a:r>
              <a:rPr lang="en-GB" sz="1600" dirty="0">
                <a:latin typeface="Helvetica" pitchFamily="2" charset="0"/>
              </a:rPr>
              <a:t>obligates states to ensure the best interests of the child are a primary consideration in all actions concerning the child. </a:t>
            </a:r>
          </a:p>
          <a:p>
            <a:pPr marL="0" indent="0">
              <a:buNone/>
            </a:pPr>
            <a:endParaRPr lang="en-GB" sz="1600" dirty="0">
              <a:latin typeface="Helvetica" pitchFamily="2" charset="0"/>
            </a:endParaRPr>
          </a:p>
        </p:txBody>
      </p:sp>
    </p:spTree>
    <p:extLst>
      <p:ext uri="{BB962C8B-B14F-4D97-AF65-F5344CB8AC3E}">
        <p14:creationId xmlns:p14="http://schemas.microsoft.com/office/powerpoint/2010/main" val="335236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26" y="279706"/>
            <a:ext cx="6710713" cy="1060704"/>
          </a:xfrm>
        </p:spPr>
        <p:txBody>
          <a:bodyPr>
            <a:normAutofit/>
          </a:bodyPr>
          <a:lstStyle/>
          <a:p>
            <a:r>
              <a:rPr lang="en-GB" sz="4800" dirty="0">
                <a:ea typeface="Helvetica" charset="0"/>
                <a:cs typeface="Helvetica" charset="0"/>
              </a:rPr>
              <a:t>Key categories for children</a:t>
            </a:r>
          </a:p>
        </p:txBody>
      </p:sp>
      <p:sp>
        <p:nvSpPr>
          <p:cNvPr id="3" name="Content Placeholder 2"/>
          <p:cNvSpPr>
            <a:spLocks noGrp="1"/>
          </p:cNvSpPr>
          <p:nvPr>
            <p:ph idx="1"/>
          </p:nvPr>
        </p:nvSpPr>
        <p:spPr>
          <a:xfrm>
            <a:off x="644111" y="1403414"/>
            <a:ext cx="10903778" cy="3389376"/>
          </a:xfrm>
        </p:spPr>
        <p:txBody>
          <a:bodyPr>
            <a:normAutofit fontScale="77500" lnSpcReduction="20000"/>
          </a:bodyPr>
          <a:lstStyle/>
          <a:p>
            <a:pPr marL="0" indent="0">
              <a:buNone/>
            </a:pPr>
            <a:r>
              <a:rPr lang="en-GB" u="sng" dirty="0">
                <a:ea typeface="Helvetica" charset="0"/>
                <a:cs typeface="Helvetica" charset="0"/>
              </a:rPr>
              <a:t>Unaccompanied:</a:t>
            </a:r>
          </a:p>
          <a:p>
            <a:r>
              <a:rPr lang="en-GB" dirty="0">
                <a:ea typeface="Helvetica" charset="0"/>
                <a:cs typeface="Helvetica" charset="0"/>
              </a:rPr>
              <a:t>‘children under 18 years of age who have been separated from both parents and are not being cared for by an adult who, by law or custom, is responsible to do so’ (UNHCR 2004)</a:t>
            </a:r>
          </a:p>
          <a:p>
            <a:pPr marL="0" indent="0">
              <a:buNone/>
            </a:pPr>
            <a:r>
              <a:rPr lang="en-GB" u="sng" dirty="0">
                <a:ea typeface="Helvetica" charset="0"/>
                <a:cs typeface="Helvetica" charset="0"/>
              </a:rPr>
              <a:t>Refugee:</a:t>
            </a:r>
          </a:p>
          <a:p>
            <a:r>
              <a:rPr lang="en-GB" dirty="0">
                <a:ea typeface="Helvetica" charset="0"/>
                <a:cs typeface="Helvetica" charset="0"/>
              </a:rPr>
              <a:t>‘someone who is unable or unwilling to return to their country of origin owing to a well-founded fear of being persecuted for reasons of race, religion, nationality, membership of a particular social group, or political opinion’ (UNHCR 1951) </a:t>
            </a:r>
          </a:p>
          <a:p>
            <a:pPr marL="0" indent="0">
              <a:buNone/>
            </a:pPr>
            <a:r>
              <a:rPr lang="en-GB" u="sng" dirty="0">
                <a:ea typeface="Helvetica" charset="0"/>
                <a:cs typeface="Helvetica" charset="0"/>
              </a:rPr>
              <a:t>Trafficking:</a:t>
            </a:r>
          </a:p>
          <a:p>
            <a:r>
              <a:rPr lang="en-GB" dirty="0">
                <a:ea typeface="Helvetica" charset="0"/>
                <a:cs typeface="Helvetica" charset="0"/>
              </a:rPr>
              <a:t>‘the recruitment, transportation, transfer, harbouring, or receipt of persons by improper means (such as force, abduction, fraud, or coercion) for an improper purpose including forced labour or sexual exploitation’ (UN 2018)</a:t>
            </a:r>
          </a:p>
        </p:txBody>
      </p:sp>
      <p:graphicFrame>
        <p:nvGraphicFramePr>
          <p:cNvPr id="5" name="Diagram 4">
            <a:extLst>
              <a:ext uri="{FF2B5EF4-FFF2-40B4-BE49-F238E27FC236}">
                <a16:creationId xmlns:a16="http://schemas.microsoft.com/office/drawing/2014/main" id="{33BF8B35-5327-CA4D-9C79-21F74BA7027A}"/>
              </a:ext>
            </a:extLst>
          </p:cNvPr>
          <p:cNvGraphicFramePr/>
          <p:nvPr>
            <p:extLst>
              <p:ext uri="{D42A27DB-BD31-4B8C-83A1-F6EECF244321}">
                <p14:modId xmlns:p14="http://schemas.microsoft.com/office/powerpoint/2010/main" val="2081474453"/>
              </p:ext>
            </p:extLst>
          </p:nvPr>
        </p:nvGraphicFramePr>
        <p:xfrm>
          <a:off x="1156496" y="4970480"/>
          <a:ext cx="9315643" cy="136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613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95B72-7A21-6EB8-4F14-A99D3A6F6001}"/>
              </a:ext>
            </a:extLst>
          </p:cNvPr>
          <p:cNvSpPr>
            <a:spLocks noGrp="1"/>
          </p:cNvSpPr>
          <p:nvPr>
            <p:ph type="title"/>
          </p:nvPr>
        </p:nvSpPr>
        <p:spPr>
          <a:xfrm>
            <a:off x="841248" y="548640"/>
            <a:ext cx="3600860" cy="5431536"/>
          </a:xfrm>
        </p:spPr>
        <p:txBody>
          <a:bodyPr>
            <a:normAutofit/>
          </a:bodyPr>
          <a:lstStyle/>
          <a:p>
            <a:pPr marL="0" indent="0">
              <a:buNone/>
            </a:pPr>
            <a:r>
              <a:rPr lang="en-GB" sz="5400" dirty="0">
                <a:cs typeface="Calibri" panose="020F0502020204030204" pitchFamily="34" charset="0"/>
              </a:rPr>
              <a:t>In June 2023 UNICEF said states should be:</a:t>
            </a:r>
            <a:endParaRPr lang="en-GB" sz="5400" b="0" i="0" dirty="0">
              <a:effectLst/>
              <a:cs typeface="Calibri" panose="020F0502020204030204" pitchFamily="34" charset="0"/>
            </a:endParaRP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479827-D1CD-46E9-6C6A-5F586795C01C}"/>
              </a:ext>
            </a:extLst>
          </p:cNvPr>
          <p:cNvSpPr>
            <a:spLocks noGrp="1"/>
          </p:cNvSpPr>
          <p:nvPr>
            <p:ph idx="1"/>
          </p:nvPr>
        </p:nvSpPr>
        <p:spPr>
          <a:xfrm>
            <a:off x="5064289" y="518933"/>
            <a:ext cx="6502481" cy="5820134"/>
          </a:xfrm>
        </p:spPr>
        <p:txBody>
          <a:bodyPr anchor="ctr">
            <a:noAutofit/>
          </a:bodyPr>
          <a:lstStyle/>
          <a:p>
            <a:r>
              <a:rPr lang="en-GB" sz="2000" b="0" i="0" dirty="0">
                <a:effectLst/>
                <a:cs typeface="Calibri" panose="020F0502020204030204" pitchFamily="34" charset="0"/>
              </a:rPr>
              <a:t>Recognising refugee, migrant and displaced children as </a:t>
            </a:r>
            <a:r>
              <a:rPr lang="en-GB" sz="2000" b="1" i="0" dirty="0">
                <a:effectLst/>
                <a:cs typeface="Calibri" panose="020F0502020204030204" pitchFamily="34" charset="0"/>
              </a:rPr>
              <a:t>children first</a:t>
            </a:r>
            <a:r>
              <a:rPr lang="en-GB" sz="2000" b="0" i="0" dirty="0">
                <a:effectLst/>
                <a:cs typeface="Calibri" panose="020F0502020204030204" pitchFamily="34" charset="0"/>
              </a:rPr>
              <a:t> and foremost – with rights to protection, inclusion, and participation</a:t>
            </a:r>
          </a:p>
          <a:p>
            <a:pPr>
              <a:buFont typeface="Arial" panose="020B0604020202020204" pitchFamily="34" charset="0"/>
              <a:buChar char="•"/>
            </a:pPr>
            <a:r>
              <a:rPr lang="en-GB" sz="2000" b="0" i="0" dirty="0">
                <a:effectLst/>
                <a:cs typeface="Calibri" panose="020F0502020204030204" pitchFamily="34" charset="0"/>
              </a:rPr>
              <a:t>Providing </a:t>
            </a:r>
            <a:r>
              <a:rPr lang="en-GB" sz="2000" b="1" i="0" dirty="0">
                <a:effectLst/>
                <a:cs typeface="Calibri" panose="020F0502020204030204" pitchFamily="34" charset="0"/>
              </a:rPr>
              <a:t>safe and legal pathways </a:t>
            </a:r>
            <a:r>
              <a:rPr lang="en-GB" sz="2000" b="0" i="0" dirty="0">
                <a:effectLst/>
                <a:cs typeface="Calibri" panose="020F0502020204030204" pitchFamily="34" charset="0"/>
              </a:rPr>
              <a:t>for children to move, seek asylum and </a:t>
            </a:r>
            <a:r>
              <a:rPr lang="en-GB" sz="2000" b="1" i="0" dirty="0">
                <a:effectLst/>
                <a:cs typeface="Calibri" panose="020F0502020204030204" pitchFamily="34" charset="0"/>
              </a:rPr>
              <a:t>reunite with family</a:t>
            </a:r>
          </a:p>
          <a:p>
            <a:pPr>
              <a:buFont typeface="Arial" panose="020B0604020202020204" pitchFamily="34" charset="0"/>
              <a:buChar char="•"/>
            </a:pPr>
            <a:r>
              <a:rPr lang="en-GB" sz="2000" b="0" i="0" dirty="0">
                <a:effectLst/>
                <a:cs typeface="Calibri" panose="020F0502020204030204" pitchFamily="34" charset="0"/>
              </a:rPr>
              <a:t>Ensuring </a:t>
            </a:r>
            <a:r>
              <a:rPr lang="en-GB" sz="2000" b="1" i="0" dirty="0">
                <a:effectLst/>
                <a:cs typeface="Calibri" panose="020F0502020204030204" pitchFamily="34" charset="0"/>
              </a:rPr>
              <a:t>no child is detained </a:t>
            </a:r>
            <a:r>
              <a:rPr lang="en-GB" sz="2000" b="0" i="0" dirty="0">
                <a:effectLst/>
                <a:cs typeface="Calibri" panose="020F0502020204030204" pitchFamily="34" charset="0"/>
              </a:rPr>
              <a:t>because of their migration status or </a:t>
            </a:r>
            <a:r>
              <a:rPr lang="en-GB" sz="2000" b="1" i="0" dirty="0">
                <a:effectLst/>
                <a:cs typeface="Calibri" panose="020F0502020204030204" pitchFamily="34" charset="0"/>
              </a:rPr>
              <a:t>returned without safeguards </a:t>
            </a:r>
            <a:r>
              <a:rPr lang="en-GB" sz="2000" b="0" i="0" dirty="0">
                <a:effectLst/>
                <a:cs typeface="Calibri" panose="020F0502020204030204" pitchFamily="34" charset="0"/>
              </a:rPr>
              <a:t>unless return has been determined to be in a child’s best interests</a:t>
            </a:r>
          </a:p>
          <a:p>
            <a:pPr>
              <a:buFont typeface="Arial" panose="020B0604020202020204" pitchFamily="34" charset="0"/>
              <a:buChar char="•"/>
            </a:pPr>
            <a:r>
              <a:rPr lang="en-GB" sz="2000" b="0" i="0" dirty="0">
                <a:effectLst/>
                <a:cs typeface="Calibri" panose="020F0502020204030204" pitchFamily="34" charset="0"/>
              </a:rPr>
              <a:t>Strengthening national education, health, </a:t>
            </a:r>
            <a:r>
              <a:rPr lang="en-GB" sz="2000" b="1" i="0" dirty="0">
                <a:effectLst/>
                <a:cs typeface="Calibri" panose="020F0502020204030204" pitchFamily="34" charset="0"/>
              </a:rPr>
              <a:t>child protection and social protection </a:t>
            </a:r>
            <a:r>
              <a:rPr lang="en-GB" sz="2000" b="0" i="0" dirty="0">
                <a:effectLst/>
                <a:cs typeface="Calibri" panose="020F0502020204030204" pitchFamily="34" charset="0"/>
              </a:rPr>
              <a:t>systems to include displaced children without discrimination</a:t>
            </a:r>
          </a:p>
          <a:p>
            <a:pPr>
              <a:buFont typeface="Arial" panose="020B0604020202020204" pitchFamily="34" charset="0"/>
              <a:buChar char="•"/>
            </a:pPr>
            <a:r>
              <a:rPr lang="en-GB" sz="2000" b="0" i="0" dirty="0">
                <a:effectLst/>
                <a:cs typeface="Calibri" panose="020F0502020204030204" pitchFamily="34" charset="0"/>
              </a:rPr>
              <a:t>Investing in national child protection systems to </a:t>
            </a:r>
            <a:r>
              <a:rPr lang="en-GB" sz="2000" b="1" i="0" dirty="0">
                <a:effectLst/>
                <a:cs typeface="Calibri" panose="020F0502020204030204" pitchFamily="34" charset="0"/>
              </a:rPr>
              <a:t>better protect children on the move</a:t>
            </a:r>
            <a:r>
              <a:rPr lang="en-GB" sz="2000" b="0" i="0" dirty="0">
                <a:effectLst/>
                <a:cs typeface="Calibri" panose="020F0502020204030204" pitchFamily="34" charset="0"/>
              </a:rPr>
              <a:t> at risk from exploitation and violence, particularly unaccompanied children</a:t>
            </a:r>
          </a:p>
          <a:p>
            <a:pPr>
              <a:buFont typeface="Arial" panose="020B0604020202020204" pitchFamily="34" charset="0"/>
              <a:buChar char="•"/>
            </a:pPr>
            <a:r>
              <a:rPr lang="en-GB" sz="2000" b="0" i="0" dirty="0">
                <a:effectLst/>
                <a:cs typeface="Calibri" panose="020F0502020204030204" pitchFamily="34" charset="0"/>
              </a:rPr>
              <a:t>Listening to and </a:t>
            </a:r>
            <a:r>
              <a:rPr lang="en-GB" sz="2000" b="1" i="0" dirty="0">
                <a:effectLst/>
                <a:cs typeface="Calibri" panose="020F0502020204030204" pitchFamily="34" charset="0"/>
              </a:rPr>
              <a:t>meaningfully engaging </a:t>
            </a:r>
            <a:r>
              <a:rPr lang="en-GB" sz="2000" b="0" i="0" dirty="0">
                <a:effectLst/>
                <a:cs typeface="Calibri" panose="020F0502020204030204" pitchFamily="34" charset="0"/>
              </a:rPr>
              <a:t>displaced children in finding solutions that are </a:t>
            </a:r>
            <a:r>
              <a:rPr lang="en-GB" sz="2000" b="1" i="0" dirty="0">
                <a:effectLst/>
                <a:cs typeface="Calibri" panose="020F0502020204030204" pitchFamily="34" charset="0"/>
              </a:rPr>
              <a:t>sustainable and inclusive </a:t>
            </a:r>
            <a:r>
              <a:rPr lang="en-GB" sz="2000" b="0" i="0" dirty="0">
                <a:effectLst/>
                <a:cs typeface="Calibri" panose="020F0502020204030204" pitchFamily="34" charset="0"/>
              </a:rPr>
              <a:t>and that can help them realize their full potential</a:t>
            </a:r>
          </a:p>
          <a:p>
            <a:pPr marL="0" indent="0">
              <a:buNone/>
            </a:pPr>
            <a:r>
              <a:rPr lang="en-GB" sz="2000" dirty="0"/>
              <a:t> </a:t>
            </a:r>
          </a:p>
        </p:txBody>
      </p:sp>
      <p:sp>
        <p:nvSpPr>
          <p:cNvPr id="4" name="TextBox 3">
            <a:extLst>
              <a:ext uri="{FF2B5EF4-FFF2-40B4-BE49-F238E27FC236}">
                <a16:creationId xmlns:a16="http://schemas.microsoft.com/office/drawing/2014/main" id="{435389B9-AACF-65A7-8195-C13F9A44BE42}"/>
              </a:ext>
            </a:extLst>
          </p:cNvPr>
          <p:cNvSpPr txBox="1"/>
          <p:nvPr/>
        </p:nvSpPr>
        <p:spPr>
          <a:xfrm>
            <a:off x="1710813" y="6166386"/>
            <a:ext cx="8337754" cy="369332"/>
          </a:xfrm>
          <a:prstGeom prst="rect">
            <a:avLst/>
          </a:prstGeom>
          <a:solidFill>
            <a:srgbClr val="92D050"/>
          </a:solidFill>
        </p:spPr>
        <p:txBody>
          <a:bodyPr wrap="square">
            <a:spAutoFit/>
          </a:bodyPr>
          <a:lstStyle/>
          <a:p>
            <a:r>
              <a:rPr lang="en-GB" i="1" dirty="0">
                <a:latin typeface="Times New Roman" panose="02020603050405020304" pitchFamily="18" charset="0"/>
                <a:ea typeface="Calibri" panose="020F0502020204030204" pitchFamily="34" charset="0"/>
              </a:rPr>
              <a:t>‘</a:t>
            </a:r>
            <a:r>
              <a:rPr lang="en-GB" sz="1800" i="1" dirty="0">
                <a:effectLst/>
                <a:latin typeface="Times New Roman" panose="02020603050405020304" pitchFamily="18" charset="0"/>
                <a:ea typeface="Calibri" panose="020F0502020204030204" pitchFamily="34" charset="0"/>
              </a:rPr>
              <a:t>a continuum of protection, care and services’</a:t>
            </a:r>
            <a:r>
              <a:rPr lang="en-GB" sz="1800" dirty="0">
                <a:effectLst/>
                <a:latin typeface="Times New Roman" panose="02020603050405020304" pitchFamily="18" charset="0"/>
                <a:ea typeface="Calibri" panose="020F0502020204030204" pitchFamily="34" charset="0"/>
              </a:rPr>
              <a:t> (Global Compact on Refugees 2018 p34). </a:t>
            </a:r>
            <a:endParaRPr lang="en-GB" dirty="0"/>
          </a:p>
        </p:txBody>
      </p:sp>
    </p:spTree>
    <p:extLst>
      <p:ext uri="{BB962C8B-B14F-4D97-AF65-F5344CB8AC3E}">
        <p14:creationId xmlns:p14="http://schemas.microsoft.com/office/powerpoint/2010/main" val="298372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59"/>
            <a:ext cx="5538555" cy="2887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480060"/>
            <a:ext cx="5538555" cy="2887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suit and tie at a podium&#10;&#10;Description automatically generated">
            <a:extLst>
              <a:ext uri="{FF2B5EF4-FFF2-40B4-BE49-F238E27FC236}">
                <a16:creationId xmlns:a16="http://schemas.microsoft.com/office/drawing/2014/main" id="{3A214DF1-F1D4-EA24-FF6C-0646ADC2D7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6126" y="643413"/>
            <a:ext cx="3835685" cy="2560320"/>
          </a:xfrm>
          <a:prstGeom prst="rect">
            <a:avLst/>
          </a:prstGeom>
        </p:spPr>
      </p:pic>
      <p:sp>
        <p:nvSpPr>
          <p:cNvPr id="19" name="Rectangle 18">
            <a:extLst>
              <a:ext uri="{FF2B5EF4-FFF2-40B4-BE49-F238E27FC236}">
                <a16:creationId xmlns:a16="http://schemas.microsoft.com/office/drawing/2014/main" id="{B80DE958-9D45-4CAD-BF1F-FA2ED97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3" y="3527956"/>
            <a:ext cx="5538554"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B93B4BF-AD35-4E52-8131-161C5FB9C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3527956"/>
            <a:ext cx="5538555"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a:extLst>
              <a:ext uri="{FF2B5EF4-FFF2-40B4-BE49-F238E27FC236}">
                <a16:creationId xmlns:a16="http://schemas.microsoft.com/office/drawing/2014/main" id="{ADF0CC0F-6C4F-0804-EE2A-C8CBCC43493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09111" y="765636"/>
            <a:ext cx="3911079" cy="24380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7479A31-38E7-1B66-7EFF-3DD7CA161D74}"/>
              </a:ext>
            </a:extLst>
          </p:cNvPr>
          <p:cNvSpPr txBox="1"/>
          <p:nvPr/>
        </p:nvSpPr>
        <p:spPr>
          <a:xfrm>
            <a:off x="6215885" y="2330432"/>
            <a:ext cx="2608076" cy="9233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The Sun"/>
              </a:rPr>
              <a:t>Here’s how YOU can help the one million innocent refugees fleeing Ukraine</a:t>
            </a:r>
          </a:p>
        </p:txBody>
      </p:sp>
      <p:pic>
        <p:nvPicPr>
          <p:cNvPr id="4" name="Picture 3">
            <a:extLst>
              <a:ext uri="{FF2B5EF4-FFF2-40B4-BE49-F238E27FC236}">
                <a16:creationId xmlns:a16="http://schemas.microsoft.com/office/drawing/2014/main" id="{D02C6BD3-CF9B-FD2B-ED6D-384251C278E8}"/>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03906" y="3708807"/>
            <a:ext cx="4240109" cy="2496525"/>
          </a:xfrm>
          <a:prstGeom prst="rect">
            <a:avLst/>
          </a:prstGeom>
        </p:spPr>
      </p:pic>
      <p:pic>
        <p:nvPicPr>
          <p:cNvPr id="6" name="Picture 5">
            <a:extLst>
              <a:ext uri="{FF2B5EF4-FFF2-40B4-BE49-F238E27FC236}">
                <a16:creationId xmlns:a16="http://schemas.microsoft.com/office/drawing/2014/main" id="{B1BB7197-CB6B-DC4E-D12A-212B8458EF71}"/>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67713" y="3700564"/>
            <a:ext cx="3757152" cy="2504768"/>
          </a:xfrm>
          <a:prstGeom prst="rect">
            <a:avLst/>
          </a:prstGeom>
        </p:spPr>
      </p:pic>
    </p:spTree>
    <p:extLst>
      <p:ext uri="{BB962C8B-B14F-4D97-AF65-F5344CB8AC3E}">
        <p14:creationId xmlns:p14="http://schemas.microsoft.com/office/powerpoint/2010/main" val="40763317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335CF-2491-DB25-3915-AF81E6D65C94}"/>
              </a:ext>
            </a:extLst>
          </p:cNvPr>
          <p:cNvSpPr>
            <a:spLocks noGrp="1"/>
          </p:cNvSpPr>
          <p:nvPr>
            <p:ph idx="1"/>
          </p:nvPr>
        </p:nvSpPr>
        <p:spPr>
          <a:xfrm>
            <a:off x="779207" y="786581"/>
            <a:ext cx="5867400" cy="5085583"/>
          </a:xfrm>
        </p:spPr>
        <p:txBody>
          <a:bodyPr>
            <a:normAutofit fontScale="85000" lnSpcReduction="20000"/>
          </a:bodyPr>
          <a:lstStyle/>
          <a:p>
            <a:pPr marL="0" indent="0" algn="just">
              <a:lnSpc>
                <a:spcPct val="150000"/>
              </a:lnSpc>
              <a:spcBef>
                <a:spcPts val="1200"/>
              </a:spcBef>
              <a:spcAft>
                <a:spcPts val="600"/>
              </a:spcAft>
              <a:buNone/>
            </a:pPr>
            <a:r>
              <a:rPr lang="en-GB" sz="2800" dirty="0">
                <a:ea typeface="Calibri" panose="020F0502020204030204" pitchFamily="34" charset="0"/>
                <a:cs typeface="Times New Roman" panose="02020603050405020304" pitchFamily="18" charset="0"/>
              </a:rPr>
              <a:t>The ways social workers </a:t>
            </a:r>
            <a:r>
              <a:rPr lang="en-GB" sz="2800" i="1" dirty="0">
                <a:ea typeface="Calibri" panose="020F0502020204030204" pitchFamily="34" charset="0"/>
                <a:cs typeface="Times New Roman" panose="02020603050405020304" pitchFamily="18" charset="0"/>
              </a:rPr>
              <a:t>think </a:t>
            </a:r>
            <a:r>
              <a:rPr lang="en-GB" sz="2800" dirty="0">
                <a:ea typeface="Calibri" panose="020F0502020204030204" pitchFamily="34" charset="0"/>
                <a:cs typeface="Times New Roman" panose="02020603050405020304" pitchFamily="18" charset="0"/>
              </a:rPr>
              <a:t>and</a:t>
            </a:r>
            <a:r>
              <a:rPr lang="en-GB" sz="2800" i="1" dirty="0">
                <a:ea typeface="Calibri" panose="020F0502020204030204" pitchFamily="34" charset="0"/>
                <a:cs typeface="Times New Roman" panose="02020603050405020304" pitchFamily="18" charset="0"/>
              </a:rPr>
              <a:t> feel </a:t>
            </a:r>
            <a:r>
              <a:rPr lang="en-GB" sz="2800" dirty="0">
                <a:ea typeface="Calibri" panose="020F0502020204030204" pitchFamily="34" charset="0"/>
                <a:cs typeface="Times New Roman" panose="02020603050405020304" pitchFamily="18" charset="0"/>
              </a:rPr>
              <a:t>about young migrants </a:t>
            </a:r>
            <a:r>
              <a:rPr lang="en-GB" sz="2800" dirty="0">
                <a:effectLst/>
                <a:ea typeface="Calibri" panose="020F0502020204030204" pitchFamily="34" charset="0"/>
                <a:cs typeface="Times New Roman" panose="02020603050405020304" pitchFamily="18" charset="0"/>
              </a:rPr>
              <a:t>can shape how refugee children are seen, and how they see others, in spaces where practitioners and young migrants meet.</a:t>
            </a:r>
          </a:p>
          <a:p>
            <a:pPr marL="0" indent="0" algn="just">
              <a:lnSpc>
                <a:spcPct val="150000"/>
              </a:lnSpc>
              <a:spcBef>
                <a:spcPts val="1200"/>
              </a:spcBef>
              <a:spcAft>
                <a:spcPts val="600"/>
              </a:spcAft>
              <a:buNone/>
            </a:pPr>
            <a:r>
              <a:rPr lang="en-GB" sz="2800" dirty="0">
                <a:ea typeface="Calibri" panose="020F0502020204030204" pitchFamily="34" charset="0"/>
                <a:cs typeface="Times New Roman" panose="02020603050405020304" pitchFamily="18" charset="0"/>
              </a:rPr>
              <a:t>These can impact what happens to young people (e.g. the ‘grateful’ refugee)</a:t>
            </a:r>
          </a:p>
          <a:p>
            <a:pPr marL="0" indent="0" algn="just">
              <a:lnSpc>
                <a:spcPct val="150000"/>
              </a:lnSpc>
              <a:spcBef>
                <a:spcPts val="1200"/>
              </a:spcBef>
              <a:spcAft>
                <a:spcPts val="600"/>
              </a:spcAft>
              <a:buNone/>
            </a:pPr>
            <a:r>
              <a:rPr lang="en-GB" sz="2800" dirty="0">
                <a:ea typeface="Calibri" panose="020F0502020204030204" pitchFamily="34" charset="0"/>
                <a:cs typeface="Times New Roman" panose="02020603050405020304" pitchFamily="18" charset="0"/>
              </a:rPr>
              <a:t>Young people can absorb narratives into their sense of self</a:t>
            </a:r>
          </a:p>
        </p:txBody>
      </p:sp>
      <p:sp>
        <p:nvSpPr>
          <p:cNvPr id="8" name="Oval Callout 7">
            <a:extLst>
              <a:ext uri="{FF2B5EF4-FFF2-40B4-BE49-F238E27FC236}">
                <a16:creationId xmlns:a16="http://schemas.microsoft.com/office/drawing/2014/main" id="{86352105-53EF-43F8-2649-CAA77216FA43}"/>
              </a:ext>
            </a:extLst>
          </p:cNvPr>
          <p:cNvSpPr/>
          <p:nvPr/>
        </p:nvSpPr>
        <p:spPr>
          <a:xfrm>
            <a:off x="7507604" y="206446"/>
            <a:ext cx="4551314" cy="36741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defTabSz="850941">
              <a:spcBef>
                <a:spcPts val="931"/>
              </a:spcBef>
              <a:buNone/>
            </a:pPr>
            <a:r>
              <a:rPr lang="en-GB" sz="1600" kern="1200" dirty="0">
                <a:solidFill>
                  <a:schemeClr val="bg1"/>
                </a:solidFill>
                <a:ea typeface="+mn-ea"/>
                <a:cs typeface="+mn-cs"/>
              </a:rPr>
              <a:t>I was expecting a lot more almost traumatised, shell-shocked young people</a:t>
            </a:r>
          </a:p>
          <a:p>
            <a:pPr marL="0" indent="0" defTabSz="850941">
              <a:spcBef>
                <a:spcPts val="931"/>
              </a:spcBef>
              <a:buNone/>
            </a:pPr>
            <a:r>
              <a:rPr lang="en-GB" sz="1600" kern="1200" dirty="0">
                <a:solidFill>
                  <a:schemeClr val="bg1"/>
                </a:solidFill>
                <a:ea typeface="+mn-ea"/>
                <a:cs typeface="+mn-cs"/>
              </a:rPr>
              <a:t>I wasn’t expecting them to be as assertive</a:t>
            </a:r>
          </a:p>
          <a:p>
            <a:pPr marL="0" indent="0" defTabSz="850941">
              <a:spcBef>
                <a:spcPts val="931"/>
              </a:spcBef>
              <a:buNone/>
            </a:pPr>
            <a:r>
              <a:rPr lang="en-GB" sz="1600" kern="1200" dirty="0">
                <a:solidFill>
                  <a:schemeClr val="bg1"/>
                </a:solidFill>
                <a:ea typeface="+mn-ea"/>
                <a:cs typeface="+mn-cs"/>
              </a:rPr>
              <a:t>Why am I expecting something different because they’re a refugee?	‘Susan’</a:t>
            </a:r>
            <a:r>
              <a:rPr lang="en-GB" sz="1600" dirty="0">
                <a:solidFill>
                  <a:schemeClr val="bg1"/>
                </a:solidFill>
              </a:rPr>
              <a:t> in L</a:t>
            </a:r>
            <a:r>
              <a:rPr lang="en-GB" sz="1600" kern="1200" dirty="0">
                <a:solidFill>
                  <a:schemeClr val="bg1"/>
                </a:solidFill>
                <a:ea typeface="+mn-ea"/>
                <a:cs typeface="+mn-cs"/>
              </a:rPr>
              <a:t>arkin (</a:t>
            </a:r>
            <a:r>
              <a:rPr lang="en-GB" sz="1600" kern="1200" dirty="0">
                <a:solidFill>
                  <a:schemeClr val="bg1"/>
                </a:solidFill>
                <a:latin typeface="Helvetica" pitchFamily="2" charset="0"/>
                <a:ea typeface="+mn-ea"/>
                <a:cs typeface="+mn-cs"/>
              </a:rPr>
              <a:t>2022)</a:t>
            </a:r>
            <a:endParaRPr lang="en-GB" sz="1600" dirty="0">
              <a:solidFill>
                <a:schemeClr val="bg1"/>
              </a:solidFill>
              <a:latin typeface="Helvetica" pitchFamily="2" charset="0"/>
            </a:endParaRPr>
          </a:p>
        </p:txBody>
      </p:sp>
      <p:sp>
        <p:nvSpPr>
          <p:cNvPr id="9" name="Oval Callout 8">
            <a:extLst>
              <a:ext uri="{FF2B5EF4-FFF2-40B4-BE49-F238E27FC236}">
                <a16:creationId xmlns:a16="http://schemas.microsoft.com/office/drawing/2014/main" id="{5A7E15C9-CC32-13BE-7216-F496124A1084}"/>
              </a:ext>
            </a:extLst>
          </p:cNvPr>
          <p:cNvSpPr/>
          <p:nvPr/>
        </p:nvSpPr>
        <p:spPr>
          <a:xfrm>
            <a:off x="7507604" y="3984370"/>
            <a:ext cx="3314874" cy="2379406"/>
          </a:xfrm>
          <a:prstGeom prst="wedgeEllipse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defTabSz="850941">
              <a:spcAft>
                <a:spcPts val="594"/>
              </a:spcAft>
              <a:defRPr/>
            </a:pPr>
            <a:r>
              <a:rPr lang="en-GB" sz="1600" kern="1200" dirty="0">
                <a:solidFill>
                  <a:prstClr val="black"/>
                </a:solidFill>
                <a:cs typeface="Calibri" panose="020F0502020204030204" pitchFamily="34" charset="0"/>
              </a:rPr>
              <a:t>What would I want her to be, in order to look like a worthy asylum seeker?  </a:t>
            </a:r>
          </a:p>
          <a:p>
            <a:pPr defTabSz="850941">
              <a:spcAft>
                <a:spcPts val="594"/>
              </a:spcAft>
              <a:defRPr/>
            </a:pPr>
            <a:r>
              <a:rPr lang="en-GB" sz="1600" kern="1200" dirty="0">
                <a:solidFill>
                  <a:prstClr val="black"/>
                </a:solidFill>
                <a:cs typeface="Calibri" panose="020F0502020204030204" pitchFamily="34" charset="0"/>
              </a:rPr>
              <a:t> </a:t>
            </a:r>
            <a:r>
              <a:rPr lang="en-GB" sz="1600" kern="1200" dirty="0">
                <a:solidFill>
                  <a:prstClr val="black"/>
                </a:solidFill>
                <a:ea typeface="+mn-ea"/>
                <a:cs typeface="+mn-cs"/>
              </a:rPr>
              <a:t>‘Alice’ in </a:t>
            </a:r>
            <a:r>
              <a:rPr lang="en-GB" sz="1600" dirty="0">
                <a:solidFill>
                  <a:prstClr val="black"/>
                </a:solidFill>
              </a:rPr>
              <a:t>L</a:t>
            </a:r>
            <a:r>
              <a:rPr lang="en-GB" sz="1600" kern="1200" dirty="0">
                <a:solidFill>
                  <a:prstClr val="black"/>
                </a:solidFill>
                <a:ea typeface="+mn-ea"/>
                <a:cs typeface="+mn-cs"/>
              </a:rPr>
              <a:t>arkin (2022)</a:t>
            </a:r>
            <a:endParaRPr kumimoji="0" lang="en-GB" sz="16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56945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D09DF-53F1-FA37-6CCA-A5EFAD11C488}"/>
              </a:ext>
            </a:extLst>
          </p:cNvPr>
          <p:cNvSpPr>
            <a:spLocks noGrp="1"/>
          </p:cNvSpPr>
          <p:nvPr>
            <p:ph type="title"/>
          </p:nvPr>
        </p:nvSpPr>
        <p:spPr>
          <a:xfrm>
            <a:off x="5297762" y="329184"/>
            <a:ext cx="6251110" cy="1783080"/>
          </a:xfrm>
        </p:spPr>
        <p:txBody>
          <a:bodyPr anchor="b">
            <a:normAutofit/>
          </a:bodyPr>
          <a:lstStyle/>
          <a:p>
            <a:r>
              <a:rPr lang="en-GB" sz="5400" dirty="0"/>
              <a:t>Black girlhood</a:t>
            </a:r>
          </a:p>
        </p:txBody>
      </p:sp>
      <p:pic>
        <p:nvPicPr>
          <p:cNvPr id="5" name="Picture 4" descr="Women posing for a photograph">
            <a:extLst>
              <a:ext uri="{FF2B5EF4-FFF2-40B4-BE49-F238E27FC236}">
                <a16:creationId xmlns:a16="http://schemas.microsoft.com/office/drawing/2014/main" id="{34118269-AE95-84AF-D6AE-2DA18E31D1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4AE828-F330-9BEC-B50F-9760EFD62092}"/>
              </a:ext>
            </a:extLst>
          </p:cNvPr>
          <p:cNvSpPr>
            <a:spLocks noGrp="1"/>
          </p:cNvSpPr>
          <p:nvPr>
            <p:ph idx="1"/>
          </p:nvPr>
        </p:nvSpPr>
        <p:spPr>
          <a:xfrm>
            <a:off x="5297762" y="2655918"/>
            <a:ext cx="6251110" cy="3872898"/>
          </a:xfrm>
        </p:spPr>
        <p:txBody>
          <a:bodyPr>
            <a:normAutofit/>
          </a:bodyPr>
          <a:lstStyle/>
          <a:p>
            <a:pPr marL="0" indent="0">
              <a:buNone/>
            </a:pPr>
            <a:r>
              <a:rPr lang="en-GB" sz="2200" dirty="0">
                <a:effectLst/>
                <a:ea typeface="Calibri" panose="020F0502020204030204" pitchFamily="34" charset="0"/>
              </a:rPr>
              <a:t>The sexualisation of black girls’ bodies can mean social workers are more likely to see black girls as promiscuous, as complicit in their sexual exploitation rather than as survivors (Constance-Huggins et al. 2021, Jean et al. 2022). </a:t>
            </a:r>
          </a:p>
          <a:p>
            <a:pPr marL="0" indent="0">
              <a:buNone/>
            </a:pPr>
            <a:r>
              <a:rPr lang="en-GB" sz="2200" dirty="0">
                <a:ea typeface="Calibri" panose="020F0502020204030204" pitchFamily="34" charset="0"/>
              </a:rPr>
              <a:t>Muslim young women can be seen as passive (Miled 2020) but can also be framed as a threat (Larkin 2022)</a:t>
            </a:r>
          </a:p>
          <a:p>
            <a:pPr marL="0" indent="0">
              <a:buNone/>
            </a:pPr>
            <a:r>
              <a:rPr lang="en-GB" sz="2200" dirty="0">
                <a:effectLst/>
                <a:ea typeface="Calibri" panose="020F0502020204030204" pitchFamily="34" charset="0"/>
              </a:rPr>
              <a:t>Need to be wary of post-colonial narratives which construct women of colour as in need of rescue from their ‘oppressive’ cultures (Gray and Franck 2019)</a:t>
            </a:r>
          </a:p>
          <a:p>
            <a:pPr marL="0" indent="0">
              <a:buNone/>
            </a:pPr>
            <a:endParaRPr lang="en-GB" sz="2200" dirty="0">
              <a:effectLst/>
              <a:ea typeface="Calibri" panose="020F0502020204030204" pitchFamily="34" charset="0"/>
            </a:endParaRPr>
          </a:p>
          <a:p>
            <a:pPr marL="0" indent="0">
              <a:buNone/>
            </a:pPr>
            <a:endParaRPr lang="en-GB" sz="2200" b="1" dirty="0"/>
          </a:p>
        </p:txBody>
      </p:sp>
    </p:spTree>
    <p:extLst>
      <p:ext uri="{BB962C8B-B14F-4D97-AF65-F5344CB8AC3E}">
        <p14:creationId xmlns:p14="http://schemas.microsoft.com/office/powerpoint/2010/main" val="92082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11CF5C-7E70-3B10-401B-ECEB10F3CBDF}"/>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B18BC-2311-96E7-C54D-FEC5E0CC6BB8}"/>
              </a:ext>
            </a:extLst>
          </p:cNvPr>
          <p:cNvSpPr>
            <a:spLocks noGrp="1"/>
          </p:cNvSpPr>
          <p:nvPr>
            <p:ph type="title"/>
          </p:nvPr>
        </p:nvSpPr>
        <p:spPr>
          <a:xfrm>
            <a:off x="2276475" y="2247900"/>
            <a:ext cx="7581900" cy="2514600"/>
          </a:xfrm>
        </p:spPr>
        <p:txBody>
          <a:bodyPr vert="horz" lIns="91440" tIns="45720" rIns="91440" bIns="45720" rtlCol="0">
            <a:normAutofit/>
          </a:bodyPr>
          <a:lstStyle/>
          <a:p>
            <a:pPr algn="ctr"/>
            <a:r>
              <a:rPr lang="en-US" sz="6600" dirty="0"/>
              <a:t>Safeguarding Young Migrants in the UK</a:t>
            </a:r>
          </a:p>
        </p:txBody>
      </p:sp>
    </p:spTree>
    <p:extLst>
      <p:ext uri="{BB962C8B-B14F-4D97-AF65-F5344CB8AC3E}">
        <p14:creationId xmlns:p14="http://schemas.microsoft.com/office/powerpoint/2010/main" val="207265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BE9F4-C756-6546-93E1-F406BD02A0D0}"/>
              </a:ext>
            </a:extLst>
          </p:cNvPr>
          <p:cNvSpPr>
            <a:spLocks noGrp="1"/>
          </p:cNvSpPr>
          <p:nvPr>
            <p:ph type="title"/>
          </p:nvPr>
        </p:nvSpPr>
        <p:spPr>
          <a:xfrm>
            <a:off x="630936" y="640080"/>
            <a:ext cx="4818888" cy="1481328"/>
          </a:xfrm>
        </p:spPr>
        <p:txBody>
          <a:bodyPr anchor="b">
            <a:normAutofit/>
          </a:bodyPr>
          <a:lstStyle/>
          <a:p>
            <a:r>
              <a:rPr lang="en-GB" sz="5000"/>
              <a:t>UK LEGISLATIVE FRAMEWORK</a:t>
            </a:r>
          </a:p>
        </p:txBody>
      </p:sp>
      <p:sp>
        <p:nvSpPr>
          <p:cNvPr id="5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9F1C57-92FE-C04C-B9C6-05E5379872AC}"/>
              </a:ext>
            </a:extLst>
          </p:cNvPr>
          <p:cNvSpPr>
            <a:spLocks noGrp="1"/>
          </p:cNvSpPr>
          <p:nvPr>
            <p:ph idx="1"/>
          </p:nvPr>
        </p:nvSpPr>
        <p:spPr>
          <a:xfrm>
            <a:off x="657018" y="2642616"/>
            <a:ext cx="6723593" cy="3547872"/>
          </a:xfrm>
        </p:spPr>
        <p:txBody>
          <a:bodyPr anchor="t">
            <a:normAutofit/>
          </a:bodyPr>
          <a:lstStyle/>
          <a:p>
            <a:pPr marL="0" indent="0">
              <a:buNone/>
            </a:pPr>
            <a:r>
              <a:rPr lang="en-GB" sz="2000" u="sng" dirty="0"/>
              <a:t>Human Rights Act 1998  /Section 55 of Borders, Citizenship and Immigration Act 2009</a:t>
            </a:r>
          </a:p>
          <a:p>
            <a:pPr marL="0" indent="0">
              <a:buNone/>
            </a:pPr>
            <a:r>
              <a:rPr lang="en-GB" sz="2000" dirty="0"/>
              <a:t>Home Office duty to have regard, in all its functions, to the safeguarding and welfare of children in the UK </a:t>
            </a:r>
          </a:p>
          <a:p>
            <a:pPr marL="0" indent="0">
              <a:buNone/>
            </a:pPr>
            <a:r>
              <a:rPr lang="en-GB" sz="2000" u="sng" dirty="0"/>
              <a:t>Children Act 1989 (and equivalent Welsh/N. Irish/Scottish acts)</a:t>
            </a:r>
          </a:p>
          <a:p>
            <a:pPr marL="0" indent="0">
              <a:buNone/>
            </a:pPr>
            <a:r>
              <a:rPr lang="en-GB" sz="2000" dirty="0"/>
              <a:t>In the UK children entitled to the </a:t>
            </a:r>
            <a:r>
              <a:rPr lang="en-GB" sz="2000" b="1" dirty="0"/>
              <a:t>same care and protection as citizen children</a:t>
            </a:r>
            <a:r>
              <a:rPr lang="en-GB" sz="2000" dirty="0"/>
              <a:t>. </a:t>
            </a:r>
          </a:p>
          <a:p>
            <a:pPr marL="0" indent="0" algn="ctr">
              <a:buNone/>
            </a:pPr>
            <a:r>
              <a:rPr lang="en-GB" sz="2400" b="1" i="1" dirty="0">
                <a:solidFill>
                  <a:srgbClr val="FF2F92"/>
                </a:solidFill>
              </a:rPr>
              <a:t>Children first - Migrants second (Ang 2019)</a:t>
            </a:r>
          </a:p>
          <a:p>
            <a:pPr marL="0" indent="0">
              <a:buNone/>
            </a:pPr>
            <a:endParaRPr lang="en-GB" sz="2000" dirty="0"/>
          </a:p>
        </p:txBody>
      </p:sp>
      <p:pic>
        <p:nvPicPr>
          <p:cNvPr id="6" name="Picture 5" descr="A close up of a sign&#10;&#10;Description automatically generated">
            <a:extLst>
              <a:ext uri="{FF2B5EF4-FFF2-40B4-BE49-F238E27FC236}">
                <a16:creationId xmlns:a16="http://schemas.microsoft.com/office/drawing/2014/main" id="{507C6A1D-8C22-ED41-96A4-105FD9B980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93629" y="2391156"/>
            <a:ext cx="2846679" cy="2759525"/>
          </a:xfrm>
          <a:prstGeom prst="rect">
            <a:avLst/>
          </a:prstGeom>
        </p:spPr>
      </p:pic>
    </p:spTree>
    <p:extLst>
      <p:ext uri="{BB962C8B-B14F-4D97-AF65-F5344CB8AC3E}">
        <p14:creationId xmlns:p14="http://schemas.microsoft.com/office/powerpoint/2010/main" val="6993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rry image of a blue background&#10;&#10;Description automatically generated">
            <a:extLst>
              <a:ext uri="{FF2B5EF4-FFF2-40B4-BE49-F238E27FC236}">
                <a16:creationId xmlns:a16="http://schemas.microsoft.com/office/drawing/2014/main" id="{BDD72320-8C1B-3246-B1E4-5E2C7FC39749}"/>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E8E6DB4-5627-6990-97FB-87805FB4D94B}"/>
              </a:ext>
            </a:extLst>
          </p:cNvPr>
          <p:cNvSpPr>
            <a:spLocks noGrp="1"/>
          </p:cNvSpPr>
          <p:nvPr>
            <p:ph type="title"/>
          </p:nvPr>
        </p:nvSpPr>
        <p:spPr>
          <a:xfrm>
            <a:off x="838200" y="365125"/>
            <a:ext cx="10515600" cy="1325563"/>
          </a:xfrm>
        </p:spPr>
        <p:txBody>
          <a:bodyPr>
            <a:normAutofit/>
          </a:bodyPr>
          <a:lstStyle/>
          <a:p>
            <a:r>
              <a:rPr lang="en-GB">
                <a:solidFill>
                  <a:srgbClr val="FFFFFF"/>
                </a:solidFill>
              </a:rPr>
              <a:t>Nationality and Borders Act 2022</a:t>
            </a:r>
          </a:p>
        </p:txBody>
      </p:sp>
      <p:graphicFrame>
        <p:nvGraphicFramePr>
          <p:cNvPr id="7" name="Content Placeholder 2">
            <a:extLst>
              <a:ext uri="{FF2B5EF4-FFF2-40B4-BE49-F238E27FC236}">
                <a16:creationId xmlns:a16="http://schemas.microsoft.com/office/drawing/2014/main" id="{2C398C23-AF8F-6D34-C6C2-9FE87C21481A}"/>
              </a:ext>
            </a:extLst>
          </p:cNvPr>
          <p:cNvGraphicFramePr>
            <a:graphicFrameLocks noGrp="1"/>
          </p:cNvGraphicFramePr>
          <p:nvPr>
            <p:ph idx="1"/>
            <p:extLst>
              <p:ext uri="{D42A27DB-BD31-4B8C-83A1-F6EECF244321}">
                <p14:modId xmlns:p14="http://schemas.microsoft.com/office/powerpoint/2010/main" val="22252515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376998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and white sign with text&#10;&#10;Description automatically generated">
            <a:extLst>
              <a:ext uri="{FF2B5EF4-FFF2-40B4-BE49-F238E27FC236}">
                <a16:creationId xmlns:a16="http://schemas.microsoft.com/office/drawing/2014/main" id="{BD7ECF08-C6AE-8BD9-3505-55B2F7F430A2}"/>
              </a:ext>
            </a:extLst>
          </p:cNvPr>
          <p:cNvPicPr>
            <a:picLocks noChangeAspect="1"/>
          </p:cNvPicPr>
          <p:nvPr/>
        </p:nvPicPr>
        <p:blipFill>
          <a:blip r:embed="rId2"/>
          <a:stretch>
            <a:fillRect/>
          </a:stretch>
        </p:blipFill>
        <p:spPr>
          <a:xfrm>
            <a:off x="2158850" y="643466"/>
            <a:ext cx="7874299" cy="5571067"/>
          </a:xfrm>
          <a:prstGeom prst="rect">
            <a:avLst/>
          </a:prstGeom>
        </p:spPr>
      </p:pic>
    </p:spTree>
    <p:extLst>
      <p:ext uri="{BB962C8B-B14F-4D97-AF65-F5344CB8AC3E}">
        <p14:creationId xmlns:p14="http://schemas.microsoft.com/office/powerpoint/2010/main" val="160897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vert="horz" lIns="91440" tIns="45720" rIns="91440" bIns="45720" rtlCol="0" anchor="ctr">
            <a:normAutofit/>
          </a:bodyPr>
          <a:lstStyle/>
          <a:p>
            <a:r>
              <a:rPr lang="en-US" sz="4800" kern="1200" dirty="0">
                <a:solidFill>
                  <a:schemeClr val="tx1"/>
                </a:solidFill>
                <a:latin typeface="+mj-lt"/>
                <a:ea typeface="+mj-ea"/>
                <a:cs typeface="+mj-cs"/>
              </a:rPr>
              <a:t>Who is a child?</a:t>
            </a:r>
          </a:p>
        </p:txBody>
      </p:sp>
      <p:sp>
        <p:nvSpPr>
          <p:cNvPr id="9" name="Rectangle 8">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CFCCD266-35B9-B249-8D14-62405D5119FB}"/>
              </a:ext>
            </a:extLst>
          </p:cNvPr>
          <p:cNvSpPr/>
          <p:nvPr/>
        </p:nvSpPr>
        <p:spPr>
          <a:xfrm>
            <a:off x="841248" y="1943590"/>
            <a:ext cx="7988120" cy="4385816"/>
          </a:xfrm>
          <a:prstGeom prst="rect">
            <a:avLst/>
          </a:prstGeom>
          <a:solidFill>
            <a:schemeClr val="bg1"/>
          </a:solidFill>
        </p:spPr>
        <p:txBody>
          <a:bodyPr wrap="square">
            <a:spAutoFit/>
          </a:bodyPr>
          <a:lstStyle/>
          <a:p>
            <a:pPr defTabSz="365760">
              <a:spcAft>
                <a:spcPts val="600"/>
              </a:spcAft>
            </a:pPr>
            <a:r>
              <a:rPr lang="en-GB" sz="2000" kern="1200" dirty="0">
                <a:solidFill>
                  <a:schemeClr val="tx1"/>
                </a:solidFill>
              </a:rPr>
              <a:t>Globally age assessment has been seen as a means of preventing child detention and ensuring children are protected. </a:t>
            </a:r>
          </a:p>
          <a:p>
            <a:pPr defTabSz="365760">
              <a:spcAft>
                <a:spcPts val="600"/>
              </a:spcAft>
            </a:pPr>
            <a:r>
              <a:rPr lang="en-GB" sz="2000" kern="1200" dirty="0">
                <a:solidFill>
                  <a:schemeClr val="tx1"/>
                </a:solidFill>
              </a:rPr>
              <a:t>UNHCR (2012) states age assessment should be a ‘</a:t>
            </a:r>
            <a:r>
              <a:rPr lang="en-GB" sz="2000" i="1" kern="1200" dirty="0">
                <a:solidFill>
                  <a:schemeClr val="tx1"/>
                </a:solidFill>
              </a:rPr>
              <a:t>measure of last resort’ </a:t>
            </a:r>
            <a:r>
              <a:rPr lang="en-GB" sz="2000" kern="1200" dirty="0">
                <a:solidFill>
                  <a:schemeClr val="tx1"/>
                </a:solidFill>
              </a:rPr>
              <a:t>(p. 109) and take place in a ‘</a:t>
            </a:r>
            <a:r>
              <a:rPr lang="en-GB" sz="2000" i="1" kern="1200" dirty="0">
                <a:solidFill>
                  <a:schemeClr val="tx1"/>
                </a:solidFill>
              </a:rPr>
              <a:t>safe, child and gender sensitive manner with due respect for human dignity’ </a:t>
            </a:r>
            <a:r>
              <a:rPr lang="en-GB" sz="2000" kern="1200" dirty="0">
                <a:solidFill>
                  <a:schemeClr val="tx1"/>
                </a:solidFill>
              </a:rPr>
              <a:t>(p 108)</a:t>
            </a:r>
          </a:p>
          <a:p>
            <a:pPr defTabSz="365760">
              <a:spcAft>
                <a:spcPts val="600"/>
              </a:spcAft>
            </a:pPr>
            <a:r>
              <a:rPr lang="en-GB" sz="2000" kern="1200" dirty="0">
                <a:solidFill>
                  <a:schemeClr val="tx1"/>
                </a:solidFill>
              </a:rPr>
              <a:t>BUT…</a:t>
            </a:r>
          </a:p>
          <a:p>
            <a:pPr defTabSz="365760"/>
            <a:r>
              <a:rPr lang="en-GB" sz="2000" kern="1200" dirty="0">
                <a:solidFill>
                  <a:schemeClr val="tx1"/>
                </a:solidFill>
              </a:rPr>
              <a:t>Research has indicated age assessment processes are deeply flawed </a:t>
            </a:r>
            <a:r>
              <a:rPr lang="en-GB" sz="2000" dirty="0"/>
              <a:t>(Kenny and Loughry 2018)</a:t>
            </a:r>
          </a:p>
          <a:p>
            <a:pPr defTabSz="365760"/>
            <a:r>
              <a:rPr lang="en-GB" sz="2000" kern="1200" dirty="0">
                <a:solidFill>
                  <a:schemeClr val="tx1"/>
                </a:solidFill>
              </a:rPr>
              <a:t>-  </a:t>
            </a:r>
            <a:r>
              <a:rPr lang="en-GB" sz="2000" dirty="0"/>
              <a:t>‘</a:t>
            </a:r>
            <a:r>
              <a:rPr lang="en-GB" sz="2000" i="1" dirty="0"/>
              <a:t>imprecise, inaccurate and inconclusive’ </a:t>
            </a:r>
            <a:r>
              <a:rPr lang="en-GB" sz="2000" dirty="0"/>
              <a:t>methods of measuring bodies</a:t>
            </a:r>
            <a:r>
              <a:rPr lang="en-GB" sz="2400" dirty="0"/>
              <a:t> </a:t>
            </a:r>
            <a:r>
              <a:rPr lang="en-GB" sz="2000" dirty="0"/>
              <a:t>(</a:t>
            </a:r>
            <a:r>
              <a:rPr lang="en-GB" sz="2000" dirty="0" err="1"/>
              <a:t>Mishori</a:t>
            </a:r>
            <a:r>
              <a:rPr lang="en-GB" sz="2000" dirty="0"/>
              <a:t> 2019) within cultures of disbelief</a:t>
            </a:r>
          </a:p>
          <a:p>
            <a:pPr defTabSz="365760"/>
            <a:endParaRPr lang="en-GB" sz="2000" dirty="0"/>
          </a:p>
          <a:p>
            <a:pPr defTabSz="365760"/>
            <a:r>
              <a:rPr lang="en-GB" sz="2000" dirty="0"/>
              <a:t>C</a:t>
            </a:r>
            <a:r>
              <a:rPr lang="en-GB" sz="2000" kern="1200" dirty="0">
                <a:solidFill>
                  <a:schemeClr val="tx1"/>
                </a:solidFill>
              </a:rPr>
              <a:t>alls for social workers to withdraw and age assessments to be stopped (Ortiz 2019). </a:t>
            </a:r>
          </a:p>
        </p:txBody>
      </p:sp>
      <p:sp>
        <p:nvSpPr>
          <p:cNvPr id="8" name="TextBox 7">
            <a:extLst>
              <a:ext uri="{FF2B5EF4-FFF2-40B4-BE49-F238E27FC236}">
                <a16:creationId xmlns:a16="http://schemas.microsoft.com/office/drawing/2014/main" id="{AE52937E-61A1-8FDA-B124-A7D9B090AD68}"/>
              </a:ext>
            </a:extLst>
          </p:cNvPr>
          <p:cNvSpPr txBox="1"/>
          <p:nvPr/>
        </p:nvSpPr>
        <p:spPr>
          <a:xfrm>
            <a:off x="8908609" y="1818112"/>
            <a:ext cx="2998064" cy="461299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a:lnSpc>
                <a:spcPct val="150000"/>
              </a:lnSpc>
            </a:pPr>
            <a:r>
              <a:rPr lang="en-GB" sz="1800" dirty="0">
                <a:effectLst/>
                <a:latin typeface="Calibri" panose="020F0502020204030204" pitchFamily="34" charset="0"/>
                <a:ea typeface="Calibri" panose="020F0502020204030204" pitchFamily="34" charset="0"/>
                <a:cs typeface="Calibri" panose="020F0502020204030204" pitchFamily="34" charset="0"/>
              </a:rPr>
              <a:t>‘</a:t>
            </a:r>
            <a:r>
              <a:rPr lang="en-GB" sz="1800" i="1" dirty="0">
                <a:effectLst/>
                <a:latin typeface="Calibri" panose="020F0502020204030204" pitchFamily="34" charset="0"/>
                <a:ea typeface="Calibri" panose="020F0502020204030204" pitchFamily="34" charset="0"/>
                <a:cs typeface="Calibri" panose="020F0502020204030204" pitchFamily="34" charset="0"/>
              </a:rPr>
              <a:t>the worst thing I can remember they made me sit there and like a slave market other immigration officers were told to look at me and guess my age’ </a:t>
            </a:r>
          </a:p>
          <a:p>
            <a:pPr>
              <a:lnSpc>
                <a:spcPct val="150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GB" sz="1800" dirty="0">
                <a:effectLst/>
                <a:latin typeface="Calibri" panose="020F0502020204030204" pitchFamily="34" charset="0"/>
                <a:ea typeface="Calibri" panose="020F0502020204030204" pitchFamily="34" charset="0"/>
                <a:cs typeface="Calibri" panose="020F0502020204030204" pitchFamily="34" charset="0"/>
              </a:rPr>
              <a:t>(16 year old boy from Iran, quoted in Children’s Commissioner 2017 p12). </a:t>
            </a:r>
          </a:p>
          <a:p>
            <a:pPr algn="just">
              <a:lnSpc>
                <a:spcPct val="150000"/>
              </a:lnSpc>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8407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B49CB-A7EE-2D88-0C6B-EDF0129F6A65}"/>
              </a:ext>
            </a:extLst>
          </p:cNvPr>
          <p:cNvSpPr>
            <a:spLocks noGrp="1"/>
          </p:cNvSpPr>
          <p:nvPr>
            <p:ph type="title"/>
          </p:nvPr>
        </p:nvSpPr>
        <p:spPr>
          <a:xfrm>
            <a:off x="513735" y="320874"/>
            <a:ext cx="10515600" cy="1325563"/>
          </a:xfrm>
        </p:spPr>
        <p:txBody>
          <a:bodyPr>
            <a:normAutofit/>
          </a:bodyPr>
          <a:lstStyle/>
          <a:p>
            <a:r>
              <a:rPr lang="en-GB" sz="5400" dirty="0"/>
              <a:t>Age Assessment in the UK</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9D30D9-259C-4DDF-7DCC-D4CC7444A786}"/>
              </a:ext>
            </a:extLst>
          </p:cNvPr>
          <p:cNvSpPr>
            <a:spLocks noGrp="1"/>
          </p:cNvSpPr>
          <p:nvPr>
            <p:ph idx="1"/>
          </p:nvPr>
        </p:nvSpPr>
        <p:spPr>
          <a:xfrm>
            <a:off x="669036" y="1765346"/>
            <a:ext cx="5855655" cy="4405818"/>
          </a:xfrm>
        </p:spPr>
        <p:txBody>
          <a:bodyPr>
            <a:noAutofit/>
          </a:bodyPr>
          <a:lstStyle/>
          <a:p>
            <a:pPr marL="0" indent="0">
              <a:spcAft>
                <a:spcPts val="600"/>
              </a:spcAft>
              <a:buNone/>
              <a:defRPr/>
            </a:pPr>
            <a:r>
              <a:rPr kumimoji="0" lang="en-US" sz="2400" b="0" i="0" u="none" strike="noStrike" kern="1200" cap="none" spc="0" normalizeH="0" noProof="0" dirty="0">
                <a:ln>
                  <a:noFill/>
                </a:ln>
                <a:effectLst/>
                <a:uLnTx/>
                <a:uFillTx/>
                <a:latin typeface="Calibri" panose="020F0502020204030204" pitchFamily="34" charset="0"/>
                <a:cs typeface="Calibri" panose="020F0502020204030204" pitchFamily="34" charset="0"/>
              </a:rPr>
              <a:t>I</a:t>
            </a:r>
            <a:r>
              <a:rPr lang="en-US" sz="2400" dirty="0">
                <a:latin typeface="Calibri" panose="020F0502020204030204" pitchFamily="34" charset="0"/>
                <a:cs typeface="Calibri" panose="020F0502020204030204" pitchFamily="34" charset="0"/>
              </a:rPr>
              <a:t>n 2020 Home Office Guidance to the Kent Intake Unit (withdrawn in 2022) stated: </a:t>
            </a:r>
            <a:r>
              <a:rPr lang="en-GB" sz="2400" dirty="0">
                <a:latin typeface="Calibri" panose="020F0502020204030204" pitchFamily="34" charset="0"/>
                <a:cs typeface="Calibri" panose="020F0502020204030204" pitchFamily="34" charset="0"/>
              </a:rPr>
              <a:t>“primary objective 1” was for social workers to provide opinions on the age of young people and “primary objective 2”, was providing social work support where there are “immediate welfare concerns” </a:t>
            </a:r>
            <a:r>
              <a:rPr lang="en-US" sz="2400" dirty="0">
                <a:latin typeface="Calibri" panose="020F0502020204030204" pitchFamily="34" charset="0"/>
                <a:cs typeface="Calibri" panose="020F0502020204030204" pitchFamily="34" charset="0"/>
              </a:rPr>
              <a:t> </a:t>
            </a:r>
          </a:p>
          <a:p>
            <a:pPr>
              <a:spcAft>
                <a:spcPts val="600"/>
              </a:spcAft>
              <a:defRPr/>
            </a:pPr>
            <a:r>
              <a:rPr lang="en-GB" sz="2400" i="1" dirty="0">
                <a:latin typeface="Calibri" panose="020F0502020204030204" pitchFamily="34" charset="0"/>
                <a:cs typeface="Calibri" panose="020F0502020204030204" pitchFamily="34" charset="0"/>
              </a:rPr>
              <a:t>Are age assessments an ethical and effective method of protection?</a:t>
            </a:r>
          </a:p>
          <a:p>
            <a:pPr>
              <a:spcAft>
                <a:spcPts val="600"/>
              </a:spcAft>
              <a:defRPr/>
            </a:pPr>
            <a:r>
              <a:rPr lang="en-GB" sz="2400" i="1" dirty="0">
                <a:latin typeface="Calibri" panose="020F0502020204030204" pitchFamily="34" charset="0"/>
                <a:cs typeface="Calibri" panose="020F0502020204030204" pitchFamily="34" charset="0"/>
              </a:rPr>
              <a:t>Can all young migrants truly consent to medical tests?</a:t>
            </a:r>
          </a:p>
          <a:p>
            <a:pPr defTabSz="365760">
              <a:spcAft>
                <a:spcPts val="600"/>
              </a:spcAft>
            </a:pPr>
            <a:r>
              <a:rPr lang="en-GB" sz="2400" i="1" kern="1200" dirty="0">
                <a:latin typeface="Calibri" panose="020F0502020204030204" pitchFamily="34" charset="0"/>
                <a:cs typeface="Calibri" panose="020F0502020204030204" pitchFamily="34" charset="0"/>
              </a:rPr>
              <a:t>What role should social work play?</a:t>
            </a:r>
          </a:p>
        </p:txBody>
      </p:sp>
      <p:pic>
        <p:nvPicPr>
          <p:cNvPr id="7" name="Picture 6">
            <a:extLst>
              <a:ext uri="{FF2B5EF4-FFF2-40B4-BE49-F238E27FC236}">
                <a16:creationId xmlns:a16="http://schemas.microsoft.com/office/drawing/2014/main" id="{20D87525-F1E9-BB12-4202-8507E6D8BCFC}"/>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376546" y="61872"/>
            <a:ext cx="3107258" cy="1553629"/>
          </a:xfrm>
          <a:prstGeom prst="rect">
            <a:avLst/>
          </a:prstGeom>
        </p:spPr>
      </p:pic>
      <p:sp>
        <p:nvSpPr>
          <p:cNvPr id="12" name="TextBox 11">
            <a:extLst>
              <a:ext uri="{FF2B5EF4-FFF2-40B4-BE49-F238E27FC236}">
                <a16:creationId xmlns:a16="http://schemas.microsoft.com/office/drawing/2014/main" id="{1C8BFAFA-B6DB-E855-2407-8995488222F4}"/>
              </a:ext>
            </a:extLst>
          </p:cNvPr>
          <p:cNvSpPr txBox="1"/>
          <p:nvPr/>
        </p:nvSpPr>
        <p:spPr>
          <a:xfrm>
            <a:off x="7291274" y="3597610"/>
            <a:ext cx="4131094"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indent="0">
              <a:spcAft>
                <a:spcPts val="600"/>
              </a:spcAft>
              <a:buNone/>
              <a:defRPr/>
            </a:pPr>
            <a:r>
              <a:rPr lang="en-GB" sz="2000" i="1" dirty="0">
                <a:solidFill>
                  <a:srgbClr val="C00000"/>
                </a:solidFill>
                <a:latin typeface="Calibri" panose="020F0502020204030204" pitchFamily="34" charset="0"/>
                <a:cs typeface="Calibri" panose="020F0502020204030204" pitchFamily="34" charset="0"/>
              </a:rPr>
              <a:t>‘Given the risk of political priorities intruding on professional objectivity, BASW is discouraging our members, as well as other social workers from applying for, or taking up, age assessment roles in the National Age Assessment Board’ (</a:t>
            </a:r>
            <a:r>
              <a:rPr lang="en-US" sz="2000" dirty="0">
                <a:solidFill>
                  <a:srgbClr val="C00000"/>
                </a:solidFill>
                <a:latin typeface="Calibri" panose="020F0502020204030204" pitchFamily="34" charset="0"/>
                <a:cs typeface="Calibri" panose="020F0502020204030204" pitchFamily="34" charset="0"/>
              </a:rPr>
              <a:t>BASW 2023)</a:t>
            </a:r>
          </a:p>
        </p:txBody>
      </p:sp>
      <p:sp>
        <p:nvSpPr>
          <p:cNvPr id="14" name="TextBox 13">
            <a:extLst>
              <a:ext uri="{FF2B5EF4-FFF2-40B4-BE49-F238E27FC236}">
                <a16:creationId xmlns:a16="http://schemas.microsoft.com/office/drawing/2014/main" id="{44C8E291-330F-F1F6-0F95-129E398A2117}"/>
              </a:ext>
            </a:extLst>
          </p:cNvPr>
          <p:cNvSpPr txBox="1"/>
          <p:nvPr/>
        </p:nvSpPr>
        <p:spPr>
          <a:xfrm>
            <a:off x="7107177" y="2259130"/>
            <a:ext cx="4247262" cy="1323439"/>
          </a:xfrm>
          <a:prstGeom prst="rect">
            <a:avLst/>
          </a:prstGeom>
          <a:noFill/>
        </p:spPr>
        <p:txBody>
          <a:bodyPr wrap="square">
            <a:spAutoFit/>
          </a:bodyPr>
          <a:lstStyle/>
          <a:p>
            <a:pPr marL="0" indent="0">
              <a:spcAft>
                <a:spcPts val="600"/>
              </a:spcAft>
              <a:buNone/>
              <a:defRPr/>
            </a:pPr>
            <a:r>
              <a:rPr lang="en-US" sz="2000" dirty="0">
                <a:latin typeface="Calibri" panose="020F0502020204030204" pitchFamily="34" charset="0"/>
                <a:cs typeface="Calibri" panose="020F0502020204030204" pitchFamily="34" charset="0"/>
              </a:rPr>
              <a:t>In response to plans for a National Age Assessment Board and reintroduction of ‘scientific’ measures BASW issued a statement: </a:t>
            </a:r>
          </a:p>
        </p:txBody>
      </p:sp>
    </p:spTree>
    <p:extLst>
      <p:ext uri="{BB962C8B-B14F-4D97-AF65-F5344CB8AC3E}">
        <p14:creationId xmlns:p14="http://schemas.microsoft.com/office/powerpoint/2010/main" val="299613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71A8-4F0E-AF3F-B45F-ADEE900B96E2}"/>
              </a:ext>
            </a:extLst>
          </p:cNvPr>
          <p:cNvSpPr>
            <a:spLocks noGrp="1"/>
          </p:cNvSpPr>
          <p:nvPr>
            <p:ph type="title"/>
          </p:nvPr>
        </p:nvSpPr>
        <p:spPr>
          <a:xfrm>
            <a:off x="1001321" y="405423"/>
            <a:ext cx="7641232" cy="1499616"/>
          </a:xfrm>
        </p:spPr>
        <p:txBody>
          <a:bodyPr>
            <a:normAutofit fontScale="90000"/>
          </a:bodyPr>
          <a:lstStyle/>
          <a:p>
            <a:r>
              <a:rPr lang="en-GB" dirty="0">
                <a:latin typeface="Calibri Light" panose="020F0302020204030204" pitchFamily="34" charset="0"/>
                <a:cs typeface="Calibri Light" panose="020F0302020204030204" pitchFamily="34" charset="0"/>
              </a:rPr>
              <a:t>SAFEGUARDING and care on ARRIVAL – WHOSE ROLE?</a:t>
            </a:r>
          </a:p>
        </p:txBody>
      </p:sp>
      <p:sp>
        <p:nvSpPr>
          <p:cNvPr id="15" name="TextBox 14">
            <a:extLst>
              <a:ext uri="{FF2B5EF4-FFF2-40B4-BE49-F238E27FC236}">
                <a16:creationId xmlns:a16="http://schemas.microsoft.com/office/drawing/2014/main" id="{12423E1F-D1BD-F400-5C4A-2D553FFCADAF}"/>
              </a:ext>
            </a:extLst>
          </p:cNvPr>
          <p:cNvSpPr txBox="1"/>
          <p:nvPr/>
        </p:nvSpPr>
        <p:spPr>
          <a:xfrm>
            <a:off x="6794090" y="2246710"/>
            <a:ext cx="4866966" cy="3785652"/>
          </a:xfrm>
          <a:prstGeom prst="rect">
            <a:avLst/>
          </a:prstGeom>
          <a:solidFill>
            <a:schemeClr val="accent1">
              <a:lumMod val="40000"/>
              <a:lumOff val="60000"/>
            </a:schemeClr>
          </a:solidFill>
        </p:spPr>
        <p:txBody>
          <a:bodyPr wrap="square">
            <a:spAutoFit/>
          </a:bodyPr>
          <a:lstStyle/>
          <a:p>
            <a:r>
              <a:rPr lang="en-GB" sz="2400" b="0" i="0" dirty="0">
                <a:effectLst/>
                <a:latin typeface="Calibri" panose="020F0502020204030204" pitchFamily="34" charset="0"/>
                <a:cs typeface="Calibri" panose="020F0502020204030204" pitchFamily="34" charset="0"/>
              </a:rPr>
              <a:t>Over 4,600 unaccompanied children have been accommodated in hotels since July 2021. </a:t>
            </a:r>
          </a:p>
          <a:p>
            <a:endParaRPr lang="en-GB" sz="2400" dirty="0">
              <a:latin typeface="Calibri" panose="020F0502020204030204" pitchFamily="34" charset="0"/>
              <a:cs typeface="Calibri" panose="020F0502020204030204" pitchFamily="34" charset="0"/>
            </a:endParaRPr>
          </a:p>
          <a:p>
            <a:r>
              <a:rPr lang="en-GB" sz="2400" b="0" i="0" dirty="0">
                <a:effectLst/>
                <a:latin typeface="Calibri" panose="020F0502020204030204" pitchFamily="34" charset="0"/>
                <a:cs typeface="Calibri" panose="020F0502020204030204" pitchFamily="34" charset="0"/>
              </a:rPr>
              <a:t>There have been 440 missing occurrences </a:t>
            </a:r>
          </a:p>
          <a:p>
            <a:pPr algn="r"/>
            <a:endParaRPr lang="en-GB" sz="2400" b="0" i="0" dirty="0">
              <a:effectLst/>
              <a:latin typeface="Calibri" panose="020F0502020204030204" pitchFamily="34" charset="0"/>
              <a:cs typeface="Calibri" panose="020F0502020204030204" pitchFamily="34" charset="0"/>
            </a:endParaRPr>
          </a:p>
          <a:p>
            <a:pPr algn="r"/>
            <a:r>
              <a:rPr lang="en-GB" sz="2400" b="0" i="0" dirty="0">
                <a:effectLst/>
                <a:latin typeface="Calibri" panose="020F0502020204030204" pitchFamily="34" charset="0"/>
                <a:cs typeface="Calibri" panose="020F0502020204030204" pitchFamily="34" charset="0"/>
              </a:rPr>
              <a:t>Robert </a:t>
            </a:r>
            <a:r>
              <a:rPr lang="en-GB" sz="2400" b="0" i="0" dirty="0" err="1">
                <a:effectLst/>
                <a:latin typeface="Calibri" panose="020F0502020204030204" pitchFamily="34" charset="0"/>
                <a:cs typeface="Calibri" panose="020F0502020204030204" pitchFamily="34" charset="0"/>
              </a:rPr>
              <a:t>Jenrick</a:t>
            </a:r>
            <a:r>
              <a:rPr lang="en-GB" sz="2400" b="0" i="0" dirty="0">
                <a:effectLst/>
                <a:latin typeface="Calibri" panose="020F0502020204030204" pitchFamily="34" charset="0"/>
                <a:cs typeface="Calibri" panose="020F0502020204030204" pitchFamily="34" charset="0"/>
              </a:rPr>
              <a:t>, Minister </a:t>
            </a:r>
            <a:r>
              <a:rPr lang="en-GB" sz="2400" dirty="0">
                <a:latin typeface="Calibri" panose="020F0502020204030204" pitchFamily="34" charset="0"/>
                <a:cs typeface="Calibri" panose="020F0502020204030204" pitchFamily="34" charset="0"/>
              </a:rPr>
              <a:t>for Immigration </a:t>
            </a:r>
          </a:p>
          <a:p>
            <a:pPr algn="r"/>
            <a:r>
              <a:rPr lang="en-GB" sz="2400" dirty="0">
                <a:latin typeface="Calibri" panose="020F0502020204030204" pitchFamily="34" charset="0"/>
                <a:cs typeface="Calibri" panose="020F0502020204030204" pitchFamily="34" charset="0"/>
              </a:rPr>
              <a:t>(Hansard , Jan 24</a:t>
            </a:r>
            <a:r>
              <a:rPr lang="en-GB" sz="2400" baseline="30000" dirty="0">
                <a:latin typeface="Calibri" panose="020F0502020204030204" pitchFamily="34" charset="0"/>
                <a:cs typeface="Calibri" panose="020F0502020204030204" pitchFamily="34" charset="0"/>
              </a:rPr>
              <a:t>th</a:t>
            </a:r>
            <a:r>
              <a:rPr lang="en-GB" sz="2400" dirty="0">
                <a:latin typeface="Calibri" panose="020F0502020204030204" pitchFamily="34" charset="0"/>
                <a:cs typeface="Calibri" panose="020F0502020204030204" pitchFamily="34" charset="0"/>
              </a:rPr>
              <a:t> 2023 )</a:t>
            </a:r>
          </a:p>
        </p:txBody>
      </p:sp>
      <p:sp>
        <p:nvSpPr>
          <p:cNvPr id="17" name="TextBox 16">
            <a:extLst>
              <a:ext uri="{FF2B5EF4-FFF2-40B4-BE49-F238E27FC236}">
                <a16:creationId xmlns:a16="http://schemas.microsoft.com/office/drawing/2014/main" id="{E701C6C7-3C3A-AE86-5C87-B801A61A56C4}"/>
              </a:ext>
            </a:extLst>
          </p:cNvPr>
          <p:cNvSpPr txBox="1"/>
          <p:nvPr/>
        </p:nvSpPr>
        <p:spPr>
          <a:xfrm>
            <a:off x="816081" y="3330227"/>
            <a:ext cx="5181597" cy="2862322"/>
          </a:xfrm>
          <a:prstGeom prst="rect">
            <a:avLst/>
          </a:prstGeom>
          <a:solidFill>
            <a:schemeClr val="accent5">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Calibri" panose="020F0502020204030204" pitchFamily="34" charset="0"/>
                <a:cs typeface="Calibri" panose="020F0502020204030204" pitchFamily="34" charset="0"/>
              </a:rPr>
              <a:t>The concern is the period between the child landing and being placed with a Local Authority.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Calibri" panose="020F0502020204030204" pitchFamily="34" charset="0"/>
                <a:cs typeface="Calibri" panose="020F0502020204030204" pitchFamily="34" charset="0"/>
              </a:rPr>
              <a:t>The Home Office are clear that they have no statutory responsibility for this provision - the LAs state these are transient children in the care of the Home Office for whom they do not have statutory responsibility. </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2000" dirty="0">
                <a:latin typeface="Calibri" panose="020F0502020204030204" pitchFamily="34" charset="0"/>
                <a:cs typeface="Calibri" panose="020F0502020204030204" pitchFamily="34" charset="0"/>
              </a:rPr>
              <a:t>(Robson 2023)</a:t>
            </a:r>
            <a:endParaRPr lang="en-GB" sz="2000" b="0" dirty="0">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079AE756-EBD1-410B-DE1D-14DCBEC04B3D}"/>
              </a:ext>
            </a:extLst>
          </p:cNvPr>
          <p:cNvSpPr txBox="1"/>
          <p:nvPr/>
        </p:nvSpPr>
        <p:spPr>
          <a:xfrm>
            <a:off x="816079" y="2095278"/>
            <a:ext cx="5378243" cy="1015663"/>
          </a:xfrm>
          <a:prstGeom prst="rect">
            <a:avLst/>
          </a:prstGeom>
          <a:noFill/>
        </p:spPr>
        <p:txBody>
          <a:bodyPr wrap="square">
            <a:spAutoFit/>
          </a:bodyPr>
          <a:lstStyle/>
          <a:p>
            <a:r>
              <a:rPr lang="en-GB" sz="2000" b="0" i="0" dirty="0">
                <a:effectLst/>
                <a:latin typeface="Calibri" panose="020F0502020204030204" pitchFamily="34" charset="0"/>
                <a:cs typeface="Calibri" panose="020F0502020204030204" pitchFamily="34" charset="0"/>
              </a:rPr>
              <a:t>From February 2022, LAs expected to accommodate </a:t>
            </a:r>
            <a:r>
              <a:rPr lang="en-GB" sz="2000" dirty="0">
                <a:latin typeface="Calibri" panose="020F0502020204030204" pitchFamily="34" charset="0"/>
                <a:cs typeface="Calibri" panose="020F0502020204030204" pitchFamily="34" charset="0"/>
              </a:rPr>
              <a:t>separated young people </a:t>
            </a:r>
            <a:r>
              <a:rPr lang="en-GB" sz="2000" b="0" i="0" dirty="0">
                <a:effectLst/>
                <a:latin typeface="Calibri" panose="020F0502020204030204" pitchFamily="34" charset="0"/>
                <a:cs typeface="Calibri" panose="020F0502020204030204" pitchFamily="34" charset="0"/>
              </a:rPr>
              <a:t>on a rota system</a:t>
            </a:r>
            <a:endParaRPr lang="en-GB" sz="2000" dirty="0"/>
          </a:p>
        </p:txBody>
      </p:sp>
    </p:spTree>
    <p:extLst>
      <p:ext uri="{BB962C8B-B14F-4D97-AF65-F5344CB8AC3E}">
        <p14:creationId xmlns:p14="http://schemas.microsoft.com/office/powerpoint/2010/main" val="323978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72CBB-E0FD-79DC-1223-34E5B45B3118}"/>
              </a:ext>
            </a:extLst>
          </p:cNvPr>
          <p:cNvSpPr>
            <a:spLocks noGrp="1"/>
          </p:cNvSpPr>
          <p:nvPr>
            <p:ph type="title"/>
          </p:nvPr>
        </p:nvSpPr>
        <p:spPr>
          <a:xfrm>
            <a:off x="1024128" y="585216"/>
            <a:ext cx="6066818" cy="1499616"/>
          </a:xfrm>
        </p:spPr>
        <p:txBody>
          <a:bodyPr>
            <a:normAutofit/>
          </a:bodyPr>
          <a:lstStyle/>
          <a:p>
            <a:r>
              <a:rPr lang="en-GB" sz="3500" dirty="0">
                <a:latin typeface="Calibri Light" panose="020F0302020204030204" pitchFamily="34" charset="0"/>
                <a:cs typeface="Calibri Light" panose="020F0302020204030204" pitchFamily="34" charset="0"/>
              </a:rPr>
              <a:t>High Court ruling </a:t>
            </a:r>
            <a:br>
              <a:rPr lang="en-GB" sz="3500" dirty="0">
                <a:latin typeface="Calibri Light" panose="020F0302020204030204" pitchFamily="34" charset="0"/>
                <a:cs typeface="Calibri Light" panose="020F0302020204030204" pitchFamily="34" charset="0"/>
              </a:rPr>
            </a:br>
            <a:r>
              <a:rPr lang="en-GB" sz="3500" dirty="0">
                <a:latin typeface="Calibri Light" panose="020F0302020204030204" pitchFamily="34" charset="0"/>
                <a:cs typeface="Calibri Light" panose="020F0302020204030204" pitchFamily="34" charset="0"/>
              </a:rPr>
              <a:t>July 23 2023:</a:t>
            </a:r>
            <a:br>
              <a:rPr lang="en-GB" sz="3500" dirty="0">
                <a:latin typeface="Calibri Light" panose="020F0302020204030204" pitchFamily="34" charset="0"/>
                <a:cs typeface="Calibri Light" panose="020F0302020204030204" pitchFamily="34" charset="0"/>
              </a:rPr>
            </a:br>
            <a:endParaRPr lang="en-GB" sz="3500"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41969C68-B3ED-A9E5-E652-1BB1BBA7027C}"/>
              </a:ext>
            </a:extLst>
          </p:cNvPr>
          <p:cNvSpPr>
            <a:spLocks noGrp="1"/>
          </p:cNvSpPr>
          <p:nvPr>
            <p:ph idx="1"/>
          </p:nvPr>
        </p:nvSpPr>
        <p:spPr>
          <a:xfrm>
            <a:off x="991704" y="2018592"/>
            <a:ext cx="6066818" cy="4023360"/>
          </a:xfrm>
        </p:spPr>
        <p:txBody>
          <a:bodyPr>
            <a:normAutofit/>
          </a:bodyPr>
          <a:lstStyle/>
          <a:p>
            <a:pPr>
              <a:buFont typeface="Wingdings" pitchFamily="2" charset="2"/>
              <a:buChar char="Ø"/>
            </a:pPr>
            <a:r>
              <a:rPr lang="en-GB" sz="2400" b="0" i="0" dirty="0">
                <a:effectLst/>
                <a:latin typeface="Calibri" panose="020F0502020204030204" pitchFamily="34" charset="0"/>
                <a:cs typeface="Calibri" panose="020F0502020204030204" pitchFamily="34" charset="0"/>
              </a:rPr>
              <a:t>Home Office's policy of placing unaccompanied asylum-seeking children in hotels was unlawful when it became “systematic and routine”</a:t>
            </a:r>
          </a:p>
          <a:p>
            <a:pPr>
              <a:buFont typeface="Wingdings" pitchFamily="2" charset="2"/>
              <a:buChar char="Ø"/>
            </a:pPr>
            <a:r>
              <a:rPr lang="en-GB" sz="2400" dirty="0">
                <a:latin typeface="Calibri" panose="020F0502020204030204" pitchFamily="34" charset="0"/>
                <a:cs typeface="Calibri" panose="020F0502020204030204" pitchFamily="34" charset="0"/>
              </a:rPr>
              <a:t> </a:t>
            </a:r>
            <a:r>
              <a:rPr lang="en-GB" sz="2400" b="0" i="0" dirty="0">
                <a:effectLst/>
                <a:latin typeface="Calibri" panose="020F0502020204030204" pitchFamily="34" charset="0"/>
                <a:cs typeface="Calibri" panose="020F0502020204030204" pitchFamily="34" charset="0"/>
              </a:rPr>
              <a:t>decision by Kent County Council to cease taking unaccompanied children was in breach of the Children Act 1989 </a:t>
            </a:r>
          </a:p>
          <a:p>
            <a:pPr>
              <a:buFont typeface="Wingdings" pitchFamily="2" charset="2"/>
              <a:buChar char="Ø"/>
            </a:pPr>
            <a:r>
              <a:rPr lang="en-GB" sz="2400" dirty="0">
                <a:latin typeface="Calibri" panose="020F0502020204030204" pitchFamily="34" charset="0"/>
                <a:cs typeface="Calibri" panose="020F0502020204030204" pitchFamily="34" charset="0"/>
              </a:rPr>
              <a:t> agreement</a:t>
            </a:r>
            <a:r>
              <a:rPr lang="en-GB" sz="2400" b="0" i="0" dirty="0">
                <a:effectLst/>
                <a:latin typeface="Calibri" panose="020F0502020204030204" pitchFamily="34" charset="0"/>
                <a:cs typeface="Calibri" panose="020F0502020204030204" pitchFamily="34" charset="0"/>
              </a:rPr>
              <a:t> between Home Office and KCC that capped the number of unaccompanied children the council would take was unlawful </a:t>
            </a:r>
            <a:endParaRPr lang="en-GB" sz="2400" dirty="0">
              <a:latin typeface="Calibri" panose="020F0502020204030204" pitchFamily="34" charset="0"/>
              <a:cs typeface="Calibri" panose="020F0502020204030204" pitchFamily="34" charset="0"/>
            </a:endParaRPr>
          </a:p>
          <a:p>
            <a:endParaRPr lang="en-GB" dirty="0"/>
          </a:p>
          <a:p>
            <a:endParaRPr lang="en-GB" dirty="0"/>
          </a:p>
          <a:p>
            <a:endParaRPr lang="en-GB" dirty="0"/>
          </a:p>
        </p:txBody>
      </p:sp>
      <p:pic>
        <p:nvPicPr>
          <p:cNvPr id="5" name="Picture 4" descr="Hand with a gavel">
            <a:extLst>
              <a:ext uri="{FF2B5EF4-FFF2-40B4-BE49-F238E27FC236}">
                <a16:creationId xmlns:a16="http://schemas.microsoft.com/office/drawing/2014/main" id="{8F7214A2-3EBA-8233-3244-20C58C59BF8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552267" y="10"/>
            <a:ext cx="4639733" cy="6857990"/>
          </a:xfrm>
          <a:prstGeom prst="rect">
            <a:avLst/>
          </a:prstGeom>
        </p:spPr>
      </p:pic>
      <p:sp>
        <p:nvSpPr>
          <p:cNvPr id="6" name="TextBox 5">
            <a:extLst>
              <a:ext uri="{FF2B5EF4-FFF2-40B4-BE49-F238E27FC236}">
                <a16:creationId xmlns:a16="http://schemas.microsoft.com/office/drawing/2014/main" id="{0E703364-D71E-9D62-522F-13C390E4C95E}"/>
              </a:ext>
            </a:extLst>
          </p:cNvPr>
          <p:cNvSpPr txBox="1"/>
          <p:nvPr/>
        </p:nvSpPr>
        <p:spPr>
          <a:xfrm>
            <a:off x="7964129" y="4373263"/>
            <a:ext cx="3854245" cy="2308324"/>
          </a:xfrm>
          <a:prstGeom prst="rect">
            <a:avLst/>
          </a:prstGeom>
          <a:solidFill>
            <a:schemeClr val="accent1">
              <a:lumMod val="40000"/>
              <a:lumOff val="60000"/>
            </a:schemeClr>
          </a:solidFill>
        </p:spPr>
        <p:txBody>
          <a:bodyPr wrap="square">
            <a:spAutoFit/>
          </a:bodyPr>
          <a:lstStyle/>
          <a:p>
            <a:r>
              <a:rPr lang="en-GB" b="0" i="0" dirty="0">
                <a:effectLst/>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a:t>
            </a:r>
            <a:r>
              <a:rPr lang="en-GB" b="0" i="0" dirty="0">
                <a:effectLst/>
                <a:latin typeface="Calibri" panose="020F0502020204030204" pitchFamily="34" charset="0"/>
                <a:cs typeface="Calibri" panose="020F0502020204030204" pitchFamily="34" charset="0"/>
              </a:rPr>
              <a:t>we are no closer to developing a long-term response that allows us, as corporate parents, to fulfil our duties. Now is the time for a real step change towards a more sustainable system, one that is child-centred and developed in partnership’ (ADCS July 2023)</a:t>
            </a:r>
            <a:endParaRPr lang="en-GB"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F1FCBCE-6CE4-59B7-AE98-513BC1CAA508}"/>
              </a:ext>
            </a:extLst>
          </p:cNvPr>
          <p:cNvSpPr txBox="1"/>
          <p:nvPr/>
        </p:nvSpPr>
        <p:spPr>
          <a:xfrm>
            <a:off x="373626" y="5975711"/>
            <a:ext cx="6717320" cy="646331"/>
          </a:xfrm>
          <a:prstGeom prst="rect">
            <a:avLst/>
          </a:prstGeom>
          <a:noFill/>
        </p:spPr>
        <p:txBody>
          <a:bodyPr wrap="square">
            <a:spAutoFit/>
          </a:bodyPr>
          <a:lstStyle/>
          <a:p>
            <a:r>
              <a:rPr lang="en-GB" dirty="0"/>
              <a:t>Full Judgement at : </a:t>
            </a:r>
            <a:r>
              <a:rPr lang="en-GB" dirty="0">
                <a:hlinkClick r:id="rId4"/>
              </a:rPr>
              <a:t>https://www.bailii.org/ew/cases/EWHC/Admin/2023/1953.html</a:t>
            </a:r>
            <a:endParaRPr lang="en-GB" dirty="0"/>
          </a:p>
        </p:txBody>
      </p:sp>
    </p:spTree>
    <p:extLst>
      <p:ext uri="{BB962C8B-B14F-4D97-AF65-F5344CB8AC3E}">
        <p14:creationId xmlns:p14="http://schemas.microsoft.com/office/powerpoint/2010/main" val="117725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42644E-EE6C-6D8F-B09F-F3CD8CDCBC07}"/>
              </a:ext>
            </a:extLst>
          </p:cNvPr>
          <p:cNvSpPr>
            <a:spLocks noGrp="1"/>
          </p:cNvSpPr>
          <p:nvPr>
            <p:ph type="title"/>
          </p:nvPr>
        </p:nvSpPr>
        <p:spPr>
          <a:xfrm>
            <a:off x="572493" y="238539"/>
            <a:ext cx="11018520" cy="1434415"/>
          </a:xfrm>
        </p:spPr>
        <p:txBody>
          <a:bodyPr anchor="b">
            <a:normAutofit fontScale="90000"/>
          </a:bodyPr>
          <a:lstStyle/>
          <a:p>
            <a:r>
              <a:rPr lang="en-GB" sz="5400" dirty="0"/>
              <a:t>Illegal Migration Act 2023 (not all in force)</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385DA0-EB93-FC31-F5FD-161F3FE25C9C}"/>
              </a:ext>
            </a:extLst>
          </p:cNvPr>
          <p:cNvSpPr>
            <a:spLocks noGrp="1"/>
          </p:cNvSpPr>
          <p:nvPr>
            <p:ph idx="1"/>
          </p:nvPr>
        </p:nvSpPr>
        <p:spPr>
          <a:xfrm>
            <a:off x="572493" y="1911493"/>
            <a:ext cx="7617778" cy="4707967"/>
          </a:xfrm>
        </p:spPr>
        <p:txBody>
          <a:bodyPr anchor="t">
            <a:normAutofit lnSpcReduction="10000"/>
          </a:bodyPr>
          <a:lstStyle/>
          <a:p>
            <a:pPr marL="0" indent="0">
              <a:buNone/>
            </a:pPr>
            <a:r>
              <a:rPr lang="en-GB" sz="2000" b="0" i="0" dirty="0">
                <a:effectLst/>
                <a:latin typeface="Calibri" panose="020F0502020204030204" pitchFamily="34" charset="0"/>
                <a:cs typeface="Calibri" panose="020F0502020204030204" pitchFamily="34" charset="0"/>
              </a:rPr>
              <a:t>Peo</a:t>
            </a:r>
            <a:r>
              <a:rPr lang="en-GB" sz="2400" b="0" i="0" dirty="0">
                <a:effectLst/>
                <a:latin typeface="Calibri" panose="020F0502020204030204" pitchFamily="34" charset="0"/>
                <a:cs typeface="Calibri" panose="020F0502020204030204" pitchFamily="34" charset="0"/>
              </a:rPr>
              <a:t>ple entering the UK will be removed if:</a:t>
            </a:r>
          </a:p>
          <a:p>
            <a:r>
              <a:rPr lang="en-GB" sz="2400" b="0" i="0" dirty="0">
                <a:effectLst/>
                <a:latin typeface="Calibri" panose="020F0502020204030204" pitchFamily="34" charset="0"/>
                <a:cs typeface="Calibri" panose="020F0502020204030204" pitchFamily="34" charset="0"/>
              </a:rPr>
              <a:t>They arrive through an “illegal” route as determined by the Government</a:t>
            </a:r>
            <a:r>
              <a:rPr lang="en-GB" sz="2400" dirty="0">
                <a:latin typeface="Calibri" panose="020F0502020204030204" pitchFamily="34" charset="0"/>
                <a:cs typeface="Calibri" panose="020F0502020204030204" pitchFamily="34" charset="0"/>
              </a:rPr>
              <a:t>, </a:t>
            </a:r>
            <a:r>
              <a:rPr lang="en-GB" sz="2400" b="0" i="0" dirty="0">
                <a:effectLst/>
                <a:latin typeface="Calibri" panose="020F0502020204030204" pitchFamily="34" charset="0"/>
                <a:cs typeface="Calibri" panose="020F0502020204030204" pitchFamily="34" charset="0"/>
              </a:rPr>
              <a:t>on or after 7th March 2023.</a:t>
            </a:r>
          </a:p>
          <a:p>
            <a:r>
              <a:rPr lang="en-GB" sz="2400" b="0" i="0" dirty="0">
                <a:effectLst/>
                <a:latin typeface="Calibri" panose="020F0502020204030204" pitchFamily="34" charset="0"/>
                <a:cs typeface="Calibri" panose="020F0502020204030204" pitchFamily="34" charset="0"/>
              </a:rPr>
              <a:t>They did not come directly from the country they are fleeing.</a:t>
            </a:r>
          </a:p>
          <a:p>
            <a:pPr marL="0" indent="0">
              <a:buNone/>
            </a:pPr>
            <a:r>
              <a:rPr lang="en-GB" sz="2400" b="0" i="0" dirty="0">
                <a:effectLst/>
                <a:latin typeface="Calibri" panose="020F0502020204030204" pitchFamily="34" charset="0"/>
                <a:cs typeface="Calibri" panose="020F0502020204030204" pitchFamily="34" charset="0"/>
              </a:rPr>
              <a:t>These rules will apply to unaccompanied asylum-seeking children at 18. </a:t>
            </a:r>
          </a:p>
          <a:p>
            <a:pPr marL="0" indent="0">
              <a:buNone/>
            </a:pPr>
            <a:r>
              <a:rPr lang="en-GB" sz="2400" b="0" i="0" dirty="0">
                <a:effectLst/>
                <a:latin typeface="Calibri" panose="020F0502020204030204" pitchFamily="34" charset="0"/>
                <a:cs typeface="Calibri" panose="020F0502020204030204" pitchFamily="34" charset="0"/>
              </a:rPr>
              <a:t>When a </a:t>
            </a:r>
            <a:r>
              <a:rPr lang="en-GB" sz="2400" dirty="0">
                <a:latin typeface="Calibri" panose="020F0502020204030204" pitchFamily="34" charset="0"/>
                <a:cs typeface="Calibri" panose="020F0502020204030204" pitchFamily="34" charset="0"/>
              </a:rPr>
              <a:t>child </a:t>
            </a:r>
            <a:r>
              <a:rPr lang="en-GB" sz="2400" b="0" i="0" dirty="0">
                <a:effectLst/>
                <a:latin typeface="Calibri" panose="020F0502020204030204" pitchFamily="34" charset="0"/>
                <a:cs typeface="Calibri" panose="020F0502020204030204" pitchFamily="34" charset="0"/>
              </a:rPr>
              <a:t>arrives “illegally”, their claim will be deemed inadmissible, but they will be kept in Home Office accommodation or the care of the local authority until they turn 18. </a:t>
            </a:r>
          </a:p>
          <a:p>
            <a:pPr marL="0" indent="0">
              <a:buNone/>
            </a:pPr>
            <a:r>
              <a:rPr lang="en-GB" sz="2400" dirty="0">
                <a:solidFill>
                  <a:srgbClr val="C00000"/>
                </a:solidFill>
                <a:latin typeface="Calibri" panose="020F0502020204030204" pitchFamily="34" charset="0"/>
                <a:cs typeface="Calibri" panose="020F0502020204030204" pitchFamily="34" charset="0"/>
              </a:rPr>
              <a:t>The Home Secretary has powers to remove unaccompanied children from the care of the local authority</a:t>
            </a:r>
            <a:endParaRPr lang="en-GB" sz="2400" b="0" i="0" dirty="0">
              <a:solidFill>
                <a:srgbClr val="C00000"/>
              </a:solidFill>
              <a:effectLst/>
              <a:latin typeface="Calibri" panose="020F0502020204030204" pitchFamily="34" charset="0"/>
              <a:cs typeface="Calibri" panose="020F0502020204030204" pitchFamily="34" charset="0"/>
            </a:endParaRPr>
          </a:p>
          <a:p>
            <a:pPr marL="0" indent="0">
              <a:buNone/>
            </a:pPr>
            <a:endParaRPr lang="en-GB" sz="1400" dirty="0"/>
          </a:p>
        </p:txBody>
      </p:sp>
      <p:sp>
        <p:nvSpPr>
          <p:cNvPr id="4" name="TextBox 3">
            <a:extLst>
              <a:ext uri="{FF2B5EF4-FFF2-40B4-BE49-F238E27FC236}">
                <a16:creationId xmlns:a16="http://schemas.microsoft.com/office/drawing/2014/main" id="{D9233C15-05BB-EEF7-A01D-E466458A10D5}"/>
              </a:ext>
            </a:extLst>
          </p:cNvPr>
          <p:cNvSpPr txBox="1"/>
          <p:nvPr/>
        </p:nvSpPr>
        <p:spPr>
          <a:xfrm>
            <a:off x="8762764" y="2670348"/>
            <a:ext cx="2662320" cy="2862322"/>
          </a:xfrm>
          <a:prstGeom prst="rect">
            <a:avLst/>
          </a:prstGeom>
          <a:solidFill>
            <a:schemeClr val="accent6">
              <a:lumMod val="40000"/>
              <a:lumOff val="60000"/>
            </a:schemeClr>
          </a:solidFill>
        </p:spPr>
        <p:txBody>
          <a:bodyPr wrap="square">
            <a:spAutoFit/>
          </a:bodyPr>
          <a:lstStyle/>
          <a:p>
            <a:r>
              <a:rPr lang="en-GB" b="0" i="0" dirty="0">
                <a:solidFill>
                  <a:srgbClr val="00205B"/>
                </a:solidFill>
                <a:effectLst/>
                <a:latin typeface="Calibri" panose="020F0502020204030204" pitchFamily="34" charset="0"/>
                <a:cs typeface="Calibri" panose="020F0502020204030204" pitchFamily="34" charset="0"/>
              </a:rPr>
              <a:t>It is vital that the measures in the Illegal Migration Act, which would create a legal basis for children to be accommodated by the Home Office, are not brought into force. </a:t>
            </a:r>
            <a:endParaRPr lang="en-GB" dirty="0">
              <a:solidFill>
                <a:srgbClr val="00205B"/>
              </a:solidFill>
              <a:latin typeface="Calibri" panose="020F0502020204030204" pitchFamily="34" charset="0"/>
              <a:cs typeface="Calibri" panose="020F0502020204030204" pitchFamily="34" charset="0"/>
            </a:endParaRPr>
          </a:p>
          <a:p>
            <a:pPr algn="r"/>
            <a:r>
              <a:rPr lang="en-GB" b="0" i="0" dirty="0">
                <a:solidFill>
                  <a:srgbClr val="00205B"/>
                </a:solidFill>
                <a:effectLst/>
                <a:latin typeface="Calibri" panose="020F0502020204030204" pitchFamily="34" charset="0"/>
                <a:cs typeface="Calibri" panose="020F0502020204030204" pitchFamily="34" charset="0"/>
              </a:rPr>
              <a:t>(Children’s Commissioner Oct 19</a:t>
            </a:r>
            <a:r>
              <a:rPr lang="en-GB" b="0" i="0" baseline="30000" dirty="0">
                <a:solidFill>
                  <a:srgbClr val="00205B"/>
                </a:solidFill>
                <a:effectLst/>
                <a:latin typeface="Calibri" panose="020F0502020204030204" pitchFamily="34" charset="0"/>
                <a:cs typeface="Calibri" panose="020F0502020204030204" pitchFamily="34" charset="0"/>
              </a:rPr>
              <a:t>th</a:t>
            </a:r>
            <a:r>
              <a:rPr lang="en-GB" b="0" i="0" dirty="0">
                <a:solidFill>
                  <a:srgbClr val="00205B"/>
                </a:solidFill>
                <a:effectLst/>
                <a:latin typeface="Calibri" panose="020F0502020204030204" pitchFamily="34" charset="0"/>
                <a:cs typeface="Calibri" panose="020F0502020204030204" pitchFamily="34" charset="0"/>
              </a:rPr>
              <a:t> 2023)</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03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10" y="-13188"/>
            <a:ext cx="12192000" cy="1165922"/>
          </a:xfrm>
        </p:spPr>
        <p:txBody>
          <a:bodyPr>
            <a:normAutofit/>
          </a:bodyPr>
          <a:lstStyle/>
          <a:p>
            <a:r>
              <a:rPr lang="en-US" dirty="0">
                <a:ea typeface="Helvetica" charset="0"/>
                <a:cs typeface="Helvetica" charset="0"/>
              </a:rPr>
              <a:t>What do young people say they want?</a:t>
            </a:r>
          </a:p>
        </p:txBody>
      </p:sp>
      <p:sp>
        <p:nvSpPr>
          <p:cNvPr id="3" name="Content Placeholder 2"/>
          <p:cNvSpPr>
            <a:spLocks noGrp="1"/>
          </p:cNvSpPr>
          <p:nvPr>
            <p:ph idx="1"/>
          </p:nvPr>
        </p:nvSpPr>
        <p:spPr>
          <a:xfrm>
            <a:off x="903104" y="2084832"/>
            <a:ext cx="5497695" cy="4077148"/>
          </a:xfrm>
        </p:spPr>
        <p:txBody>
          <a:bodyPr/>
          <a:lstStyle/>
          <a:p>
            <a:endParaRPr lang="en-US" dirty="0"/>
          </a:p>
          <a:p>
            <a:endParaRPr lang="en-US" dirty="0"/>
          </a:p>
        </p:txBody>
      </p:sp>
      <p:sp>
        <p:nvSpPr>
          <p:cNvPr id="7" name="TextBox 6"/>
          <p:cNvSpPr txBox="1"/>
          <p:nvPr/>
        </p:nvSpPr>
        <p:spPr>
          <a:xfrm>
            <a:off x="236110" y="1022529"/>
            <a:ext cx="7233727" cy="5632311"/>
          </a:xfrm>
          <a:prstGeom prst="rect">
            <a:avLst/>
          </a:prstGeom>
          <a:solidFill>
            <a:schemeClr val="accent4">
              <a:lumMod val="40000"/>
              <a:lumOff val="6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Helvetica" charset="0"/>
                <a:cs typeface="Helvetica" charset="0"/>
              </a:rPr>
              <a:t>Safe place to live, with access to education, health care and networks - choices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ea typeface="Helvetica" charset="0"/>
              <a:cs typeface="Helvetica"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Helvetica" charset="0"/>
                <a:cs typeface="Helvetica" charset="0"/>
              </a:rPr>
              <a:t>Social workers who engage with them and understand their aspirations and their fears – and acts</a:t>
            </a:r>
            <a:r>
              <a:rPr kumimoji="0" lang="en-US" sz="2000" b="0" i="0" u="none" strike="noStrike" kern="1200" cap="none" spc="0" normalizeH="0" noProof="0" dirty="0">
                <a:ln>
                  <a:noFill/>
                </a:ln>
                <a:solidFill>
                  <a:prstClr val="black"/>
                </a:solidFill>
                <a:effectLst/>
                <a:uLnTx/>
                <a:uFillTx/>
                <a:ea typeface="Helvetica" charset="0"/>
                <a:cs typeface="Helvetica" charset="0"/>
              </a:rPr>
              <a:t> for them when needed</a:t>
            </a:r>
            <a:endParaRPr kumimoji="0" lang="en-US" sz="2000" b="0" i="0" u="none" strike="noStrike" kern="1200" cap="none" spc="0" normalizeH="0" baseline="0" noProof="0" dirty="0">
              <a:ln>
                <a:noFill/>
              </a:ln>
              <a:solidFill>
                <a:prstClr val="black"/>
              </a:solidFill>
              <a:effectLst/>
              <a:uLnTx/>
              <a:uFillTx/>
              <a:ea typeface="Helvetica" charset="0"/>
              <a:cs typeface="Helvetica"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ea typeface="Helvetica" charset="0"/>
              <a:cs typeface="Helvetica"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000" noProof="0" dirty="0">
                <a:solidFill>
                  <a:prstClr val="black"/>
                </a:solidFill>
                <a:ea typeface="Helvetica" charset="0"/>
                <a:cs typeface="Helvetica" charset="0"/>
              </a:rPr>
              <a:t>Support to tell their ‘story’ in their own time to people they trust</a:t>
            </a:r>
            <a:endParaRPr kumimoji="0" lang="en-US" sz="2000" b="0" i="0" u="none" strike="noStrike" kern="1200" cap="none" spc="0" normalizeH="0" baseline="0" noProof="0" dirty="0">
              <a:ln>
                <a:noFill/>
              </a:ln>
              <a:solidFill>
                <a:prstClr val="black"/>
              </a:solidFill>
              <a:effectLst/>
              <a:uLnTx/>
              <a:uFillTx/>
              <a:ea typeface="Helvetica" charset="0"/>
              <a:cs typeface="Helvetica"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ea typeface="Helvetica" charset="0"/>
              <a:cs typeface="Helvetica"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Helvetica" charset="0"/>
                <a:cs typeface="Helvetica" charset="0"/>
              </a:rPr>
              <a:t>Support to practice their culture, in the way they choose,</a:t>
            </a:r>
            <a:r>
              <a:rPr kumimoji="0" lang="en-US" sz="2000" b="0" i="0" u="none" strike="noStrike" kern="1200" cap="none" spc="0" normalizeH="0" noProof="0" dirty="0">
                <a:ln>
                  <a:noFill/>
                </a:ln>
                <a:solidFill>
                  <a:prstClr val="black"/>
                </a:solidFill>
                <a:effectLst/>
                <a:uLnTx/>
                <a:uFillTx/>
                <a:ea typeface="Helvetica" charset="0"/>
                <a:cs typeface="Helvetica" charset="0"/>
              </a:rPr>
              <a:t> and h</a:t>
            </a:r>
            <a:r>
              <a:rPr lang="en-US" sz="2000" dirty="0" err="1">
                <a:solidFill>
                  <a:prstClr val="black"/>
                </a:solidFill>
                <a:ea typeface="Helvetica" charset="0"/>
                <a:cs typeface="Helvetica" charset="0"/>
              </a:rPr>
              <a:t>elp</a:t>
            </a:r>
            <a:r>
              <a:rPr kumimoji="0" lang="en-US" sz="2000" b="0" i="0" u="none" strike="noStrike" kern="1200" cap="none" spc="0" normalizeH="0" baseline="0" noProof="0" dirty="0">
                <a:ln>
                  <a:noFill/>
                </a:ln>
                <a:solidFill>
                  <a:prstClr val="black"/>
                </a:solidFill>
                <a:effectLst/>
                <a:uLnTx/>
                <a:uFillTx/>
                <a:ea typeface="Helvetica" charset="0"/>
                <a:cs typeface="Helvetica" charset="0"/>
              </a:rPr>
              <a:t> to learn about the culture in new country</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ea typeface="Helvetica" charset="0"/>
              <a:cs typeface="Helvetica"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Helvetica" charset="0"/>
                <a:cs typeface="Helvetica" charset="0"/>
              </a:rPr>
              <a:t>Informed practitioners who understand the local social care </a:t>
            </a:r>
            <a:r>
              <a:rPr kumimoji="0" lang="en-US" sz="2000" b="0" i="0" u="sng" strike="noStrike" kern="1200" cap="none" spc="0" normalizeH="0" baseline="0" noProof="0" dirty="0">
                <a:ln>
                  <a:noFill/>
                </a:ln>
                <a:solidFill>
                  <a:prstClr val="black"/>
                </a:solidFill>
                <a:effectLst/>
                <a:uLnTx/>
                <a:uFillTx/>
                <a:ea typeface="Helvetica" charset="0"/>
                <a:cs typeface="Helvetica" charset="0"/>
              </a:rPr>
              <a:t>and</a:t>
            </a:r>
            <a:r>
              <a:rPr kumimoji="0" lang="en-US" sz="2000" b="0" i="0" u="none" strike="noStrike" kern="1200" cap="none" spc="0" normalizeH="0" baseline="0" noProof="0" dirty="0">
                <a:ln>
                  <a:noFill/>
                </a:ln>
                <a:solidFill>
                  <a:prstClr val="black"/>
                </a:solidFill>
                <a:effectLst/>
                <a:uLnTx/>
                <a:uFillTx/>
                <a:ea typeface="Helvetica" charset="0"/>
                <a:cs typeface="Helvetica" charset="0"/>
              </a:rPr>
              <a:t> immigration systems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ea typeface="Helvetica" charset="0"/>
              <a:cs typeface="Helvetica"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ea typeface="Helvetica" charset="0"/>
                <a:cs typeface="Helvetica" charset="0"/>
              </a:rPr>
              <a:t>Support to maintain links with transnational families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ea typeface="Helvetica" charset="0"/>
              <a:cs typeface="Helvetica"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000" b="1" i="0" u="none" strike="noStrike" kern="1200" cap="none" spc="0" normalizeH="0" baseline="0" noProof="0" dirty="0">
                <a:ln>
                  <a:noFill/>
                </a:ln>
                <a:solidFill>
                  <a:prstClr val="black"/>
                </a:solidFill>
                <a:effectLst/>
                <a:uLnTx/>
                <a:uFillTx/>
                <a:ea typeface="Helvetica" charset="0"/>
                <a:cs typeface="Helvetica" charset="0"/>
              </a:rPr>
              <a:t>Durable solutions </a:t>
            </a:r>
            <a:r>
              <a:rPr kumimoji="0" lang="mr-IN" sz="2000" b="0" i="0" u="none" strike="noStrike" kern="1200" cap="none" spc="0" normalizeH="0" baseline="0" noProof="0" dirty="0">
                <a:ln>
                  <a:noFill/>
                </a:ln>
                <a:solidFill>
                  <a:prstClr val="black"/>
                </a:solidFill>
                <a:effectLst/>
                <a:uLnTx/>
                <a:uFillTx/>
                <a:ea typeface="Helvetica" charset="0"/>
                <a:cs typeface="Helvetica" charset="0"/>
              </a:rPr>
              <a:t>–</a:t>
            </a:r>
            <a:r>
              <a:rPr kumimoji="0" lang="en-US" sz="2000" b="0" i="0" u="none" strike="noStrike" kern="1200" cap="none" spc="0" normalizeH="0" baseline="0" noProof="0" dirty="0">
                <a:ln>
                  <a:noFill/>
                </a:ln>
                <a:solidFill>
                  <a:prstClr val="black"/>
                </a:solidFill>
                <a:effectLst/>
                <a:uLnTx/>
                <a:uFillTx/>
                <a:ea typeface="Helvetica" charset="0"/>
                <a:cs typeface="Helvetica" charset="0"/>
              </a:rPr>
              <a:t> a future that is secure in their country of choice</a:t>
            </a:r>
          </a:p>
        </p:txBody>
      </p:sp>
      <p:graphicFrame>
        <p:nvGraphicFramePr>
          <p:cNvPr id="5" name="Content Placeholder 3"/>
          <p:cNvGraphicFramePr>
            <a:graphicFrameLocks/>
          </p:cNvGraphicFramePr>
          <p:nvPr>
            <p:extLst>
              <p:ext uri="{D42A27DB-BD31-4B8C-83A1-F6EECF244321}">
                <p14:modId xmlns:p14="http://schemas.microsoft.com/office/powerpoint/2010/main" val="3863523128"/>
              </p:ext>
            </p:extLst>
          </p:nvPr>
        </p:nvGraphicFramePr>
        <p:xfrm>
          <a:off x="7167852" y="1022529"/>
          <a:ext cx="5260258" cy="4596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460591" y="5650805"/>
            <a:ext cx="27406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UNCRC Triangle of Rights</a:t>
            </a:r>
          </a:p>
        </p:txBody>
      </p:sp>
    </p:spTree>
    <p:extLst>
      <p:ext uri="{BB962C8B-B14F-4D97-AF65-F5344CB8AC3E}">
        <p14:creationId xmlns:p14="http://schemas.microsoft.com/office/powerpoint/2010/main" val="53343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5564-94AA-8809-1E9D-377B9FC63261}"/>
              </a:ext>
            </a:extLst>
          </p:cNvPr>
          <p:cNvSpPr>
            <a:spLocks noGrp="1"/>
          </p:cNvSpPr>
          <p:nvPr>
            <p:ph type="title"/>
          </p:nvPr>
        </p:nvSpPr>
        <p:spPr>
          <a:xfrm>
            <a:off x="5868557" y="278706"/>
            <a:ext cx="5444382" cy="1402470"/>
          </a:xfrm>
        </p:spPr>
        <p:txBody>
          <a:bodyPr anchor="t">
            <a:normAutofit/>
          </a:bodyPr>
          <a:lstStyle/>
          <a:p>
            <a:r>
              <a:rPr lang="en-GB" sz="3200" dirty="0"/>
              <a:t>Some Good News</a:t>
            </a:r>
          </a:p>
        </p:txBody>
      </p:sp>
      <p:pic>
        <p:nvPicPr>
          <p:cNvPr id="14" name="Picture 13" descr="Two women laughing">
            <a:extLst>
              <a:ext uri="{FF2B5EF4-FFF2-40B4-BE49-F238E27FC236}">
                <a16:creationId xmlns:a16="http://schemas.microsoft.com/office/drawing/2014/main" id="{1518A4AD-0246-B112-857D-BAB3C9A5C48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0"/>
            <a:ext cx="5151179" cy="6857990"/>
          </a:xfrm>
          <a:prstGeom prst="rect">
            <a:avLst/>
          </a:prstGeom>
        </p:spPr>
      </p:pic>
      <p:cxnSp>
        <p:nvCxnSpPr>
          <p:cNvPr id="18" name="Straight Connector 1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41ECD3-26FC-D1C5-5EF2-C64FC4A41C38}"/>
              </a:ext>
            </a:extLst>
          </p:cNvPr>
          <p:cNvSpPr>
            <a:spLocks noGrp="1"/>
          </p:cNvSpPr>
          <p:nvPr>
            <p:ph idx="1"/>
          </p:nvPr>
        </p:nvSpPr>
        <p:spPr>
          <a:xfrm>
            <a:off x="5430845" y="988998"/>
            <a:ext cx="6319805" cy="5678176"/>
          </a:xfrm>
        </p:spPr>
        <p:txBody>
          <a:bodyPr>
            <a:normAutofit fontScale="85000" lnSpcReduction="20000"/>
          </a:bodyPr>
          <a:lstStyle/>
          <a:p>
            <a:r>
              <a:rPr lang="en-GB" sz="2400" dirty="0">
                <a:effectLst/>
                <a:ea typeface="Calibri" panose="020F0502020204030204" pitchFamily="34" charset="0"/>
                <a:cs typeface="Times New Roman" panose="02020603050405020304" pitchFamily="18" charset="0"/>
              </a:rPr>
              <a:t>There are examples of resourceful, skilled, empathetic and committed practice with children in care systems across every region of the world (Crock and Benson 2018, IFSW 2021)</a:t>
            </a:r>
          </a:p>
          <a:p>
            <a:r>
              <a:rPr lang="en-GB" sz="2400" dirty="0">
                <a:effectLst/>
                <a:ea typeface="Calibri" panose="020F0502020204030204" pitchFamily="34" charset="0"/>
                <a:cs typeface="Times New Roman" panose="02020603050405020304" pitchFamily="18" charset="0"/>
              </a:rPr>
              <a:t>Young migrants in Italy and the UK have talked of carers helping them to realise their aspirations (Chase and Allsopp 2021)</a:t>
            </a:r>
          </a:p>
          <a:p>
            <a:r>
              <a:rPr lang="en-GB" sz="2400" dirty="0">
                <a:ea typeface="Calibri" panose="020F0502020204030204" pitchFamily="34" charset="0"/>
                <a:cs typeface="Times New Roman" panose="02020603050405020304" pitchFamily="18" charset="0"/>
              </a:rPr>
              <a:t>Y</a:t>
            </a:r>
            <a:r>
              <a:rPr lang="en-GB" sz="2400" dirty="0">
                <a:effectLst/>
                <a:ea typeface="Calibri" panose="020F0502020204030204" pitchFamily="34" charset="0"/>
                <a:cs typeface="Times New Roman" panose="02020603050405020304" pitchFamily="18" charset="0"/>
              </a:rPr>
              <a:t>oung people in English foster care have described social workers as providers of ‘</a:t>
            </a:r>
            <a:r>
              <a:rPr lang="en-GB" sz="2400" i="1" dirty="0">
                <a:effectLst/>
                <a:ea typeface="Calibri" panose="020F0502020204030204" pitchFamily="34" charset="0"/>
                <a:cs typeface="Times New Roman" panose="02020603050405020304" pitchFamily="18" charset="0"/>
              </a:rPr>
              <a:t>advice, guidance and emotional support and encouragement</a:t>
            </a:r>
            <a:r>
              <a:rPr lang="en-GB" sz="2400" dirty="0">
                <a:effectLst/>
                <a:ea typeface="Calibri" panose="020F0502020204030204" pitchFamily="34" charset="0"/>
                <a:cs typeface="Times New Roman" panose="02020603050405020304" pitchFamily="18" charset="0"/>
              </a:rPr>
              <a:t>’ (Wade et al. 2012, p.302)</a:t>
            </a:r>
          </a:p>
          <a:p>
            <a:r>
              <a:rPr lang="en-GB" sz="2400" dirty="0">
                <a:effectLst/>
                <a:ea typeface="Calibri" panose="020F0502020204030204" pitchFamily="34" charset="0"/>
                <a:cs typeface="Times New Roman" panose="02020603050405020304" pitchFamily="18" charset="0"/>
              </a:rPr>
              <a:t>Separated girls in Sweden, Ireland and the UK, have spoken of feeling welcomed, valued and supported, and of relationships with practitioners and carers which have sustained them (</a:t>
            </a:r>
            <a:r>
              <a:rPr lang="en-GB" sz="2400" dirty="0" err="1">
                <a:effectLst/>
                <a:ea typeface="Calibri" panose="020F0502020204030204" pitchFamily="34" charset="0"/>
                <a:cs typeface="Times New Roman" panose="02020603050405020304" pitchFamily="18" charset="0"/>
              </a:rPr>
              <a:t>Bjerneld</a:t>
            </a:r>
            <a:r>
              <a:rPr lang="en-GB" sz="2400" dirty="0">
                <a:effectLst/>
                <a:ea typeface="Calibri" panose="020F0502020204030204" pitchFamily="34" charset="0"/>
                <a:cs typeface="Times New Roman" panose="02020603050405020304" pitchFamily="18" charset="0"/>
              </a:rPr>
              <a:t> et al. 2018, </a:t>
            </a:r>
            <a:r>
              <a:rPr lang="en-GB" sz="2400" dirty="0" err="1">
                <a:effectLst/>
                <a:ea typeface="Calibri" panose="020F0502020204030204" pitchFamily="34" charset="0"/>
                <a:cs typeface="Times New Roman" panose="02020603050405020304" pitchFamily="18" charset="0"/>
              </a:rPr>
              <a:t>Ní</a:t>
            </a:r>
            <a:r>
              <a:rPr lang="en-GB" sz="2400" dirty="0">
                <a:effectLst/>
                <a:ea typeface="Calibri" panose="020F0502020204030204" pitchFamily="34" charset="0"/>
                <a:cs typeface="Times New Roman" panose="02020603050405020304" pitchFamily="18" charset="0"/>
              </a:rPr>
              <a:t> Raghallaigh and Sirriyeh 2015)</a:t>
            </a:r>
          </a:p>
          <a:p>
            <a:r>
              <a:rPr lang="en-GB" sz="2400" dirty="0">
                <a:effectLst/>
                <a:ea typeface="Calibri" panose="020F0502020204030204" pitchFamily="34" charset="0"/>
              </a:rPr>
              <a:t>Engagement after trauma is</a:t>
            </a:r>
            <a:r>
              <a:rPr lang="en-GB" sz="2400" dirty="0">
                <a:ea typeface="Calibri" panose="020F0502020204030204" pitchFamily="34" charset="0"/>
              </a:rPr>
              <a:t> possible </a:t>
            </a:r>
            <a:r>
              <a:rPr lang="en-GB" sz="2400" dirty="0">
                <a:effectLst/>
                <a:ea typeface="Calibri" panose="020F0502020204030204" pitchFamily="34" charset="0"/>
              </a:rPr>
              <a:t>when practitioners are skilled, reflective and knowledgeable (Boyles et al. 2019, Treisman 2017)</a:t>
            </a:r>
          </a:p>
          <a:p>
            <a:r>
              <a:rPr lang="en-GB" sz="2400" dirty="0">
                <a:effectLst/>
                <a:ea typeface="Calibri" panose="020F0502020204030204" pitchFamily="34" charset="0"/>
              </a:rPr>
              <a:t>Everyday acts of practical care can build relationships which persist over time. Bonds are formed when carers position themselves as allies in navigating asylum processes and share in the emotional shifts (</a:t>
            </a:r>
            <a:r>
              <a:rPr lang="en-GB" sz="2400" dirty="0" err="1">
                <a:effectLst/>
                <a:ea typeface="Calibri" panose="020F0502020204030204" pitchFamily="34" charset="0"/>
              </a:rPr>
              <a:t>Drammeh</a:t>
            </a:r>
            <a:r>
              <a:rPr lang="en-GB" sz="2400" dirty="0">
                <a:effectLst/>
                <a:ea typeface="Calibri" panose="020F0502020204030204" pitchFamily="34" charset="0"/>
              </a:rPr>
              <a:t> 2019)</a:t>
            </a:r>
            <a:endParaRPr lang="en-GB" sz="2400" dirty="0">
              <a:effectLst/>
              <a:ea typeface="Calibri" panose="020F0502020204030204" pitchFamily="34" charset="0"/>
              <a:cs typeface="Times New Roman" panose="02020603050405020304" pitchFamily="18" charset="0"/>
            </a:endParaRPr>
          </a:p>
          <a:p>
            <a:pPr marL="0" indent="0">
              <a:buNone/>
            </a:pPr>
            <a:endParaRPr lang="en-GB" sz="1100" dirty="0"/>
          </a:p>
        </p:txBody>
      </p:sp>
    </p:spTree>
    <p:extLst>
      <p:ext uri="{BB962C8B-B14F-4D97-AF65-F5344CB8AC3E}">
        <p14:creationId xmlns:p14="http://schemas.microsoft.com/office/powerpoint/2010/main" val="15206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46569B-5CD6-874F-8BBA-FE6E3E1CCFD6}"/>
              </a:ext>
            </a:extLst>
          </p:cNvPr>
          <p:cNvSpPr txBox="1"/>
          <p:nvPr/>
        </p:nvSpPr>
        <p:spPr>
          <a:xfrm>
            <a:off x="468413" y="361127"/>
            <a:ext cx="5211521" cy="1679018"/>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Light" panose="020F0302020204030204"/>
                <a:ea typeface="+mn-ea"/>
                <a:cs typeface="+mn-cs"/>
              </a:rPr>
              <a:t>Communication and Engagement Skills</a:t>
            </a:r>
          </a:p>
        </p:txBody>
      </p:sp>
      <p:sp>
        <p:nvSpPr>
          <p:cNvPr id="3" name="TextBox 2">
            <a:extLst>
              <a:ext uri="{FF2B5EF4-FFF2-40B4-BE49-F238E27FC236}">
                <a16:creationId xmlns:a16="http://schemas.microsoft.com/office/drawing/2014/main" id="{C08465AA-3B87-CD46-8BD0-D26234B1EA01}"/>
              </a:ext>
            </a:extLst>
          </p:cNvPr>
          <p:cNvSpPr txBox="1"/>
          <p:nvPr/>
        </p:nvSpPr>
        <p:spPr>
          <a:xfrm>
            <a:off x="6791417" y="156247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E967D396-5FF7-3A46-B2AC-D95323198A0A}"/>
              </a:ext>
            </a:extLst>
          </p:cNvPr>
          <p:cNvGraphicFramePr/>
          <p:nvPr>
            <p:extLst>
              <p:ext uri="{D42A27DB-BD31-4B8C-83A1-F6EECF244321}">
                <p14:modId xmlns:p14="http://schemas.microsoft.com/office/powerpoint/2010/main" val="1960914163"/>
              </p:ext>
            </p:extLst>
          </p:nvPr>
        </p:nvGraphicFramePr>
        <p:xfrm>
          <a:off x="6445282" y="1033776"/>
          <a:ext cx="5386500" cy="5114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11E5C0C-C8B3-000D-34ED-4755C8481471}"/>
              </a:ext>
            </a:extLst>
          </p:cNvPr>
          <p:cNvSpPr txBox="1"/>
          <p:nvPr/>
        </p:nvSpPr>
        <p:spPr>
          <a:xfrm>
            <a:off x="535199" y="2295991"/>
            <a:ext cx="5386500" cy="1754326"/>
          </a:xfrm>
          <a:prstGeom prst="rect">
            <a:avLst/>
          </a:prstGeom>
          <a:noFill/>
        </p:spPr>
        <p:txBody>
          <a:bodyPr wrap="square">
            <a:spAutoFit/>
          </a:bodyPr>
          <a:lstStyle/>
          <a:p>
            <a:r>
              <a:rPr lang="en-GB" sz="1800" dirty="0">
                <a:effectLst/>
                <a:latin typeface="Times New Roman" panose="02020603050405020304" pitchFamily="18" charset="0"/>
                <a:ea typeface="Calibri" panose="020F0502020204030204" pitchFamily="34" charset="0"/>
              </a:rPr>
              <a:t>Rigby and Whyte (2015) - assessments of potential trafficking of children could be strengthened by ‘</a:t>
            </a:r>
            <a:r>
              <a:rPr lang="en-GB" sz="1800" i="1" dirty="0">
                <a:effectLst/>
                <a:latin typeface="Times New Roman" panose="02020603050405020304" pitchFamily="18" charset="0"/>
                <a:ea typeface="Calibri" panose="020F0502020204030204" pitchFamily="34" charset="0"/>
              </a:rPr>
              <a:t>engaging with children in a therapeutic relationship that permits children...to share their stories in a safe environment that is not associated with the immigration/prosecution paradigm’</a:t>
            </a:r>
            <a:r>
              <a:rPr lang="en-GB" sz="1800" dirty="0">
                <a:effectLst/>
                <a:latin typeface="Times New Roman" panose="02020603050405020304" pitchFamily="18" charset="0"/>
                <a:ea typeface="Calibri" panose="020F0502020204030204" pitchFamily="34" charset="0"/>
              </a:rPr>
              <a:t> (p.47)</a:t>
            </a:r>
            <a:endParaRPr lang="en-GB" dirty="0"/>
          </a:p>
        </p:txBody>
      </p:sp>
      <p:sp>
        <p:nvSpPr>
          <p:cNvPr id="7" name="TextBox 6">
            <a:extLst>
              <a:ext uri="{FF2B5EF4-FFF2-40B4-BE49-F238E27FC236}">
                <a16:creationId xmlns:a16="http://schemas.microsoft.com/office/drawing/2014/main" id="{63509770-4E95-9F61-1FB6-AD2C0C2C2E9E}"/>
              </a:ext>
            </a:extLst>
          </p:cNvPr>
          <p:cNvSpPr txBox="1"/>
          <p:nvPr/>
        </p:nvSpPr>
        <p:spPr>
          <a:xfrm>
            <a:off x="535199" y="4562009"/>
            <a:ext cx="6097508" cy="1477328"/>
          </a:xfrm>
          <a:prstGeom prst="rect">
            <a:avLst/>
          </a:prstGeom>
          <a:solidFill>
            <a:schemeClr val="accent4">
              <a:lumMod val="60000"/>
              <a:lumOff val="40000"/>
            </a:schemeClr>
          </a:solidFill>
        </p:spPr>
        <p:txBody>
          <a:bodyPr wrap="square">
            <a:spAutoFit/>
          </a:bodyPr>
          <a:lstStyle/>
          <a:p>
            <a:r>
              <a:rPr lang="en-GB" sz="1800" dirty="0">
                <a:effectLst/>
                <a:latin typeface="Times New Roman" panose="02020603050405020304" pitchFamily="18" charset="0"/>
                <a:ea typeface="Calibri" panose="020F0502020204030204" pitchFamily="34" charset="0"/>
              </a:rPr>
              <a:t>‘</a:t>
            </a:r>
            <a:r>
              <a:rPr lang="en-GB" sz="1800" i="1" dirty="0">
                <a:effectLst/>
                <a:latin typeface="Times New Roman" panose="02020603050405020304" pitchFamily="18" charset="0"/>
                <a:ea typeface="Calibri" panose="020F0502020204030204" pitchFamily="34" charset="0"/>
              </a:rPr>
              <a:t>there were about four different professionals afterwards asking her lots of questions, trying to get intelligence about this supposed trafficker…the more confident I became as a worker the more I was able to say ‘no I don’t want it done like that’</a:t>
            </a:r>
            <a:r>
              <a:rPr lang="en-GB" sz="1800" dirty="0">
                <a:effectLst/>
                <a:latin typeface="Times New Roman" panose="02020603050405020304" pitchFamily="18" charset="0"/>
                <a:ea typeface="Calibri" panose="020F0502020204030204" pitchFamily="34" charset="0"/>
              </a:rPr>
              <a:t>. </a:t>
            </a:r>
          </a:p>
          <a:p>
            <a:pPr algn="r"/>
            <a:r>
              <a:rPr lang="en-GB" sz="1800" dirty="0">
                <a:effectLst/>
                <a:latin typeface="Times New Roman" panose="02020603050405020304" pitchFamily="18" charset="0"/>
                <a:ea typeface="Calibri" panose="020F0502020204030204" pitchFamily="34" charset="0"/>
              </a:rPr>
              <a:t>(Eva in Larkin 2022)</a:t>
            </a:r>
            <a:endParaRPr lang="en-GB" dirty="0"/>
          </a:p>
        </p:txBody>
      </p:sp>
    </p:spTree>
    <p:extLst>
      <p:ext uri="{BB962C8B-B14F-4D97-AF65-F5344CB8AC3E}">
        <p14:creationId xmlns:p14="http://schemas.microsoft.com/office/powerpoint/2010/main" val="225855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57" y="1138036"/>
            <a:ext cx="5444382" cy="1402470"/>
          </a:xfrm>
        </p:spPr>
        <p:txBody>
          <a:bodyPr vert="horz" lIns="91440" tIns="45720" rIns="91440" bIns="45720" rtlCol="0" anchor="t">
            <a:normAutofit/>
          </a:bodyPr>
          <a:lstStyle/>
          <a:p>
            <a:r>
              <a:rPr lang="en-US" sz="3200" dirty="0"/>
              <a:t>Developing and sustaining good practice - 1</a:t>
            </a:r>
          </a:p>
        </p:txBody>
      </p:sp>
      <p:pic>
        <p:nvPicPr>
          <p:cNvPr id="35" name="Picture 34" descr="Hands-on top of each other">
            <a:extLst>
              <a:ext uri="{FF2B5EF4-FFF2-40B4-BE49-F238E27FC236}">
                <a16:creationId xmlns:a16="http://schemas.microsoft.com/office/drawing/2014/main" id="{ED607AEB-390F-E168-2207-C2EECB213C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5151179" cy="6857990"/>
          </a:xfrm>
          <a:prstGeom prst="rect">
            <a:avLst/>
          </a:prstGeom>
        </p:spPr>
      </p:pic>
      <p:cxnSp>
        <p:nvCxnSpPr>
          <p:cNvPr id="39" name="Straight Connector 3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60AF17C-D2A6-D7AE-6B51-ECA07C033622}"/>
              </a:ext>
            </a:extLst>
          </p:cNvPr>
          <p:cNvSpPr txBox="1"/>
          <p:nvPr/>
        </p:nvSpPr>
        <p:spPr>
          <a:xfrm>
            <a:off x="5971696" y="2340078"/>
            <a:ext cx="5600871" cy="4277032"/>
          </a:xfrm>
          <a:prstGeom prst="rect">
            <a:avLst/>
          </a:prstGeom>
        </p:spPr>
        <p:txBody>
          <a:bodyPr vert="horz" lIns="91440" tIns="45720" rIns="91440" bIns="45720" rtlCol="0">
            <a:normAutofit/>
          </a:bodyPr>
          <a:lstStyle/>
          <a:p>
            <a:pPr marL="400050" indent="-285750" defTabSz="914400">
              <a:lnSpc>
                <a:spcPct val="110000"/>
              </a:lnSpc>
              <a:spcAft>
                <a:spcPts val="600"/>
              </a:spcAft>
              <a:buFont typeface="Wingdings" pitchFamily="2" charset="2"/>
              <a:buChar char="Ø"/>
            </a:pPr>
            <a:r>
              <a:rPr lang="en-US" dirty="0"/>
              <a:t>Social work is more than the provision of a service. Relationships can make a difference to young migrants – trust in and build on engagement and communication skills </a:t>
            </a:r>
          </a:p>
          <a:p>
            <a:pPr marL="400050" indent="-285750" defTabSz="914400">
              <a:lnSpc>
                <a:spcPct val="110000"/>
              </a:lnSpc>
              <a:spcAft>
                <a:spcPts val="600"/>
              </a:spcAft>
              <a:buFont typeface="Wingdings" pitchFamily="2" charset="2"/>
              <a:buChar char="Ø"/>
            </a:pPr>
            <a:r>
              <a:rPr lang="en-US" dirty="0"/>
              <a:t>Support durable relationships for young people – family, peers, carers, community</a:t>
            </a:r>
          </a:p>
          <a:p>
            <a:pPr marL="400050" indent="-285750" defTabSz="914400">
              <a:lnSpc>
                <a:spcPct val="110000"/>
              </a:lnSpc>
              <a:spcAft>
                <a:spcPts val="600"/>
              </a:spcAft>
              <a:buFont typeface="Wingdings" pitchFamily="2" charset="2"/>
              <a:buChar char="Ø"/>
            </a:pPr>
            <a:r>
              <a:rPr lang="en-US" dirty="0"/>
              <a:t>Take a rights-based approach and use this language in practice</a:t>
            </a:r>
          </a:p>
          <a:p>
            <a:pPr marL="400050" indent="-285750" defTabSz="914400">
              <a:lnSpc>
                <a:spcPct val="110000"/>
              </a:lnSpc>
              <a:spcAft>
                <a:spcPts val="600"/>
              </a:spcAft>
              <a:buFont typeface="Wingdings" pitchFamily="2" charset="2"/>
              <a:buChar char="Ø"/>
            </a:pPr>
            <a:r>
              <a:rPr lang="en-US" dirty="0"/>
              <a:t>Make contact with legal representatives for UASC and question when needed</a:t>
            </a:r>
          </a:p>
          <a:p>
            <a:pPr marL="400050" indent="-285750" defTabSz="914400">
              <a:lnSpc>
                <a:spcPct val="110000"/>
              </a:lnSpc>
              <a:spcAft>
                <a:spcPts val="600"/>
              </a:spcAft>
              <a:buFont typeface="Wingdings" pitchFamily="2" charset="2"/>
              <a:buChar char="Ø"/>
            </a:pPr>
            <a:r>
              <a:rPr lang="en-US" dirty="0"/>
              <a:t>Keep up to date – ask for training</a:t>
            </a:r>
          </a:p>
          <a:p>
            <a:pPr indent="-228600" defTabSz="914400">
              <a:lnSpc>
                <a:spcPct val="90000"/>
              </a:lnSpc>
              <a:spcAft>
                <a:spcPts val="600"/>
              </a:spcAft>
              <a:buFont typeface="Arial" panose="020B0604020202020204" pitchFamily="34" charset="0"/>
              <a:buChar char="•"/>
            </a:pPr>
            <a:endParaRPr lang="en-US" sz="1400" dirty="0"/>
          </a:p>
          <a:p>
            <a:pPr indent="-228600" defTabSz="9144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102790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8557" y="1138036"/>
            <a:ext cx="5444382" cy="1402470"/>
          </a:xfrm>
        </p:spPr>
        <p:txBody>
          <a:bodyPr vert="horz" lIns="91440" tIns="45720" rIns="91440" bIns="45720" rtlCol="0" anchor="t">
            <a:normAutofit/>
          </a:bodyPr>
          <a:lstStyle/>
          <a:p>
            <a:r>
              <a:rPr lang="en-US" sz="3200" dirty="0"/>
              <a:t>Developing and sustaining good practice - 2</a:t>
            </a:r>
          </a:p>
        </p:txBody>
      </p:sp>
      <p:cxnSp>
        <p:nvCxnSpPr>
          <p:cNvPr id="40" name="Straight Connector 3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60AF17C-D2A6-D7AE-6B51-ECA07C033622}"/>
              </a:ext>
            </a:extLst>
          </p:cNvPr>
          <p:cNvSpPr txBox="1"/>
          <p:nvPr/>
        </p:nvSpPr>
        <p:spPr>
          <a:xfrm>
            <a:off x="5868557" y="2610169"/>
            <a:ext cx="5595856" cy="3721805"/>
          </a:xfrm>
          <a:prstGeom prst="rect">
            <a:avLst/>
          </a:prstGeom>
        </p:spPr>
        <p:txBody>
          <a:bodyPr vert="horz" lIns="91440" tIns="45720" rIns="91440" bIns="45720" rtlCol="0">
            <a:noAutofit/>
          </a:bodyPr>
          <a:lstStyle/>
          <a:p>
            <a:pPr marL="342900" lvl="0" indent="-228600" defTabSz="914400">
              <a:lnSpc>
                <a:spcPct val="90000"/>
              </a:lnSpc>
              <a:spcAft>
                <a:spcPts val="600"/>
              </a:spcAft>
              <a:buFont typeface="Arial" panose="020B0604020202020204" pitchFamily="34" charset="0"/>
              <a:buChar char="•"/>
            </a:pPr>
            <a:r>
              <a:rPr lang="en-US" dirty="0"/>
              <a:t>Be open to challenge and to reflecting on your perspectives</a:t>
            </a:r>
          </a:p>
          <a:p>
            <a:pPr marL="342900" lvl="0" indent="-228600" defTabSz="914400">
              <a:lnSpc>
                <a:spcPct val="90000"/>
              </a:lnSpc>
              <a:spcAft>
                <a:spcPts val="600"/>
              </a:spcAft>
              <a:buFont typeface="Arial" panose="020B0604020202020204" pitchFamily="34" charset="0"/>
              <a:buChar char="•"/>
            </a:pPr>
            <a:r>
              <a:rPr lang="en-US" dirty="0"/>
              <a:t>Using a theoretical, intersectional lenses to question power relations – what difference might gender/age/sexuality/ethnicity make here?</a:t>
            </a:r>
          </a:p>
          <a:p>
            <a:pPr marL="342900" indent="-228600" defTabSz="914400">
              <a:lnSpc>
                <a:spcPct val="90000"/>
              </a:lnSpc>
              <a:spcAft>
                <a:spcPts val="600"/>
              </a:spcAft>
              <a:buFont typeface="Arial" panose="020B0604020202020204" pitchFamily="34" charset="0"/>
              <a:buChar char="•"/>
            </a:pPr>
            <a:r>
              <a:rPr lang="en-US" dirty="0"/>
              <a:t>Keep social work values at the centre of your work and challenge excluding narratives </a:t>
            </a:r>
          </a:p>
          <a:p>
            <a:pPr marL="342900" lvl="0" indent="-228600" defTabSz="914400">
              <a:lnSpc>
                <a:spcPct val="90000"/>
              </a:lnSpc>
              <a:spcAft>
                <a:spcPts val="600"/>
              </a:spcAft>
              <a:buFont typeface="Arial" panose="020B0604020202020204" pitchFamily="34" charset="0"/>
              <a:buChar char="•"/>
            </a:pPr>
            <a:r>
              <a:rPr lang="en-US" dirty="0"/>
              <a:t>Remember - current practice and policies do not define the profession and are never beyond challenge.</a:t>
            </a:r>
          </a:p>
          <a:p>
            <a:pPr marL="342900" lvl="0" indent="-228600" defTabSz="914400">
              <a:lnSpc>
                <a:spcPct val="90000"/>
              </a:lnSpc>
              <a:spcAft>
                <a:spcPts val="600"/>
              </a:spcAft>
              <a:buFont typeface="Arial" panose="020B0604020202020204" pitchFamily="34" charset="0"/>
              <a:buChar char="•"/>
            </a:pPr>
            <a:r>
              <a:rPr lang="en-US" dirty="0"/>
              <a:t>Connect with others and get support -  share knowledge within and between organisations, across borders and disciplines – </a:t>
            </a:r>
            <a:r>
              <a:rPr lang="en-US" i="1" dirty="0"/>
              <a:t>LOOK UP AND LOOK OUT</a:t>
            </a:r>
            <a:endParaRPr kumimoji="0" lang="en-US" b="0" i="1" u="none" strike="noStrike" cap="none" spc="0" normalizeH="0" baseline="0" noProof="0" dirty="0">
              <a:ln>
                <a:noFill/>
              </a:ln>
              <a:effectLst/>
              <a:uLnTx/>
              <a:uFillTx/>
            </a:endParaRPr>
          </a:p>
        </p:txBody>
      </p:sp>
      <p:pic>
        <p:nvPicPr>
          <p:cNvPr id="3" name="Picture 2" descr="Hands-on top of each other">
            <a:extLst>
              <a:ext uri="{FF2B5EF4-FFF2-40B4-BE49-F238E27FC236}">
                <a16:creationId xmlns:a16="http://schemas.microsoft.com/office/drawing/2014/main" id="{DB4FC2E2-1682-3A56-5462-03E4351D461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0"/>
            <a:ext cx="5151179" cy="6857990"/>
          </a:xfrm>
          <a:prstGeom prst="rect">
            <a:avLst/>
          </a:prstGeom>
        </p:spPr>
      </p:pic>
    </p:spTree>
    <p:extLst>
      <p:ext uri="{BB962C8B-B14F-4D97-AF65-F5344CB8AC3E}">
        <p14:creationId xmlns:p14="http://schemas.microsoft.com/office/powerpoint/2010/main" val="14387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1190" y="1580635"/>
            <a:ext cx="9739792" cy="4150727"/>
          </a:xfrm>
          <a:prstGeom prst="rect">
            <a:avLst/>
          </a:prstGeom>
        </p:spPr>
      </p:pic>
      <p:sp>
        <p:nvSpPr>
          <p:cNvPr id="3" name="TextBox 2"/>
          <p:cNvSpPr txBox="1"/>
          <p:nvPr/>
        </p:nvSpPr>
        <p:spPr>
          <a:xfrm>
            <a:off x="3245782" y="5224459"/>
            <a:ext cx="5904833" cy="369332"/>
          </a:xfrm>
          <a:prstGeom prst="rect">
            <a:avLst/>
          </a:prstGeom>
          <a:noFill/>
        </p:spPr>
        <p:txBody>
          <a:bodyPr wrap="square" rtlCol="0">
            <a:spAutoFit/>
          </a:bodyPr>
          <a:lstStyle/>
          <a:p>
            <a:pPr lvl="0">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Passport Index </a:t>
            </a:r>
            <a:r>
              <a:rPr lang="en-GB" dirty="0">
                <a:solidFill>
                  <a:prstClr val="black"/>
                </a:solidFill>
              </a:rPr>
              <a:t>https://</a:t>
            </a:r>
            <a:r>
              <a:rPr lang="en-GB" dirty="0" err="1">
                <a:solidFill>
                  <a:prstClr val="black"/>
                </a:solidFill>
              </a:rPr>
              <a:t>www.passportindex.org</a:t>
            </a:r>
            <a:r>
              <a:rPr lang="en-GB" dirty="0">
                <a:solidFill>
                  <a:prstClr val="black"/>
                </a:solidFill>
              </a:rPr>
              <a:t>/</a:t>
            </a:r>
            <a:r>
              <a:rPr lang="en-GB" dirty="0" err="1">
                <a:solidFill>
                  <a:prstClr val="black"/>
                </a:solidFill>
              </a:rPr>
              <a:t>byRank.php</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200524" y="113126"/>
            <a:ext cx="633000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mj-lt"/>
                <a:ea typeface="Helvetica" charset="0"/>
                <a:cs typeface="Helvetica" charset="0"/>
              </a:rPr>
              <a:t>Passports and ‘Paper’ Borders</a:t>
            </a:r>
            <a:endParaRPr kumimoji="0" lang="en-US" sz="4000" b="0" i="0" u="none" strike="noStrike" kern="1200" cap="none" spc="0" normalizeH="0" baseline="0" noProof="0" dirty="0">
              <a:ln>
                <a:noFill/>
              </a:ln>
              <a:solidFill>
                <a:prstClr val="black"/>
              </a:solidFill>
              <a:effectLst/>
              <a:uLnTx/>
              <a:uFillTx/>
              <a:latin typeface="+mj-lt"/>
            </a:endParaRPr>
          </a:p>
        </p:txBody>
      </p:sp>
      <p:sp>
        <p:nvSpPr>
          <p:cNvPr id="6" name="TextBox 5"/>
          <p:cNvSpPr txBox="1"/>
          <p:nvPr/>
        </p:nvSpPr>
        <p:spPr>
          <a:xfrm>
            <a:off x="201537" y="858693"/>
            <a:ext cx="28034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Helvetica" charset="0"/>
                <a:cs typeface="Helvetica" charset="0"/>
              </a:rPr>
              <a:t>United Arab Emirates 180</a:t>
            </a:r>
          </a:p>
        </p:txBody>
      </p:sp>
      <p:sp>
        <p:nvSpPr>
          <p:cNvPr id="8" name="TextBox 7"/>
          <p:cNvSpPr txBox="1"/>
          <p:nvPr/>
        </p:nvSpPr>
        <p:spPr>
          <a:xfrm>
            <a:off x="9509005" y="801201"/>
            <a:ext cx="18595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Helvetica" charset="0"/>
                <a:cs typeface="Calibri" panose="020F0502020204030204" pitchFamily="34" charset="0"/>
              </a:rPr>
              <a:t>Afghanistan </a:t>
            </a:r>
            <a:r>
              <a:rPr lang="en-GB" dirty="0">
                <a:solidFill>
                  <a:prstClr val="black"/>
                </a:solidFill>
                <a:latin typeface="Calibri" panose="020F0502020204030204" pitchFamily="34" charset="0"/>
                <a:ea typeface="Helvetica" charset="0"/>
                <a:cs typeface="Calibri" panose="020F0502020204030204" pitchFamily="34" charset="0"/>
              </a:rPr>
              <a:t>39</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Helvetica" charset="0"/>
              <a:cs typeface="Calibri" panose="020F0502020204030204" pitchFamily="34" charset="0"/>
            </a:endParaRPr>
          </a:p>
        </p:txBody>
      </p:sp>
      <p:sp>
        <p:nvSpPr>
          <p:cNvPr id="10" name="TextBox 9"/>
          <p:cNvSpPr txBox="1"/>
          <p:nvPr/>
        </p:nvSpPr>
        <p:spPr>
          <a:xfrm>
            <a:off x="3041101" y="860386"/>
            <a:ext cx="21187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Helvetica" charset="0"/>
                <a:cs typeface="Helvetica" charset="0"/>
              </a:rPr>
              <a:t>USA and UK </a:t>
            </a:r>
            <a:r>
              <a:rPr lang="en-GB" dirty="0">
                <a:solidFill>
                  <a:prstClr val="black"/>
                </a:solidFill>
                <a:ea typeface="Helvetica" charset="0"/>
                <a:cs typeface="Helvetica" charset="0"/>
              </a:rPr>
              <a:t>172</a:t>
            </a:r>
            <a:endParaRPr kumimoji="0" lang="en-GB" sz="1800" b="0" i="0" u="none" strike="noStrike" kern="1200" cap="none" spc="0" normalizeH="0" baseline="0" noProof="0" dirty="0">
              <a:ln>
                <a:noFill/>
              </a:ln>
              <a:solidFill>
                <a:prstClr val="black"/>
              </a:solidFill>
              <a:effectLst/>
              <a:uLnTx/>
              <a:uFillTx/>
              <a:ea typeface="Helvetica" charset="0"/>
              <a:cs typeface="Helvetica" charset="0"/>
            </a:endParaRPr>
          </a:p>
        </p:txBody>
      </p:sp>
      <p:sp>
        <p:nvSpPr>
          <p:cNvPr id="11" name="TextBox 10"/>
          <p:cNvSpPr txBox="1"/>
          <p:nvPr/>
        </p:nvSpPr>
        <p:spPr>
          <a:xfrm>
            <a:off x="8517127" y="805766"/>
            <a:ext cx="1266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Helvetica" charset="0"/>
                <a:cs typeface="Helvetica" charset="0"/>
              </a:rPr>
              <a:t>Syria 39</a:t>
            </a:r>
          </a:p>
        </p:txBody>
      </p:sp>
      <p:sp>
        <p:nvSpPr>
          <p:cNvPr id="5" name="TextBox 4">
            <a:extLst>
              <a:ext uri="{FF2B5EF4-FFF2-40B4-BE49-F238E27FC236}">
                <a16:creationId xmlns:a16="http://schemas.microsoft.com/office/drawing/2014/main" id="{36803530-EECC-BE43-9505-E9AD38208E2B}"/>
              </a:ext>
            </a:extLst>
          </p:cNvPr>
          <p:cNvSpPr txBox="1"/>
          <p:nvPr/>
        </p:nvSpPr>
        <p:spPr>
          <a:xfrm>
            <a:off x="7114233" y="41198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38370CA-C541-7D41-B219-A52351B75477}"/>
              </a:ext>
            </a:extLst>
          </p:cNvPr>
          <p:cNvSpPr txBox="1"/>
          <p:nvPr/>
        </p:nvSpPr>
        <p:spPr>
          <a:xfrm>
            <a:off x="5195883" y="850332"/>
            <a:ext cx="14530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Albania 117</a:t>
            </a:r>
          </a:p>
        </p:txBody>
      </p:sp>
      <p:sp>
        <p:nvSpPr>
          <p:cNvPr id="15" name="TextBox 14">
            <a:extLst>
              <a:ext uri="{FF2B5EF4-FFF2-40B4-BE49-F238E27FC236}">
                <a16:creationId xmlns:a16="http://schemas.microsoft.com/office/drawing/2014/main" id="{07AB76BB-5081-D4EB-9E4A-21E371F95417}"/>
              </a:ext>
            </a:extLst>
          </p:cNvPr>
          <p:cNvSpPr txBox="1"/>
          <p:nvPr/>
        </p:nvSpPr>
        <p:spPr>
          <a:xfrm>
            <a:off x="6887983" y="821012"/>
            <a:ext cx="1475944" cy="369332"/>
          </a:xfrm>
          <a:prstGeom prst="rect">
            <a:avLst/>
          </a:prstGeom>
          <a:noFill/>
        </p:spPr>
        <p:txBody>
          <a:bodyPr wrap="square">
            <a:spAutoFit/>
          </a:bodyPr>
          <a:lstStyle/>
          <a:p>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 Africa 107</a:t>
            </a:r>
            <a:endParaRPr lang="en-GB"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2A1E79E-6107-3170-5E77-EF0C5A1585EF}"/>
              </a:ext>
            </a:extLst>
          </p:cNvPr>
          <p:cNvSpPr txBox="1"/>
          <p:nvPr/>
        </p:nvSpPr>
        <p:spPr>
          <a:xfrm>
            <a:off x="1973023" y="5929833"/>
            <a:ext cx="9136126" cy="646331"/>
          </a:xfrm>
          <a:prstGeom prst="rect">
            <a:avLst/>
          </a:prstGeom>
          <a:noFill/>
        </p:spPr>
        <p:txBody>
          <a:bodyPr wrap="square">
            <a:spAutoFit/>
          </a:bodyPr>
          <a:lstStyle/>
          <a:p>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2022 - 5 main countries of origin: Syria, Venezuela, Afghanistan, South Sudan, Myanma</a:t>
            </a:r>
            <a:r>
              <a:rPr kumimoji="0" lang="en-GB" sz="1800" b="0" i="0" u="none" strike="noStrike" kern="1200" cap="none" spc="0" normalizeH="0" baseline="0" noProof="0" dirty="0">
                <a:ln>
                  <a:noFill/>
                </a:ln>
                <a:solidFill>
                  <a:srgbClr val="464646"/>
                </a:solidFill>
                <a:effectLst/>
                <a:uLnTx/>
                <a:uFillTx/>
                <a:latin typeface="Calibri" panose="020F0502020204030204" pitchFamily="34" charset="0"/>
                <a:cs typeface="Calibri" panose="020F0502020204030204" pitchFamily="34" charset="0"/>
              </a:rPr>
              <a:t>r</a:t>
            </a:r>
          </a:p>
          <a:p>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2022 - 5 main ‘host’ countries: Turkey, </a:t>
            </a:r>
            <a:r>
              <a:rPr lang="en-GB" sz="1800" dirty="0">
                <a:solidFill>
                  <a:prstClr val="black"/>
                </a:solidFill>
                <a:latin typeface="Calibri" panose="020F0502020204030204" pitchFamily="34" charset="0"/>
                <a:cs typeface="Calibri" panose="020F0502020204030204" pitchFamily="34" charset="0"/>
              </a:rPr>
              <a:t>Germany,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Pakistan, Uganda, Russia </a:t>
            </a:r>
          </a:p>
        </p:txBody>
      </p:sp>
      <p:sp>
        <p:nvSpPr>
          <p:cNvPr id="14" name="TextBox 13">
            <a:extLst>
              <a:ext uri="{FF2B5EF4-FFF2-40B4-BE49-F238E27FC236}">
                <a16:creationId xmlns:a16="http://schemas.microsoft.com/office/drawing/2014/main" id="{E448ADF4-7721-46AC-33C6-9BD0F1B1A6E1}"/>
              </a:ext>
            </a:extLst>
          </p:cNvPr>
          <p:cNvSpPr txBox="1"/>
          <p:nvPr/>
        </p:nvSpPr>
        <p:spPr>
          <a:xfrm>
            <a:off x="407658" y="1901672"/>
            <a:ext cx="2527064" cy="1754326"/>
          </a:xfrm>
          <a:prstGeom prst="rect">
            <a:avLst/>
          </a:prstGeom>
          <a:solidFill>
            <a:srgbClr val="FFFF00"/>
          </a:solidFill>
        </p:spPr>
        <p:txBody>
          <a:bodyPr wrap="square">
            <a:spAutoFit/>
          </a:bodyPr>
          <a:lstStyle/>
          <a:p>
            <a:r>
              <a:rPr lang="en-GB" i="0" dirty="0">
                <a:solidFill>
                  <a:srgbClr val="202C39"/>
                </a:solidFill>
                <a:effectLst/>
                <a:latin typeface="Calibri" panose="020F0502020204030204" pitchFamily="34" charset="0"/>
                <a:cs typeface="Calibri" panose="020F0502020204030204" pitchFamily="34" charset="0"/>
              </a:rPr>
              <a:t>The UK is home to approx. 1% of the 27.1 million refugees forcibly displaced across the world. (Refugee Council 2023)</a:t>
            </a:r>
            <a:endParaRPr lang="en-GB" dirty="0">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15FEE5C7-E3E8-00A5-1149-F65FC44D7771}"/>
              </a:ext>
            </a:extLst>
          </p:cNvPr>
          <p:cNvCxnSpPr>
            <a:cxnSpLocks/>
          </p:cNvCxnSpPr>
          <p:nvPr/>
        </p:nvCxnSpPr>
        <p:spPr>
          <a:xfrm flipV="1">
            <a:off x="2946327" y="2278283"/>
            <a:ext cx="3532373" cy="401661"/>
          </a:xfrm>
          <a:prstGeom prst="straightConnector1">
            <a:avLst/>
          </a:prstGeom>
          <a:ln w="571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6190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P spid="11" grpId="0"/>
      <p:bldP spid="12" grpId="0"/>
      <p:bldP spid="15" grpId="0"/>
      <p:bldP spid="13" grpId="0"/>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 glass and question mark">
            <a:extLst>
              <a:ext uri="{FF2B5EF4-FFF2-40B4-BE49-F238E27FC236}">
                <a16:creationId xmlns:a16="http://schemas.microsoft.com/office/drawing/2014/main" id="{1BCF0BAA-BB8C-3DC8-BF96-2CE8BFBFC6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 y="-1"/>
            <a:ext cx="12545737" cy="7057237"/>
          </a:xfrm>
          <a:prstGeom prst="rect">
            <a:avLst/>
          </a:prstGeom>
        </p:spPr>
      </p:pic>
      <p:sp>
        <p:nvSpPr>
          <p:cNvPr id="5" name="TextBox 4">
            <a:extLst>
              <a:ext uri="{FF2B5EF4-FFF2-40B4-BE49-F238E27FC236}">
                <a16:creationId xmlns:a16="http://schemas.microsoft.com/office/drawing/2014/main" id="{3290AD95-0E5D-C1EA-5F08-822B06B132DC}"/>
              </a:ext>
            </a:extLst>
          </p:cNvPr>
          <p:cNvSpPr txBox="1"/>
          <p:nvPr/>
        </p:nvSpPr>
        <p:spPr>
          <a:xfrm>
            <a:off x="589935" y="2418735"/>
            <a:ext cx="2880852" cy="2308324"/>
          </a:xfrm>
          <a:prstGeom prst="rect">
            <a:avLst/>
          </a:prstGeom>
          <a:noFill/>
        </p:spPr>
        <p:txBody>
          <a:bodyPr wrap="square" rtlCol="0">
            <a:spAutoFit/>
          </a:bodyPr>
          <a:lstStyle/>
          <a:p>
            <a:r>
              <a:rPr lang="en-GB" sz="7200" dirty="0">
                <a:solidFill>
                  <a:schemeClr val="bg1"/>
                </a:solidFill>
                <a:latin typeface="+mj-lt"/>
              </a:rPr>
              <a:t>Thank You</a:t>
            </a:r>
          </a:p>
        </p:txBody>
      </p:sp>
    </p:spTree>
    <p:extLst>
      <p:ext uri="{BB962C8B-B14F-4D97-AF65-F5344CB8AC3E}">
        <p14:creationId xmlns:p14="http://schemas.microsoft.com/office/powerpoint/2010/main" val="3397785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22D0-CCEA-C1B9-C5AA-A95237531203}"/>
              </a:ext>
            </a:extLst>
          </p:cNvPr>
          <p:cNvSpPr>
            <a:spLocks noGrp="1"/>
          </p:cNvSpPr>
          <p:nvPr>
            <p:ph type="title"/>
          </p:nvPr>
        </p:nvSpPr>
        <p:spPr>
          <a:xfrm>
            <a:off x="204020" y="162335"/>
            <a:ext cx="7206430" cy="428215"/>
          </a:xfrm>
        </p:spPr>
        <p:txBody>
          <a:bodyPr>
            <a:normAutofit/>
          </a:bodyPr>
          <a:lstStyle/>
          <a:p>
            <a:r>
              <a:rPr lang="en-GB" sz="1800" b="1" dirty="0"/>
              <a:t>References - 1</a:t>
            </a:r>
            <a:endParaRPr lang="en-GB" sz="1800" dirty="0"/>
          </a:p>
        </p:txBody>
      </p:sp>
      <p:sp>
        <p:nvSpPr>
          <p:cNvPr id="3" name="TextBox 2">
            <a:extLst>
              <a:ext uri="{FF2B5EF4-FFF2-40B4-BE49-F238E27FC236}">
                <a16:creationId xmlns:a16="http://schemas.microsoft.com/office/drawing/2014/main" id="{1D0555EF-D29C-B9E7-16ED-5AAB7F103EFA}"/>
              </a:ext>
            </a:extLst>
          </p:cNvPr>
          <p:cNvSpPr txBox="1"/>
          <p:nvPr/>
        </p:nvSpPr>
        <p:spPr>
          <a:xfrm>
            <a:off x="438150" y="509356"/>
            <a:ext cx="11315700" cy="5909310"/>
          </a:xfrm>
          <a:prstGeom prst="rect">
            <a:avLst/>
          </a:prstGeom>
          <a:noFill/>
        </p:spPr>
        <p:txBody>
          <a:bodyPr wrap="square" rtlCol="0">
            <a:spAutoFit/>
          </a:bodyPr>
          <a:lstStyle/>
          <a:p>
            <a:pPr indent="-385200">
              <a:buFont typeface="Arial" panose="020B0604020202020204" pitchFamily="34" charset="0"/>
              <a:buChar char="•"/>
            </a:pPr>
            <a:r>
              <a:rPr lang="en-GB" sz="1800" dirty="0">
                <a:cs typeface="Calibri" panose="020F0502020204030204" pitchFamily="34" charset="0"/>
              </a:rPr>
              <a:t>Ang, J., ‘Working with Separated Children and Young People seeking International Protection’ in Wroe, L., Larkin, R., Maglajlic, R.A. (Eds.), (2019) </a:t>
            </a:r>
            <a:r>
              <a:rPr lang="en-GB" sz="1800" i="1" dirty="0">
                <a:cs typeface="Calibri" panose="020F0502020204030204" pitchFamily="34" charset="0"/>
              </a:rPr>
              <a:t>Social work with refugees, asylum seekers and migrants: theory and skills for practice.</a:t>
            </a:r>
            <a:r>
              <a:rPr lang="en-GB" sz="1800" dirty="0">
                <a:cs typeface="Calibri" panose="020F0502020204030204" pitchFamily="34" charset="0"/>
              </a:rPr>
              <a:t> Jessica Kingsley Publishers, London.p117 – 142</a:t>
            </a:r>
          </a:p>
          <a:p>
            <a:pPr indent="-385200">
              <a:buFont typeface="Arial" panose="020B0604020202020204" pitchFamily="34" charset="0"/>
              <a:buChar char="•"/>
            </a:pPr>
            <a:r>
              <a:rPr lang="en-GB" i="0" dirty="0">
                <a:effectLst/>
              </a:rPr>
              <a:t>ADCS (2023) Comment on High Court judgement on UASC in hotels Available at </a:t>
            </a:r>
            <a:r>
              <a:rPr lang="en-GB" i="0" dirty="0">
                <a:effectLst/>
                <a:hlinkClick r:id="rId2"/>
              </a:rPr>
              <a:t>https://adcs.org.uk/care/article/comment-on-high-court-judgement-on-uasc-in-hotels</a:t>
            </a:r>
            <a:endParaRPr lang="en-GB" i="0" dirty="0">
              <a:effectLst/>
            </a:endParaRPr>
          </a:p>
          <a:p>
            <a:pPr indent="-385200">
              <a:buFont typeface="Arial" panose="020B0604020202020204" pitchFamily="34" charset="0"/>
              <a:buChar char="•"/>
            </a:pPr>
            <a:r>
              <a:rPr lang="en-GB" sz="1800" dirty="0" err="1">
                <a:effectLst/>
                <a:latin typeface="Times New Roman" panose="02020603050405020304" pitchFamily="18" charset="0"/>
                <a:ea typeface="Calibri" panose="020F0502020204030204" pitchFamily="34" charset="0"/>
              </a:rPr>
              <a:t>Bjerneld</a:t>
            </a:r>
            <a:r>
              <a:rPr lang="en-GB" sz="1800" dirty="0">
                <a:effectLst/>
                <a:latin typeface="Times New Roman" panose="02020603050405020304" pitchFamily="18" charset="0"/>
                <a:ea typeface="Calibri" panose="020F0502020204030204" pitchFamily="34" charset="0"/>
              </a:rPr>
              <a:t>, M., Ismail, N., &amp; </a:t>
            </a:r>
            <a:r>
              <a:rPr lang="en-GB" sz="1800" dirty="0" err="1">
                <a:effectLst/>
                <a:latin typeface="Times New Roman" panose="02020603050405020304" pitchFamily="18" charset="0"/>
                <a:ea typeface="Calibri" panose="020F0502020204030204" pitchFamily="34" charset="0"/>
              </a:rPr>
              <a:t>Puthoopparambil</a:t>
            </a:r>
            <a:r>
              <a:rPr lang="en-GB" sz="1800" dirty="0">
                <a:effectLst/>
                <a:latin typeface="Times New Roman" panose="02020603050405020304" pitchFamily="18" charset="0"/>
                <a:ea typeface="Calibri" panose="020F0502020204030204" pitchFamily="34" charset="0"/>
              </a:rPr>
              <a:t>, S. J. (2018). Experiences and reflections of Somali unaccompanied girls on their first years in Sweden: A follow-up study after two decades. </a:t>
            </a:r>
            <a:r>
              <a:rPr lang="en-GB" sz="1800" i="1" dirty="0">
                <a:effectLst/>
                <a:latin typeface="Times New Roman" panose="02020603050405020304" pitchFamily="18" charset="0"/>
                <a:ea typeface="Calibri" panose="020F0502020204030204" pitchFamily="34" charset="0"/>
              </a:rPr>
              <a:t>International Journal of Migration, Health and Social Care</a:t>
            </a:r>
            <a:r>
              <a:rPr lang="en-GB" sz="1800" dirty="0">
                <a:effectLst/>
                <a:latin typeface="Times New Roman" panose="02020603050405020304" pitchFamily="18" charset="0"/>
                <a:ea typeface="Calibri" panose="020F0502020204030204" pitchFamily="34" charset="0"/>
              </a:rPr>
              <a:t>, 14(3), 305-317</a:t>
            </a:r>
            <a:r>
              <a:rPr lang="en-GB" dirty="0">
                <a:effectLst/>
              </a:rPr>
              <a:t> </a:t>
            </a:r>
          </a:p>
          <a:p>
            <a:pPr indent="-385200">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Boyles, J., Tuner, A., &amp; Tolman, K., (2019) Social Work with Survivors of Torture in Wroe, L., Larkin, R., &amp; Maglajlic, R. A. (Eds.)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Social work with refugees, asylum seekers and migrants: Theory and skills for practice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Jessica Kingsley, London</a:t>
            </a:r>
          </a:p>
          <a:p>
            <a:pPr indent="-385200">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Chase, E., &amp; Allsopp, J. (2021). </a:t>
            </a:r>
            <a:r>
              <a:rPr lang="en-GB" sz="1800" i="1" dirty="0">
                <a:effectLst/>
                <a:latin typeface="Times New Roman" panose="02020603050405020304" pitchFamily="18" charset="0"/>
                <a:ea typeface="Calibri" panose="020F0502020204030204" pitchFamily="34" charset="0"/>
              </a:rPr>
              <a:t>Youth migration and the politics of wellbeing: Stories of life in transition</a:t>
            </a:r>
            <a:r>
              <a:rPr lang="en-GB" sz="1800" dirty="0">
                <a:effectLst/>
                <a:latin typeface="Times New Roman" panose="02020603050405020304" pitchFamily="18" charset="0"/>
                <a:ea typeface="Calibri" panose="020F0502020204030204" pitchFamily="34" charset="0"/>
              </a:rPr>
              <a:t>. Bristol University Press</a:t>
            </a:r>
            <a:r>
              <a:rPr lang="en-GB" dirty="0">
                <a:effectLst/>
              </a:rPr>
              <a:t> </a:t>
            </a:r>
          </a:p>
          <a:p>
            <a:pPr indent="-385200">
              <a:buFont typeface="Arial" panose="020B0604020202020204" pitchFamily="34" charset="0"/>
              <a:buChar char="•"/>
            </a:pPr>
            <a:r>
              <a:rPr lang="en-GB" sz="1800" dirty="0">
                <a:effectLst/>
                <a:ea typeface="Calibri" panose="020F0502020204030204" pitchFamily="34" charset="0"/>
              </a:rPr>
              <a:t>Constance-Huggins, M., Moore, S., &amp; Slay, Z. (2021) Sex Trafficking of Black Girls: A Critical Race Theory Approach to Practice </a:t>
            </a:r>
            <a:r>
              <a:rPr lang="en-GB" sz="1800" i="1" dirty="0">
                <a:effectLst/>
                <a:ea typeface="Calibri" panose="020F0502020204030204" pitchFamily="34" charset="0"/>
              </a:rPr>
              <a:t>Journal of Progressive Human Services</a:t>
            </a:r>
            <a:r>
              <a:rPr lang="en-GB" dirty="0">
                <a:effectLst/>
              </a:rPr>
              <a:t> </a:t>
            </a:r>
            <a:endParaRPr lang="en-GB" sz="1800" dirty="0">
              <a:cs typeface="Calibri" panose="020F0502020204030204" pitchFamily="34" charset="0"/>
            </a:endParaRPr>
          </a:p>
          <a:p>
            <a:pPr indent="-385200">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Crafter, S., Rosen, R.,&amp; Mitra, S., (2022) </a:t>
            </a:r>
            <a:r>
              <a:rPr lang="en-GB" sz="1800" i="1" dirty="0">
                <a:effectLst/>
                <a:ea typeface="Calibri" panose="020F0502020204030204" pitchFamily="34" charset="0"/>
                <a:cs typeface="Times New Roman" panose="02020603050405020304" pitchFamily="18" charset="0"/>
              </a:rPr>
              <a:t>Children Caring on the Move Report 2</a:t>
            </a:r>
            <a:r>
              <a:rPr lang="en-GB" sz="1800" dirty="0">
                <a:effectLst/>
                <a:ea typeface="Calibri" panose="020F0502020204030204" pitchFamily="34" charset="0"/>
                <a:cs typeface="Times New Roman" panose="02020603050405020304" pitchFamily="18" charset="0"/>
              </a:rPr>
              <a:t> . Available at </a:t>
            </a:r>
            <a:r>
              <a:rPr lang="en-GB" sz="1800" u="sng" dirty="0">
                <a:solidFill>
                  <a:srgbClr val="0563C1"/>
                </a:solidFill>
                <a:effectLst/>
                <a:ea typeface="Calibri" panose="020F0502020204030204" pitchFamily="34" charset="0"/>
                <a:cs typeface="Times New Roman" panose="02020603050405020304" pitchFamily="18" charset="0"/>
                <a:hlinkClick r:id="rId3"/>
              </a:rPr>
              <a:t>https://www.ccomstudy.com/wp-content/uploads/2022/02/CCoM-REPORT-2-FEB-2022.pdf</a:t>
            </a:r>
            <a:r>
              <a:rPr lang="en-GB" sz="1800" dirty="0">
                <a:effectLst/>
                <a:ea typeface="Calibri" panose="020F0502020204030204" pitchFamily="34" charset="0"/>
                <a:cs typeface="Times New Roman" panose="02020603050405020304" pitchFamily="18" charset="0"/>
              </a:rPr>
              <a:t> [Accessed May 23rd 2022]</a:t>
            </a:r>
          </a:p>
          <a:p>
            <a:pPr indent="-385200">
              <a:buFont typeface="Arial" panose="020B0604020202020204" pitchFamily="34" charset="0"/>
              <a:buChar cha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Crock, M., &amp; Benson, L. B. (Eds.). (2018). </a:t>
            </a:r>
            <a:r>
              <a:rPr lang="en-GB" sz="1800" i="1" dirty="0">
                <a:effectLst/>
                <a:latin typeface="Times New Roman" panose="02020603050405020304" pitchFamily="18" charset="0"/>
                <a:ea typeface="Times New Roman" panose="02020603050405020304" pitchFamily="18" charset="0"/>
                <a:cs typeface="Times New Roman" panose="02020603050405020304" pitchFamily="18" charset="0"/>
              </a:rPr>
              <a:t>Protecting migrant children: In search of best practice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Edward Elgar Publishing, Cheltenham</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85200">
              <a:buFont typeface="Arial" panose="020B0604020202020204" pitchFamily="34" charset="0"/>
              <a:buChar char="•"/>
            </a:pPr>
            <a:r>
              <a:rPr lang="en-GB" sz="1800" dirty="0" err="1">
                <a:effectLst/>
                <a:ea typeface="Calibri" panose="020F0502020204030204" pitchFamily="34" charset="0"/>
                <a:cs typeface="Times New Roman" panose="02020603050405020304" pitchFamily="18" charset="0"/>
              </a:rPr>
              <a:t>Danewid</a:t>
            </a:r>
            <a:r>
              <a:rPr lang="en-GB" sz="1800" dirty="0">
                <a:effectLst/>
                <a:ea typeface="Calibri" panose="020F0502020204030204" pitchFamily="34" charset="0"/>
                <a:cs typeface="Times New Roman" panose="02020603050405020304" pitchFamily="18" charset="0"/>
              </a:rPr>
              <a:t>, I. (2017). White innocence in the Black Mediterranean: hospitality and the erasure of history </a:t>
            </a:r>
            <a:r>
              <a:rPr lang="en-GB" sz="1800" i="1" dirty="0">
                <a:effectLst/>
                <a:ea typeface="Calibri" panose="020F0502020204030204" pitchFamily="34" charset="0"/>
                <a:cs typeface="Times New Roman" panose="02020603050405020304" pitchFamily="18" charset="0"/>
              </a:rPr>
              <a:t>Third World Quarterly </a:t>
            </a:r>
            <a:r>
              <a:rPr lang="en-GB" sz="1800" dirty="0">
                <a:effectLst/>
                <a:ea typeface="Calibri" panose="020F0502020204030204" pitchFamily="34" charset="0"/>
                <a:cs typeface="Times New Roman" panose="02020603050405020304" pitchFamily="18" charset="0"/>
              </a:rPr>
              <a:t>38, 1674-1689.</a:t>
            </a:r>
          </a:p>
        </p:txBody>
      </p:sp>
    </p:spTree>
    <p:extLst>
      <p:ext uri="{BB962C8B-B14F-4D97-AF65-F5344CB8AC3E}">
        <p14:creationId xmlns:p14="http://schemas.microsoft.com/office/powerpoint/2010/main" val="2447129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68DB-5E79-1800-6430-295C2B6E210C}"/>
              </a:ext>
            </a:extLst>
          </p:cNvPr>
          <p:cNvSpPr>
            <a:spLocks noGrp="1"/>
          </p:cNvSpPr>
          <p:nvPr>
            <p:ph type="title"/>
          </p:nvPr>
        </p:nvSpPr>
        <p:spPr>
          <a:xfrm>
            <a:off x="228600" y="0"/>
            <a:ext cx="10515600" cy="971550"/>
          </a:xfrm>
        </p:spPr>
        <p:txBody>
          <a:bodyPr>
            <a:normAutofit/>
          </a:bodyPr>
          <a:lstStyle/>
          <a:p>
            <a:r>
              <a:rPr lang="en-GB" sz="1800" b="1" dirty="0"/>
              <a:t>References - 2</a:t>
            </a:r>
          </a:p>
        </p:txBody>
      </p:sp>
      <p:sp>
        <p:nvSpPr>
          <p:cNvPr id="4" name="TextBox 3">
            <a:extLst>
              <a:ext uri="{FF2B5EF4-FFF2-40B4-BE49-F238E27FC236}">
                <a16:creationId xmlns:a16="http://schemas.microsoft.com/office/drawing/2014/main" id="{24D597C8-4C17-F7F8-F473-46E2D34C7A5B}"/>
              </a:ext>
            </a:extLst>
          </p:cNvPr>
          <p:cNvSpPr txBox="1"/>
          <p:nvPr/>
        </p:nvSpPr>
        <p:spPr>
          <a:xfrm>
            <a:off x="666750" y="771942"/>
            <a:ext cx="11125200" cy="5909310"/>
          </a:xfrm>
          <a:prstGeom prst="rect">
            <a:avLst/>
          </a:prstGeom>
          <a:noFill/>
        </p:spPr>
        <p:txBody>
          <a:bodyPr wrap="square">
            <a:spAutoFit/>
          </a:bodyPr>
          <a:lstStyle/>
          <a:p>
            <a:pPr indent="-385200">
              <a:buFont typeface="Arial" panose="020B0604020202020204" pitchFamily="34" charset="0"/>
              <a:buChar char="•"/>
            </a:pP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Drammeh</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L,. (2019). Spaces of belonging and social care in Clayton, S., Gupta, A., &amp; Willis, K.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Unaccompanied young migrants: Identity, care and justice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Policy Press, Bristol</a:t>
            </a:r>
          </a:p>
          <a:p>
            <a:pPr indent="-385200">
              <a:buFont typeface="Arial" panose="020B0604020202020204" pitchFamily="34" charset="0"/>
              <a:buChar char="•"/>
            </a:pPr>
            <a:r>
              <a:rPr lang="en-GB" sz="1800" dirty="0" err="1">
                <a:effectLst/>
                <a:ea typeface="Calibri" panose="020F0502020204030204" pitchFamily="34" charset="0"/>
              </a:rPr>
              <a:t>Giannacopoulos</a:t>
            </a:r>
            <a:r>
              <a:rPr lang="en-GB" sz="1800" dirty="0">
                <a:effectLst/>
                <a:ea typeface="Calibri" panose="020F0502020204030204" pitchFamily="34" charset="0"/>
              </a:rPr>
              <a:t>, M., &amp; Loughnan, C. (2020). ‘Closure’ at Manus Island and carceral expansion in the open air prison. </a:t>
            </a:r>
            <a:r>
              <a:rPr lang="en-GB" sz="1800" i="1" dirty="0">
                <a:effectLst/>
                <a:ea typeface="Calibri" panose="020F0502020204030204" pitchFamily="34" charset="0"/>
              </a:rPr>
              <a:t>Globalizations</a:t>
            </a:r>
            <a:r>
              <a:rPr lang="en-GB" sz="1800" dirty="0">
                <a:effectLst/>
                <a:ea typeface="Calibri" panose="020F0502020204030204" pitchFamily="34" charset="0"/>
              </a:rPr>
              <a:t>, 17(7), 1118-1135. </a:t>
            </a:r>
            <a:endParaRPr lang="en-GB" sz="1800" dirty="0">
              <a:cs typeface="Calibri" panose="020F0502020204030204" pitchFamily="34" charset="0"/>
            </a:endParaRPr>
          </a:p>
          <a:p>
            <a:pPr indent="-385200">
              <a:buFont typeface="Arial" panose="020B0604020202020204" pitchFamily="34" charset="0"/>
              <a:buChar char="•"/>
            </a:pPr>
            <a:r>
              <a:rPr lang="en-GB" sz="1800" dirty="0">
                <a:effectLst/>
                <a:ea typeface="Calibri" panose="020F0502020204030204" pitchFamily="34" charset="0"/>
              </a:rPr>
              <a:t>Gray, H., &amp; Franck, A. K. (2019). Refugees as/at risk: The gendered and racialized underpinnings of securitization in British media narratives. </a:t>
            </a:r>
            <a:r>
              <a:rPr lang="en-GB" sz="1800" i="1" dirty="0">
                <a:effectLst/>
                <a:ea typeface="Calibri" panose="020F0502020204030204" pitchFamily="34" charset="0"/>
              </a:rPr>
              <a:t>Security Dialogue, 50(3),</a:t>
            </a:r>
            <a:r>
              <a:rPr lang="en-GB" sz="1800" dirty="0">
                <a:effectLst/>
                <a:ea typeface="Calibri" panose="020F0502020204030204" pitchFamily="34" charset="0"/>
              </a:rPr>
              <a:t> 275-291</a:t>
            </a:r>
            <a:r>
              <a:rPr lang="en-GB" dirty="0">
                <a:effectLst/>
              </a:rPr>
              <a:t> </a:t>
            </a:r>
            <a:r>
              <a:rPr lang="en-GB" sz="1800" dirty="0">
                <a:effectLst/>
                <a:ea typeface="Calibri" panose="020F0502020204030204" pitchFamily="34" charset="0"/>
              </a:rPr>
              <a:t>Jean, E. A., Neal-Barnett, A., &amp; </a:t>
            </a:r>
            <a:r>
              <a:rPr lang="en-GB" sz="1800" dirty="0" err="1">
                <a:effectLst/>
                <a:ea typeface="Calibri" panose="020F0502020204030204" pitchFamily="34" charset="0"/>
              </a:rPr>
              <a:t>Stadulis</a:t>
            </a:r>
            <a:r>
              <a:rPr lang="en-GB" sz="1800" dirty="0">
                <a:effectLst/>
                <a:ea typeface="Calibri" panose="020F0502020204030204" pitchFamily="34" charset="0"/>
              </a:rPr>
              <a:t>, R. (2022). How We See Us: An Examination of Factors Shaping the Appraisal of Stereotypical Media Images of Black Women among Black Adolescent Girls. </a:t>
            </a:r>
            <a:r>
              <a:rPr lang="en-GB" sz="1800" i="1" dirty="0">
                <a:effectLst/>
                <a:ea typeface="Calibri" panose="020F0502020204030204" pitchFamily="34" charset="0"/>
              </a:rPr>
              <a:t>Sex Roles </a:t>
            </a:r>
            <a:r>
              <a:rPr lang="en-GB" sz="1800" dirty="0">
                <a:solidFill>
                  <a:srgbClr val="000000"/>
                </a:solidFill>
                <a:effectLst/>
                <a:ea typeface="Calibri" panose="020F0502020204030204" pitchFamily="34" charset="0"/>
              </a:rPr>
              <a:t>86(5/6), 334-345 </a:t>
            </a:r>
          </a:p>
          <a:p>
            <a:pPr indent="-385200">
              <a:buFont typeface="Arial" panose="020B0604020202020204" pitchFamily="34" charset="0"/>
              <a:buChar char="•"/>
            </a:pPr>
            <a:r>
              <a:rPr lang="en-GB" dirty="0">
                <a:solidFill>
                  <a:srgbClr val="000000"/>
                </a:solidFill>
                <a:ea typeface="Calibri" panose="020F0502020204030204" pitchFamily="34" charset="0"/>
              </a:rPr>
              <a:t>Hansard Jan 24</a:t>
            </a:r>
            <a:r>
              <a:rPr lang="en-GB" baseline="30000" dirty="0">
                <a:solidFill>
                  <a:srgbClr val="000000"/>
                </a:solidFill>
                <a:ea typeface="Calibri" panose="020F0502020204030204" pitchFamily="34" charset="0"/>
              </a:rPr>
              <a:t>th</a:t>
            </a:r>
            <a:r>
              <a:rPr lang="en-GB" dirty="0">
                <a:solidFill>
                  <a:srgbClr val="000000"/>
                </a:solidFill>
                <a:ea typeface="Calibri" panose="020F0502020204030204" pitchFamily="34" charset="0"/>
              </a:rPr>
              <a:t> 2023 </a:t>
            </a:r>
            <a:r>
              <a:rPr lang="en-GB" b="0" i="1" dirty="0">
                <a:effectLst/>
              </a:rPr>
              <a:t>Unaccompanied Asylum-seeking Children </a:t>
            </a:r>
            <a:r>
              <a:rPr lang="en-GB" dirty="0">
                <a:ea typeface="Calibri" panose="020F0502020204030204" pitchFamily="34" charset="0"/>
              </a:rPr>
              <a:t>Available at </a:t>
            </a:r>
            <a:r>
              <a:rPr lang="en-GB" dirty="0">
                <a:ea typeface="Calibri" panose="020F0502020204030204" pitchFamily="34" charset="0"/>
                <a:hlinkClick r:id="rId2"/>
              </a:rPr>
              <a:t>https://hansard.parliament.uk/commons/2023-01-24/debates/290AF292-5D7E-411C-8FB8-A6E0F288365C/UnaccompaniedAsylum-SeekingChildren</a:t>
            </a:r>
            <a:endParaRPr lang="en-GB" dirty="0">
              <a:ea typeface="Calibri" panose="020F0502020204030204" pitchFamily="34" charset="0"/>
            </a:endParaRPr>
          </a:p>
          <a:p>
            <a:pPr indent="-385200">
              <a:buFont typeface="Arial" panose="020B0604020202020204" pitchFamily="34" charset="0"/>
              <a:buChar char="•"/>
            </a:pPr>
            <a:r>
              <a:rPr lang="en-GB" sz="1800" dirty="0">
                <a:solidFill>
                  <a:srgbClr val="000000"/>
                </a:solidFill>
                <a:effectLst/>
                <a:latin typeface="Times New Roman" panose="02020603050405020304" pitchFamily="18" charset="0"/>
                <a:ea typeface="Calibri" panose="020F0502020204030204" pitchFamily="34" charset="0"/>
              </a:rPr>
              <a:t>International Federation of Social Workers (IFSW) (2021) </a:t>
            </a:r>
            <a:r>
              <a:rPr lang="en-GB" sz="1800" i="1" dirty="0">
                <a:solidFill>
                  <a:srgbClr val="000000"/>
                </a:solidFill>
                <a:effectLst/>
                <a:latin typeface="Times New Roman" panose="02020603050405020304" pitchFamily="18" charset="0"/>
                <a:ea typeface="Calibri" panose="020F0502020204030204" pitchFamily="34" charset="0"/>
              </a:rPr>
              <a:t>Promoting the Importance of Human Relationships: 2020 End of Year Report</a:t>
            </a:r>
            <a:r>
              <a:rPr lang="en-GB" sz="1800" dirty="0">
                <a:solidFill>
                  <a:srgbClr val="000000"/>
                </a:solidFill>
                <a:effectLst/>
                <a:latin typeface="Times New Roman" panose="02020603050405020304" pitchFamily="18" charset="0"/>
                <a:ea typeface="Calibri" panose="020F0502020204030204" pitchFamily="34" charset="0"/>
              </a:rPr>
              <a:t>. Available at </a:t>
            </a:r>
            <a:r>
              <a:rPr lang="en-GB"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https://www.ifsw.org/wp-content/uploads/2021/01/2020-IFSW-End-of-Year-Report.pdf</a:t>
            </a:r>
            <a:r>
              <a:rPr lang="en-GB" sz="1800" dirty="0">
                <a:solidFill>
                  <a:srgbClr val="000000"/>
                </a:solidFill>
                <a:effectLst/>
                <a:latin typeface="Times New Roman" panose="02020603050405020304" pitchFamily="18" charset="0"/>
                <a:ea typeface="Calibri" panose="020F0502020204030204" pitchFamily="34" charset="0"/>
              </a:rPr>
              <a:t> </a:t>
            </a:r>
            <a:endParaRPr lang="en-GB" dirty="0">
              <a:ea typeface="Calibri" panose="020F0502020204030204" pitchFamily="34" charset="0"/>
            </a:endParaRPr>
          </a:p>
          <a:p>
            <a:pPr indent="-385200">
              <a:buFont typeface="Arial" panose="020B0604020202020204" pitchFamily="34" charset="0"/>
              <a:buChar char="•"/>
            </a:pPr>
            <a:r>
              <a:rPr lang="en-GB" sz="1800" dirty="0">
                <a:effectLst/>
                <a:ea typeface="Calibri" panose="020F0502020204030204" pitchFamily="34" charset="0"/>
              </a:rPr>
              <a:t>Kenny, M. A., &amp; Loughry, M. (2018). Addressing the limitations of age determination for unaccompanied minors: A way forward. </a:t>
            </a:r>
            <a:r>
              <a:rPr lang="en-GB" sz="1800" i="1" dirty="0">
                <a:effectLst/>
                <a:ea typeface="Calibri" panose="020F0502020204030204" pitchFamily="34" charset="0"/>
              </a:rPr>
              <a:t>Children and Youth Services Review</a:t>
            </a:r>
            <a:r>
              <a:rPr lang="en-GB" sz="1800" dirty="0">
                <a:effectLst/>
                <a:ea typeface="Calibri" panose="020F0502020204030204" pitchFamily="34" charset="0"/>
              </a:rPr>
              <a:t>, 92, 15-21</a:t>
            </a:r>
            <a:r>
              <a:rPr lang="en-GB" dirty="0">
                <a:effectLst/>
              </a:rPr>
              <a:t> </a:t>
            </a:r>
          </a:p>
          <a:p>
            <a:pPr indent="-385200">
              <a:buFont typeface="Arial" panose="020B0604020202020204" pitchFamily="34" charset="0"/>
              <a:buChar char="•"/>
            </a:pPr>
            <a:r>
              <a:rPr lang="en-GB" sz="1800" dirty="0">
                <a:effectLst/>
              </a:rPr>
              <a:t>Larkin, R. (2022). </a:t>
            </a:r>
            <a:r>
              <a:rPr lang="en-GB" sz="1800" i="1" dirty="0">
                <a:effectLst/>
              </a:rPr>
              <a:t>Separated Migrant Young Women in State Care: Living in Contested Spaces</a:t>
            </a:r>
            <a:r>
              <a:rPr lang="en-GB" sz="1800" dirty="0">
                <a:effectLst/>
              </a:rPr>
              <a:t>. Palgrave Macmillan</a:t>
            </a:r>
          </a:p>
          <a:p>
            <a:pPr indent="-385200">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Miled, N. (2020). ‘Can the displaced speak? Muslim refugee girls negotiating identity, home and belonging through Photovoice’. </a:t>
            </a:r>
            <a:r>
              <a:rPr lang="en-GB" sz="1800" i="1" dirty="0">
                <a:effectLst/>
                <a:ea typeface="Calibri" panose="020F0502020204030204" pitchFamily="34" charset="0"/>
                <a:cs typeface="Times New Roman" panose="02020603050405020304" pitchFamily="18" charset="0"/>
              </a:rPr>
              <a:t>Women’s Studies International Forum</a:t>
            </a:r>
            <a:r>
              <a:rPr lang="en-GB" sz="1800" dirty="0">
                <a:effectLst/>
                <a:ea typeface="Calibri" panose="020F0502020204030204" pitchFamily="34" charset="0"/>
                <a:cs typeface="Times New Roman" panose="02020603050405020304" pitchFamily="18" charset="0"/>
              </a:rPr>
              <a:t>, </a:t>
            </a:r>
            <a:r>
              <a:rPr lang="en-GB" sz="1800" i="1" dirty="0">
                <a:effectLst/>
                <a:ea typeface="Calibri" panose="020F0502020204030204" pitchFamily="34" charset="0"/>
                <a:cs typeface="Times New Roman" panose="02020603050405020304" pitchFamily="18" charset="0"/>
              </a:rPr>
              <a:t>81</a:t>
            </a:r>
            <a:r>
              <a:rPr lang="en-GB" sz="1800" dirty="0">
                <a:effectLst/>
                <a:ea typeface="Calibri" panose="020F0502020204030204" pitchFamily="34" charset="0"/>
                <a:cs typeface="Times New Roman" panose="02020603050405020304" pitchFamily="18" charset="0"/>
              </a:rPr>
              <a:t>, 102381.</a:t>
            </a:r>
          </a:p>
          <a:p>
            <a:endParaRPr lang="en-GB" sz="1800" dirty="0">
              <a:effectLst/>
            </a:endParaRPr>
          </a:p>
          <a:p>
            <a:endParaRPr lang="en-GB" sz="18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3557569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2394-125F-7D29-EBD3-E10E3C330497}"/>
              </a:ext>
            </a:extLst>
          </p:cNvPr>
          <p:cNvSpPr>
            <a:spLocks noGrp="1"/>
          </p:cNvSpPr>
          <p:nvPr>
            <p:ph type="title"/>
          </p:nvPr>
        </p:nvSpPr>
        <p:spPr>
          <a:xfrm>
            <a:off x="152400" y="42862"/>
            <a:ext cx="10515600" cy="644525"/>
          </a:xfrm>
        </p:spPr>
        <p:txBody>
          <a:bodyPr>
            <a:normAutofit/>
          </a:bodyPr>
          <a:lstStyle/>
          <a:p>
            <a:r>
              <a:rPr lang="en-GB" sz="1800" b="1" dirty="0"/>
              <a:t>References - 3</a:t>
            </a:r>
            <a:endParaRPr lang="en-GB" sz="1800" dirty="0"/>
          </a:p>
        </p:txBody>
      </p:sp>
      <p:sp>
        <p:nvSpPr>
          <p:cNvPr id="3" name="Content Placeholder 2">
            <a:extLst>
              <a:ext uri="{FF2B5EF4-FFF2-40B4-BE49-F238E27FC236}">
                <a16:creationId xmlns:a16="http://schemas.microsoft.com/office/drawing/2014/main" id="{C34E53F8-4020-E618-891C-753B63117E51}"/>
              </a:ext>
            </a:extLst>
          </p:cNvPr>
          <p:cNvSpPr>
            <a:spLocks noGrp="1"/>
          </p:cNvSpPr>
          <p:nvPr>
            <p:ph idx="1"/>
          </p:nvPr>
        </p:nvSpPr>
        <p:spPr>
          <a:xfrm>
            <a:off x="476250" y="819150"/>
            <a:ext cx="10877550" cy="5673725"/>
          </a:xfrm>
        </p:spPr>
        <p:txBody>
          <a:bodyPr>
            <a:normAutofit fontScale="70000" lnSpcReduction="20000"/>
          </a:bodyPr>
          <a:lstStyle/>
          <a:p>
            <a:pPr indent="-385200"/>
            <a:r>
              <a:rPr lang="en-GB" sz="2600" dirty="0" err="1">
                <a:solidFill>
                  <a:srgbClr val="000000"/>
                </a:solidFill>
                <a:effectLst/>
                <a:ea typeface="Calibri" panose="020F0502020204030204" pitchFamily="34" charset="0"/>
              </a:rPr>
              <a:t>Mishori</a:t>
            </a:r>
            <a:r>
              <a:rPr lang="en-GB" sz="2600" dirty="0">
                <a:solidFill>
                  <a:srgbClr val="000000"/>
                </a:solidFill>
                <a:effectLst/>
                <a:ea typeface="Calibri" panose="020F0502020204030204" pitchFamily="34" charset="0"/>
              </a:rPr>
              <a:t> R. (2019). The Use of Age Assessment in the Context of Child Migration: Imprecise, Inaccurate, </a:t>
            </a:r>
            <a:r>
              <a:rPr lang="en-GB" sz="2600" dirty="0">
                <a:solidFill>
                  <a:srgbClr val="000000"/>
                </a:solidFill>
                <a:effectLst/>
                <a:ea typeface="Calibri" panose="020F0502020204030204" pitchFamily="34" charset="0"/>
                <a:cs typeface="Calibri" panose="020F0502020204030204" pitchFamily="34" charset="0"/>
              </a:rPr>
              <a:t>Inconclusive and Endangers Children's Rights. </a:t>
            </a:r>
            <a:r>
              <a:rPr lang="en-GB" sz="2600" i="1" dirty="0">
                <a:solidFill>
                  <a:srgbClr val="000000"/>
                </a:solidFill>
                <a:effectLst/>
                <a:ea typeface="Calibri" panose="020F0502020204030204" pitchFamily="34" charset="0"/>
                <a:cs typeface="Calibri" panose="020F0502020204030204" pitchFamily="34" charset="0"/>
              </a:rPr>
              <a:t>Children (Basel, Switzerland)</a:t>
            </a:r>
            <a:r>
              <a:rPr lang="en-GB" sz="2600" dirty="0">
                <a:solidFill>
                  <a:srgbClr val="000000"/>
                </a:solidFill>
                <a:effectLst/>
                <a:ea typeface="Calibri" panose="020F0502020204030204" pitchFamily="34" charset="0"/>
                <a:cs typeface="Calibri" panose="020F0502020204030204" pitchFamily="34" charset="0"/>
              </a:rPr>
              <a:t>, 6(7), 85</a:t>
            </a:r>
            <a:r>
              <a:rPr lang="en-GB" sz="2600" dirty="0">
                <a:effectLst/>
                <a:cs typeface="Calibri" panose="020F0502020204030204" pitchFamily="34" charset="0"/>
              </a:rPr>
              <a:t> </a:t>
            </a:r>
            <a:endParaRPr lang="en-GB" sz="2600" dirty="0">
              <a:effectLst/>
              <a:ea typeface="Calibri" panose="020F0502020204030204" pitchFamily="34" charset="0"/>
              <a:cs typeface="Calibri" panose="020F0502020204030204" pitchFamily="34" charset="0"/>
            </a:endParaRPr>
          </a:p>
          <a:p>
            <a:pPr indent="-385200"/>
            <a:r>
              <a:rPr lang="en-GB" sz="2600" dirty="0" err="1">
                <a:effectLst/>
                <a:ea typeface="Calibri" panose="020F0502020204030204" pitchFamily="34" charset="0"/>
                <a:cs typeface="Calibri" panose="020F0502020204030204" pitchFamily="34" charset="0"/>
              </a:rPr>
              <a:t>Ní</a:t>
            </a:r>
            <a:r>
              <a:rPr lang="en-GB" sz="2600" dirty="0">
                <a:effectLst/>
                <a:ea typeface="Calibri" panose="020F0502020204030204" pitchFamily="34" charset="0"/>
                <a:cs typeface="Calibri" panose="020F0502020204030204" pitchFamily="34" charset="0"/>
              </a:rPr>
              <a:t> Raghallaigh, M., &amp; Sirriyeh, A. (2015). The negotiation of culture in foster care placements for separated refugee and asylum seeking young people in Ireland and England. </a:t>
            </a:r>
            <a:r>
              <a:rPr lang="en-GB" sz="2600" i="1" dirty="0">
                <a:effectLst/>
                <a:ea typeface="Calibri" panose="020F0502020204030204" pitchFamily="34" charset="0"/>
                <a:cs typeface="Calibri" panose="020F0502020204030204" pitchFamily="34" charset="0"/>
              </a:rPr>
              <a:t>Childhood</a:t>
            </a:r>
            <a:r>
              <a:rPr lang="en-GB" sz="2600" dirty="0">
                <a:effectLst/>
                <a:ea typeface="Calibri" panose="020F0502020204030204" pitchFamily="34" charset="0"/>
                <a:cs typeface="Calibri" panose="020F0502020204030204" pitchFamily="34" charset="0"/>
              </a:rPr>
              <a:t>, 22(2), 263-277</a:t>
            </a:r>
            <a:r>
              <a:rPr lang="en-GB" sz="2600" dirty="0">
                <a:effectLst/>
                <a:cs typeface="Calibri" panose="020F0502020204030204" pitchFamily="34" charset="0"/>
              </a:rPr>
              <a:t> </a:t>
            </a:r>
          </a:p>
          <a:p>
            <a:pPr indent="-385200"/>
            <a:r>
              <a:rPr lang="en-GB" sz="2600" dirty="0">
                <a:effectLst/>
                <a:ea typeface="Calibri" panose="020F0502020204030204" pitchFamily="34" charset="0"/>
                <a:cs typeface="Times New Roman" panose="02020603050405020304" pitchFamily="18" charset="0"/>
              </a:rPr>
              <a:t>Ortiz, E,. (2019). Age Assessments of Unaccompanied Minors in Wroe, L., Larkin, R., &amp; Maglajlic, R. A. (Eds). </a:t>
            </a:r>
            <a:r>
              <a:rPr lang="en-GB" sz="2600" i="1" dirty="0">
                <a:effectLst/>
                <a:ea typeface="Calibri" panose="020F0502020204030204" pitchFamily="34" charset="0"/>
                <a:cs typeface="Times New Roman" panose="02020603050405020304" pitchFamily="18" charset="0"/>
              </a:rPr>
              <a:t>Social work with refugees, asylum seekers and migrants: Theory and skills for practice</a:t>
            </a:r>
            <a:r>
              <a:rPr lang="en-GB" sz="2600" dirty="0">
                <a:effectLst/>
                <a:ea typeface="Calibri" panose="020F0502020204030204" pitchFamily="34" charset="0"/>
                <a:cs typeface="Times New Roman" panose="02020603050405020304" pitchFamily="18" charset="0"/>
              </a:rPr>
              <a:t>. Jessica Kingsley, Londo</a:t>
            </a:r>
            <a:r>
              <a:rPr lang="en-GB" sz="2600" dirty="0">
                <a:ea typeface="Calibri" panose="020F0502020204030204" pitchFamily="34" charset="0"/>
                <a:cs typeface="Times New Roman" panose="02020603050405020304" pitchFamily="18" charset="0"/>
              </a:rPr>
              <a:t>n</a:t>
            </a:r>
          </a:p>
          <a:p>
            <a:pPr indent="-385200"/>
            <a:r>
              <a:rPr lang="en-GB" sz="2600" dirty="0">
                <a:effectLst/>
              </a:rPr>
              <a:t>Robson, C. (2023.). </a:t>
            </a:r>
            <a:r>
              <a:rPr lang="en-GB" sz="2600" i="1" dirty="0">
                <a:effectLst/>
              </a:rPr>
              <a:t>Unaccompanied Asylum-Seeking Children Scrutiny Paper. Available at </a:t>
            </a:r>
            <a:r>
              <a:rPr lang="en-GB" sz="2600" i="1" dirty="0">
                <a:effectLst/>
                <a:hlinkClick r:id="rId2"/>
              </a:rPr>
              <a:t>https://www.bhscp.org.uk/wp-content/uploads/sites/3/2023/02/UASC-Scrutiny-Report-FINAL-23-02-2023.pdf</a:t>
            </a:r>
            <a:endParaRPr lang="en-GB" sz="2600" dirty="0">
              <a:effectLst/>
            </a:endParaRPr>
          </a:p>
          <a:p>
            <a:pPr indent="-385200">
              <a:buFont typeface="Arial" panose="020B0604020202020204" pitchFamily="34" charset="0"/>
              <a:buChar char="•"/>
            </a:pPr>
            <a:r>
              <a:rPr lang="en-GB" sz="2600" dirty="0" err="1">
                <a:effectLst/>
                <a:ea typeface="Calibri" panose="020F0502020204030204" pitchFamily="34" charset="0"/>
                <a:cs typeface="Times New Roman" panose="02020603050405020304" pitchFamily="18" charset="0"/>
              </a:rPr>
              <a:t>ReSoma</a:t>
            </a:r>
            <a:r>
              <a:rPr lang="en-GB" sz="2600" dirty="0">
                <a:effectLst/>
                <a:ea typeface="Calibri" panose="020F0502020204030204" pitchFamily="34" charset="0"/>
                <a:cs typeface="Times New Roman" panose="02020603050405020304" pitchFamily="18" charset="0"/>
              </a:rPr>
              <a:t> (2020). </a:t>
            </a:r>
            <a:r>
              <a:rPr lang="en-GB" sz="2600" i="1" dirty="0">
                <a:effectLst/>
                <a:ea typeface="Calibri" panose="020F0502020204030204" pitchFamily="34" charset="0"/>
                <a:cs typeface="Times New Roman" panose="02020603050405020304" pitchFamily="18" charset="0"/>
              </a:rPr>
              <a:t>The criminalisation of solidarity in Europe</a:t>
            </a:r>
            <a:r>
              <a:rPr lang="en-GB" sz="2600" dirty="0">
                <a:effectLst/>
                <a:ea typeface="Calibri" panose="020F0502020204030204" pitchFamily="34" charset="0"/>
                <a:cs typeface="Times New Roman" panose="02020603050405020304" pitchFamily="18" charset="0"/>
              </a:rPr>
              <a:t>. Available at </a:t>
            </a:r>
            <a:r>
              <a:rPr lang="en-GB" sz="2600" u="sng" dirty="0">
                <a:solidFill>
                  <a:srgbClr val="0563C1"/>
                </a:solidFill>
                <a:effectLst/>
                <a:ea typeface="Calibri" panose="020F0502020204030204" pitchFamily="34" charset="0"/>
                <a:cs typeface="Times New Roman" panose="02020603050405020304" pitchFamily="18" charset="0"/>
                <a:hlinkClick r:id="rId3"/>
              </a:rPr>
              <a:t>https://www.migpolgroup.com/wp-content/uploads/2020/03/ReSoma-criminalisation-.pdf</a:t>
            </a:r>
            <a:endParaRPr lang="en-GB" sz="2600" dirty="0"/>
          </a:p>
          <a:p>
            <a:r>
              <a:rPr lang="en-GB" sz="2600" dirty="0">
                <a:effectLst/>
                <a:ea typeface="Calibri" panose="020F0502020204030204" pitchFamily="34" charset="0"/>
                <a:cs typeface="Times New Roman" panose="02020603050405020304" pitchFamily="18" charset="0"/>
              </a:rPr>
              <a:t>Treisman, K. (2017). </a:t>
            </a:r>
            <a:r>
              <a:rPr lang="en-GB" sz="2600" i="1" dirty="0">
                <a:effectLst/>
                <a:ea typeface="Calibri" panose="020F0502020204030204" pitchFamily="34" charset="0"/>
                <a:cs typeface="Times New Roman" panose="02020603050405020304" pitchFamily="18" charset="0"/>
              </a:rPr>
              <a:t>Working with relational and developmental trauma in children and adolescents</a:t>
            </a:r>
            <a:r>
              <a:rPr lang="en-GB" sz="2600" dirty="0">
                <a:effectLst/>
                <a:ea typeface="Calibri" panose="020F0502020204030204" pitchFamily="34" charset="0"/>
                <a:cs typeface="Times New Roman" panose="02020603050405020304" pitchFamily="18" charset="0"/>
              </a:rPr>
              <a:t>. Routledge, Taylor &amp; Francis Group.</a:t>
            </a:r>
          </a:p>
          <a:p>
            <a:r>
              <a:rPr lang="en-GB" sz="2600" dirty="0">
                <a:effectLst/>
                <a:ea typeface="Calibri" panose="020F0502020204030204" pitchFamily="34" charset="0"/>
                <a:cs typeface="Times New Roman" panose="02020603050405020304" pitchFamily="18" charset="0"/>
              </a:rPr>
              <a:t>UNHCR (2018) Global Compact on Refugees. Available at </a:t>
            </a:r>
            <a:r>
              <a:rPr lang="en-GB" sz="2600" u="sng" dirty="0">
                <a:solidFill>
                  <a:srgbClr val="0563C1"/>
                </a:solidFill>
                <a:effectLst/>
                <a:ea typeface="Calibri" panose="020F0502020204030204" pitchFamily="34" charset="0"/>
                <a:cs typeface="Times New Roman" panose="02020603050405020304" pitchFamily="18" charset="0"/>
                <a:hlinkClick r:id="rId4"/>
              </a:rPr>
              <a:t>https://www.unhcr.org/5c658aed4</a:t>
            </a:r>
            <a:r>
              <a:rPr lang="en-GB" sz="2600" dirty="0">
                <a:effectLst/>
                <a:ea typeface="Calibri" panose="020F0502020204030204" pitchFamily="34" charset="0"/>
                <a:cs typeface="Times New Roman" panose="02020603050405020304" pitchFamily="18" charset="0"/>
              </a:rPr>
              <a:t> UNHCR (2021) </a:t>
            </a:r>
            <a:r>
              <a:rPr lang="en-GB" sz="2600" i="1" dirty="0">
                <a:effectLst/>
                <a:ea typeface="Calibri" panose="020F0502020204030204" pitchFamily="34" charset="0"/>
                <a:cs typeface="Times New Roman" panose="02020603050405020304" pitchFamily="18" charset="0"/>
              </a:rPr>
              <a:t>Global Trends in Forced Displacement</a:t>
            </a:r>
            <a:r>
              <a:rPr lang="en-GB" sz="2600" dirty="0">
                <a:effectLst/>
                <a:ea typeface="Calibri" panose="020F0502020204030204" pitchFamily="34" charset="0"/>
                <a:cs typeface="Times New Roman" panose="02020603050405020304" pitchFamily="18" charset="0"/>
              </a:rPr>
              <a:t>. Available at </a:t>
            </a:r>
            <a:r>
              <a:rPr lang="en-GB" sz="2600" u="sng" dirty="0">
                <a:solidFill>
                  <a:srgbClr val="0563C1"/>
                </a:solidFill>
                <a:effectLst/>
                <a:ea typeface="Calibri" panose="020F0502020204030204" pitchFamily="34" charset="0"/>
                <a:cs typeface="Times New Roman" panose="02020603050405020304" pitchFamily="18" charset="0"/>
                <a:hlinkClick r:id="rId5"/>
              </a:rPr>
              <a:t>https://www.unhcr.org/flagship-reports/globaltrends/</a:t>
            </a:r>
            <a:endParaRPr lang="en-GB" sz="2600" dirty="0">
              <a:cs typeface="Calibri" panose="020F0502020204030204" pitchFamily="34" charset="0"/>
            </a:endParaRPr>
          </a:p>
          <a:p>
            <a:r>
              <a:rPr lang="en-GB" sz="2600" b="0" dirty="0">
                <a:effectLst/>
                <a:cs typeface="Calibri" panose="020F0502020204030204" pitchFamily="34" charset="0"/>
              </a:rPr>
              <a:t>UNICEF (2023) Number of displaced children reaches new high of 43.3 million. 13 June 2023. Available at </a:t>
            </a:r>
            <a:r>
              <a:rPr lang="en-GB" sz="2600" dirty="0">
                <a:cs typeface="Calibri" panose="020F0502020204030204" pitchFamily="34" charset="0"/>
                <a:hlinkClick r:id="rId6"/>
              </a:rPr>
              <a:t>https://www.unicef.org/press-releases/number-displaced-children-reaches-new-high-433-million</a:t>
            </a:r>
            <a:endParaRPr lang="en-GB" sz="2600" dirty="0">
              <a:cs typeface="Calibri" panose="020F0502020204030204" pitchFamily="34" charset="0"/>
            </a:endParaRPr>
          </a:p>
          <a:p>
            <a:r>
              <a:rPr lang="en-GB" sz="2600" dirty="0">
                <a:cs typeface="Calibri" panose="020F0502020204030204" pitchFamily="34" charset="0"/>
              </a:rPr>
              <a:t>UNHCR (2023) Figures at a Glance – available at </a:t>
            </a:r>
            <a:r>
              <a:rPr lang="en-GB" sz="2600" dirty="0">
                <a:cs typeface="Calibri" panose="020F0502020204030204" pitchFamily="34" charset="0"/>
                <a:hlinkClick r:id="rId7"/>
              </a:rPr>
              <a:t>https://www.unhcr.org/uk/figures-at-a-glance.html</a:t>
            </a:r>
            <a:endParaRPr lang="en-GB" sz="2600" dirty="0">
              <a:cs typeface="Calibri" panose="020F0502020204030204" pitchFamily="34" charset="0"/>
            </a:endParaRPr>
          </a:p>
          <a:p>
            <a:r>
              <a:rPr lang="en-GB" sz="2600" dirty="0">
                <a:effectLst/>
                <a:ea typeface="Times New Roman" panose="02020603050405020304" pitchFamily="18" charset="0"/>
                <a:cs typeface="Times New Roman" panose="02020603050405020304" pitchFamily="18" charset="0"/>
              </a:rPr>
              <a:t>Wade, J., Sirreyeh, A,. Kohli, R,. &amp; Simmonds, J,. (2012). </a:t>
            </a:r>
            <a:r>
              <a:rPr lang="en-GB" sz="2600" i="1" dirty="0">
                <a:effectLst/>
                <a:ea typeface="Times New Roman" panose="02020603050405020304" pitchFamily="18" charset="0"/>
                <a:cs typeface="Times New Roman" panose="02020603050405020304" pitchFamily="18" charset="0"/>
              </a:rPr>
              <a:t>Fostering unaccompanied asylum-seeking young people: Creating a family life across a ‘world of difference’</a:t>
            </a:r>
            <a:r>
              <a:rPr lang="en-GB" sz="2600" dirty="0">
                <a:effectLst/>
                <a:ea typeface="Times New Roman" panose="02020603050405020304" pitchFamily="18" charset="0"/>
                <a:cs typeface="Times New Roman" panose="02020603050405020304" pitchFamily="18" charset="0"/>
              </a:rPr>
              <a:t>. British Association for Adoption and Fostering, London</a:t>
            </a:r>
            <a:endParaRPr lang="en-GB" sz="2600" dirty="0">
              <a:effectLst/>
              <a:ea typeface="Calibri" panose="020F0502020204030204" pitchFamily="34" charset="0"/>
              <a:cs typeface="Times New Roman" panose="02020603050405020304" pitchFamily="18" charset="0"/>
            </a:endParaRPr>
          </a:p>
          <a:p>
            <a:endParaRPr lang="en-GB" sz="2100" dirty="0">
              <a:cs typeface="Calibri" panose="020F0502020204030204" pitchFamily="34" charset="0"/>
            </a:endParaRPr>
          </a:p>
          <a:p>
            <a:endParaRPr lang="en-GB" dirty="0"/>
          </a:p>
        </p:txBody>
      </p:sp>
    </p:spTree>
    <p:extLst>
      <p:ext uri="{BB962C8B-B14F-4D97-AF65-F5344CB8AC3E}">
        <p14:creationId xmlns:p14="http://schemas.microsoft.com/office/powerpoint/2010/main" val="306382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1F4F-212C-C383-DDDB-6DBF51A74377}"/>
              </a:ext>
            </a:extLst>
          </p:cNvPr>
          <p:cNvSpPr>
            <a:spLocks noGrp="1"/>
          </p:cNvSpPr>
          <p:nvPr>
            <p:ph type="title"/>
          </p:nvPr>
        </p:nvSpPr>
        <p:spPr>
          <a:xfrm>
            <a:off x="5789899" y="1108539"/>
            <a:ext cx="5444382" cy="1402470"/>
          </a:xfrm>
        </p:spPr>
        <p:txBody>
          <a:bodyPr anchor="t">
            <a:normAutofit/>
          </a:bodyPr>
          <a:lstStyle/>
          <a:p>
            <a:r>
              <a:rPr lang="en-GB" sz="3200" dirty="0"/>
              <a:t>Post-Colonialism </a:t>
            </a:r>
          </a:p>
        </p:txBody>
      </p:sp>
      <p:pic>
        <p:nvPicPr>
          <p:cNvPr id="5" name="Picture 4" descr="Children smiling">
            <a:extLst>
              <a:ext uri="{FF2B5EF4-FFF2-40B4-BE49-F238E27FC236}">
                <a16:creationId xmlns:a16="http://schemas.microsoft.com/office/drawing/2014/main" id="{83CD3C6D-63DF-BAF4-0F9E-069EC56F94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5"/>
            <a:ext cx="5181599" cy="6858000"/>
          </a:xfrm>
          <a:prstGeom prst="rect">
            <a:avLst/>
          </a:prstGeom>
        </p:spPr>
      </p:pic>
      <p:cxnSp>
        <p:nvCxnSpPr>
          <p:cNvPr id="20" name="Straight Connector 1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D1F16D-E322-6D17-45AD-BF341E24AD59}"/>
              </a:ext>
            </a:extLst>
          </p:cNvPr>
          <p:cNvSpPr>
            <a:spLocks noGrp="1"/>
          </p:cNvSpPr>
          <p:nvPr>
            <p:ph idx="1"/>
          </p:nvPr>
        </p:nvSpPr>
        <p:spPr>
          <a:xfrm>
            <a:off x="5789899" y="1997736"/>
            <a:ext cx="5444382" cy="3989118"/>
          </a:xfrm>
        </p:spPr>
        <p:txBody>
          <a:bodyPr>
            <a:normAutofit/>
          </a:bodyPr>
          <a:lstStyle/>
          <a:p>
            <a:pPr marL="0" indent="0">
              <a:buNone/>
            </a:pPr>
            <a:r>
              <a:rPr lang="en-GB" sz="2000" dirty="0">
                <a:ea typeface="Calibri" panose="020F0502020204030204" pitchFamily="34" charset="0"/>
              </a:rPr>
              <a:t>O</a:t>
            </a:r>
            <a:r>
              <a:rPr lang="en-GB" sz="2000" dirty="0">
                <a:effectLst/>
                <a:ea typeface="Calibri" panose="020F0502020204030204" pitchFamily="34" charset="0"/>
              </a:rPr>
              <a:t>ff-shore detention held up as evidence of ‘</a:t>
            </a:r>
            <a:r>
              <a:rPr lang="en-GB" sz="2000" i="1" dirty="0">
                <a:effectLst/>
                <a:ea typeface="Calibri" panose="020F0502020204030204" pitchFamily="34" charset="0"/>
              </a:rPr>
              <a:t>the persistence of the very structures of colonialism and practices of control</a:t>
            </a:r>
            <a:r>
              <a:rPr lang="en-GB" sz="2000" dirty="0">
                <a:effectLst/>
                <a:ea typeface="Calibri" panose="020F0502020204030204" pitchFamily="34" charset="0"/>
              </a:rPr>
              <a:t>’ </a:t>
            </a:r>
          </a:p>
          <a:p>
            <a:pPr marL="0" indent="0" algn="r">
              <a:buNone/>
            </a:pPr>
            <a:r>
              <a:rPr lang="en-GB" sz="2000" dirty="0">
                <a:effectLst/>
                <a:ea typeface="Calibri" panose="020F0502020204030204" pitchFamily="34" charset="0"/>
              </a:rPr>
              <a:t>(</a:t>
            </a:r>
            <a:r>
              <a:rPr lang="en-GB" sz="2000" dirty="0" err="1">
                <a:effectLst/>
                <a:ea typeface="Calibri" panose="020F0502020204030204" pitchFamily="34" charset="0"/>
              </a:rPr>
              <a:t>Giannacopoulos</a:t>
            </a:r>
            <a:r>
              <a:rPr lang="en-GB" sz="2000" dirty="0">
                <a:effectLst/>
                <a:ea typeface="Calibri" panose="020F0502020204030204" pitchFamily="34" charset="0"/>
              </a:rPr>
              <a:t> and Loughnan 2020). </a:t>
            </a:r>
          </a:p>
          <a:p>
            <a:pPr marL="0" indent="0">
              <a:buNone/>
            </a:pPr>
            <a:endParaRPr lang="en-GB" sz="2000" dirty="0">
              <a:ea typeface="Calibri" panose="020F0502020204030204" pitchFamily="34" charset="0"/>
            </a:endParaRPr>
          </a:p>
          <a:p>
            <a:pPr marL="0" indent="0">
              <a:buNone/>
            </a:pPr>
            <a:r>
              <a:rPr lang="en-GB" sz="2000" dirty="0">
                <a:effectLst/>
                <a:ea typeface="Calibri" panose="020F0502020204030204" pitchFamily="34" charset="0"/>
              </a:rPr>
              <a:t>Acts intended as care can be based on notions of post-colonial ‘white rescue’, which frame people of colour as ‘</a:t>
            </a:r>
            <a:r>
              <a:rPr lang="en-GB" sz="2000" i="1" dirty="0">
                <a:effectLst/>
                <a:ea typeface="Calibri" panose="020F0502020204030204" pitchFamily="34" charset="0"/>
              </a:rPr>
              <a:t>charitable subjects’</a:t>
            </a:r>
            <a:r>
              <a:rPr lang="en-GB" sz="2000" dirty="0">
                <a:effectLst/>
                <a:ea typeface="Calibri" panose="020F0502020204030204" pitchFamily="34" charset="0"/>
              </a:rPr>
              <a:t> – and </a:t>
            </a:r>
            <a:r>
              <a:rPr lang="en-GB" sz="2000" dirty="0">
                <a:ea typeface="Calibri" panose="020F0502020204030204" pitchFamily="34" charset="0"/>
              </a:rPr>
              <a:t>some </a:t>
            </a:r>
            <a:r>
              <a:rPr lang="en-GB" sz="2000" dirty="0">
                <a:effectLst/>
                <a:ea typeface="Calibri" panose="020F0502020204030204" pitchFamily="34" charset="0"/>
              </a:rPr>
              <a:t>lives are seen as less grievable than others </a:t>
            </a:r>
          </a:p>
          <a:p>
            <a:pPr marL="0" indent="0" algn="r">
              <a:buNone/>
            </a:pPr>
            <a:r>
              <a:rPr lang="en-GB" sz="2000" dirty="0">
                <a:effectLst/>
                <a:ea typeface="Calibri" panose="020F0502020204030204" pitchFamily="34" charset="0"/>
              </a:rPr>
              <a:t>(</a:t>
            </a:r>
            <a:r>
              <a:rPr lang="en-GB" sz="2000" dirty="0" err="1">
                <a:effectLst/>
                <a:ea typeface="Calibri" panose="020F0502020204030204" pitchFamily="34" charset="0"/>
              </a:rPr>
              <a:t>Danewid</a:t>
            </a:r>
            <a:r>
              <a:rPr lang="en-GB" sz="2000" dirty="0">
                <a:effectLst/>
                <a:ea typeface="Calibri" panose="020F0502020204030204" pitchFamily="34" charset="0"/>
              </a:rPr>
              <a:t> 2017).</a:t>
            </a: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402869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43">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A person holding a globe">
            <a:extLst>
              <a:ext uri="{FF2B5EF4-FFF2-40B4-BE49-F238E27FC236}">
                <a16:creationId xmlns:a16="http://schemas.microsoft.com/office/drawing/2014/main" id="{925BA703-D368-AE20-D8B8-7F35FDD186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6" name="Rectangle 45">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ED20A0F-6BD3-CEAC-D1DA-6B27F2BC752E}"/>
              </a:ext>
            </a:extLst>
          </p:cNvPr>
          <p:cNvSpPr>
            <a:spLocks noGrp="1"/>
          </p:cNvSpPr>
          <p:nvPr>
            <p:ph type="title"/>
          </p:nvPr>
        </p:nvSpPr>
        <p:spPr>
          <a:xfrm>
            <a:off x="457200" y="4960137"/>
            <a:ext cx="7772400" cy="1463040"/>
          </a:xfrm>
        </p:spPr>
        <p:txBody>
          <a:bodyPr vert="horz" lIns="91440" tIns="45720" rIns="91440" bIns="45720" rtlCol="0" anchor="ctr">
            <a:normAutofit fontScale="90000"/>
          </a:bodyPr>
          <a:lstStyle/>
          <a:p>
            <a:pPr algn="r"/>
            <a:r>
              <a:rPr lang="en-US" kern="1200" cap="all" spc="200" baseline="0" dirty="0">
                <a:solidFill>
                  <a:srgbClr val="FFFFFF"/>
                </a:solidFill>
                <a:latin typeface="Calibri Light" panose="020F0302020204030204" pitchFamily="34" charset="0"/>
                <a:cs typeface="Calibri Light" panose="020F0302020204030204" pitchFamily="34" charset="0"/>
              </a:rPr>
              <a:t>Children on the Move: </a:t>
            </a:r>
            <a:br>
              <a:rPr lang="en-US" kern="1200" cap="all" spc="200" baseline="0" dirty="0">
                <a:solidFill>
                  <a:srgbClr val="FFFFFF"/>
                </a:solidFill>
                <a:latin typeface="Calibri Light" panose="020F0302020204030204" pitchFamily="34" charset="0"/>
                <a:cs typeface="Calibri Light" panose="020F0302020204030204" pitchFamily="34" charset="0"/>
              </a:rPr>
            </a:br>
            <a:r>
              <a:rPr lang="en-US" kern="1200" cap="all" spc="200" baseline="0" dirty="0">
                <a:solidFill>
                  <a:srgbClr val="FFFFFF"/>
                </a:solidFill>
                <a:latin typeface="Calibri Light" panose="020F0302020204030204" pitchFamily="34" charset="0"/>
                <a:cs typeface="Calibri Light" panose="020F0302020204030204" pitchFamily="34" charset="0"/>
              </a:rPr>
              <a:t>SOCIAL WORK IN A Global </a:t>
            </a:r>
            <a:r>
              <a:rPr lang="en-US" kern="1200" cap="all" spc="200" baseline="0" dirty="0" err="1">
                <a:solidFill>
                  <a:srgbClr val="FFFFFF"/>
                </a:solidFill>
                <a:latin typeface="Calibri Light" panose="020F0302020204030204" pitchFamily="34" charset="0"/>
                <a:cs typeface="Calibri Light" panose="020F0302020204030204" pitchFamily="34" charset="0"/>
              </a:rPr>
              <a:t>COntext</a:t>
            </a:r>
            <a:endParaRPr lang="en-US" kern="1200" cap="all" spc="200" baseline="0" dirty="0">
              <a:solidFill>
                <a:srgbClr val="FFFFFF"/>
              </a:solidFill>
              <a:latin typeface="Calibri Light" panose="020F0302020204030204" pitchFamily="34" charset="0"/>
              <a:cs typeface="Calibri Light" panose="020F0302020204030204" pitchFamily="34" charset="0"/>
            </a:endParaRPr>
          </a:p>
        </p:txBody>
      </p:sp>
      <p:cxnSp>
        <p:nvCxnSpPr>
          <p:cNvPr id="48" name="Straight Connector 47">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79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738F-0FB3-B854-7F94-AF637ABEF003}"/>
              </a:ext>
            </a:extLst>
          </p:cNvPr>
          <p:cNvSpPr>
            <a:spLocks noGrp="1"/>
          </p:cNvSpPr>
          <p:nvPr>
            <p:ph type="title"/>
          </p:nvPr>
        </p:nvSpPr>
        <p:spPr>
          <a:xfrm>
            <a:off x="5945000" y="1118372"/>
            <a:ext cx="5444382" cy="1402470"/>
          </a:xfrm>
        </p:spPr>
        <p:txBody>
          <a:bodyPr anchor="t">
            <a:normAutofit fontScale="90000"/>
          </a:bodyPr>
          <a:lstStyle/>
          <a:p>
            <a:r>
              <a:rPr lang="en-GB" sz="3200" dirty="0"/>
              <a:t>Child and Youth Migration </a:t>
            </a:r>
            <a:br>
              <a:rPr lang="en-GB" sz="3200" dirty="0"/>
            </a:br>
            <a:r>
              <a:rPr lang="en-GB" sz="3200" dirty="0"/>
              <a:t>(UNHCR 2023)</a:t>
            </a:r>
            <a:br>
              <a:rPr lang="en-GB" sz="3200" dirty="0"/>
            </a:br>
            <a:br>
              <a:rPr lang="en-GB" sz="3200" dirty="0"/>
            </a:br>
            <a:endParaRPr lang="en-GB" sz="3200" dirty="0"/>
          </a:p>
        </p:txBody>
      </p:sp>
      <p:pic>
        <p:nvPicPr>
          <p:cNvPr id="9" name="Picture 8">
            <a:extLst>
              <a:ext uri="{FF2B5EF4-FFF2-40B4-BE49-F238E27FC236}">
                <a16:creationId xmlns:a16="http://schemas.microsoft.com/office/drawing/2014/main" id="{458F2D54-234F-CB14-AAB2-C144C618803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61" y="10"/>
            <a:ext cx="5151179" cy="6857990"/>
          </a:xfrm>
          <a:prstGeom prst="rect">
            <a:avLst/>
          </a:prstGeom>
        </p:spPr>
      </p:pic>
      <p:cxnSp>
        <p:nvCxnSpPr>
          <p:cNvPr id="15" name="Straight Connector 1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0D4825D-C7A3-554B-8529-03F6F154B668}"/>
              </a:ext>
            </a:extLst>
          </p:cNvPr>
          <p:cNvGraphicFramePr>
            <a:graphicFrameLocks noGrp="1"/>
          </p:cNvGraphicFramePr>
          <p:nvPr>
            <p:ph idx="1"/>
            <p:extLst>
              <p:ext uri="{D42A27DB-BD31-4B8C-83A1-F6EECF244321}">
                <p14:modId xmlns:p14="http://schemas.microsoft.com/office/powerpoint/2010/main" val="2672790774"/>
              </p:ext>
            </p:extLst>
          </p:nvPr>
        </p:nvGraphicFramePr>
        <p:xfrm>
          <a:off x="6068634" y="2347102"/>
          <a:ext cx="5719686" cy="35912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6C6265D7-3122-9557-DB3A-B0E0641D31EE}"/>
              </a:ext>
            </a:extLst>
          </p:cNvPr>
          <p:cNvSpPr txBox="1"/>
          <p:nvPr/>
        </p:nvSpPr>
        <p:spPr>
          <a:xfrm>
            <a:off x="3067665" y="5732867"/>
            <a:ext cx="5358580" cy="1015663"/>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r>
              <a:rPr lang="en-GB" sz="2000" dirty="0">
                <a:effectLst/>
                <a:latin typeface="Times New Roman" panose="02020603050405020304" pitchFamily="18" charset="0"/>
                <a:ea typeface="Calibri" panose="020F0502020204030204" pitchFamily="34" charset="0"/>
              </a:rPr>
              <a:t>Climate Change: </a:t>
            </a:r>
          </a:p>
          <a:p>
            <a:r>
              <a:rPr lang="en-GB" sz="2000" dirty="0">
                <a:effectLst/>
                <a:latin typeface="Times New Roman" panose="02020603050405020304" pitchFamily="18" charset="0"/>
                <a:ea typeface="Calibri" panose="020F0502020204030204" pitchFamily="34" charset="0"/>
              </a:rPr>
              <a:t>1.2 billion people could be at risk of displacement by 2050 (UNHCR 2021)</a:t>
            </a:r>
            <a:endParaRPr lang="en-GB" sz="2000" dirty="0"/>
          </a:p>
        </p:txBody>
      </p:sp>
    </p:spTree>
    <p:extLst>
      <p:ext uri="{BB962C8B-B14F-4D97-AF65-F5344CB8AC3E}">
        <p14:creationId xmlns:p14="http://schemas.microsoft.com/office/powerpoint/2010/main" val="38408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D9413D6-BB24-8DF2-53B3-C92AD5674098}"/>
              </a:ext>
            </a:extLst>
          </p:cNvPr>
          <p:cNvSpPr>
            <a:spLocks noGrp="1"/>
          </p:cNvSpPr>
          <p:nvPr>
            <p:ph type="title"/>
          </p:nvPr>
        </p:nvSpPr>
        <p:spPr>
          <a:xfrm>
            <a:off x="838200" y="401221"/>
            <a:ext cx="10515600" cy="1348065"/>
          </a:xfrm>
        </p:spPr>
        <p:txBody>
          <a:bodyPr vert="horz" lIns="91440" tIns="45720" rIns="91440" bIns="45720" rtlCol="0" anchor="ctr">
            <a:normAutofit/>
          </a:bodyPr>
          <a:lstStyle/>
          <a:p>
            <a:r>
              <a:rPr lang="en-US" sz="5400" kern="1200">
                <a:solidFill>
                  <a:srgbClr val="FFFFFF"/>
                </a:solidFill>
                <a:latin typeface="+mj-lt"/>
                <a:ea typeface="+mj-ea"/>
                <a:cs typeface="+mj-cs"/>
              </a:rPr>
              <a:t>UK Context</a:t>
            </a:r>
          </a:p>
        </p:txBody>
      </p:sp>
      <p:sp>
        <p:nvSpPr>
          <p:cNvPr id="3" name="TextBox 2">
            <a:extLst>
              <a:ext uri="{FF2B5EF4-FFF2-40B4-BE49-F238E27FC236}">
                <a16:creationId xmlns:a16="http://schemas.microsoft.com/office/drawing/2014/main" id="{29991F96-415C-FD5C-6EA6-212616699502}"/>
              </a:ext>
            </a:extLst>
          </p:cNvPr>
          <p:cNvSpPr txBox="1"/>
          <p:nvPr/>
        </p:nvSpPr>
        <p:spPr>
          <a:xfrm>
            <a:off x="838200" y="2886195"/>
            <a:ext cx="10145216" cy="3590174"/>
          </a:xfrm>
          <a:prstGeom prst="rect">
            <a:avLst/>
          </a:prstGeom>
        </p:spPr>
        <p:txBody>
          <a:bodyPr vert="horz" lIns="91440" tIns="45720" rIns="91440" bIns="45720" rtlCol="0">
            <a:normAutofit/>
          </a:bodyPr>
          <a:lstStyle/>
          <a:p>
            <a:pPr defTabSz="914400">
              <a:lnSpc>
                <a:spcPct val="90000"/>
              </a:lnSpc>
              <a:spcAft>
                <a:spcPts val="600"/>
              </a:spcAft>
            </a:pPr>
            <a:r>
              <a:rPr lang="en-US" sz="2200" dirty="0"/>
              <a:t>In 2022, 5,836 under 18s applied for asylum </a:t>
            </a:r>
          </a:p>
          <a:p>
            <a:pPr marL="285750" indent="-228600" defTabSz="914400">
              <a:lnSpc>
                <a:spcPct val="90000"/>
              </a:lnSpc>
              <a:spcAft>
                <a:spcPts val="600"/>
              </a:spcAft>
              <a:buFont typeface="Arial" panose="020B0604020202020204" pitchFamily="34" charset="0"/>
              <a:buChar char="•"/>
            </a:pPr>
            <a:r>
              <a:rPr lang="en-US" sz="2200" dirty="0"/>
              <a:t>446 Females</a:t>
            </a:r>
          </a:p>
          <a:p>
            <a:pPr indent="-228600" defTabSz="914400">
              <a:lnSpc>
                <a:spcPct val="90000"/>
              </a:lnSpc>
              <a:spcAft>
                <a:spcPts val="600"/>
              </a:spcAft>
              <a:buFont typeface="Arial" panose="020B0604020202020204" pitchFamily="34" charset="0"/>
              <a:buChar char="•"/>
            </a:pPr>
            <a:r>
              <a:rPr lang="en-US" sz="2200" dirty="0"/>
              <a:t>5,360 Males </a:t>
            </a:r>
          </a:p>
          <a:p>
            <a:pPr indent="-228600" defTabSz="914400">
              <a:lnSpc>
                <a:spcPct val="90000"/>
              </a:lnSpc>
              <a:spcAft>
                <a:spcPts val="600"/>
              </a:spcAft>
              <a:buFont typeface="Arial" panose="020B0604020202020204" pitchFamily="34" charset="0"/>
              <a:buChar char="•"/>
            </a:pPr>
            <a:r>
              <a:rPr lang="en-US" sz="2200" dirty="0"/>
              <a:t>30 ’unknown’ sex (Home Office 2023)</a:t>
            </a:r>
          </a:p>
        </p:txBody>
      </p:sp>
      <p:sp>
        <p:nvSpPr>
          <p:cNvPr id="7" name="TextBox 6">
            <a:extLst>
              <a:ext uri="{FF2B5EF4-FFF2-40B4-BE49-F238E27FC236}">
                <a16:creationId xmlns:a16="http://schemas.microsoft.com/office/drawing/2014/main" id="{4013EB99-8794-6643-9B20-342681D83102}"/>
              </a:ext>
            </a:extLst>
          </p:cNvPr>
          <p:cNvSpPr txBox="1"/>
          <p:nvPr/>
        </p:nvSpPr>
        <p:spPr>
          <a:xfrm>
            <a:off x="590204" y="4962056"/>
            <a:ext cx="6432825" cy="784830"/>
          </a:xfrm>
          <a:prstGeom prst="rect">
            <a:avLst/>
          </a:prstGeom>
          <a:noFill/>
        </p:spPr>
        <p:txBody>
          <a:bodyPr wrap="square" rtlCol="0">
            <a:spAutoFit/>
          </a:bodyPr>
          <a:lstStyle/>
          <a:p>
            <a:pPr marL="285750" indent="-285750">
              <a:spcAft>
                <a:spcPts val="600"/>
              </a:spcAft>
              <a:buFont typeface="Wingdings" pitchFamily="2" charset="2"/>
              <a:buChar char="v"/>
            </a:pPr>
            <a:r>
              <a:rPr lang="en-GB" sz="2000" dirty="0"/>
              <a:t>Afghanistan main country of origin for young men</a:t>
            </a:r>
          </a:p>
          <a:p>
            <a:pPr marL="285750" indent="-285750">
              <a:spcAft>
                <a:spcPts val="600"/>
              </a:spcAft>
              <a:buFont typeface="Wingdings" pitchFamily="2" charset="2"/>
              <a:buChar char="v"/>
            </a:pPr>
            <a:r>
              <a:rPr lang="en-GB" sz="2000" dirty="0"/>
              <a:t>Eritrea main country of origin for young women </a:t>
            </a:r>
          </a:p>
        </p:txBody>
      </p:sp>
      <p:sp>
        <p:nvSpPr>
          <p:cNvPr id="19" name="TextBox 18">
            <a:extLst>
              <a:ext uri="{FF2B5EF4-FFF2-40B4-BE49-F238E27FC236}">
                <a16:creationId xmlns:a16="http://schemas.microsoft.com/office/drawing/2014/main" id="{39102638-EE38-8B3C-F5D8-1FFB882E52B9}"/>
              </a:ext>
            </a:extLst>
          </p:cNvPr>
          <p:cNvSpPr txBox="1"/>
          <p:nvPr/>
        </p:nvSpPr>
        <p:spPr>
          <a:xfrm>
            <a:off x="7023029" y="2807619"/>
            <a:ext cx="4798587" cy="2939266"/>
          </a:xfrm>
          <a:prstGeom prst="rect">
            <a:avLst/>
          </a:prstGeom>
          <a:noFill/>
        </p:spPr>
        <p:txBody>
          <a:bodyPr wrap="square">
            <a:spAutoFit/>
          </a:bodyPr>
          <a:lstStyle/>
          <a:p>
            <a:pPr>
              <a:spcAft>
                <a:spcPts val="600"/>
              </a:spcAft>
            </a:pPr>
            <a:r>
              <a:rPr lang="en-GB" sz="2000" b="0" i="0" dirty="0">
                <a:effectLst/>
              </a:rPr>
              <a:t>At 31 March 2022, English </a:t>
            </a:r>
            <a:r>
              <a:rPr lang="en-GB" sz="2000" dirty="0"/>
              <a:t>LAs</a:t>
            </a:r>
            <a:r>
              <a:rPr lang="en-GB" sz="2000" b="0" i="0" dirty="0">
                <a:effectLst/>
              </a:rPr>
              <a:t> were caring for</a:t>
            </a:r>
            <a:r>
              <a:rPr lang="en-GB" sz="2000" dirty="0"/>
              <a:t> 5,570</a:t>
            </a:r>
            <a:r>
              <a:rPr lang="en-GB" sz="2000" strike="noStrike" dirty="0"/>
              <a:t> unaccompanied young people </a:t>
            </a:r>
          </a:p>
          <a:p>
            <a:pPr>
              <a:spcAft>
                <a:spcPts val="600"/>
              </a:spcAft>
            </a:pPr>
            <a:r>
              <a:rPr lang="en-GB" sz="2000" strike="noStrike" dirty="0"/>
              <a:t>- </a:t>
            </a:r>
            <a:r>
              <a:rPr lang="en-GB" sz="2000" b="0" i="0" dirty="0">
                <a:effectLst/>
              </a:rPr>
              <a:t>95% </a:t>
            </a:r>
            <a:r>
              <a:rPr lang="en-GB" sz="2000" dirty="0"/>
              <a:t>m</a:t>
            </a:r>
            <a:r>
              <a:rPr lang="en-GB" sz="2000" b="0" i="0" dirty="0">
                <a:effectLst/>
              </a:rPr>
              <a:t>ale </a:t>
            </a:r>
          </a:p>
          <a:p>
            <a:pPr>
              <a:spcAft>
                <a:spcPts val="600"/>
              </a:spcAft>
            </a:pPr>
            <a:r>
              <a:rPr lang="en-GB" sz="2000" dirty="0"/>
              <a:t>- </a:t>
            </a:r>
            <a:r>
              <a:rPr lang="en-GB" sz="2000" b="0" i="0" dirty="0">
                <a:effectLst/>
              </a:rPr>
              <a:t>87% were 16 +</a:t>
            </a:r>
          </a:p>
          <a:p>
            <a:pPr>
              <a:spcAft>
                <a:spcPts val="600"/>
              </a:spcAft>
            </a:pPr>
            <a:endParaRPr lang="en-GB" sz="2000" dirty="0"/>
          </a:p>
          <a:p>
            <a:pPr>
              <a:spcAft>
                <a:spcPts val="600"/>
              </a:spcAft>
            </a:pPr>
            <a:r>
              <a:rPr lang="en-GB" sz="2000" b="0" i="0" dirty="0">
                <a:effectLst/>
              </a:rPr>
              <a:t>English LAs su</a:t>
            </a:r>
            <a:r>
              <a:rPr lang="en-GB" sz="2000" dirty="0"/>
              <a:t>pporting </a:t>
            </a:r>
            <a:r>
              <a:rPr lang="en-GB" sz="2000" b="0" i="0" dirty="0">
                <a:effectLst/>
              </a:rPr>
              <a:t>11,650 former UASC care leavers aged 17-21. </a:t>
            </a:r>
          </a:p>
          <a:p>
            <a:pPr>
              <a:spcAft>
                <a:spcPts val="600"/>
              </a:spcAft>
            </a:pPr>
            <a:r>
              <a:rPr lang="en-GB" sz="2000" dirty="0"/>
              <a:t>- </a:t>
            </a:r>
            <a:r>
              <a:rPr lang="en-GB" sz="2000" b="0" i="0" dirty="0">
                <a:effectLst/>
              </a:rPr>
              <a:t>91 %</a:t>
            </a:r>
            <a:r>
              <a:rPr lang="en-GB" sz="2000" dirty="0"/>
              <a:t> </a:t>
            </a:r>
            <a:r>
              <a:rPr lang="en-GB" sz="2000" b="0" i="0" dirty="0">
                <a:effectLst/>
              </a:rPr>
              <a:t>were male</a:t>
            </a:r>
            <a:r>
              <a:rPr lang="en-GB" sz="2000" b="0" i="0" dirty="0">
                <a:solidFill>
                  <a:srgbClr val="464B51"/>
                </a:solidFill>
                <a:effectLst/>
                <a:latin typeface="Arial" panose="020B0604020202020204" pitchFamily="34" charset="0"/>
              </a:rPr>
              <a:t>.</a:t>
            </a:r>
            <a:endParaRPr lang="en-GB" sz="2000" dirty="0"/>
          </a:p>
        </p:txBody>
      </p:sp>
      <p:pic>
        <p:nvPicPr>
          <p:cNvPr id="5" name="Graphic 4" descr="Map with pin outline">
            <a:extLst>
              <a:ext uri="{FF2B5EF4-FFF2-40B4-BE49-F238E27FC236}">
                <a16:creationId xmlns:a16="http://schemas.microsoft.com/office/drawing/2014/main" id="{911C0B9C-D4D5-30D8-FCF6-B7F0BE597D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37638" y="-139039"/>
            <a:ext cx="2217174" cy="2217174"/>
          </a:xfrm>
          <a:prstGeom prst="rect">
            <a:avLst/>
          </a:prstGeom>
        </p:spPr>
      </p:pic>
    </p:spTree>
    <p:extLst>
      <p:ext uri="{BB962C8B-B14F-4D97-AF65-F5344CB8AC3E}">
        <p14:creationId xmlns:p14="http://schemas.microsoft.com/office/powerpoint/2010/main" val="427345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400" dirty="0"/>
              <a:t>Why do children and young people move?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970057" y="2027746"/>
            <a:ext cx="7103165" cy="4548145"/>
          </a:xfrm>
        </p:spPr>
        <p:txBody>
          <a:bodyPr vert="horz" lIns="91440" tIns="45720" rIns="91440" bIns="45720" rtlCol="0" anchor="t">
            <a:normAutofit fontScale="92500" lnSpcReduction="20000"/>
          </a:bodyPr>
          <a:lstStyle/>
          <a:p>
            <a:r>
              <a:rPr lang="en-US" sz="2400" dirty="0"/>
              <a:t>Community violence/War</a:t>
            </a:r>
          </a:p>
          <a:p>
            <a:r>
              <a:rPr lang="en-US" sz="2400" dirty="0"/>
              <a:t>Physical/sexual violence</a:t>
            </a:r>
          </a:p>
          <a:p>
            <a:r>
              <a:rPr lang="en-US" sz="2400" dirty="0"/>
              <a:t>Forced recruitment</a:t>
            </a:r>
          </a:p>
          <a:p>
            <a:r>
              <a:rPr lang="en-US" sz="2400" dirty="0"/>
              <a:t>Death of family members /reunification</a:t>
            </a:r>
          </a:p>
          <a:p>
            <a:r>
              <a:rPr lang="en-US" sz="2400" dirty="0"/>
              <a:t>Political/religious persecution</a:t>
            </a:r>
          </a:p>
          <a:p>
            <a:r>
              <a:rPr lang="en-US" sz="2400" dirty="0"/>
              <a:t>Forced marriage</a:t>
            </a:r>
          </a:p>
          <a:p>
            <a:r>
              <a:rPr lang="en-US" sz="2400" dirty="0"/>
              <a:t>FGM</a:t>
            </a:r>
          </a:p>
          <a:p>
            <a:r>
              <a:rPr lang="en-US" sz="2400" dirty="0"/>
              <a:t>Trafficking – promise of reunification/jobs</a:t>
            </a:r>
          </a:p>
          <a:p>
            <a:r>
              <a:rPr lang="en-US" sz="2400" dirty="0"/>
              <a:t>Economic and educational opportunities</a:t>
            </a:r>
          </a:p>
          <a:p>
            <a:r>
              <a:rPr lang="en-US" sz="2400" dirty="0"/>
              <a:t>Sent or sold</a:t>
            </a:r>
          </a:p>
          <a:p>
            <a:r>
              <a:rPr lang="en-US" sz="2400" dirty="0"/>
              <a:t>Famine/climate change</a:t>
            </a:r>
          </a:p>
          <a:p>
            <a:r>
              <a:rPr lang="en-US" sz="2400" dirty="0"/>
              <a:t>LGBTQ+ persecution</a:t>
            </a:r>
          </a:p>
          <a:p>
            <a:endParaRPr lang="en-US" sz="1500" dirty="0"/>
          </a:p>
        </p:txBody>
      </p:sp>
      <p:pic>
        <p:nvPicPr>
          <p:cNvPr id="5" name="Picture 4" descr="Background pattern&#10;&#10;Description automatically generated">
            <a:extLst>
              <a:ext uri="{FF2B5EF4-FFF2-40B4-BE49-F238E27FC236}">
                <a16:creationId xmlns:a16="http://schemas.microsoft.com/office/drawing/2014/main" id="{B1EBE4D9-1F0D-8A4E-930D-36BE454640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23014" y="2000868"/>
            <a:ext cx="3941064" cy="4096512"/>
          </a:xfrm>
          <a:prstGeom prst="rect">
            <a:avLst/>
          </a:prstGeom>
        </p:spPr>
      </p:pic>
    </p:spTree>
    <p:extLst>
      <p:ext uri="{BB962C8B-B14F-4D97-AF65-F5344CB8AC3E}">
        <p14:creationId xmlns:p14="http://schemas.microsoft.com/office/powerpoint/2010/main" val="709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F6D0-D0BF-0AAF-1D32-53E7D7D63E4A}"/>
              </a:ext>
            </a:extLst>
          </p:cNvPr>
          <p:cNvSpPr>
            <a:spLocks noGrp="1"/>
          </p:cNvSpPr>
          <p:nvPr>
            <p:ph type="title"/>
          </p:nvPr>
        </p:nvSpPr>
        <p:spPr>
          <a:xfrm>
            <a:off x="302341" y="1253940"/>
            <a:ext cx="2760407" cy="1325563"/>
          </a:xfrm>
        </p:spPr>
        <p:txBody>
          <a:bodyPr>
            <a:normAutofit fontScale="90000"/>
          </a:bodyPr>
          <a:lstStyle/>
          <a:p>
            <a:r>
              <a:rPr lang="en-GB" dirty="0"/>
              <a:t>Hopes, Fears and Aspirations</a:t>
            </a:r>
          </a:p>
        </p:txBody>
      </p:sp>
      <p:sp>
        <p:nvSpPr>
          <p:cNvPr id="4" name="TextBox 3">
            <a:extLst>
              <a:ext uri="{FF2B5EF4-FFF2-40B4-BE49-F238E27FC236}">
                <a16:creationId xmlns:a16="http://schemas.microsoft.com/office/drawing/2014/main" id="{900CBBCA-0D45-4561-E7D0-09519767421B}"/>
              </a:ext>
            </a:extLst>
          </p:cNvPr>
          <p:cNvSpPr txBox="1"/>
          <p:nvPr/>
        </p:nvSpPr>
        <p:spPr>
          <a:xfrm>
            <a:off x="3062748" y="428178"/>
            <a:ext cx="8878529" cy="6001643"/>
          </a:xfrm>
          <a:prstGeom prst="rect">
            <a:avLst/>
          </a:prstGeom>
          <a:solidFill>
            <a:schemeClr val="accent6">
              <a:lumMod val="40000"/>
              <a:lumOff val="60000"/>
            </a:schemeClr>
          </a:solidFill>
        </p:spPr>
        <p:txBody>
          <a:bodyPr wrap="square">
            <a:spAutoFit/>
          </a:bodyPr>
          <a:lstStyle/>
          <a:p>
            <a:pPr algn="ctr"/>
            <a:r>
              <a:rPr lang="en-GB" sz="2400" dirty="0">
                <a:effectLst/>
                <a:latin typeface="Calibri" panose="020F0502020204030204" pitchFamily="34" charset="0"/>
                <a:ea typeface="Times New Roman" panose="02020603050405020304" pitchFamily="18" charset="0"/>
                <a:cs typeface="Calibri" panose="020F0502020204030204" pitchFamily="34" charset="0"/>
              </a:rPr>
              <a:t>I want a better life, to be safe, to protect myself, so that’s why I choose to live in the UK</a:t>
            </a:r>
          </a:p>
          <a:p>
            <a:pPr algn="ct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GB" sz="2400" dirty="0">
                <a:effectLst/>
                <a:latin typeface="Calibri" panose="020F0502020204030204" pitchFamily="34" charset="0"/>
                <a:ea typeface="Times New Roman" panose="02020603050405020304" pitchFamily="18" charset="0"/>
                <a:cs typeface="Calibri" panose="020F0502020204030204" pitchFamily="34" charset="0"/>
              </a:rPr>
              <a:t>Education I found is very important because a lot of women or young lady in my country, they’re not allowed to complete them education</a:t>
            </a:r>
          </a:p>
          <a:p>
            <a:pPr algn="ct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GB" sz="2400" dirty="0">
                <a:effectLst/>
                <a:latin typeface="Calibri" panose="020F0502020204030204" pitchFamily="34" charset="0"/>
                <a:ea typeface="Times New Roman" panose="02020603050405020304" pitchFamily="18" charset="0"/>
                <a:cs typeface="Calibri" panose="020F0502020204030204" pitchFamily="34" charset="0"/>
              </a:rPr>
              <a:t>I wear a hijab or not, so it is my choice. In my country I do not have that freedom</a:t>
            </a:r>
          </a:p>
          <a:p>
            <a:pPr algn="ct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GB" sz="2400" dirty="0">
                <a:effectLst/>
                <a:latin typeface="Calibri" panose="020F0502020204030204" pitchFamily="34" charset="0"/>
                <a:ea typeface="Times New Roman" panose="02020603050405020304" pitchFamily="18" charset="0"/>
                <a:cs typeface="Calibri" panose="020F0502020204030204" pitchFamily="34" charset="0"/>
              </a:rPr>
              <a:t>Here I be like, if I’m 15 or 16 I’m underage .. no one can force me to marry.</a:t>
            </a:r>
          </a:p>
          <a:p>
            <a:pPr algn="ct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GB" sz="2400" dirty="0">
                <a:effectLst/>
                <a:latin typeface="Calibri" panose="020F0502020204030204" pitchFamily="34" charset="0"/>
                <a:ea typeface="Times New Roman" panose="02020603050405020304" pitchFamily="18" charset="0"/>
                <a:cs typeface="Calibri" panose="020F0502020204030204" pitchFamily="34" charset="0"/>
              </a:rPr>
              <a:t>I can have a better future, if I have a bad past experience</a:t>
            </a:r>
          </a:p>
          <a:p>
            <a:pPr algn="ct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GB" sz="2400" dirty="0">
                <a:effectLst/>
                <a:latin typeface="Calibri" panose="020F0502020204030204" pitchFamily="34" charset="0"/>
                <a:ea typeface="Times New Roman" panose="02020603050405020304" pitchFamily="18" charset="0"/>
                <a:cs typeface="Calibri" panose="020F0502020204030204" pitchFamily="34" charset="0"/>
              </a:rPr>
              <a:t>I have a voice</a:t>
            </a:r>
          </a:p>
          <a:p>
            <a:pPr algn="r"/>
            <a:r>
              <a:rPr lang="en-GB" sz="2400" dirty="0">
                <a:effectLst/>
                <a:latin typeface="Calibri" panose="020F0502020204030204" pitchFamily="34" charset="0"/>
                <a:ea typeface="Times New Roman" panose="02020603050405020304" pitchFamily="18" charset="0"/>
                <a:cs typeface="Calibri" panose="020F0502020204030204" pitchFamily="34" charset="0"/>
              </a:rPr>
              <a:t>(Grace, in Larkin 2022)</a:t>
            </a:r>
          </a:p>
        </p:txBody>
      </p:sp>
    </p:spTree>
    <p:extLst>
      <p:ext uri="{BB962C8B-B14F-4D97-AF65-F5344CB8AC3E}">
        <p14:creationId xmlns:p14="http://schemas.microsoft.com/office/powerpoint/2010/main" val="1928114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1a9fa56-3f32-449a-a721-3e3f49aa5e9a}" enabled="0" method="" siteId="{51a9fa56-3f32-449a-a721-3e3f49aa5e9a}" removed="1"/>
</clbl:labelList>
</file>

<file path=docProps/app.xml><?xml version="1.0" encoding="utf-8"?>
<Properties xmlns="http://schemas.openxmlformats.org/officeDocument/2006/extended-properties" xmlns:vt="http://schemas.openxmlformats.org/officeDocument/2006/docPropsVTypes">
  <Template>Integral</Template>
  <TotalTime>884</TotalTime>
  <Words>3949</Words>
  <Application>Microsoft Macintosh PowerPoint</Application>
  <PresentationFormat>Widescreen</PresentationFormat>
  <Paragraphs>271</Paragraphs>
  <Slides>33</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Arial</vt:lpstr>
      <vt:lpstr>Calibri</vt:lpstr>
      <vt:lpstr>Calibri Light</vt:lpstr>
      <vt:lpstr>Helvetica</vt:lpstr>
      <vt:lpstr>The Sun</vt:lpstr>
      <vt:lpstr>Times New Roman</vt:lpstr>
      <vt:lpstr>Tw Cen MT</vt:lpstr>
      <vt:lpstr>Tw Cen MT Condensed</vt:lpstr>
      <vt:lpstr>Wingdings</vt:lpstr>
      <vt:lpstr>Wingdings 3</vt:lpstr>
      <vt:lpstr>Integral</vt:lpstr>
      <vt:lpstr>Office Theme</vt:lpstr>
      <vt:lpstr>Safeguarding Separated Young Migrants</vt:lpstr>
      <vt:lpstr>PowerPoint Presentation</vt:lpstr>
      <vt:lpstr>PowerPoint Presentation</vt:lpstr>
      <vt:lpstr>Post-Colonialism </vt:lpstr>
      <vt:lpstr>Children on the Move:  SOCIAL WORK IN A Global COntext</vt:lpstr>
      <vt:lpstr>Child and Youth Migration  (UNHCR 2023)  </vt:lpstr>
      <vt:lpstr>UK Context</vt:lpstr>
      <vt:lpstr>Why do children and young people move?</vt:lpstr>
      <vt:lpstr>Hopes, Fears and Aspirations</vt:lpstr>
      <vt:lpstr>Journeys</vt:lpstr>
      <vt:lpstr>Global Context:  UN Convention on rights of the child (UNCRC)</vt:lpstr>
      <vt:lpstr>Key categories for children</vt:lpstr>
      <vt:lpstr>In June 2023 UNICEF said states should be:</vt:lpstr>
      <vt:lpstr>PowerPoint Presentation</vt:lpstr>
      <vt:lpstr>PowerPoint Presentation</vt:lpstr>
      <vt:lpstr>Black girlhood</vt:lpstr>
      <vt:lpstr>Safeguarding Young Migrants in the UK</vt:lpstr>
      <vt:lpstr>UK LEGISLATIVE FRAMEWORK</vt:lpstr>
      <vt:lpstr>Nationality and Borders Act 2022</vt:lpstr>
      <vt:lpstr>Who is a child?</vt:lpstr>
      <vt:lpstr>Age Assessment in the UK</vt:lpstr>
      <vt:lpstr>SAFEGUARDING and care on ARRIVAL – WHOSE ROLE?</vt:lpstr>
      <vt:lpstr>High Court ruling  July 23 2023: </vt:lpstr>
      <vt:lpstr>Illegal Migration Act 2023 (not all in force)</vt:lpstr>
      <vt:lpstr>What do young people say they want?</vt:lpstr>
      <vt:lpstr>Some Good News</vt:lpstr>
      <vt:lpstr>PowerPoint Presentation</vt:lpstr>
      <vt:lpstr>Developing and sustaining good practice - 1</vt:lpstr>
      <vt:lpstr>Developing and sustaining good practice - 2</vt:lpstr>
      <vt:lpstr>PowerPoint Presentation</vt:lpstr>
      <vt:lpstr>References - 1</vt:lpstr>
      <vt:lpstr>References - 2</vt:lpstr>
      <vt:lpstr>References - 3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Larkin</dc:creator>
  <cp:lastModifiedBy>Rachel Larkin</cp:lastModifiedBy>
  <cp:revision>53</cp:revision>
  <dcterms:created xsi:type="dcterms:W3CDTF">2023-10-24T08:44:30Z</dcterms:created>
  <dcterms:modified xsi:type="dcterms:W3CDTF">2023-10-26T09:52:24Z</dcterms:modified>
</cp:coreProperties>
</file>