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8"/>
  </p:notesMasterIdLst>
  <p:sldIdLst>
    <p:sldId id="256" r:id="rId2"/>
    <p:sldId id="275" r:id="rId3"/>
    <p:sldId id="258" r:id="rId4"/>
    <p:sldId id="257" r:id="rId5"/>
    <p:sldId id="263" r:id="rId6"/>
    <p:sldId id="264" r:id="rId7"/>
    <p:sldId id="260" r:id="rId8"/>
    <p:sldId id="281" r:id="rId9"/>
    <p:sldId id="274" r:id="rId10"/>
    <p:sldId id="278" r:id="rId11"/>
    <p:sldId id="282" r:id="rId12"/>
    <p:sldId id="285" r:id="rId13"/>
    <p:sldId id="279" r:id="rId14"/>
    <p:sldId id="284" r:id="rId15"/>
    <p:sldId id="269" r:id="rId16"/>
    <p:sldId id="27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19"/>
  </p:normalViewPr>
  <p:slideViewPr>
    <p:cSldViewPr snapToGrid="0" snapToObjects="1">
      <p:cViewPr varScale="1">
        <p:scale>
          <a:sx n="109" d="100"/>
          <a:sy n="109" d="100"/>
        </p:scale>
        <p:origin x="7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BAF63-F212-4742-8753-A761CC49C35E}" type="datetimeFigureOut">
              <a:rPr lang="en-US" smtClean="0"/>
              <a:t>10/16/23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A53F99-2C1A-654B-A460-497164D5888D}" type="slidenum">
              <a:rPr lang="en-US" smtClean="0"/>
              <a:t>‹#›</a:t>
            </a:fld>
            <a:endParaRPr lang="en-US"/>
          </a:p>
        </p:txBody>
      </p:sp>
    </p:spTree>
    <p:extLst>
      <p:ext uri="{BB962C8B-B14F-4D97-AF65-F5344CB8AC3E}">
        <p14:creationId xmlns:p14="http://schemas.microsoft.com/office/powerpoint/2010/main" val="4100306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A53F99-2C1A-654B-A460-497164D5888D}" type="slidenum">
              <a:rPr lang="en-US" smtClean="0"/>
              <a:t>4</a:t>
            </a:fld>
            <a:endParaRPr lang="en-US"/>
          </a:p>
        </p:txBody>
      </p:sp>
    </p:spTree>
    <p:extLst>
      <p:ext uri="{BB962C8B-B14F-4D97-AF65-F5344CB8AC3E}">
        <p14:creationId xmlns:p14="http://schemas.microsoft.com/office/powerpoint/2010/main" val="609401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7DFB468-F461-9848-B700-67AA9142C939}" type="datetimeFigureOut">
              <a:rPr lang="en-US" smtClean="0"/>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0B58E-59C6-FC48-8FAF-A51B36BA22C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414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7DFB468-F461-9848-B700-67AA9142C939}" type="datetimeFigureOut">
              <a:rPr lang="en-US" smtClean="0"/>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0B58E-59C6-FC48-8FAF-A51B36BA22CF}" type="slidenum">
              <a:rPr lang="en-US" smtClean="0"/>
              <a:t>‹#›</a:t>
            </a:fld>
            <a:endParaRPr lang="en-US"/>
          </a:p>
        </p:txBody>
      </p:sp>
    </p:spTree>
    <p:extLst>
      <p:ext uri="{BB962C8B-B14F-4D97-AF65-F5344CB8AC3E}">
        <p14:creationId xmlns:p14="http://schemas.microsoft.com/office/powerpoint/2010/main" val="4153926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7DFB468-F461-9848-B700-67AA9142C939}" type="datetimeFigureOut">
              <a:rPr lang="en-US" smtClean="0"/>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0B58E-59C6-FC48-8FAF-A51B36BA22CF}"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84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7DFB468-F461-9848-B700-67AA9142C939}" type="datetimeFigureOut">
              <a:rPr lang="en-US" smtClean="0"/>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0B58E-59C6-FC48-8FAF-A51B36BA22CF}" type="slidenum">
              <a:rPr lang="en-US" smtClean="0"/>
              <a:t>‹#›</a:t>
            </a:fld>
            <a:endParaRPr lang="en-US"/>
          </a:p>
        </p:txBody>
      </p:sp>
    </p:spTree>
    <p:extLst>
      <p:ext uri="{BB962C8B-B14F-4D97-AF65-F5344CB8AC3E}">
        <p14:creationId xmlns:p14="http://schemas.microsoft.com/office/powerpoint/2010/main" val="1699569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7DFB468-F461-9848-B700-67AA9142C939}" type="datetimeFigureOut">
              <a:rPr lang="en-US" smtClean="0"/>
              <a:t>10/16/23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0B58E-59C6-FC48-8FAF-A51B36BA22C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938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7DFB468-F461-9848-B700-67AA9142C939}" type="datetimeFigureOut">
              <a:rPr lang="en-US" smtClean="0"/>
              <a:t>10/16/23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0B58E-59C6-FC48-8FAF-A51B36BA22CF}" type="slidenum">
              <a:rPr lang="en-US" smtClean="0"/>
              <a:t>‹#›</a:t>
            </a:fld>
            <a:endParaRPr lang="en-US"/>
          </a:p>
        </p:txBody>
      </p:sp>
    </p:spTree>
    <p:extLst>
      <p:ext uri="{BB962C8B-B14F-4D97-AF65-F5344CB8AC3E}">
        <p14:creationId xmlns:p14="http://schemas.microsoft.com/office/powerpoint/2010/main" val="235758533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7DFB468-F461-9848-B700-67AA9142C939}" type="datetimeFigureOut">
              <a:rPr lang="en-US" smtClean="0"/>
              <a:t>10/16/23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00B58E-59C6-FC48-8FAF-A51B36BA22CF}" type="slidenum">
              <a:rPr lang="en-US" smtClean="0"/>
              <a:t>‹#›</a:t>
            </a:fld>
            <a:endParaRPr lang="en-US"/>
          </a:p>
        </p:txBody>
      </p:sp>
    </p:spTree>
    <p:extLst>
      <p:ext uri="{BB962C8B-B14F-4D97-AF65-F5344CB8AC3E}">
        <p14:creationId xmlns:p14="http://schemas.microsoft.com/office/powerpoint/2010/main" val="369419919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DFB468-F461-9848-B700-67AA9142C939}" type="datetimeFigureOut">
              <a:rPr lang="en-US" smtClean="0"/>
              <a:t>10/16/23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00B58E-59C6-FC48-8FAF-A51B36BA22CF}" type="slidenum">
              <a:rPr lang="en-US" smtClean="0"/>
              <a:t>‹#›</a:t>
            </a:fld>
            <a:endParaRPr lang="en-US"/>
          </a:p>
        </p:txBody>
      </p:sp>
    </p:spTree>
    <p:extLst>
      <p:ext uri="{BB962C8B-B14F-4D97-AF65-F5344CB8AC3E}">
        <p14:creationId xmlns:p14="http://schemas.microsoft.com/office/powerpoint/2010/main" val="2879382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FB468-F461-9848-B700-67AA9142C939}" type="datetimeFigureOut">
              <a:rPr lang="en-US" smtClean="0"/>
              <a:t>10/16/23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00B58E-59C6-FC48-8FAF-A51B36BA22CF}" type="slidenum">
              <a:rPr lang="en-US" smtClean="0"/>
              <a:t>‹#›</a:t>
            </a:fld>
            <a:endParaRPr lang="en-US"/>
          </a:p>
        </p:txBody>
      </p:sp>
    </p:spTree>
    <p:extLst>
      <p:ext uri="{BB962C8B-B14F-4D97-AF65-F5344CB8AC3E}">
        <p14:creationId xmlns:p14="http://schemas.microsoft.com/office/powerpoint/2010/main" val="3849423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7DFB468-F461-9848-B700-67AA9142C939}" type="datetimeFigureOut">
              <a:rPr lang="en-US" smtClean="0"/>
              <a:t>10/16/23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0B58E-59C6-FC48-8FAF-A51B36BA22CF}" type="slidenum">
              <a:rPr lang="en-US" smtClean="0"/>
              <a:t>‹#›</a:t>
            </a:fld>
            <a:endParaRPr lang="en-US"/>
          </a:p>
        </p:txBody>
      </p:sp>
    </p:spTree>
    <p:extLst>
      <p:ext uri="{BB962C8B-B14F-4D97-AF65-F5344CB8AC3E}">
        <p14:creationId xmlns:p14="http://schemas.microsoft.com/office/powerpoint/2010/main" val="192796873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7DFB468-F461-9848-B700-67AA9142C939}" type="datetimeFigureOut">
              <a:rPr lang="en-US" smtClean="0"/>
              <a:t>10/16/23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00B58E-59C6-FC48-8FAF-A51B36BA22CF}"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12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7DFB468-F461-9848-B700-67AA9142C939}" type="datetimeFigureOut">
              <a:rPr lang="en-US" smtClean="0"/>
              <a:t>10/16/23</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A00B58E-59C6-FC48-8FAF-A51B36BA22CF}"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2077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ich6@kent.ac.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geoffreyjmiller.com/2013/06/top-ten-legal-writing-hints-when.htm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1EFBA-B196-9C42-B30B-D7FE395B80F9}"/>
              </a:ext>
            </a:extLst>
          </p:cNvPr>
          <p:cNvSpPr>
            <a:spLocks noGrp="1"/>
          </p:cNvSpPr>
          <p:nvPr>
            <p:ph type="ctrTitle"/>
          </p:nvPr>
        </p:nvSpPr>
        <p:spPr/>
        <p:txBody>
          <a:bodyPr>
            <a:normAutofit/>
          </a:bodyPr>
          <a:lstStyle/>
          <a:p>
            <a:r>
              <a:rPr lang="en-GB" sz="4400" b="1" kern="100" dirty="0">
                <a:effectLst/>
                <a:ea typeface="Calibri" panose="020F0502020204030204" pitchFamily="34" charset="0"/>
                <a:cs typeface="Times New Roman" panose="02020603050405020304" pitchFamily="18" charset="0"/>
              </a:rPr>
              <a:t>The Law and Practice of Section 20 Children Act 1989</a:t>
            </a:r>
            <a:endParaRPr lang="en-GB" sz="4400" kern="100" dirty="0">
              <a:effectLst/>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3FB3CF0D-CE84-B446-B041-F824CFC60795}"/>
              </a:ext>
            </a:extLst>
          </p:cNvPr>
          <p:cNvSpPr>
            <a:spLocks noGrp="1"/>
          </p:cNvSpPr>
          <p:nvPr>
            <p:ph type="subTitle" idx="1"/>
          </p:nvPr>
        </p:nvSpPr>
        <p:spPr>
          <a:xfrm>
            <a:off x="8610600" y="5387545"/>
            <a:ext cx="3200400" cy="1035631"/>
          </a:xfrm>
        </p:spPr>
        <p:txBody>
          <a:bodyPr>
            <a:normAutofit fontScale="92500" lnSpcReduction="20000"/>
          </a:bodyPr>
          <a:lstStyle/>
          <a:p>
            <a:r>
              <a:rPr lang="en-US" b="1" dirty="0">
                <a:cs typeface="Times New Roman" panose="02020603050405020304" pitchFamily="18" charset="0"/>
              </a:rPr>
              <a:t>India Hughes</a:t>
            </a:r>
          </a:p>
          <a:p>
            <a:r>
              <a:rPr lang="en-US" dirty="0">
                <a:cs typeface="Times New Roman" panose="02020603050405020304" pitchFamily="18" charset="0"/>
              </a:rPr>
              <a:t>PhD Student &amp; Assistant Lecturer</a:t>
            </a:r>
          </a:p>
          <a:p>
            <a:r>
              <a:rPr lang="en-US" dirty="0">
                <a:cs typeface="Times New Roman" panose="02020603050405020304" pitchFamily="18" charset="0"/>
              </a:rPr>
              <a:t>Kent Law School</a:t>
            </a:r>
          </a:p>
          <a:p>
            <a:r>
              <a:rPr lang="en-US" dirty="0">
                <a:solidFill>
                  <a:schemeClr val="accent2"/>
                </a:solidFill>
                <a:cs typeface="Times New Roman" panose="02020603050405020304" pitchFamily="18" charset="0"/>
                <a:hlinkClick r:id="rId2">
                  <a:extLst>
                    <a:ext uri="{A12FA001-AC4F-418D-AE19-62706E023703}">
                      <ahyp:hlinkClr xmlns:ahyp="http://schemas.microsoft.com/office/drawing/2018/hyperlinkcolor" val="tx"/>
                    </a:ext>
                  </a:extLst>
                </a:hlinkClick>
              </a:rPr>
              <a:t>i.hughes@kent.ac.uk</a:t>
            </a:r>
            <a:r>
              <a:rPr lang="en-US" dirty="0">
                <a:solidFill>
                  <a:schemeClr val="accent2"/>
                </a:solidFill>
                <a:cs typeface="Times New Roman" panose="02020603050405020304" pitchFamily="18" charset="0"/>
              </a:rPr>
              <a:t> </a:t>
            </a:r>
          </a:p>
          <a:p>
            <a:endParaRPr lang="en-US" dirty="0"/>
          </a:p>
        </p:txBody>
      </p:sp>
    </p:spTree>
    <p:extLst>
      <p:ext uri="{BB962C8B-B14F-4D97-AF65-F5344CB8AC3E}">
        <p14:creationId xmlns:p14="http://schemas.microsoft.com/office/powerpoint/2010/main" val="3547427752"/>
      </p:ext>
    </p:extLst>
  </p:cSld>
  <p:clrMapOvr>
    <a:masterClrMapping/>
  </p:clrMapOvr>
  <mc:AlternateContent xmlns:mc="http://schemas.openxmlformats.org/markup-compatibility/2006" xmlns:p14="http://schemas.microsoft.com/office/powerpoint/2010/main">
    <mc:Choice Requires="p14">
      <p:transition spd="slow" p14:dur="2000" advTm="13983"/>
    </mc:Choice>
    <mc:Fallback xmlns="">
      <p:transition spd="slow" advTm="1398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27FD-39F8-837A-9770-35EE72AF2882}"/>
              </a:ext>
            </a:extLst>
          </p:cNvPr>
          <p:cNvSpPr>
            <a:spLocks noGrp="1"/>
          </p:cNvSpPr>
          <p:nvPr>
            <p:ph type="title"/>
          </p:nvPr>
        </p:nvSpPr>
        <p:spPr/>
        <p:txBody>
          <a:bodyPr/>
          <a:lstStyle/>
          <a:p>
            <a:r>
              <a:rPr lang="en-US" dirty="0">
                <a:solidFill>
                  <a:schemeClr val="accent2">
                    <a:lumMod val="75000"/>
                  </a:schemeClr>
                </a:solidFill>
              </a:rPr>
              <a:t>Long term accommodation and delay</a:t>
            </a:r>
          </a:p>
        </p:txBody>
      </p:sp>
      <p:sp>
        <p:nvSpPr>
          <p:cNvPr id="3" name="Content Placeholder 2">
            <a:extLst>
              <a:ext uri="{FF2B5EF4-FFF2-40B4-BE49-F238E27FC236}">
                <a16:creationId xmlns:a16="http://schemas.microsoft.com/office/drawing/2014/main" id="{74F17DD4-9349-6102-C960-A6EFD30C9660}"/>
              </a:ext>
            </a:extLst>
          </p:cNvPr>
          <p:cNvSpPr>
            <a:spLocks noGrp="1"/>
          </p:cNvSpPr>
          <p:nvPr>
            <p:ph idx="1"/>
          </p:nvPr>
        </p:nvSpPr>
        <p:spPr>
          <a:xfrm>
            <a:off x="1024127" y="2084832"/>
            <a:ext cx="9720073" cy="4187952"/>
          </a:xfrm>
        </p:spPr>
        <p:txBody>
          <a:bodyPr/>
          <a:lstStyle/>
          <a:p>
            <a:pPr>
              <a:buFont typeface="Arial" panose="020B0604020202020204" pitchFamily="34" charset="0"/>
              <a:buChar char="•"/>
            </a:pPr>
            <a:r>
              <a:rPr lang="en-US" dirty="0"/>
              <a:t> The majority of the cases </a:t>
            </a:r>
            <a:r>
              <a:rPr lang="en-US" dirty="0" err="1"/>
              <a:t>analysed</a:t>
            </a:r>
            <a:r>
              <a:rPr lang="en-US" dirty="0"/>
              <a:t> involved long term accommodation or delay of some kind.</a:t>
            </a:r>
          </a:p>
          <a:p>
            <a:pPr>
              <a:buFont typeface="Arial" panose="020B0604020202020204" pitchFamily="34" charset="0"/>
              <a:buChar char="•"/>
            </a:pPr>
            <a:r>
              <a:rPr lang="en-US" dirty="0"/>
              <a:t> </a:t>
            </a:r>
            <a:r>
              <a:rPr lang="en-US" dirty="0">
                <a:solidFill>
                  <a:schemeClr val="accent2">
                    <a:lumMod val="75000"/>
                  </a:schemeClr>
                </a:solidFill>
              </a:rPr>
              <a:t>Uncertainty for children: </a:t>
            </a:r>
            <a:r>
              <a:rPr lang="en-US" i="1" dirty="0"/>
              <a:t>Kent County Council v M </a:t>
            </a:r>
            <a:r>
              <a:rPr lang="en-US" dirty="0"/>
              <a:t>[2016] - 12-year-old girl who had moved around seven different placements in four and a half years and was said to be ‘acutely aware that her mother could remove her at any time’.</a:t>
            </a:r>
          </a:p>
          <a:p>
            <a:pPr>
              <a:buFont typeface="Arial" panose="020B0604020202020204" pitchFamily="34" charset="0"/>
              <a:buChar char="•"/>
            </a:pPr>
            <a:r>
              <a:rPr lang="en-US" dirty="0"/>
              <a:t> </a:t>
            </a:r>
            <a:r>
              <a:rPr lang="en-US" dirty="0">
                <a:solidFill>
                  <a:schemeClr val="accent2">
                    <a:lumMod val="75000"/>
                  </a:schemeClr>
                </a:solidFill>
              </a:rPr>
              <a:t>Delay in assessments: </a:t>
            </a:r>
            <a:r>
              <a:rPr lang="en-US" i="1" dirty="0"/>
              <a:t>Re</a:t>
            </a:r>
            <a:r>
              <a:rPr lang="en-US" dirty="0">
                <a:solidFill>
                  <a:schemeClr val="accent2">
                    <a:lumMod val="75000"/>
                  </a:schemeClr>
                </a:solidFill>
              </a:rPr>
              <a:t> </a:t>
            </a:r>
            <a:r>
              <a:rPr lang="en-US" i="1" dirty="0"/>
              <a:t>P (A Child: Use of S.20 CA 1989) </a:t>
            </a:r>
            <a:r>
              <a:rPr lang="en-US" dirty="0"/>
              <a:t>[2014] – young child accommodated for two-and-a-half years with little done to assess, support or work with parents. Child allowed to return home when parents eventually received support.</a:t>
            </a:r>
          </a:p>
          <a:p>
            <a:pPr>
              <a:buFont typeface="Arial" panose="020B0604020202020204" pitchFamily="34" charset="0"/>
              <a:buChar char="•"/>
            </a:pPr>
            <a:r>
              <a:rPr lang="en-US" dirty="0"/>
              <a:t> </a:t>
            </a:r>
            <a:r>
              <a:rPr lang="en-US" dirty="0">
                <a:solidFill>
                  <a:schemeClr val="accent2">
                    <a:lumMod val="75000"/>
                  </a:schemeClr>
                </a:solidFill>
              </a:rPr>
              <a:t>Long term ‘drift’: </a:t>
            </a:r>
            <a:r>
              <a:rPr lang="en-US" i="1" dirty="0"/>
              <a:t>Herefordshire Council v AB and CD; Herefordshire Council v EF and GH</a:t>
            </a:r>
            <a:r>
              <a:rPr lang="en-US" dirty="0"/>
              <a:t> [2018] &amp; </a:t>
            </a:r>
            <a:r>
              <a:rPr lang="en-US" i="1" dirty="0"/>
              <a:t>Worcestershire County Council v AA </a:t>
            </a:r>
            <a:r>
              <a:rPr lang="en-US" dirty="0"/>
              <a:t>[2019] – drifted in care for 8-9 years, leaving children, birth families and foster </a:t>
            </a:r>
            <a:r>
              <a:rPr lang="en-US" dirty="0" err="1"/>
              <a:t>carers</a:t>
            </a:r>
            <a:r>
              <a:rPr lang="en-US" dirty="0"/>
              <a:t> in limbo.</a:t>
            </a:r>
          </a:p>
        </p:txBody>
      </p:sp>
    </p:spTree>
    <p:extLst>
      <p:ext uri="{BB962C8B-B14F-4D97-AF65-F5344CB8AC3E}">
        <p14:creationId xmlns:p14="http://schemas.microsoft.com/office/powerpoint/2010/main" val="1744880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1162-8A08-ABBB-795D-C54BCB65792A}"/>
              </a:ext>
            </a:extLst>
          </p:cNvPr>
          <p:cNvSpPr>
            <a:spLocks noGrp="1"/>
          </p:cNvSpPr>
          <p:nvPr>
            <p:ph type="title"/>
          </p:nvPr>
        </p:nvSpPr>
        <p:spPr/>
        <p:txBody>
          <a:bodyPr/>
          <a:lstStyle/>
          <a:p>
            <a:r>
              <a:rPr lang="en-US" dirty="0">
                <a:solidFill>
                  <a:schemeClr val="accent2">
                    <a:lumMod val="75000"/>
                  </a:schemeClr>
                </a:solidFill>
              </a:rPr>
              <a:t>Withdrawal of consent</a:t>
            </a:r>
          </a:p>
        </p:txBody>
      </p:sp>
      <p:sp>
        <p:nvSpPr>
          <p:cNvPr id="3" name="Content Placeholder 2">
            <a:extLst>
              <a:ext uri="{FF2B5EF4-FFF2-40B4-BE49-F238E27FC236}">
                <a16:creationId xmlns:a16="http://schemas.microsoft.com/office/drawing/2014/main" id="{3EFD135C-8128-14FB-7EFE-88992CA056A4}"/>
              </a:ext>
            </a:extLst>
          </p:cNvPr>
          <p:cNvSpPr>
            <a:spLocks noGrp="1"/>
          </p:cNvSpPr>
          <p:nvPr>
            <p:ph idx="1"/>
          </p:nvPr>
        </p:nvSpPr>
        <p:spPr>
          <a:xfrm>
            <a:off x="1024128" y="2084832"/>
            <a:ext cx="10124518" cy="4023360"/>
          </a:xfrm>
        </p:spPr>
        <p:txBody>
          <a:bodyPr>
            <a:normAutofit/>
          </a:bodyPr>
          <a:lstStyle/>
          <a:p>
            <a:pPr>
              <a:buFont typeface="Arial" panose="020B0604020202020204" pitchFamily="34" charset="0"/>
              <a:buChar char="•"/>
            </a:pPr>
            <a:r>
              <a:rPr lang="en-US" dirty="0"/>
              <a:t> One of the concerns highlighted by President Munby in </a:t>
            </a:r>
            <a:r>
              <a:rPr lang="en-US" i="1" dirty="0"/>
              <a:t>Re N </a:t>
            </a:r>
            <a:r>
              <a:rPr lang="en-US" dirty="0"/>
              <a:t>[2015].</a:t>
            </a:r>
          </a:p>
          <a:p>
            <a:pPr>
              <a:buFont typeface="Arial" panose="020B0604020202020204" pitchFamily="34" charset="0"/>
              <a:buChar char="•"/>
            </a:pPr>
            <a:r>
              <a:rPr lang="en-US" dirty="0"/>
              <a:t> </a:t>
            </a:r>
            <a:r>
              <a:rPr lang="en-US" i="1" dirty="0"/>
              <a:t>Re W (Children) </a:t>
            </a:r>
            <a:r>
              <a:rPr lang="en-US" dirty="0"/>
              <a:t>[2014]: a mother had to make a court application for a residence order when the LA refused to allow her children to return home. Munby accused the LA of ‘sidestepping’ due process and treating s20 as ‘backdoor care proceedings’.</a:t>
            </a:r>
          </a:p>
          <a:p>
            <a:pPr>
              <a:buFont typeface="Arial" panose="020B0604020202020204" pitchFamily="34" charset="0"/>
              <a:buChar char="•"/>
            </a:pPr>
            <a:r>
              <a:rPr lang="en-US" dirty="0"/>
              <a:t> In </a:t>
            </a:r>
            <a:r>
              <a:rPr lang="en-US" i="1" dirty="0"/>
              <a:t>Williams v Hackney </a:t>
            </a:r>
            <a:r>
              <a:rPr lang="en-US" dirty="0"/>
              <a:t>[2018], however, Lady Hale was clear that the withdrawal of consent, or request for return, must be ‘unequivocal’.</a:t>
            </a:r>
          </a:p>
          <a:p>
            <a:pPr lvl="1">
              <a:buFont typeface="Arial" panose="020B0604020202020204" pitchFamily="34" charset="0"/>
              <a:buChar char="•"/>
            </a:pPr>
            <a:r>
              <a:rPr lang="en-US" dirty="0"/>
              <a:t>BUT the parents had attended the council’s offices and requested the return of their 8 children, before later consulting a solicitor who sent a letter giving formal notice of the father’s intention to withdraw consent’ in ten days’ time. – is this not unequivocal?</a:t>
            </a:r>
          </a:p>
          <a:p>
            <a:pPr lvl="1">
              <a:buFont typeface="Arial" panose="020B0604020202020204" pitchFamily="34" charset="0"/>
              <a:buChar char="•"/>
            </a:pPr>
            <a:r>
              <a:rPr lang="en-US" dirty="0"/>
              <a:t>Arguable that any request, no matter how vague, should cause LA to review consent and necessity to issue proceedings.</a:t>
            </a:r>
          </a:p>
          <a:p>
            <a:pPr marL="128016" lvl="1" indent="0">
              <a:buNone/>
            </a:pPr>
            <a:endParaRPr lang="en-US" dirty="0"/>
          </a:p>
        </p:txBody>
      </p:sp>
    </p:spTree>
    <p:extLst>
      <p:ext uri="{BB962C8B-B14F-4D97-AF65-F5344CB8AC3E}">
        <p14:creationId xmlns:p14="http://schemas.microsoft.com/office/powerpoint/2010/main" val="4153814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3A47E-9783-11F3-7CE5-778A0E37B5BF}"/>
              </a:ext>
            </a:extLst>
          </p:cNvPr>
          <p:cNvSpPr>
            <a:spLocks noGrp="1"/>
          </p:cNvSpPr>
          <p:nvPr>
            <p:ph type="title"/>
          </p:nvPr>
        </p:nvSpPr>
        <p:spPr/>
        <p:txBody>
          <a:bodyPr/>
          <a:lstStyle/>
          <a:p>
            <a:r>
              <a:rPr lang="en-US" dirty="0">
                <a:solidFill>
                  <a:schemeClr val="accent2">
                    <a:lumMod val="75000"/>
                  </a:schemeClr>
                </a:solidFill>
              </a:rPr>
              <a:t>Consent: is it voluntary?</a:t>
            </a:r>
          </a:p>
        </p:txBody>
      </p:sp>
      <p:sp>
        <p:nvSpPr>
          <p:cNvPr id="3" name="Content Placeholder 2">
            <a:extLst>
              <a:ext uri="{FF2B5EF4-FFF2-40B4-BE49-F238E27FC236}">
                <a16:creationId xmlns:a16="http://schemas.microsoft.com/office/drawing/2014/main" id="{E2A41869-B33B-F6D8-2CD9-97D3FFC67DC3}"/>
              </a:ext>
            </a:extLst>
          </p:cNvPr>
          <p:cNvSpPr>
            <a:spLocks noGrp="1"/>
          </p:cNvSpPr>
          <p:nvPr>
            <p:ph idx="1"/>
          </p:nvPr>
        </p:nvSpPr>
        <p:spPr>
          <a:xfrm>
            <a:off x="1024127" y="1899139"/>
            <a:ext cx="9720073" cy="4023360"/>
          </a:xfrm>
        </p:spPr>
        <p:txBody>
          <a:bodyPr>
            <a:normAutofit fontScale="92500"/>
          </a:bodyPr>
          <a:lstStyle/>
          <a:p>
            <a:pPr marL="0" indent="0">
              <a:buNone/>
            </a:pPr>
            <a:r>
              <a:rPr lang="en-US" u="sng" dirty="0"/>
              <a:t>What is the risk of refusal?</a:t>
            </a:r>
          </a:p>
          <a:p>
            <a:pPr>
              <a:buFont typeface="Arial" panose="020B0604020202020204" pitchFamily="34" charset="0"/>
              <a:buChar char="•"/>
            </a:pPr>
            <a:r>
              <a:rPr lang="en-US" dirty="0"/>
              <a:t> </a:t>
            </a:r>
            <a:r>
              <a:rPr lang="en-US" dirty="0">
                <a:solidFill>
                  <a:schemeClr val="accent2">
                    <a:lumMod val="75000"/>
                  </a:schemeClr>
                </a:solidFill>
              </a:rPr>
              <a:t>Care proceedings: </a:t>
            </a:r>
            <a:r>
              <a:rPr lang="en-US" i="1" dirty="0"/>
              <a:t>Re P (A Child: Use of S.20 CA 1989) </a:t>
            </a:r>
            <a:r>
              <a:rPr lang="en-US" dirty="0"/>
              <a:t>[2014] – Judge believed mother was told she would be taken to court if she did not agree.</a:t>
            </a:r>
          </a:p>
          <a:p>
            <a:pPr>
              <a:buFont typeface="Arial" panose="020B0604020202020204" pitchFamily="34" charset="0"/>
              <a:buChar char="•"/>
            </a:pPr>
            <a:r>
              <a:rPr lang="en-US" dirty="0"/>
              <a:t> </a:t>
            </a:r>
            <a:r>
              <a:rPr lang="en-US" dirty="0">
                <a:solidFill>
                  <a:schemeClr val="accent2">
                    <a:lumMod val="75000"/>
                  </a:schemeClr>
                </a:solidFill>
              </a:rPr>
              <a:t>Fear of being seen as ‘uncooperative’: </a:t>
            </a:r>
            <a:r>
              <a:rPr lang="en-US" i="1" dirty="0"/>
              <a:t>Medway Council v A Mother </a:t>
            </a:r>
            <a:r>
              <a:rPr lang="en-US" dirty="0"/>
              <a:t>[2014] – Judge warned that in cases of suspected non-accidental injury, parents don’t want to seem uncooperative.</a:t>
            </a:r>
          </a:p>
          <a:p>
            <a:pPr>
              <a:buFont typeface="Arial" panose="020B0604020202020204" pitchFamily="34" charset="0"/>
              <a:buChar char="•"/>
            </a:pPr>
            <a:r>
              <a:rPr lang="en-US" dirty="0"/>
              <a:t> </a:t>
            </a:r>
            <a:r>
              <a:rPr lang="en-US" dirty="0">
                <a:solidFill>
                  <a:schemeClr val="accent2">
                    <a:lumMod val="75000"/>
                  </a:schemeClr>
                </a:solidFill>
              </a:rPr>
              <a:t>Evidence of this non-compliance for court: </a:t>
            </a:r>
            <a:r>
              <a:rPr lang="en-US" i="1" dirty="0"/>
              <a:t>Re W (Children) </a:t>
            </a:r>
            <a:r>
              <a:rPr lang="en-US" dirty="0"/>
              <a:t>[2014] - implied threat included in the wording of the written agreement used by the LA, in which it said that the agreement could be ‘used in court as evidence if needed’.</a:t>
            </a:r>
          </a:p>
          <a:p>
            <a:pPr>
              <a:buFont typeface="Arial" panose="020B0604020202020204" pitchFamily="34" charset="0"/>
              <a:buChar char="•"/>
            </a:pPr>
            <a:r>
              <a:rPr lang="en-US" dirty="0"/>
              <a:t> </a:t>
            </a:r>
            <a:r>
              <a:rPr lang="en-US" dirty="0">
                <a:solidFill>
                  <a:schemeClr val="accent2">
                    <a:lumMod val="75000"/>
                  </a:schemeClr>
                </a:solidFill>
              </a:rPr>
              <a:t>In cases of mother and baby placements, fear of being separated: </a:t>
            </a:r>
            <a:r>
              <a:rPr lang="en-US" i="1" dirty="0"/>
              <a:t>Medway Council v A and </a:t>
            </a:r>
            <a:r>
              <a:rPr lang="en-US" i="1" dirty="0" err="1"/>
              <a:t>ors</a:t>
            </a:r>
            <a:r>
              <a:rPr lang="en-US" i="1" dirty="0"/>
              <a:t> (Learning Disability: Foster Placement) </a:t>
            </a:r>
            <a:r>
              <a:rPr lang="en-US" dirty="0"/>
              <a:t>[2015] – young mother with learning disabilities stayed in an abusive placement in order to remain with her child.</a:t>
            </a:r>
          </a:p>
        </p:txBody>
      </p:sp>
    </p:spTree>
    <p:extLst>
      <p:ext uri="{BB962C8B-B14F-4D97-AF65-F5344CB8AC3E}">
        <p14:creationId xmlns:p14="http://schemas.microsoft.com/office/powerpoint/2010/main" val="1879316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BFD2B-F0B3-AA42-06CD-5802271D2B5A}"/>
              </a:ext>
            </a:extLst>
          </p:cNvPr>
          <p:cNvSpPr>
            <a:spLocks noGrp="1"/>
          </p:cNvSpPr>
          <p:nvPr>
            <p:ph type="title"/>
          </p:nvPr>
        </p:nvSpPr>
        <p:spPr/>
        <p:txBody>
          <a:bodyPr/>
          <a:lstStyle/>
          <a:p>
            <a:r>
              <a:rPr lang="en-US" dirty="0">
                <a:solidFill>
                  <a:schemeClr val="accent2">
                    <a:lumMod val="75000"/>
                  </a:schemeClr>
                </a:solidFill>
              </a:rPr>
              <a:t>Consent: does the parent have capacity?</a:t>
            </a:r>
          </a:p>
        </p:txBody>
      </p:sp>
      <p:sp>
        <p:nvSpPr>
          <p:cNvPr id="3" name="Content Placeholder 2">
            <a:extLst>
              <a:ext uri="{FF2B5EF4-FFF2-40B4-BE49-F238E27FC236}">
                <a16:creationId xmlns:a16="http://schemas.microsoft.com/office/drawing/2014/main" id="{95A1A479-4FD7-EB50-4686-F7C0A4319A48}"/>
              </a:ext>
            </a:extLst>
          </p:cNvPr>
          <p:cNvSpPr>
            <a:spLocks noGrp="1"/>
          </p:cNvSpPr>
          <p:nvPr>
            <p:ph idx="1"/>
          </p:nvPr>
        </p:nvSpPr>
        <p:spPr>
          <a:xfrm>
            <a:off x="1024127" y="1910860"/>
            <a:ext cx="10054181" cy="4361923"/>
          </a:xfrm>
        </p:spPr>
        <p:txBody>
          <a:bodyPr>
            <a:normAutofit fontScale="77500" lnSpcReduction="20000"/>
          </a:bodyPr>
          <a:lstStyle/>
          <a:p>
            <a:pPr>
              <a:buFont typeface="Arial" panose="020B0604020202020204" pitchFamily="34" charset="0"/>
              <a:buChar char="•"/>
            </a:pPr>
            <a:r>
              <a:rPr lang="en-US" b="1" dirty="0"/>
              <a:t> </a:t>
            </a:r>
            <a:r>
              <a:rPr lang="en-US" sz="2800" i="1" dirty="0"/>
              <a:t>Coventry City Council v C, B, CA and CH </a:t>
            </a:r>
            <a:r>
              <a:rPr lang="en-US" sz="2800" dirty="0"/>
              <a:t>[2012] - a mother with cognitive difficulties was asked by social workers to agree to her newborn baby being accommodated under s20 on the day of her birth, after undergoing life-saving surgery, whilst on strong pain relief medication and after already refusing to consent earlier in the day.</a:t>
            </a:r>
          </a:p>
          <a:p>
            <a:pPr lvl="1">
              <a:buFont typeface="Arial" panose="020B0604020202020204" pitchFamily="34" charset="0"/>
              <a:buChar char="•"/>
            </a:pPr>
            <a:r>
              <a:rPr lang="en-US" sz="2100" dirty="0"/>
              <a:t>Hedley J gave thorough guidance about assessing capacity when considering requesting a parent’s agreement to s20 accommodation. </a:t>
            </a:r>
          </a:p>
          <a:p>
            <a:pPr marL="128016" lvl="1" indent="0">
              <a:buNone/>
            </a:pPr>
            <a:endParaRPr lang="en-US" sz="2100" dirty="0"/>
          </a:p>
          <a:p>
            <a:pPr marL="0" indent="0">
              <a:buNone/>
            </a:pPr>
            <a:r>
              <a:rPr lang="en-US" sz="2800" u="sng" dirty="0"/>
              <a:t>Newborn babies</a:t>
            </a:r>
          </a:p>
          <a:p>
            <a:pPr>
              <a:buFont typeface="Arial" panose="020B0604020202020204" pitchFamily="34" charset="0"/>
              <a:buChar char="•"/>
            </a:pPr>
            <a:r>
              <a:rPr lang="en-GB" sz="2800" dirty="0">
                <a:effectLst/>
                <a:ea typeface="Times New Roman" panose="02020603050405020304" pitchFamily="18" charset="0"/>
              </a:rPr>
              <a:t>In Coventry case, social workers insisted upon obtaining the mother’s consent to remove the baby from hospital on the day of birth rather than allow her to stay in hospital with the mother until she had recovered, despite her evident distress and vulnerability.</a:t>
            </a:r>
            <a:endParaRPr lang="en-US" sz="3300" i="1" dirty="0"/>
          </a:p>
          <a:p>
            <a:pPr>
              <a:buFont typeface="Arial" panose="020B0604020202020204" pitchFamily="34" charset="0"/>
              <a:buChar char="•"/>
            </a:pPr>
            <a:r>
              <a:rPr lang="en-US" sz="2800" i="1" dirty="0"/>
              <a:t>Re M (A Child) </a:t>
            </a:r>
            <a:r>
              <a:rPr lang="en-US" sz="2800" dirty="0"/>
              <a:t>[2023] – arguably an ideal use of s20 where a baby was relinquished for adoption and s20 was used as a holding measure to give the mother space and time to make her decision.</a:t>
            </a:r>
          </a:p>
        </p:txBody>
      </p:sp>
    </p:spTree>
    <p:extLst>
      <p:ext uri="{BB962C8B-B14F-4D97-AF65-F5344CB8AC3E}">
        <p14:creationId xmlns:p14="http://schemas.microsoft.com/office/powerpoint/2010/main" val="3285063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5FB26-C884-C602-B9BB-32D8C0116797}"/>
              </a:ext>
            </a:extLst>
          </p:cNvPr>
          <p:cNvSpPr>
            <a:spLocks noGrp="1"/>
          </p:cNvSpPr>
          <p:nvPr>
            <p:ph type="title"/>
          </p:nvPr>
        </p:nvSpPr>
        <p:spPr/>
        <p:txBody>
          <a:bodyPr/>
          <a:lstStyle/>
          <a:p>
            <a:r>
              <a:rPr lang="en-US" dirty="0">
                <a:solidFill>
                  <a:schemeClr val="accent2">
                    <a:lumMod val="75000"/>
                  </a:schemeClr>
                </a:solidFill>
              </a:rPr>
              <a:t>Consent: is it Informed?</a:t>
            </a:r>
          </a:p>
        </p:txBody>
      </p:sp>
      <p:sp>
        <p:nvSpPr>
          <p:cNvPr id="3" name="Content Placeholder 2">
            <a:extLst>
              <a:ext uri="{FF2B5EF4-FFF2-40B4-BE49-F238E27FC236}">
                <a16:creationId xmlns:a16="http://schemas.microsoft.com/office/drawing/2014/main" id="{62B9BB84-7081-15FB-2F71-99DDEC301C42}"/>
              </a:ext>
            </a:extLst>
          </p:cNvPr>
          <p:cNvSpPr>
            <a:spLocks noGrp="1"/>
          </p:cNvSpPr>
          <p:nvPr>
            <p:ph idx="1"/>
          </p:nvPr>
        </p:nvSpPr>
        <p:spPr/>
        <p:txBody>
          <a:bodyPr/>
          <a:lstStyle/>
          <a:p>
            <a:pPr>
              <a:buFont typeface="Arial" panose="020B0604020202020204" pitchFamily="34" charset="0"/>
              <a:buChar char="•"/>
            </a:pPr>
            <a:r>
              <a:rPr lang="en-US" dirty="0"/>
              <a:t> </a:t>
            </a:r>
            <a:r>
              <a:rPr lang="en-US" i="1" dirty="0"/>
              <a:t>Re S (A Child) (Child as Parent: Adoption: Consent) [2017] </a:t>
            </a:r>
            <a:r>
              <a:rPr lang="en-US" dirty="0"/>
              <a:t>- important that the parent is able to ‘understand, retain and weigh up’ the relevant information to the specific decision. </a:t>
            </a:r>
          </a:p>
          <a:p>
            <a:pPr lvl="1">
              <a:buFont typeface="Arial" panose="020B0604020202020204" pitchFamily="34" charset="0"/>
              <a:buChar char="•"/>
            </a:pPr>
            <a:r>
              <a:rPr lang="en-US" dirty="0"/>
              <a:t>Might need to be delivered in ‘child-friendly’ way for young parents, or with the assistance of an interpreter for non-English speaking parents.</a:t>
            </a:r>
          </a:p>
          <a:p>
            <a:pPr>
              <a:buFont typeface="Arial" panose="020B0604020202020204" pitchFamily="34" charset="0"/>
              <a:buChar char="•"/>
            </a:pPr>
            <a:r>
              <a:rPr lang="en-US" dirty="0"/>
              <a:t>However, what the ‘relevant information’ is for s20 is unclear:</a:t>
            </a:r>
          </a:p>
          <a:p>
            <a:pPr lvl="1">
              <a:buFont typeface="Arial" panose="020B0604020202020204" pitchFamily="34" charset="0"/>
              <a:buChar char="•"/>
            </a:pPr>
            <a:r>
              <a:rPr lang="en-US" i="1" dirty="0"/>
              <a:t>Williams v Hackney </a:t>
            </a:r>
            <a:r>
              <a:rPr lang="en-US" dirty="0"/>
              <a:t>[2018] – Consent must be ‘real and voluntary’, but ‘parents should be given clear information about their rights and the local authority’s responsibilities’ only ‘as a matter of good practice’. </a:t>
            </a:r>
          </a:p>
          <a:p>
            <a:pPr lvl="1">
              <a:buFont typeface="Arial" panose="020B0604020202020204" pitchFamily="34" charset="0"/>
              <a:buChar char="•"/>
            </a:pPr>
            <a:r>
              <a:rPr lang="en-US" dirty="0"/>
              <a:t>Therefore, consent can potentially still be valid if parents are not informed of their right to remove the child and to continue to exercise their PR whilst the child is accommodated.</a:t>
            </a:r>
          </a:p>
          <a:p>
            <a:pPr lvl="1">
              <a:buFont typeface="Arial" panose="020B0604020202020204" pitchFamily="34" charset="0"/>
              <a:buChar char="•"/>
            </a:pPr>
            <a:r>
              <a:rPr lang="en-US" dirty="0"/>
              <a:t>Problems with access to legal advice may further exacerbate this issue.</a:t>
            </a:r>
          </a:p>
          <a:p>
            <a:pPr lvl="1">
              <a:buFont typeface="Arial" panose="020B0604020202020204" pitchFamily="34" charset="0"/>
              <a:buChar char="•"/>
            </a:pPr>
            <a:endParaRPr lang="en-US" dirty="0"/>
          </a:p>
        </p:txBody>
      </p:sp>
    </p:spTree>
    <p:extLst>
      <p:ext uri="{BB962C8B-B14F-4D97-AF65-F5344CB8AC3E}">
        <p14:creationId xmlns:p14="http://schemas.microsoft.com/office/powerpoint/2010/main" val="2835443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52A2E-C603-344E-AF62-1665330E1CE3}"/>
              </a:ext>
            </a:extLst>
          </p:cNvPr>
          <p:cNvSpPr>
            <a:spLocks noGrp="1"/>
          </p:cNvSpPr>
          <p:nvPr>
            <p:ph type="title"/>
          </p:nvPr>
        </p:nvSpPr>
        <p:spPr/>
        <p:txBody>
          <a:bodyPr/>
          <a:lstStyle/>
          <a:p>
            <a:r>
              <a:rPr lang="en-US" dirty="0">
                <a:solidFill>
                  <a:schemeClr val="accent2">
                    <a:lumMod val="75000"/>
                  </a:schemeClr>
                </a:solidFill>
              </a:rPr>
              <a:t>Where are we now and what next?</a:t>
            </a:r>
          </a:p>
        </p:txBody>
      </p:sp>
      <p:sp>
        <p:nvSpPr>
          <p:cNvPr id="3" name="Content Placeholder 2">
            <a:extLst>
              <a:ext uri="{FF2B5EF4-FFF2-40B4-BE49-F238E27FC236}">
                <a16:creationId xmlns:a16="http://schemas.microsoft.com/office/drawing/2014/main" id="{D9DD43EB-E958-5A41-9869-2D795CD4B225}"/>
              </a:ext>
            </a:extLst>
          </p:cNvPr>
          <p:cNvSpPr>
            <a:spLocks noGrp="1"/>
          </p:cNvSpPr>
          <p:nvPr>
            <p:ph idx="1"/>
          </p:nvPr>
        </p:nvSpPr>
        <p:spPr>
          <a:xfrm>
            <a:off x="1024128" y="2249424"/>
            <a:ext cx="9720073" cy="4023360"/>
          </a:xfrm>
        </p:spPr>
        <p:txBody>
          <a:bodyPr/>
          <a:lstStyle/>
          <a:p>
            <a:pPr>
              <a:buFont typeface="Arial" panose="020B0604020202020204" pitchFamily="34" charset="0"/>
              <a:buChar char="•"/>
            </a:pPr>
            <a:r>
              <a:rPr lang="en-US" dirty="0"/>
              <a:t> Since </a:t>
            </a:r>
            <a:r>
              <a:rPr lang="en-US" i="1" dirty="0"/>
              <a:t>Williams v Hackney </a:t>
            </a:r>
            <a:r>
              <a:rPr lang="en-US" dirty="0"/>
              <a:t>[2018] levels of Section 20 use seem to be levelling out a bit, after a rise and fall in the 2010s.</a:t>
            </a:r>
          </a:p>
          <a:p>
            <a:pPr lvl="1">
              <a:buFont typeface="Arial" panose="020B0604020202020204" pitchFamily="34" charset="0"/>
              <a:buChar char="•"/>
            </a:pPr>
            <a:r>
              <a:rPr lang="en-US" dirty="0"/>
              <a:t>Some academics argue Lady Hale’s guidance in the case is unclear and unhelpful.</a:t>
            </a:r>
          </a:p>
          <a:p>
            <a:pPr>
              <a:buFont typeface="Arial" panose="020B0604020202020204" pitchFamily="34" charset="0"/>
              <a:buChar char="•"/>
            </a:pPr>
            <a:r>
              <a:rPr lang="en-US" dirty="0"/>
              <a:t> There is still a lack of guidance, policy and general agreement on how Section 20 should be used and when is/is not appropriate.</a:t>
            </a:r>
          </a:p>
          <a:p>
            <a:pPr>
              <a:buFont typeface="Arial" panose="020B0604020202020204" pitchFamily="34" charset="0"/>
              <a:buChar char="•"/>
            </a:pPr>
            <a:r>
              <a:rPr lang="en-US" dirty="0"/>
              <a:t> There has been guidance from CAFCASS and from the Public Law Working Group, but these are still only ‘best practice recommendations’, and their implementation seems to vary between LAs.</a:t>
            </a:r>
          </a:p>
          <a:p>
            <a:pPr>
              <a:buFont typeface="Arial" panose="020B0604020202020204" pitchFamily="34" charset="0"/>
              <a:buChar char="•"/>
            </a:pPr>
            <a:r>
              <a:rPr lang="en-US" dirty="0"/>
              <a:t> There is still a lack of knowledge about Section 20s use and the voices of those making the agreements have not been heard.</a:t>
            </a:r>
          </a:p>
        </p:txBody>
      </p:sp>
    </p:spTree>
    <p:extLst>
      <p:ext uri="{BB962C8B-B14F-4D97-AF65-F5344CB8AC3E}">
        <p14:creationId xmlns:p14="http://schemas.microsoft.com/office/powerpoint/2010/main" val="3545076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74EF-666C-52B0-F5BC-970B08BB263C}"/>
              </a:ext>
            </a:extLst>
          </p:cNvPr>
          <p:cNvSpPr>
            <a:spLocks noGrp="1"/>
          </p:cNvSpPr>
          <p:nvPr>
            <p:ph type="title"/>
          </p:nvPr>
        </p:nvSpPr>
        <p:spPr/>
        <p:txBody>
          <a:bodyPr/>
          <a:lstStyle/>
          <a:p>
            <a:r>
              <a:rPr lang="en-US" dirty="0">
                <a:solidFill>
                  <a:schemeClr val="accent2">
                    <a:lumMod val="75000"/>
                  </a:schemeClr>
                </a:solidFill>
              </a:rPr>
              <a:t>Questions?</a:t>
            </a:r>
          </a:p>
        </p:txBody>
      </p:sp>
      <p:pic>
        <p:nvPicPr>
          <p:cNvPr id="6" name="Content Placeholder 4" descr="Sticky notes with question marks">
            <a:extLst>
              <a:ext uri="{FF2B5EF4-FFF2-40B4-BE49-F238E27FC236}">
                <a16:creationId xmlns:a16="http://schemas.microsoft.com/office/drawing/2014/main" id="{A036BF64-02B2-8086-108E-4B77D1B920E6}"/>
              </a:ext>
            </a:extLst>
          </p:cNvPr>
          <p:cNvPicPr>
            <a:picLocks noChangeAspect="1"/>
          </p:cNvPicPr>
          <p:nvPr/>
        </p:nvPicPr>
        <p:blipFill>
          <a:blip r:embed="rId2"/>
          <a:stretch>
            <a:fillRect/>
          </a:stretch>
        </p:blipFill>
        <p:spPr>
          <a:xfrm>
            <a:off x="3322273" y="2184845"/>
            <a:ext cx="5123782" cy="3415856"/>
          </a:xfrm>
          <a:prstGeom prst="rect">
            <a:avLst/>
          </a:prstGeom>
        </p:spPr>
      </p:pic>
    </p:spTree>
    <p:extLst>
      <p:ext uri="{BB962C8B-B14F-4D97-AF65-F5344CB8AC3E}">
        <p14:creationId xmlns:p14="http://schemas.microsoft.com/office/powerpoint/2010/main" val="1583476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09AA-F52D-18D7-8D48-DD9F3B2589CE}"/>
              </a:ext>
            </a:extLst>
          </p:cNvPr>
          <p:cNvSpPr>
            <a:spLocks noGrp="1"/>
          </p:cNvSpPr>
          <p:nvPr>
            <p:ph type="title"/>
          </p:nvPr>
        </p:nvSpPr>
        <p:spPr/>
        <p:txBody>
          <a:bodyPr/>
          <a:lstStyle/>
          <a:p>
            <a:r>
              <a:rPr lang="en-US" dirty="0">
                <a:solidFill>
                  <a:schemeClr val="accent2">
                    <a:lumMod val="75000"/>
                  </a:schemeClr>
                </a:solidFill>
              </a:rPr>
              <a:t>Areas</a:t>
            </a:r>
            <a:r>
              <a:rPr lang="en-US" dirty="0">
                <a:solidFill>
                  <a:schemeClr val="accent2"/>
                </a:solidFill>
              </a:rPr>
              <a:t> </a:t>
            </a:r>
            <a:r>
              <a:rPr lang="en-US" dirty="0">
                <a:solidFill>
                  <a:schemeClr val="accent2">
                    <a:lumMod val="75000"/>
                  </a:schemeClr>
                </a:solidFill>
              </a:rPr>
              <a:t>of focus</a:t>
            </a:r>
          </a:p>
        </p:txBody>
      </p:sp>
      <p:sp>
        <p:nvSpPr>
          <p:cNvPr id="3" name="Content Placeholder 2">
            <a:extLst>
              <a:ext uri="{FF2B5EF4-FFF2-40B4-BE49-F238E27FC236}">
                <a16:creationId xmlns:a16="http://schemas.microsoft.com/office/drawing/2014/main" id="{8635A994-B9B3-C597-E686-B55BE40F105F}"/>
              </a:ext>
            </a:extLst>
          </p:cNvPr>
          <p:cNvSpPr>
            <a:spLocks noGrp="1"/>
          </p:cNvSpPr>
          <p:nvPr>
            <p:ph idx="1"/>
          </p:nvPr>
        </p:nvSpPr>
        <p:spPr>
          <a:xfrm>
            <a:off x="1024127" y="2084832"/>
            <a:ext cx="9720073" cy="4023360"/>
          </a:xfrm>
        </p:spPr>
        <p:txBody>
          <a:bodyPr>
            <a:normAutofit/>
          </a:bodyPr>
          <a:lstStyle/>
          <a:p>
            <a:pPr>
              <a:buFont typeface="Arial" panose="020B0604020202020204" pitchFamily="34" charset="0"/>
              <a:buChar char="•"/>
            </a:pPr>
            <a:r>
              <a:rPr lang="en-US" sz="2800" dirty="0"/>
              <a:t> Introducing the context and intention of Section 20 voluntary accommodation.</a:t>
            </a:r>
          </a:p>
          <a:p>
            <a:pPr>
              <a:buFont typeface="Arial" panose="020B0604020202020204" pitchFamily="34" charset="0"/>
              <a:buChar char="•"/>
            </a:pPr>
            <a:r>
              <a:rPr lang="en-US" sz="2800" dirty="0"/>
              <a:t> Section 20 – positives and problems.</a:t>
            </a:r>
          </a:p>
          <a:p>
            <a:pPr>
              <a:buFont typeface="Arial" panose="020B0604020202020204" pitchFamily="34" charset="0"/>
              <a:buChar char="•"/>
            </a:pPr>
            <a:r>
              <a:rPr lang="en-US" sz="2800" dirty="0"/>
              <a:t> Explaining my research – a work in progress!</a:t>
            </a:r>
          </a:p>
          <a:p>
            <a:pPr>
              <a:buFont typeface="Arial" panose="020B0604020202020204" pitchFamily="34" charset="0"/>
              <a:buChar char="•"/>
            </a:pPr>
            <a:r>
              <a:rPr lang="en-US" sz="2800" dirty="0"/>
              <a:t> Case law in focus – timeline and themes.</a:t>
            </a:r>
          </a:p>
          <a:p>
            <a:pPr>
              <a:buFont typeface="Arial" panose="020B0604020202020204" pitchFamily="34" charset="0"/>
              <a:buChar char="•"/>
            </a:pPr>
            <a:r>
              <a:rPr lang="en-US" sz="2800" dirty="0">
                <a:solidFill>
                  <a:srgbClr val="FF0000"/>
                </a:solidFill>
              </a:rPr>
              <a:t> </a:t>
            </a:r>
            <a:r>
              <a:rPr lang="en-US" sz="2800" dirty="0"/>
              <a:t>Where we are now and what next?</a:t>
            </a:r>
          </a:p>
          <a:p>
            <a:pPr>
              <a:buFont typeface="Arial" panose="020B0604020202020204" pitchFamily="34" charset="0"/>
              <a:buChar char="•"/>
            </a:pPr>
            <a:r>
              <a:rPr lang="en-US" sz="2800" dirty="0"/>
              <a:t> Q&amp;A</a:t>
            </a:r>
          </a:p>
        </p:txBody>
      </p:sp>
    </p:spTree>
    <p:extLst>
      <p:ext uri="{BB962C8B-B14F-4D97-AF65-F5344CB8AC3E}">
        <p14:creationId xmlns:p14="http://schemas.microsoft.com/office/powerpoint/2010/main" val="2126488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DE20-7182-9E4B-A52F-CB36CF104228}"/>
              </a:ext>
            </a:extLst>
          </p:cNvPr>
          <p:cNvSpPr>
            <a:spLocks noGrp="1"/>
          </p:cNvSpPr>
          <p:nvPr>
            <p:ph type="title"/>
          </p:nvPr>
        </p:nvSpPr>
        <p:spPr/>
        <p:txBody>
          <a:bodyPr>
            <a:normAutofit/>
          </a:bodyPr>
          <a:lstStyle/>
          <a:p>
            <a:r>
              <a:rPr lang="en-US" sz="4800" dirty="0">
                <a:solidFill>
                  <a:schemeClr val="accent2">
                    <a:lumMod val="75000"/>
                  </a:schemeClr>
                </a:solidFill>
              </a:rPr>
              <a:t>Children entering care - The Starting point</a:t>
            </a:r>
          </a:p>
        </p:txBody>
      </p:sp>
      <p:sp>
        <p:nvSpPr>
          <p:cNvPr id="7" name="TextBox 6">
            <a:extLst>
              <a:ext uri="{FF2B5EF4-FFF2-40B4-BE49-F238E27FC236}">
                <a16:creationId xmlns:a16="http://schemas.microsoft.com/office/drawing/2014/main" id="{0AFE4BD2-7C87-1447-87D1-4FA8B795820C}"/>
              </a:ext>
            </a:extLst>
          </p:cNvPr>
          <p:cNvSpPr txBox="1"/>
          <p:nvPr/>
        </p:nvSpPr>
        <p:spPr>
          <a:xfrm>
            <a:off x="666072" y="2084832"/>
            <a:ext cx="10859856" cy="2554545"/>
          </a:xfrm>
          <a:prstGeom prst="rect">
            <a:avLst/>
          </a:prstGeom>
          <a:noFill/>
        </p:spPr>
        <p:txBody>
          <a:bodyPr wrap="square" rtlCol="0">
            <a:spAutoFit/>
          </a:bodyPr>
          <a:lstStyle/>
          <a:p>
            <a:r>
              <a:rPr lang="en-US" sz="2000" dirty="0"/>
              <a:t>Since the creation of the Children Act 1989, the only ways children can be taken into care are:</a:t>
            </a:r>
          </a:p>
          <a:p>
            <a:pPr lvl="1"/>
            <a:endParaRPr lang="en-US" sz="2000" dirty="0"/>
          </a:p>
          <a:p>
            <a:pPr marL="800100" lvl="1" indent="-342900">
              <a:buFont typeface="Arial" panose="020B0604020202020204" pitchFamily="34" charset="0"/>
              <a:buChar char="•"/>
            </a:pPr>
            <a:r>
              <a:rPr lang="en-US" sz="2000" dirty="0"/>
              <a:t>By court order – care order (s37), interim care order (s38) or emergency protection order (s44).</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Under police protection (s46) – limited to 72 hours.</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On agreement with those who have parental responsibility (“PR”) for the child (s20).</a:t>
            </a:r>
          </a:p>
          <a:p>
            <a:pPr marL="800100" lvl="1" indent="-342900">
              <a:buFont typeface="Arial" panose="020B0604020202020204" pitchFamily="34" charset="0"/>
              <a:buChar char="•"/>
            </a:pPr>
            <a:endParaRPr lang="en-US" sz="2000" dirty="0"/>
          </a:p>
        </p:txBody>
      </p:sp>
      <p:sp>
        <p:nvSpPr>
          <p:cNvPr id="8" name="TextBox 7">
            <a:extLst>
              <a:ext uri="{FF2B5EF4-FFF2-40B4-BE49-F238E27FC236}">
                <a16:creationId xmlns:a16="http://schemas.microsoft.com/office/drawing/2014/main" id="{F4A22AF7-7EC6-14B7-9D0E-833C95B7CC50}"/>
              </a:ext>
            </a:extLst>
          </p:cNvPr>
          <p:cNvSpPr txBox="1"/>
          <p:nvPr/>
        </p:nvSpPr>
        <p:spPr>
          <a:xfrm>
            <a:off x="231229" y="4502742"/>
            <a:ext cx="11204026" cy="1908215"/>
          </a:xfrm>
          <a:prstGeom prst="rect">
            <a:avLst/>
          </a:prstGeom>
          <a:noFill/>
        </p:spPr>
        <p:txBody>
          <a:bodyPr wrap="square" rtlCol="0">
            <a:spAutoFit/>
          </a:bodyPr>
          <a:lstStyle/>
          <a:p>
            <a:pPr lvl="1"/>
            <a:r>
              <a:rPr lang="en-US" sz="2000" dirty="0"/>
              <a:t>This was confirmed in </a:t>
            </a:r>
            <a:r>
              <a:rPr lang="en-US" sz="2000" i="1" dirty="0"/>
              <a:t>R (G) v Nottingham City Council [2008] EWHC 152 (Admin):</a:t>
            </a:r>
          </a:p>
          <a:p>
            <a:pPr lvl="1"/>
            <a:r>
              <a:rPr lang="en-US" sz="2000" dirty="0"/>
              <a:t>	</a:t>
            </a:r>
          </a:p>
          <a:p>
            <a:pPr marL="1257300" lvl="2" indent="-342900">
              <a:buFont typeface="Arial" panose="020B0604020202020204" pitchFamily="34" charset="0"/>
              <a:buChar char="•"/>
            </a:pPr>
            <a:r>
              <a:rPr lang="en-US" sz="2000" dirty="0"/>
              <a:t>‘no local authority and no social worker has any power to remove a child from its parent or, </a:t>
            </a:r>
            <a:r>
              <a:rPr lang="en-US" sz="2000" i="1" dirty="0"/>
              <a:t>without the agreement of the parent</a:t>
            </a:r>
            <a:r>
              <a:rPr lang="en-US" sz="2000" dirty="0"/>
              <a:t>, to take a child into care, unless they have first obtained an order from a family court’ </a:t>
            </a:r>
            <a:r>
              <a:rPr lang="en-US" sz="1600" dirty="0"/>
              <a:t>(Munby J, para [15], emphasis added)</a:t>
            </a:r>
          </a:p>
          <a:p>
            <a:endParaRPr lang="en-US" dirty="0"/>
          </a:p>
        </p:txBody>
      </p:sp>
    </p:spTree>
    <p:extLst>
      <p:ext uri="{BB962C8B-B14F-4D97-AF65-F5344CB8AC3E}">
        <p14:creationId xmlns:p14="http://schemas.microsoft.com/office/powerpoint/2010/main" val="3217236061"/>
      </p:ext>
    </p:extLst>
  </p:cSld>
  <p:clrMapOvr>
    <a:masterClrMapping/>
  </p:clrMapOvr>
  <mc:AlternateContent xmlns:mc="http://schemas.openxmlformats.org/markup-compatibility/2006" xmlns:p14="http://schemas.microsoft.com/office/powerpoint/2010/main">
    <mc:Choice Requires="p14">
      <p:transition spd="slow" p14:dur="2000" advTm="60214"/>
    </mc:Choice>
    <mc:Fallback xmlns="">
      <p:transition spd="slow" advTm="6021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34BB5-8104-B34C-9620-EA33F39C5D6A}"/>
              </a:ext>
            </a:extLst>
          </p:cNvPr>
          <p:cNvSpPr>
            <a:spLocks noGrp="1"/>
          </p:cNvSpPr>
          <p:nvPr>
            <p:ph type="title"/>
          </p:nvPr>
        </p:nvSpPr>
        <p:spPr/>
        <p:txBody>
          <a:bodyPr/>
          <a:lstStyle/>
          <a:p>
            <a:r>
              <a:rPr lang="en-US" dirty="0">
                <a:solidFill>
                  <a:schemeClr val="accent2">
                    <a:lumMod val="75000"/>
                  </a:schemeClr>
                </a:solidFill>
              </a:rPr>
              <a:t>What is Section 20?</a:t>
            </a:r>
          </a:p>
        </p:txBody>
      </p:sp>
      <p:pic>
        <p:nvPicPr>
          <p:cNvPr id="5" name="Content Placeholder 4">
            <a:extLst>
              <a:ext uri="{FF2B5EF4-FFF2-40B4-BE49-F238E27FC236}">
                <a16:creationId xmlns:a16="http://schemas.microsoft.com/office/drawing/2014/main" id="{A5E48BD3-FBAA-CA4C-B949-30B85371A2B6}"/>
              </a:ext>
            </a:extLst>
          </p:cNvPr>
          <p:cNvPicPr>
            <a:picLocks noGrp="1" noChangeAspect="1"/>
          </p:cNvPicPr>
          <p:nvPr>
            <p:ph idx="1"/>
          </p:nvPr>
        </p:nvPicPr>
        <p:blipFill>
          <a:blip r:embed="rId3"/>
          <a:srcRect/>
          <a:stretch/>
        </p:blipFill>
        <p:spPr>
          <a:xfrm>
            <a:off x="9092732" y="588605"/>
            <a:ext cx="2362123" cy="3317590"/>
          </a:xfrm>
        </p:spPr>
      </p:pic>
      <p:sp>
        <p:nvSpPr>
          <p:cNvPr id="7" name="TextBox 6">
            <a:extLst>
              <a:ext uri="{FF2B5EF4-FFF2-40B4-BE49-F238E27FC236}">
                <a16:creationId xmlns:a16="http://schemas.microsoft.com/office/drawing/2014/main" id="{D61705D8-DFD2-9244-B62F-063BEA693CCC}"/>
              </a:ext>
            </a:extLst>
          </p:cNvPr>
          <p:cNvSpPr txBox="1"/>
          <p:nvPr/>
        </p:nvSpPr>
        <p:spPr>
          <a:xfrm>
            <a:off x="737144" y="1756585"/>
            <a:ext cx="11056271" cy="5447645"/>
          </a:xfrm>
          <a:prstGeom prst="rect">
            <a:avLst/>
          </a:prstGeom>
          <a:noFill/>
        </p:spPr>
        <p:txBody>
          <a:bodyPr wrap="square" rtlCol="0">
            <a:spAutoFit/>
          </a:bodyPr>
          <a:lstStyle/>
          <a:p>
            <a:pPr marL="285750" indent="-285750">
              <a:buFont typeface="Arial" panose="020B0604020202020204" pitchFamily="34" charset="0"/>
              <a:buChar char="•"/>
            </a:pPr>
            <a:r>
              <a:rPr lang="en-US" sz="2400" dirty="0"/>
              <a:t>A section of the Children Act 1989, which allows social workers</a:t>
            </a:r>
          </a:p>
          <a:p>
            <a:r>
              <a:rPr lang="en-US" sz="2400" dirty="0"/>
              <a:t>	to accommodate a ‘child in need’, where:</a:t>
            </a:r>
          </a:p>
          <a:p>
            <a:r>
              <a:rPr lang="en-US" sz="2400" dirty="0"/>
              <a:t>	</a:t>
            </a:r>
            <a:r>
              <a:rPr lang="en-GB" sz="2400" dirty="0"/>
              <a:t>(a) there is no person who has parental responsibility for him;</a:t>
            </a:r>
          </a:p>
          <a:p>
            <a:r>
              <a:rPr lang="en-GB" sz="2400" dirty="0"/>
              <a:t>	(b) he is lost or abandoned; or</a:t>
            </a:r>
          </a:p>
          <a:p>
            <a:r>
              <a:rPr lang="en-GB" sz="2400" dirty="0">
                <a:solidFill>
                  <a:schemeClr val="tx1">
                    <a:lumMod val="75000"/>
                    <a:lumOff val="25000"/>
                  </a:schemeClr>
                </a:solidFill>
              </a:rPr>
              <a:t>	(c) the person who has been caring for him is prevented 	</a:t>
            </a:r>
          </a:p>
          <a:p>
            <a:r>
              <a:rPr lang="en-GB" sz="2400" dirty="0">
                <a:solidFill>
                  <a:schemeClr val="tx1">
                    <a:lumMod val="75000"/>
                    <a:lumOff val="25000"/>
                  </a:schemeClr>
                </a:solidFill>
              </a:rPr>
              <a:t>	(whether or not permanently, and for whatever reason) </a:t>
            </a:r>
          </a:p>
          <a:p>
            <a:r>
              <a:rPr lang="en-GB" sz="2400" dirty="0">
                <a:solidFill>
                  <a:schemeClr val="tx1">
                    <a:lumMod val="75000"/>
                    <a:lumOff val="25000"/>
                  </a:schemeClr>
                </a:solidFill>
              </a:rPr>
              <a:t>	from providing him with suitable accommodation or care.</a:t>
            </a:r>
          </a:p>
          <a:p>
            <a:endParaRPr lang="en-GB" sz="2400" dirty="0"/>
          </a:p>
          <a:p>
            <a:pPr marL="285750" indent="-285750">
              <a:buFont typeface="Arial" panose="020B0604020202020204" pitchFamily="34" charset="0"/>
              <a:buChar char="•"/>
            </a:pPr>
            <a:r>
              <a:rPr lang="en-US" sz="2400" b="1" i="1" u="sng" dirty="0"/>
              <a:t>As long as </a:t>
            </a:r>
            <a:r>
              <a:rPr lang="en-US" sz="2400" dirty="0"/>
              <a:t>no person with parental responsibility, who is willing and able to accommodate him, objects (ss7).</a:t>
            </a:r>
          </a:p>
          <a:p>
            <a:endParaRPr lang="en-US" sz="2400" dirty="0"/>
          </a:p>
          <a:p>
            <a:pPr marL="285750" indent="-285750">
              <a:buFont typeface="Arial" panose="020B0604020202020204" pitchFamily="34" charset="0"/>
              <a:buChar char="•"/>
            </a:pPr>
            <a:r>
              <a:rPr lang="en-US" sz="2400" dirty="0"/>
              <a:t>Any person who has parental responsibility for a child may at any time remove the child from s20 accommodation (ss8).</a:t>
            </a:r>
            <a:endParaRPr lang="en-US" dirty="0"/>
          </a:p>
          <a:p>
            <a:pPr marL="285750" indent="-285750">
              <a:buFont typeface="Arial" panose="020B0604020202020204" pitchFamily="34" charset="0"/>
              <a:buChar char="•"/>
            </a:pPr>
            <a:endParaRPr lang="en-US" i="1" dirty="0"/>
          </a:p>
          <a:p>
            <a:pPr marL="285750" indent="-285750">
              <a:buFont typeface="Arial" panose="020B0604020202020204" pitchFamily="34" charset="0"/>
              <a:buChar char="•"/>
            </a:pPr>
            <a:endParaRPr lang="en-US" i="1" dirty="0"/>
          </a:p>
        </p:txBody>
      </p:sp>
    </p:spTree>
    <p:extLst>
      <p:ext uri="{BB962C8B-B14F-4D97-AF65-F5344CB8AC3E}">
        <p14:creationId xmlns:p14="http://schemas.microsoft.com/office/powerpoint/2010/main" val="1818387848"/>
      </p:ext>
    </p:extLst>
  </p:cSld>
  <p:clrMapOvr>
    <a:masterClrMapping/>
  </p:clrMapOvr>
  <mc:AlternateContent xmlns:mc="http://schemas.openxmlformats.org/markup-compatibility/2006" xmlns:p14="http://schemas.microsoft.com/office/powerpoint/2010/main">
    <mc:Choice Requires="p14">
      <p:transition spd="slow" p14:dur="2000" advTm="134173"/>
    </mc:Choice>
    <mc:Fallback xmlns="">
      <p:transition spd="slow" advTm="13417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8F754-258F-184D-9FC8-C43A02959D94}"/>
              </a:ext>
            </a:extLst>
          </p:cNvPr>
          <p:cNvSpPr>
            <a:spLocks noGrp="1"/>
          </p:cNvSpPr>
          <p:nvPr>
            <p:ph type="title"/>
          </p:nvPr>
        </p:nvSpPr>
        <p:spPr/>
        <p:txBody>
          <a:bodyPr/>
          <a:lstStyle/>
          <a:p>
            <a:r>
              <a:rPr lang="en-US" dirty="0">
                <a:solidFill>
                  <a:schemeClr val="accent2">
                    <a:lumMod val="75000"/>
                  </a:schemeClr>
                </a:solidFill>
              </a:rPr>
              <a:t>What is Section 20 for?</a:t>
            </a:r>
          </a:p>
        </p:txBody>
      </p:sp>
      <p:sp>
        <p:nvSpPr>
          <p:cNvPr id="3" name="Content Placeholder 2">
            <a:extLst>
              <a:ext uri="{FF2B5EF4-FFF2-40B4-BE49-F238E27FC236}">
                <a16:creationId xmlns:a16="http://schemas.microsoft.com/office/drawing/2014/main" id="{221617C1-4F05-D84C-95CC-19037353A580}"/>
              </a:ext>
            </a:extLst>
          </p:cNvPr>
          <p:cNvSpPr>
            <a:spLocks noGrp="1"/>
          </p:cNvSpPr>
          <p:nvPr>
            <p:ph idx="1"/>
          </p:nvPr>
        </p:nvSpPr>
        <p:spPr>
          <a:xfrm>
            <a:off x="1024128" y="2211860"/>
            <a:ext cx="10492369" cy="3603230"/>
          </a:xfrm>
        </p:spPr>
        <p:txBody>
          <a:bodyPr>
            <a:normAutofit fontScale="85000" lnSpcReduction="10000"/>
          </a:bodyPr>
          <a:lstStyle/>
          <a:p>
            <a:r>
              <a:rPr lang="en-US" sz="2600" dirty="0"/>
              <a:t>There are various situations where an application to court may not be necessary:</a:t>
            </a:r>
          </a:p>
          <a:p>
            <a:pPr>
              <a:buFont typeface="Arial" panose="020B0604020202020204" pitchFamily="34" charset="0"/>
              <a:buChar char="•"/>
            </a:pPr>
            <a:r>
              <a:rPr lang="en-US" sz="2600" dirty="0"/>
              <a:t> For ‘short breaks’ or temporary care where a parent/</a:t>
            </a:r>
            <a:r>
              <a:rPr lang="en-US" sz="2600" dirty="0" err="1"/>
              <a:t>carer</a:t>
            </a:r>
            <a:r>
              <a:rPr lang="en-US" sz="2600" dirty="0"/>
              <a:t> or child is ill or disabled;</a:t>
            </a:r>
          </a:p>
          <a:p>
            <a:pPr>
              <a:buFont typeface="Arial" panose="020B0604020202020204" pitchFamily="34" charset="0"/>
              <a:buChar char="•"/>
            </a:pPr>
            <a:r>
              <a:rPr lang="en-US" sz="2600" dirty="0"/>
              <a:t> For an unaccompanied asylum-seeking child;</a:t>
            </a:r>
          </a:p>
          <a:p>
            <a:pPr>
              <a:buFont typeface="Arial" panose="020B0604020202020204" pitchFamily="34" charset="0"/>
              <a:buChar char="•"/>
            </a:pPr>
            <a:r>
              <a:rPr lang="en-US" sz="2600" dirty="0"/>
              <a:t> For 16/17 year </a:t>
            </a:r>
            <a:r>
              <a:rPr lang="en-US" sz="2600" dirty="0" err="1"/>
              <a:t>olds</a:t>
            </a:r>
            <a:r>
              <a:rPr lang="en-US" sz="2600" dirty="0"/>
              <a:t> who are homeless or experiencing family breakdown;</a:t>
            </a:r>
          </a:p>
          <a:p>
            <a:pPr>
              <a:buFont typeface="Arial" panose="020B0604020202020204" pitchFamily="34" charset="0"/>
              <a:buChar char="•"/>
            </a:pPr>
            <a:r>
              <a:rPr lang="en-US" sz="2600" dirty="0"/>
              <a:t> For </a:t>
            </a:r>
            <a:r>
              <a:rPr lang="en-US" sz="2600" i="1" dirty="0"/>
              <a:t>some</a:t>
            </a:r>
            <a:r>
              <a:rPr lang="en-US" sz="2600" dirty="0"/>
              <a:t> safeguarding situations, where the local authority is working in ‘partnership’ with      the family.</a:t>
            </a:r>
          </a:p>
          <a:p>
            <a:pPr>
              <a:buFont typeface="Arial" panose="020B0604020202020204" pitchFamily="34" charset="0"/>
              <a:buChar char="•"/>
            </a:pPr>
            <a:endParaRPr lang="en-US" sz="2400" dirty="0">
              <a:solidFill>
                <a:schemeClr val="accent2">
                  <a:lumMod val="75000"/>
                </a:schemeClr>
              </a:solidFill>
            </a:endParaRPr>
          </a:p>
          <a:p>
            <a:pPr marL="0" indent="0">
              <a:buNone/>
            </a:pPr>
            <a:r>
              <a:rPr lang="en-US" sz="2400" dirty="0">
                <a:solidFill>
                  <a:schemeClr val="accent2">
                    <a:lumMod val="75000"/>
                  </a:schemeClr>
                </a:solidFill>
              </a:rPr>
              <a:t>*Note: Section 20 is the route of entry for 50% of children who become ‘looked after’; a reduction from more than 3/5ths in 2015 (DoE 2022 National Statistics).</a:t>
            </a:r>
          </a:p>
          <a:p>
            <a:pPr marL="0" indent="0">
              <a:buNone/>
            </a:pPr>
            <a:endParaRPr lang="en-US" dirty="0"/>
          </a:p>
        </p:txBody>
      </p:sp>
    </p:spTree>
    <p:extLst>
      <p:ext uri="{BB962C8B-B14F-4D97-AF65-F5344CB8AC3E}">
        <p14:creationId xmlns:p14="http://schemas.microsoft.com/office/powerpoint/2010/main" val="1678758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D6B45-9B13-814D-B81F-8F8EF757CD31}"/>
              </a:ext>
            </a:extLst>
          </p:cNvPr>
          <p:cNvSpPr>
            <a:spLocks noGrp="1"/>
          </p:cNvSpPr>
          <p:nvPr>
            <p:ph type="title"/>
          </p:nvPr>
        </p:nvSpPr>
        <p:spPr/>
        <p:txBody>
          <a:bodyPr>
            <a:normAutofit/>
          </a:bodyPr>
          <a:lstStyle/>
          <a:p>
            <a:r>
              <a:rPr lang="en-US" sz="4400" dirty="0">
                <a:solidFill>
                  <a:schemeClr val="accent2">
                    <a:lumMod val="75000"/>
                  </a:schemeClr>
                </a:solidFill>
              </a:rPr>
              <a:t>Why might s20 be used Rather than an application to court?</a:t>
            </a:r>
          </a:p>
        </p:txBody>
      </p:sp>
      <p:sp>
        <p:nvSpPr>
          <p:cNvPr id="3" name="Content Placeholder 2">
            <a:extLst>
              <a:ext uri="{FF2B5EF4-FFF2-40B4-BE49-F238E27FC236}">
                <a16:creationId xmlns:a16="http://schemas.microsoft.com/office/drawing/2014/main" id="{3800CFAF-D985-3D41-A675-805EC8DD1224}"/>
              </a:ext>
            </a:extLst>
          </p:cNvPr>
          <p:cNvSpPr>
            <a:spLocks noGrp="1"/>
          </p:cNvSpPr>
          <p:nvPr>
            <p:ph idx="1"/>
          </p:nvPr>
        </p:nvSpPr>
        <p:spPr>
          <a:xfrm>
            <a:off x="1024127" y="2084832"/>
            <a:ext cx="10245235" cy="4444922"/>
          </a:xfrm>
        </p:spPr>
        <p:txBody>
          <a:bodyPr>
            <a:normAutofit fontScale="85000" lnSpcReduction="20000"/>
          </a:bodyPr>
          <a:lstStyle/>
          <a:p>
            <a:pPr>
              <a:buFont typeface="Arial" panose="020B0604020202020204" pitchFamily="34" charset="0"/>
              <a:buChar char="•"/>
            </a:pPr>
            <a:r>
              <a:rPr lang="en-US" sz="2600" dirty="0"/>
              <a:t> </a:t>
            </a:r>
            <a:r>
              <a:rPr lang="en-US" sz="2600" b="1" dirty="0"/>
              <a:t>Severity and cooperation</a:t>
            </a:r>
            <a:r>
              <a:rPr lang="en-US" sz="2600" dirty="0"/>
              <a:t> -  Short term use of s20 might help the family and their social workers to work on their concerns and improve conditions/parenting/problems, and avoid the necessity for a court application.</a:t>
            </a:r>
          </a:p>
          <a:p>
            <a:pPr>
              <a:buFont typeface="Arial" panose="020B0604020202020204" pitchFamily="34" charset="0"/>
              <a:buChar char="•"/>
            </a:pPr>
            <a:endParaRPr lang="en-US" sz="2600" b="1" dirty="0"/>
          </a:p>
          <a:p>
            <a:pPr>
              <a:buFont typeface="Arial" panose="020B0604020202020204" pitchFamily="34" charset="0"/>
              <a:buChar char="•"/>
            </a:pPr>
            <a:r>
              <a:rPr lang="en-US" sz="2600" b="1" dirty="0"/>
              <a:t> Time</a:t>
            </a:r>
            <a:r>
              <a:rPr lang="en-US" sz="2600" dirty="0"/>
              <a:t> – For social workers to work with the family and/or gather evidence, and for families to show progress and make the necessary changes.  Note – care applications have a 26-week time limit! The process is also much quicker.</a:t>
            </a:r>
          </a:p>
          <a:p>
            <a:pPr marL="0" indent="0">
              <a:buNone/>
            </a:pPr>
            <a:endParaRPr lang="en-US" sz="2600" dirty="0"/>
          </a:p>
          <a:p>
            <a:pPr>
              <a:buFont typeface="Arial" panose="020B0604020202020204" pitchFamily="34" charset="0"/>
              <a:buChar char="•"/>
            </a:pPr>
            <a:r>
              <a:rPr lang="en-US" sz="2600" dirty="0"/>
              <a:t> </a:t>
            </a:r>
            <a:r>
              <a:rPr lang="en-US" sz="2600" b="1" dirty="0"/>
              <a:t>Money </a:t>
            </a:r>
            <a:r>
              <a:rPr lang="en-US" sz="2600" dirty="0"/>
              <a:t>– Public service budgets are forever being cut and care applications are costly. In 2019/20, £1.2 billion was spent on care proceedings by central and local government. </a:t>
            </a:r>
          </a:p>
          <a:p>
            <a:pPr>
              <a:buFont typeface="Arial" panose="020B0604020202020204" pitchFamily="34" charset="0"/>
              <a:buChar char="•"/>
            </a:pPr>
            <a:endParaRPr lang="en-US" sz="2600" dirty="0"/>
          </a:p>
          <a:p>
            <a:pPr>
              <a:buFont typeface="Arial" panose="020B0604020202020204" pitchFamily="34" charset="0"/>
              <a:buChar char="•"/>
            </a:pPr>
            <a:r>
              <a:rPr lang="en-US" sz="2600" dirty="0"/>
              <a:t> </a:t>
            </a:r>
            <a:r>
              <a:rPr lang="en-US" sz="2600" b="1" dirty="0"/>
              <a:t>Risk</a:t>
            </a:r>
            <a:r>
              <a:rPr lang="en-US" sz="2600" dirty="0"/>
              <a:t> – Court orders are not guaranteed. Time and money can be spent on a losing case, and the local authority is then back to square one.</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852460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D972-3BCF-C640-BAD9-5075BD08C115}"/>
              </a:ext>
            </a:extLst>
          </p:cNvPr>
          <p:cNvSpPr>
            <a:spLocks noGrp="1"/>
          </p:cNvSpPr>
          <p:nvPr>
            <p:ph type="title"/>
          </p:nvPr>
        </p:nvSpPr>
        <p:spPr/>
        <p:txBody>
          <a:bodyPr/>
          <a:lstStyle/>
          <a:p>
            <a:r>
              <a:rPr lang="en-US" dirty="0">
                <a:solidFill>
                  <a:schemeClr val="accent2">
                    <a:lumMod val="75000"/>
                  </a:schemeClr>
                </a:solidFill>
              </a:rPr>
              <a:t>What’s The problem?</a:t>
            </a:r>
          </a:p>
        </p:txBody>
      </p:sp>
      <p:sp>
        <p:nvSpPr>
          <p:cNvPr id="7" name="TextBox 6">
            <a:extLst>
              <a:ext uri="{FF2B5EF4-FFF2-40B4-BE49-F238E27FC236}">
                <a16:creationId xmlns:a16="http://schemas.microsoft.com/office/drawing/2014/main" id="{843080BD-5DE9-3645-95B7-048B02C75CE2}"/>
              </a:ext>
            </a:extLst>
          </p:cNvPr>
          <p:cNvSpPr txBox="1"/>
          <p:nvPr/>
        </p:nvSpPr>
        <p:spPr>
          <a:xfrm>
            <a:off x="811609" y="2502785"/>
            <a:ext cx="10568782" cy="5632311"/>
          </a:xfrm>
          <a:prstGeom prst="rect">
            <a:avLst/>
          </a:prstGeom>
          <a:noFill/>
        </p:spPr>
        <p:txBody>
          <a:bodyPr wrap="square" rtlCol="0">
            <a:spAutoFit/>
          </a:bodyPr>
          <a:lstStyle/>
          <a:p>
            <a:pPr marL="342900" indent="-342900">
              <a:buFont typeface="Arial" panose="020B0604020202020204" pitchFamily="34" charset="0"/>
              <a:buChar char="•"/>
            </a:pPr>
            <a:r>
              <a:rPr lang="en-US" sz="2400" dirty="0"/>
              <a:t>Section 20 operates in the ‘shadow of the law’, without judicial scrutiny and often without legal advice on one or both sides.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There is an inherent power imbalance between social workers and families – can these agreements always be described as ‘voluntary’?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Section 20 offers little legal security or permanence to the child.</a:t>
            </a:r>
          </a:p>
          <a:p>
            <a:endParaRPr lang="en-US" sz="2400" dirty="0"/>
          </a:p>
          <a:p>
            <a:pPr marL="285750" indent="-285750">
              <a:buFont typeface="Arial" panose="020B0604020202020204" pitchFamily="34" charset="0"/>
              <a:buChar char="•"/>
            </a:pPr>
            <a:r>
              <a:rPr lang="en-US" sz="2400" dirty="0"/>
              <a:t>Case law has shown instances of misuse and/or misinterpretation...</a:t>
            </a:r>
          </a:p>
          <a:p>
            <a:endParaRPr lang="en-US" dirty="0"/>
          </a:p>
          <a:p>
            <a:endParaRPr lang="en-US"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9" name="Picture 8" descr="Doubtful man in pink background">
            <a:extLst>
              <a:ext uri="{FF2B5EF4-FFF2-40B4-BE49-F238E27FC236}">
                <a16:creationId xmlns:a16="http://schemas.microsoft.com/office/drawing/2014/main" id="{70CC52B2-CC10-E845-81E8-545B7468E47E}"/>
              </a:ext>
            </a:extLst>
          </p:cNvPr>
          <p:cNvPicPr>
            <a:picLocks noChangeAspect="1"/>
          </p:cNvPicPr>
          <p:nvPr/>
        </p:nvPicPr>
        <p:blipFill>
          <a:blip r:embed="rId2"/>
          <a:stretch>
            <a:fillRect/>
          </a:stretch>
        </p:blipFill>
        <p:spPr>
          <a:xfrm>
            <a:off x="7683367" y="359005"/>
            <a:ext cx="2588741" cy="1725827"/>
          </a:xfrm>
          <a:prstGeom prst="rect">
            <a:avLst/>
          </a:prstGeom>
        </p:spPr>
      </p:pic>
    </p:spTree>
    <p:extLst>
      <p:ext uri="{BB962C8B-B14F-4D97-AF65-F5344CB8AC3E}">
        <p14:creationId xmlns:p14="http://schemas.microsoft.com/office/powerpoint/2010/main" val="2025265236"/>
      </p:ext>
    </p:extLst>
  </p:cSld>
  <p:clrMapOvr>
    <a:masterClrMapping/>
  </p:clrMapOvr>
  <mc:AlternateContent xmlns:mc="http://schemas.openxmlformats.org/markup-compatibility/2006" xmlns:p14="http://schemas.microsoft.com/office/powerpoint/2010/main">
    <mc:Choice Requires="p14">
      <p:transition spd="slow" p14:dur="2000" advTm="195150"/>
    </mc:Choice>
    <mc:Fallback xmlns="">
      <p:transition spd="slow" advTm="19515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4846-CCE3-374E-8824-4F0FB4F1A6B3}"/>
              </a:ext>
            </a:extLst>
          </p:cNvPr>
          <p:cNvSpPr>
            <a:spLocks noGrp="1"/>
          </p:cNvSpPr>
          <p:nvPr>
            <p:ph type="title"/>
          </p:nvPr>
        </p:nvSpPr>
        <p:spPr/>
        <p:txBody>
          <a:bodyPr/>
          <a:lstStyle/>
          <a:p>
            <a:r>
              <a:rPr lang="en-US" dirty="0">
                <a:solidFill>
                  <a:schemeClr val="accent2">
                    <a:lumMod val="75000"/>
                  </a:schemeClr>
                </a:solidFill>
              </a:rPr>
              <a:t>My PhD research on section 20</a:t>
            </a:r>
          </a:p>
        </p:txBody>
      </p:sp>
      <p:sp>
        <p:nvSpPr>
          <p:cNvPr id="3" name="Content Placeholder 2">
            <a:extLst>
              <a:ext uri="{FF2B5EF4-FFF2-40B4-BE49-F238E27FC236}">
                <a16:creationId xmlns:a16="http://schemas.microsoft.com/office/drawing/2014/main" id="{52FBF2AE-DF0E-ADFB-7F24-4F2BD0B91DFC}"/>
              </a:ext>
            </a:extLst>
          </p:cNvPr>
          <p:cNvSpPr>
            <a:spLocks noGrp="1"/>
          </p:cNvSpPr>
          <p:nvPr>
            <p:ph idx="1"/>
          </p:nvPr>
        </p:nvSpPr>
        <p:spPr>
          <a:xfrm>
            <a:off x="1024127" y="1910862"/>
            <a:ext cx="10276919" cy="4197330"/>
          </a:xfrm>
        </p:spPr>
        <p:txBody>
          <a:bodyPr>
            <a:normAutofit/>
          </a:bodyPr>
          <a:lstStyle/>
          <a:p>
            <a:pPr>
              <a:buFont typeface="Arial" panose="020B0604020202020204" pitchFamily="34" charset="0"/>
              <a:buChar char="•"/>
            </a:pPr>
            <a:r>
              <a:rPr lang="en-US" dirty="0"/>
              <a:t> Section 20 is under-researched and under-reported, and little is known in academia (and beyond) about how it functions in practice.</a:t>
            </a:r>
          </a:p>
          <a:p>
            <a:pPr>
              <a:buFont typeface="Arial" panose="020B0604020202020204" pitchFamily="34" charset="0"/>
              <a:buChar char="•"/>
            </a:pPr>
            <a:r>
              <a:rPr lang="en-US" dirty="0"/>
              <a:t> My research focuses on how law and social work interact in the use of Section 20, particularly in terms of power relations between state actors and families.</a:t>
            </a:r>
          </a:p>
          <a:p>
            <a:pPr>
              <a:buFont typeface="Arial" panose="020B0604020202020204" pitchFamily="34" charset="0"/>
              <a:buChar char="•"/>
            </a:pPr>
            <a:r>
              <a:rPr lang="en-US" dirty="0"/>
              <a:t> Analysed around 40 reported court cases which involve some discussion of s20 – findings to be discussed next – but remember these are the extreme examples!</a:t>
            </a:r>
          </a:p>
          <a:p>
            <a:pPr>
              <a:buFont typeface="Arial" panose="020B0604020202020204" pitchFamily="34" charset="0"/>
              <a:buChar char="•"/>
            </a:pPr>
            <a:r>
              <a:rPr lang="en-US" dirty="0"/>
              <a:t> Sent FOI requests to all Children’s Services Departments in England, requesting any policy and guidance documents on s20 they use, as well as any agreements or other documents given to service users - received around 120 responses so far.</a:t>
            </a:r>
          </a:p>
          <a:p>
            <a:pPr>
              <a:buFont typeface="Arial" panose="020B0604020202020204" pitchFamily="34" charset="0"/>
              <a:buChar char="•"/>
            </a:pPr>
            <a:r>
              <a:rPr lang="en-US" dirty="0"/>
              <a:t> MA thesis – smaller version of this FOI study – found wide discrepancy between councils in the guidance followed and documents used in practice. </a:t>
            </a:r>
          </a:p>
          <a:p>
            <a:pPr marL="0" indent="0">
              <a:buNone/>
            </a:pPr>
            <a:endParaRPr lang="en-US" dirty="0"/>
          </a:p>
        </p:txBody>
      </p:sp>
    </p:spTree>
    <p:extLst>
      <p:ext uri="{BB962C8B-B14F-4D97-AF65-F5344CB8AC3E}">
        <p14:creationId xmlns:p14="http://schemas.microsoft.com/office/powerpoint/2010/main" val="20237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B4D69-FD3A-E3BA-2C9C-BDA50AD8E955}"/>
              </a:ext>
            </a:extLst>
          </p:cNvPr>
          <p:cNvSpPr>
            <a:spLocks noGrp="1"/>
          </p:cNvSpPr>
          <p:nvPr>
            <p:ph type="title"/>
          </p:nvPr>
        </p:nvSpPr>
        <p:spPr/>
        <p:txBody>
          <a:bodyPr/>
          <a:lstStyle/>
          <a:p>
            <a:r>
              <a:rPr lang="en-US" dirty="0">
                <a:solidFill>
                  <a:schemeClr val="accent2">
                    <a:lumMod val="75000"/>
                  </a:schemeClr>
                </a:solidFill>
              </a:rPr>
              <a:t>Section 20 Case Law over the years</a:t>
            </a:r>
          </a:p>
        </p:txBody>
      </p:sp>
      <p:sp>
        <p:nvSpPr>
          <p:cNvPr id="3" name="Content Placeholder 2">
            <a:extLst>
              <a:ext uri="{FF2B5EF4-FFF2-40B4-BE49-F238E27FC236}">
                <a16:creationId xmlns:a16="http://schemas.microsoft.com/office/drawing/2014/main" id="{ABEEC60A-B8ED-C838-811F-10AABB660103}"/>
              </a:ext>
            </a:extLst>
          </p:cNvPr>
          <p:cNvSpPr>
            <a:spLocks noGrp="1"/>
          </p:cNvSpPr>
          <p:nvPr>
            <p:ph idx="1"/>
          </p:nvPr>
        </p:nvSpPr>
        <p:spPr>
          <a:xfrm>
            <a:off x="1024127" y="1943100"/>
            <a:ext cx="9720073" cy="4023360"/>
          </a:xfrm>
        </p:spPr>
        <p:txBody>
          <a:bodyPr/>
          <a:lstStyle/>
          <a:p>
            <a:pPr>
              <a:buFont typeface="Arial" panose="020B0604020202020204" pitchFamily="34" charset="0"/>
              <a:buChar char="•"/>
            </a:pPr>
            <a:r>
              <a:rPr lang="en-US" dirty="0"/>
              <a:t> Cases of misuse and misinterpretation starting around 2008.</a:t>
            </a:r>
          </a:p>
          <a:p>
            <a:pPr>
              <a:buFont typeface="Arial" panose="020B0604020202020204" pitchFamily="34" charset="0"/>
              <a:buChar char="•"/>
            </a:pPr>
            <a:r>
              <a:rPr lang="en-US" dirty="0"/>
              <a:t> Clear ‘peak’ in cases around 2015, with highest numbers of misuse cases between 2012-2016. This seems to mirror much of the changes/trends in the system throughout the 2010s.</a:t>
            </a:r>
          </a:p>
          <a:p>
            <a:pPr>
              <a:buFont typeface="Arial" panose="020B0604020202020204" pitchFamily="34" charset="0"/>
              <a:buChar char="•"/>
            </a:pPr>
            <a:r>
              <a:rPr lang="en-US" dirty="0"/>
              <a:t> This time-period saw an ongoing dispute between judges and local authorities on the ‘misuse and abuse’ of Section 20.</a:t>
            </a:r>
          </a:p>
          <a:p>
            <a:pPr>
              <a:buFont typeface="Arial" panose="020B0604020202020204" pitchFamily="34" charset="0"/>
              <a:buChar char="•"/>
            </a:pPr>
            <a:r>
              <a:rPr lang="en-US" dirty="0"/>
              <a:t> In the well-known case, </a:t>
            </a:r>
            <a:r>
              <a:rPr lang="en-US" i="1" dirty="0"/>
              <a:t>Re N </a:t>
            </a:r>
            <a:r>
              <a:rPr lang="en-US" dirty="0"/>
              <a:t>[2015], President Munby sent a message to local authorities, and subsequently the use of s20 slowed down and became more cautious.</a:t>
            </a:r>
          </a:p>
          <a:p>
            <a:pPr>
              <a:buFont typeface="Arial" panose="020B0604020202020204" pitchFamily="34" charset="0"/>
              <a:buChar char="•"/>
            </a:pPr>
            <a:r>
              <a:rPr lang="en-US" dirty="0"/>
              <a:t> Many local authorities undertook a ‘clearing’ of existing s20 arrangements.</a:t>
            </a:r>
          </a:p>
          <a:p>
            <a:pPr>
              <a:buFont typeface="Arial" panose="020B0604020202020204" pitchFamily="34" charset="0"/>
              <a:buChar char="•"/>
            </a:pPr>
            <a:r>
              <a:rPr lang="en-US" dirty="0"/>
              <a:t> Section 20 finally reached the Supreme Court in </a:t>
            </a:r>
            <a:r>
              <a:rPr lang="en-US" i="1" dirty="0"/>
              <a:t>Williams v Hackney </a:t>
            </a:r>
            <a:r>
              <a:rPr lang="en-US" dirty="0"/>
              <a:t>[2018].</a:t>
            </a:r>
          </a:p>
          <a:p>
            <a:pPr marL="128016" lvl="1" indent="0">
              <a:buNone/>
            </a:pPr>
            <a:endParaRPr lang="en-US" dirty="0"/>
          </a:p>
        </p:txBody>
      </p:sp>
      <p:pic>
        <p:nvPicPr>
          <p:cNvPr id="4" name="Content Placeholder 4" descr="A picture containing person, indoor&#10;&#10;Description automatically generated">
            <a:extLst>
              <a:ext uri="{FF2B5EF4-FFF2-40B4-BE49-F238E27FC236}">
                <a16:creationId xmlns:a16="http://schemas.microsoft.com/office/drawing/2014/main" id="{BA360C26-F1FB-EC2E-DA4A-3A3835D84D2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158733" y="244056"/>
            <a:ext cx="2604640" cy="2040204"/>
          </a:xfrm>
          <a:prstGeom prst="rect">
            <a:avLst/>
          </a:prstGeom>
        </p:spPr>
      </p:pic>
    </p:spTree>
    <p:extLst>
      <p:ext uri="{BB962C8B-B14F-4D97-AF65-F5344CB8AC3E}">
        <p14:creationId xmlns:p14="http://schemas.microsoft.com/office/powerpoint/2010/main" val="10865221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{E4315A0C-0C23-8849-9B0A-0C65AA662F3D}tf10001061</Template>
  <TotalTime>15901</TotalTime>
  <Words>2052</Words>
  <Application>Microsoft Macintosh PowerPoint</Application>
  <PresentationFormat>Widescreen</PresentationFormat>
  <Paragraphs>117</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Tw Cen MT</vt:lpstr>
      <vt:lpstr>Tw Cen MT Condensed</vt:lpstr>
      <vt:lpstr>Wingdings 3</vt:lpstr>
      <vt:lpstr>Integral</vt:lpstr>
      <vt:lpstr>The Law and Practice of Section 20 Children Act 1989</vt:lpstr>
      <vt:lpstr>Areas of focus</vt:lpstr>
      <vt:lpstr>Children entering care - The Starting point</vt:lpstr>
      <vt:lpstr>What is Section 20?</vt:lpstr>
      <vt:lpstr>What is Section 20 for?</vt:lpstr>
      <vt:lpstr>Why might s20 be used Rather than an application to court?</vt:lpstr>
      <vt:lpstr>What’s The problem?</vt:lpstr>
      <vt:lpstr>My PhD research on section 20</vt:lpstr>
      <vt:lpstr>Section 20 Case Law over the years</vt:lpstr>
      <vt:lpstr>Long term accommodation and delay</vt:lpstr>
      <vt:lpstr>Withdrawal of consent</vt:lpstr>
      <vt:lpstr>Consent: is it voluntary?</vt:lpstr>
      <vt:lpstr>Consent: does the parent have capacity?</vt:lpstr>
      <vt:lpstr>Consent: is it Informed?</vt:lpstr>
      <vt:lpstr>Where are we now and what next?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Agreements to Avoid? The use and experience of s20 agreements  in child protection. </dc:title>
  <dc:creator>India Hughes</dc:creator>
  <cp:lastModifiedBy>India Hughes</cp:lastModifiedBy>
  <cp:revision>178</cp:revision>
  <cp:lastPrinted>2022-02-24T16:50:05Z</cp:lastPrinted>
  <dcterms:created xsi:type="dcterms:W3CDTF">2022-02-24T14:19:37Z</dcterms:created>
  <dcterms:modified xsi:type="dcterms:W3CDTF">2023-10-19T10:34:41Z</dcterms:modified>
</cp:coreProperties>
</file>