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3"/>
    <p:sldMasterId id="2147483698" r:id="rId4"/>
    <p:sldMasterId id="2147483724" r:id="rId5"/>
    <p:sldMasterId id="2147483746" r:id="rId6"/>
    <p:sldMasterId id="2147483768" r:id="rId7"/>
    <p:sldMasterId id="2147483790" r:id="rId8"/>
  </p:sldMasterIdLst>
  <p:notesMasterIdLst>
    <p:notesMasterId r:id="rId45"/>
  </p:notesMasterIdLst>
  <p:sldIdLst>
    <p:sldId id="260" r:id="rId9"/>
    <p:sldId id="288" r:id="rId10"/>
    <p:sldId id="289" r:id="rId11"/>
    <p:sldId id="296" r:id="rId12"/>
    <p:sldId id="297" r:id="rId13"/>
    <p:sldId id="282" r:id="rId14"/>
    <p:sldId id="321" r:id="rId15"/>
    <p:sldId id="285" r:id="rId16"/>
    <p:sldId id="294" r:id="rId17"/>
    <p:sldId id="323" r:id="rId18"/>
    <p:sldId id="324" r:id="rId19"/>
    <p:sldId id="325" r:id="rId20"/>
    <p:sldId id="326" r:id="rId21"/>
    <p:sldId id="290" r:id="rId22"/>
    <p:sldId id="301" r:id="rId23"/>
    <p:sldId id="263" r:id="rId24"/>
    <p:sldId id="275" r:id="rId25"/>
    <p:sldId id="311" r:id="rId26"/>
    <p:sldId id="309" r:id="rId27"/>
    <p:sldId id="300" r:id="rId28"/>
    <p:sldId id="312" r:id="rId29"/>
    <p:sldId id="313" r:id="rId30"/>
    <p:sldId id="314" r:id="rId31"/>
    <p:sldId id="315" r:id="rId32"/>
    <p:sldId id="267" r:id="rId33"/>
    <p:sldId id="319" r:id="rId34"/>
    <p:sldId id="316" r:id="rId35"/>
    <p:sldId id="286" r:id="rId36"/>
    <p:sldId id="328" r:id="rId37"/>
    <p:sldId id="329" r:id="rId38"/>
    <p:sldId id="308" r:id="rId39"/>
    <p:sldId id="333" r:id="rId40"/>
    <p:sldId id="317" r:id="rId41"/>
    <p:sldId id="330" r:id="rId42"/>
    <p:sldId id="334" r:id="rId43"/>
    <p:sldId id="270" r:id="rId44"/>
  </p:sldIdLst>
  <p:sldSz cx="12192000" cy="6858000"/>
  <p:notesSz cx="6810375" cy="9942513"/>
  <p:embeddedFontLs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Gill Sans MT" panose="020B0502020104020203" pitchFamily="34" charset="0"/>
      <p:regular r:id="rId52"/>
      <p:bold r:id="rId53"/>
      <p:italic r:id="rId54"/>
      <p:boldItalic r:id="rId55"/>
    </p:embeddedFont>
    <p:embeddedFont>
      <p:font typeface="Inter" panose="020B0604020202020204" charset="0"/>
      <p:regular r:id="rId56"/>
      <p:bold r:id="rId57"/>
    </p:embeddedFont>
    <p:embeddedFont>
      <p:font typeface="Overpass" panose="020B0604020202020204" charset="0"/>
      <p:regular r:id="rId58"/>
      <p:bold r:id="rId59"/>
      <p:italic r:id="rId60"/>
      <p:boldItalic r:id="rId61"/>
    </p:embeddedFont>
    <p:embeddedFont>
      <p:font typeface="Overpass Medium" panose="020B0604020202020204" charset="0"/>
      <p:regular r:id="rId62"/>
    </p:embeddedFont>
    <p:embeddedFont>
      <p:font typeface="Overpass SemiBold" panose="020B0604020202020204" charset="0"/>
      <p:regular r:id="rId63"/>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782"/>
    <a:srgbClr val="87B923"/>
    <a:srgbClr val="88BD25"/>
    <a:srgbClr val="89BD25"/>
    <a:srgbClr val="A5C856"/>
    <a:srgbClr val="87B823"/>
    <a:srgbClr val="0189CC"/>
    <a:srgbClr val="A5C854"/>
    <a:srgbClr val="FEE349"/>
    <a:srgbClr val="E857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50"/>
    <p:restoredTop sz="86382"/>
  </p:normalViewPr>
  <p:slideViewPr>
    <p:cSldViewPr snapToGrid="0" snapToObjects="1">
      <p:cViewPr varScale="1">
        <p:scale>
          <a:sx n="55" d="100"/>
          <a:sy n="55" d="100"/>
        </p:scale>
        <p:origin x="1334" y="-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theme" Target="theme/theme1.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presProps" Target="presProps.xml"/><Relationship Id="rId5" Type="http://schemas.openxmlformats.org/officeDocument/2006/relationships/slideMaster" Target="slideMasters/slideMaster3.xml"/><Relationship Id="rId61" Type="http://schemas.openxmlformats.org/officeDocument/2006/relationships/font" Target="fonts/font16.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ableStyles" Target="tableStyles.xml"/><Relationship Id="rId8" Type="http://schemas.openxmlformats.org/officeDocument/2006/relationships/slideMaster" Target="slideMasters/slideMaster6.xml"/><Relationship Id="rId51" Type="http://schemas.openxmlformats.org/officeDocument/2006/relationships/font" Target="fonts/font6.fntdata"/><Relationship Id="rId3"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Master" Target="slideMasters/slideMaster2.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font" Target="fonts/font5.fntdata"/><Relationship Id="rId55"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bg2">
                  <a:lumMod val="10000"/>
                </a:schemeClr>
              </a:solidFill>
              <a:ln w="19050">
                <a:solidFill>
                  <a:schemeClr val="lt1"/>
                </a:solidFill>
              </a:ln>
              <a:effectLst/>
            </c:spPr>
            <c:extLst>
              <c:ext xmlns:c16="http://schemas.microsoft.com/office/drawing/2014/chart" uri="{C3380CC4-5D6E-409C-BE32-E72D297353CC}">
                <c16:uniqueId val="{00000001-8291-CC4D-B75E-B0DC3BBEED47}"/>
              </c:ext>
            </c:extLst>
          </c:dPt>
          <c:dPt>
            <c:idx val="1"/>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3-8291-CC4D-B75E-B0DC3BBEED4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291-CC4D-B75E-B0DC3BBEED47}"/>
              </c:ext>
            </c:extLst>
          </c:dPt>
          <c:dPt>
            <c:idx val="3"/>
            <c:bubble3D val="0"/>
            <c:spPr>
              <a:solidFill>
                <a:srgbClr val="C0D782"/>
              </a:solidFill>
              <a:ln w="19050">
                <a:solidFill>
                  <a:schemeClr val="lt1"/>
                </a:solidFill>
              </a:ln>
              <a:effectLst/>
            </c:spPr>
            <c:extLst>
              <c:ext xmlns:c16="http://schemas.microsoft.com/office/drawing/2014/chart" uri="{C3380CC4-5D6E-409C-BE32-E72D297353CC}">
                <c16:uniqueId val="{00000007-8291-CC4D-B75E-B0DC3BBEED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291-CC4D-B75E-B0DC3BBEED4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4E8-F34F-946C-E29D000C40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E8-F34F-946C-E29D000C401B}"/>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4E8-F34F-946C-E29D000C401B}"/>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84E8-F34F-946C-E29D000C401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4E8-F34F-946C-E29D000C401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554-8245-8BF0-56190D0BF5E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554-8245-8BF0-56190D0BF5E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554-8245-8BF0-56190D0BF5E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C30A-4F47-9FAF-CF2EB2C31010}"/>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C30A-4F47-9FAF-CF2EB2C31010}"/>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C30A-4F47-9FAF-CF2EB2C31010}"/>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C30A-4F47-9FAF-CF2EB2C3101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30A-4F47-9FAF-CF2EB2C3101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240-0A47-BE9C-0EF8673EBD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40-0A47-BE9C-0EF8673EBD8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240-0A47-BE9C-0EF8673EBD8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240-0A47-BE9C-0EF8673EBD8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240-0A47-BE9C-0EF8673EBD8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66E-9A48-9FD2-EAA66A8E64D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66E-9A48-9FD2-EAA66A8E64D0}"/>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66E-9A48-9FD2-EAA66A8E64D0}"/>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0ADD-2B48-AD2E-2885F92FD7AD}"/>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0ADD-2B48-AD2E-2885F92FD7AD}"/>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0ADD-2B48-AD2E-2885F92FD7AD}"/>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0ADD-2B48-AD2E-2885F92FD7A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ADD-2B48-AD2E-2885F92FD7A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760-7D40-88B5-C9E4B3A179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760-7D40-88B5-C9E4B3A1792F}"/>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760-7D40-88B5-C9E4B3A1792F}"/>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760-7D40-88B5-C9E4B3A1792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760-7D40-88B5-C9E4B3A1792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789-F444-B82D-9ABA2D84627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789-F444-B82D-9ABA2D84627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789-F444-B82D-9ABA2D84627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4445-FE44-B83F-D9C17780D5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45-FE44-B83F-D9C17780D55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4445-FE44-B83F-D9C17780D55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4445-FE44-B83F-D9C17780D5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445-FE44-B83F-D9C17780D55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hade val="58000"/>
                </a:schemeClr>
              </a:solidFill>
              <a:ln w="19050">
                <a:solidFill>
                  <a:schemeClr val="lt1"/>
                </a:solidFill>
              </a:ln>
              <a:effectLst/>
            </c:spPr>
            <c:extLst>
              <c:ext xmlns:c16="http://schemas.microsoft.com/office/drawing/2014/chart" uri="{C3380CC4-5D6E-409C-BE32-E72D297353CC}">
                <c16:uniqueId val="{00000001-E5C0-B748-BFA7-5AEB3841D101}"/>
              </c:ext>
            </c:extLst>
          </c:dPt>
          <c:dPt>
            <c:idx val="1"/>
            <c:bubble3D val="0"/>
            <c:spPr>
              <a:solidFill>
                <a:schemeClr val="accent4">
                  <a:shade val="86000"/>
                </a:schemeClr>
              </a:solidFill>
              <a:ln w="19050">
                <a:solidFill>
                  <a:schemeClr val="lt1"/>
                </a:solidFill>
              </a:ln>
              <a:effectLst/>
            </c:spPr>
            <c:extLst>
              <c:ext xmlns:c16="http://schemas.microsoft.com/office/drawing/2014/chart" uri="{C3380CC4-5D6E-409C-BE32-E72D297353CC}">
                <c16:uniqueId val="{00000003-E5C0-B748-BFA7-5AEB3841D101}"/>
              </c:ext>
            </c:extLst>
          </c:dPt>
          <c:dPt>
            <c:idx val="2"/>
            <c:bubble3D val="0"/>
            <c:spPr>
              <a:solidFill>
                <a:schemeClr val="accent4">
                  <a:tint val="86000"/>
                </a:schemeClr>
              </a:solidFill>
              <a:ln w="19050">
                <a:solidFill>
                  <a:schemeClr val="lt1"/>
                </a:solidFill>
              </a:ln>
              <a:effectLst/>
            </c:spPr>
            <c:extLst>
              <c:ext xmlns:c16="http://schemas.microsoft.com/office/drawing/2014/chart" uri="{C3380CC4-5D6E-409C-BE32-E72D297353CC}">
                <c16:uniqueId val="{00000005-E5C0-B748-BFA7-5AEB3841D101}"/>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E5C0-B748-BFA7-5AEB3841D10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5C0-B748-BFA7-5AEB3841D10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2B9-DD49-873E-DCB36523656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2B9-DD49-873E-DCB36523656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2B9-DD49-873E-DCB36523656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F0E4-9044-85B6-B46E609F3DF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0E4-9044-85B6-B46E609F3DFE}"/>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F0E4-9044-85B6-B46E609F3DFE}"/>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F0E4-9044-85B6-B46E609F3DF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0E4-9044-85B6-B46E609F3DF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614C-FC42-AD1D-6CC3C4D8F950}"/>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614C-FC42-AD1D-6CC3C4D8F950}"/>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614C-FC42-AD1D-6CC3C4D8F950}"/>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614C-FC42-AD1D-6CC3C4D8F95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614C-FC42-AD1D-6CC3C4D8F95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B87-3240-B382-73E5E96A356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B87-3240-B382-73E5E96A356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B87-3240-B382-73E5E96A356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FB4-B14C-AB4D-E6F40A0418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B4-B14C-AB4D-E6F40A04183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DFB4-B14C-AB4D-E6F40A04183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DFB4-B14C-AB4D-E6F40A04183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D3E0-5748-8883-483A67A7AD5A}"/>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D3E0-5748-8883-483A67A7AD5A}"/>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D3E0-5748-8883-483A67A7AD5A}"/>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D3E0-5748-8883-483A67A7AD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F7-C34C-B03E-6C44C3C5AF1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F7-C34C-B03E-6C44C3C5AF19}"/>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F7-C34C-B03E-6C44C3C5AF19}"/>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5">
  <a:schemeClr val="accent2"/>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6">
  <a:schemeClr val="accent3"/>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 id="18">
  <a:schemeClr val="accent5"/>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withinLinear" id="17">
  <a:schemeClr val="accent4"/>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37E972-3FB0-4B12-B5E8-48324FB1DECF}"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endParaRPr lang="en-GB"/>
        </a:p>
      </dgm:t>
    </dgm:pt>
    <dgm:pt modelId="{8701DB72-CD6C-4E85-B34E-03B67064E197}">
      <dgm:prSet phldrT="[Text]"/>
      <dgm:spPr/>
      <dgm:t>
        <a:bodyPr/>
        <a:lstStyle/>
        <a:p>
          <a:r>
            <a:rPr lang="en-GB" dirty="0"/>
            <a:t>Child Protection </a:t>
          </a:r>
        </a:p>
      </dgm:t>
    </dgm:pt>
    <dgm:pt modelId="{EFC5A94E-C48E-419D-B5C9-04E6BAB44D3D}" type="parTrans" cxnId="{9C7D5914-E160-4685-9C6E-7AA461AFC9F0}">
      <dgm:prSet/>
      <dgm:spPr/>
      <dgm:t>
        <a:bodyPr/>
        <a:lstStyle/>
        <a:p>
          <a:endParaRPr lang="en-GB"/>
        </a:p>
      </dgm:t>
    </dgm:pt>
    <dgm:pt modelId="{2E9276D1-24CF-4B2C-AB39-2183DEB09CF2}" type="sibTrans" cxnId="{9C7D5914-E160-4685-9C6E-7AA461AFC9F0}">
      <dgm:prSet/>
      <dgm:spPr/>
      <dgm:t>
        <a:bodyPr/>
        <a:lstStyle/>
        <a:p>
          <a:endParaRPr lang="en-GB"/>
        </a:p>
      </dgm:t>
    </dgm:pt>
    <dgm:pt modelId="{3D6D0027-ACFF-4887-92AB-E985ED7BCE66}">
      <dgm:prSet phldrT="[Text]"/>
      <dgm:spPr/>
      <dgm:t>
        <a:bodyPr/>
        <a:lstStyle/>
        <a:p>
          <a:r>
            <a:rPr lang="en-GB" dirty="0"/>
            <a:t>Multi-agency </a:t>
          </a:r>
        </a:p>
      </dgm:t>
    </dgm:pt>
    <dgm:pt modelId="{8D01ADC1-4388-4FE3-A8A4-6B49C61929A6}" type="parTrans" cxnId="{408007FA-8F00-4E79-9D26-3930DB236644}">
      <dgm:prSet/>
      <dgm:spPr/>
      <dgm:t>
        <a:bodyPr/>
        <a:lstStyle/>
        <a:p>
          <a:endParaRPr lang="en-GB"/>
        </a:p>
      </dgm:t>
    </dgm:pt>
    <dgm:pt modelId="{EA459478-F6ED-44A4-83F3-6052CBCB4EE0}" type="sibTrans" cxnId="{408007FA-8F00-4E79-9D26-3930DB236644}">
      <dgm:prSet/>
      <dgm:spPr/>
      <dgm:t>
        <a:bodyPr/>
        <a:lstStyle/>
        <a:p>
          <a:endParaRPr lang="en-GB"/>
        </a:p>
      </dgm:t>
    </dgm:pt>
    <dgm:pt modelId="{063D7E24-CFEF-4BB5-884F-934B6C477D91}">
      <dgm:prSet phldrT="[Text]"/>
      <dgm:spPr/>
      <dgm:t>
        <a:bodyPr/>
        <a:lstStyle/>
        <a:p>
          <a:r>
            <a:rPr lang="en-GB" dirty="0"/>
            <a:t>Political context</a:t>
          </a:r>
        </a:p>
      </dgm:t>
    </dgm:pt>
    <dgm:pt modelId="{5F776A55-18BC-432E-B511-3BB87AD1BA33}" type="parTrans" cxnId="{75D40E02-096F-4521-8CBF-E2FD67EA6EE9}">
      <dgm:prSet/>
      <dgm:spPr/>
      <dgm:t>
        <a:bodyPr/>
        <a:lstStyle/>
        <a:p>
          <a:endParaRPr lang="en-GB"/>
        </a:p>
      </dgm:t>
    </dgm:pt>
    <dgm:pt modelId="{295A7C03-51BB-47EB-BD3A-76F7E3A672A9}" type="sibTrans" cxnId="{75D40E02-096F-4521-8CBF-E2FD67EA6EE9}">
      <dgm:prSet/>
      <dgm:spPr/>
      <dgm:t>
        <a:bodyPr/>
        <a:lstStyle/>
        <a:p>
          <a:endParaRPr lang="en-GB"/>
        </a:p>
      </dgm:t>
    </dgm:pt>
    <dgm:pt modelId="{7F48431F-1CEE-441A-B6A5-CF2FACD94F5C}">
      <dgm:prSet phldrT="[Text]"/>
      <dgm:spPr/>
      <dgm:t>
        <a:bodyPr/>
        <a:lstStyle/>
        <a:p>
          <a:r>
            <a:rPr lang="en-GB" dirty="0"/>
            <a:t>Policy context</a:t>
          </a:r>
        </a:p>
      </dgm:t>
    </dgm:pt>
    <dgm:pt modelId="{8692C037-1290-4F2B-867C-C0A32581DF44}" type="parTrans" cxnId="{5D2402F5-1C68-4248-A58E-B8E331CB52D1}">
      <dgm:prSet/>
      <dgm:spPr/>
      <dgm:t>
        <a:bodyPr/>
        <a:lstStyle/>
        <a:p>
          <a:endParaRPr lang="en-GB"/>
        </a:p>
      </dgm:t>
    </dgm:pt>
    <dgm:pt modelId="{04B2482B-90AB-48AD-8A11-35686C942AFD}" type="sibTrans" cxnId="{5D2402F5-1C68-4248-A58E-B8E331CB52D1}">
      <dgm:prSet/>
      <dgm:spPr/>
      <dgm:t>
        <a:bodyPr/>
        <a:lstStyle/>
        <a:p>
          <a:endParaRPr lang="en-GB"/>
        </a:p>
      </dgm:t>
    </dgm:pt>
    <dgm:pt modelId="{86FF1AD9-B74D-4F99-B47B-B6052D150A2C}">
      <dgm:prSet phldrT="[Text]"/>
      <dgm:spPr/>
      <dgm:t>
        <a:bodyPr/>
        <a:lstStyle/>
        <a:p>
          <a:r>
            <a:rPr lang="en-GB" dirty="0"/>
            <a:t>Evidence</a:t>
          </a:r>
        </a:p>
      </dgm:t>
    </dgm:pt>
    <dgm:pt modelId="{67922D5C-934B-4469-8DB5-C35C750A799A}" type="parTrans" cxnId="{5A814CFF-8182-4D0D-BBA1-1DD10D9DAAA3}">
      <dgm:prSet/>
      <dgm:spPr/>
      <dgm:t>
        <a:bodyPr/>
        <a:lstStyle/>
        <a:p>
          <a:endParaRPr lang="en-GB"/>
        </a:p>
      </dgm:t>
    </dgm:pt>
    <dgm:pt modelId="{05E6CF28-4482-474F-A233-58E269FEB2D5}" type="sibTrans" cxnId="{5A814CFF-8182-4D0D-BBA1-1DD10D9DAAA3}">
      <dgm:prSet/>
      <dgm:spPr/>
      <dgm:t>
        <a:bodyPr/>
        <a:lstStyle/>
        <a:p>
          <a:endParaRPr lang="en-GB"/>
        </a:p>
      </dgm:t>
    </dgm:pt>
    <dgm:pt modelId="{D716F813-C908-4100-ABF5-D479D20BFEEB}">
      <dgm:prSet phldrT="[Text]"/>
      <dgm:spPr/>
      <dgm:t>
        <a:bodyPr/>
        <a:lstStyle/>
        <a:p>
          <a:r>
            <a:rPr lang="en-GB" dirty="0"/>
            <a:t>Professional Voice</a:t>
          </a:r>
        </a:p>
      </dgm:t>
    </dgm:pt>
    <dgm:pt modelId="{33705F6A-05D4-4B40-9A76-2CBF2496F6E8}" type="parTrans" cxnId="{E9A5CD65-4E7F-4BFF-956C-149D930F8392}">
      <dgm:prSet/>
      <dgm:spPr/>
      <dgm:t>
        <a:bodyPr/>
        <a:lstStyle/>
        <a:p>
          <a:endParaRPr lang="en-GB"/>
        </a:p>
      </dgm:t>
    </dgm:pt>
    <dgm:pt modelId="{7D434C35-1B19-41C5-861C-B71FEBC4BF2B}" type="sibTrans" cxnId="{E9A5CD65-4E7F-4BFF-956C-149D930F8392}">
      <dgm:prSet/>
      <dgm:spPr/>
      <dgm:t>
        <a:bodyPr/>
        <a:lstStyle/>
        <a:p>
          <a:endParaRPr lang="en-GB"/>
        </a:p>
      </dgm:t>
    </dgm:pt>
    <dgm:pt modelId="{2CD814BB-6EB6-4F9E-BEA2-FF98237B81DA}">
      <dgm:prSet phldrT="[Text]"/>
      <dgm:spPr/>
      <dgm:t>
        <a:bodyPr/>
        <a:lstStyle/>
        <a:p>
          <a:r>
            <a:rPr lang="en-GB" dirty="0"/>
            <a:t>Lived experience</a:t>
          </a:r>
        </a:p>
      </dgm:t>
    </dgm:pt>
    <dgm:pt modelId="{07600F3B-4B5B-4310-B784-8A4DB23F0CCC}" type="parTrans" cxnId="{5434B880-BCBD-4EC3-A133-FCC0B875F72F}">
      <dgm:prSet/>
      <dgm:spPr/>
      <dgm:t>
        <a:bodyPr/>
        <a:lstStyle/>
        <a:p>
          <a:endParaRPr lang="en-GB"/>
        </a:p>
      </dgm:t>
    </dgm:pt>
    <dgm:pt modelId="{1B29CB7B-8D72-40AE-8FD6-4F09E0A7546B}" type="sibTrans" cxnId="{5434B880-BCBD-4EC3-A133-FCC0B875F72F}">
      <dgm:prSet/>
      <dgm:spPr/>
      <dgm:t>
        <a:bodyPr/>
        <a:lstStyle/>
        <a:p>
          <a:endParaRPr lang="en-GB"/>
        </a:p>
      </dgm:t>
    </dgm:pt>
    <dgm:pt modelId="{9E89C826-1105-4190-B3C3-1AFD9931F393}" type="pres">
      <dgm:prSet presAssocID="{A537E972-3FB0-4B12-B5E8-48324FB1DECF}" presName="Name0" presStyleCnt="0">
        <dgm:presLayoutVars>
          <dgm:chMax val="1"/>
          <dgm:dir/>
          <dgm:animLvl val="ctr"/>
          <dgm:resizeHandles val="exact"/>
        </dgm:presLayoutVars>
      </dgm:prSet>
      <dgm:spPr/>
    </dgm:pt>
    <dgm:pt modelId="{03EB65CC-910E-4C25-B47B-AD29B9E1FF21}" type="pres">
      <dgm:prSet presAssocID="{8701DB72-CD6C-4E85-B34E-03B67064E197}" presName="centerShape" presStyleLbl="node0" presStyleIdx="0" presStyleCnt="1"/>
      <dgm:spPr/>
    </dgm:pt>
    <dgm:pt modelId="{BB27B85F-A880-4706-AA38-B2BA95A81271}" type="pres">
      <dgm:prSet presAssocID="{3D6D0027-ACFF-4887-92AB-E985ED7BCE66}" presName="node" presStyleLbl="node1" presStyleIdx="0" presStyleCnt="6">
        <dgm:presLayoutVars>
          <dgm:bulletEnabled val="1"/>
        </dgm:presLayoutVars>
      </dgm:prSet>
      <dgm:spPr/>
    </dgm:pt>
    <dgm:pt modelId="{5C17061A-D539-4FB3-9436-258EEA13AE57}" type="pres">
      <dgm:prSet presAssocID="{3D6D0027-ACFF-4887-92AB-E985ED7BCE66}" presName="dummy" presStyleCnt="0"/>
      <dgm:spPr/>
    </dgm:pt>
    <dgm:pt modelId="{49FFCE07-576E-4E22-ABFB-655CF9889C9B}" type="pres">
      <dgm:prSet presAssocID="{EA459478-F6ED-44A4-83F3-6052CBCB4EE0}" presName="sibTrans" presStyleLbl="sibTrans2D1" presStyleIdx="0" presStyleCnt="6"/>
      <dgm:spPr/>
    </dgm:pt>
    <dgm:pt modelId="{C6183E8C-B1FA-44BC-87FC-C39C6B5486BC}" type="pres">
      <dgm:prSet presAssocID="{063D7E24-CFEF-4BB5-884F-934B6C477D91}" presName="node" presStyleLbl="node1" presStyleIdx="1" presStyleCnt="6">
        <dgm:presLayoutVars>
          <dgm:bulletEnabled val="1"/>
        </dgm:presLayoutVars>
      </dgm:prSet>
      <dgm:spPr/>
    </dgm:pt>
    <dgm:pt modelId="{62FF2E18-ED0E-4408-9E5B-19A1FBA1766E}" type="pres">
      <dgm:prSet presAssocID="{063D7E24-CFEF-4BB5-884F-934B6C477D91}" presName="dummy" presStyleCnt="0"/>
      <dgm:spPr/>
    </dgm:pt>
    <dgm:pt modelId="{EF53CB73-DA68-4F3D-9E8C-87DBC9D3BD85}" type="pres">
      <dgm:prSet presAssocID="{295A7C03-51BB-47EB-BD3A-76F7E3A672A9}" presName="sibTrans" presStyleLbl="sibTrans2D1" presStyleIdx="1" presStyleCnt="6"/>
      <dgm:spPr/>
    </dgm:pt>
    <dgm:pt modelId="{0037416B-C99B-4201-9844-CB0ADA75F82D}" type="pres">
      <dgm:prSet presAssocID="{7F48431F-1CEE-441A-B6A5-CF2FACD94F5C}" presName="node" presStyleLbl="node1" presStyleIdx="2" presStyleCnt="6">
        <dgm:presLayoutVars>
          <dgm:bulletEnabled val="1"/>
        </dgm:presLayoutVars>
      </dgm:prSet>
      <dgm:spPr/>
    </dgm:pt>
    <dgm:pt modelId="{BDEFCA3D-1381-4F7F-A6F1-82923663C6D0}" type="pres">
      <dgm:prSet presAssocID="{7F48431F-1CEE-441A-B6A5-CF2FACD94F5C}" presName="dummy" presStyleCnt="0"/>
      <dgm:spPr/>
    </dgm:pt>
    <dgm:pt modelId="{983C0079-0394-4620-BC3A-1123C61583F1}" type="pres">
      <dgm:prSet presAssocID="{04B2482B-90AB-48AD-8A11-35686C942AFD}" presName="sibTrans" presStyleLbl="sibTrans2D1" presStyleIdx="2" presStyleCnt="6" custLinFactNeighborX="806" custLinFactNeighborY="-165"/>
      <dgm:spPr/>
    </dgm:pt>
    <dgm:pt modelId="{9AED38B7-D653-4295-BF9E-B8268DF9B9B0}" type="pres">
      <dgm:prSet presAssocID="{86FF1AD9-B74D-4F99-B47B-B6052D150A2C}" presName="node" presStyleLbl="node1" presStyleIdx="3" presStyleCnt="6">
        <dgm:presLayoutVars>
          <dgm:bulletEnabled val="1"/>
        </dgm:presLayoutVars>
      </dgm:prSet>
      <dgm:spPr/>
    </dgm:pt>
    <dgm:pt modelId="{EDD50147-6989-4B70-9BDE-6DA0F8AB958C}" type="pres">
      <dgm:prSet presAssocID="{86FF1AD9-B74D-4F99-B47B-B6052D150A2C}" presName="dummy" presStyleCnt="0"/>
      <dgm:spPr/>
    </dgm:pt>
    <dgm:pt modelId="{F0260EB9-DFF2-4310-ADFE-94A157C13F4E}" type="pres">
      <dgm:prSet presAssocID="{05E6CF28-4482-474F-A233-58E269FEB2D5}" presName="sibTrans" presStyleLbl="sibTrans2D1" presStyleIdx="3" presStyleCnt="6"/>
      <dgm:spPr/>
    </dgm:pt>
    <dgm:pt modelId="{CAB27A90-36C3-4F0B-887F-AA1D46D2D88D}" type="pres">
      <dgm:prSet presAssocID="{D716F813-C908-4100-ABF5-D479D20BFEEB}" presName="node" presStyleLbl="node1" presStyleIdx="4" presStyleCnt="6">
        <dgm:presLayoutVars>
          <dgm:bulletEnabled val="1"/>
        </dgm:presLayoutVars>
      </dgm:prSet>
      <dgm:spPr/>
    </dgm:pt>
    <dgm:pt modelId="{D795E51F-F574-4C51-99BB-7D67B1C6062C}" type="pres">
      <dgm:prSet presAssocID="{D716F813-C908-4100-ABF5-D479D20BFEEB}" presName="dummy" presStyleCnt="0"/>
      <dgm:spPr/>
    </dgm:pt>
    <dgm:pt modelId="{5F826D3D-D8AE-42E6-B22C-A40584F645C1}" type="pres">
      <dgm:prSet presAssocID="{7D434C35-1B19-41C5-861C-B71FEBC4BF2B}" presName="sibTrans" presStyleLbl="sibTrans2D1" presStyleIdx="4" presStyleCnt="6"/>
      <dgm:spPr/>
    </dgm:pt>
    <dgm:pt modelId="{CD04CDAC-D624-4422-AEA3-A8DDB617E958}" type="pres">
      <dgm:prSet presAssocID="{2CD814BB-6EB6-4F9E-BEA2-FF98237B81DA}" presName="node" presStyleLbl="node1" presStyleIdx="5" presStyleCnt="6">
        <dgm:presLayoutVars>
          <dgm:bulletEnabled val="1"/>
        </dgm:presLayoutVars>
      </dgm:prSet>
      <dgm:spPr/>
    </dgm:pt>
    <dgm:pt modelId="{ECB859BB-0082-4279-9CDD-E5AB993088A3}" type="pres">
      <dgm:prSet presAssocID="{2CD814BB-6EB6-4F9E-BEA2-FF98237B81DA}" presName="dummy" presStyleCnt="0"/>
      <dgm:spPr/>
    </dgm:pt>
    <dgm:pt modelId="{C4936B11-3258-4D59-A01E-6E4BDDA82E62}" type="pres">
      <dgm:prSet presAssocID="{1B29CB7B-8D72-40AE-8FD6-4F09E0A7546B}" presName="sibTrans" presStyleLbl="sibTrans2D1" presStyleIdx="5" presStyleCnt="6"/>
      <dgm:spPr/>
    </dgm:pt>
  </dgm:ptLst>
  <dgm:cxnLst>
    <dgm:cxn modelId="{1CCB6A00-26BC-4B01-9D50-D1A0E69EC81A}" type="presOf" srcId="{7F48431F-1CEE-441A-B6A5-CF2FACD94F5C}" destId="{0037416B-C99B-4201-9844-CB0ADA75F82D}" srcOrd="0" destOrd="0" presId="urn:microsoft.com/office/officeart/2005/8/layout/radial6"/>
    <dgm:cxn modelId="{9334D601-5AE8-41A5-8B5C-51B43A1DFCC1}" type="presOf" srcId="{D716F813-C908-4100-ABF5-D479D20BFEEB}" destId="{CAB27A90-36C3-4F0B-887F-AA1D46D2D88D}" srcOrd="0" destOrd="0" presId="urn:microsoft.com/office/officeart/2005/8/layout/radial6"/>
    <dgm:cxn modelId="{75D40E02-096F-4521-8CBF-E2FD67EA6EE9}" srcId="{8701DB72-CD6C-4E85-B34E-03B67064E197}" destId="{063D7E24-CFEF-4BB5-884F-934B6C477D91}" srcOrd="1" destOrd="0" parTransId="{5F776A55-18BC-432E-B511-3BB87AD1BA33}" sibTransId="{295A7C03-51BB-47EB-BD3A-76F7E3A672A9}"/>
    <dgm:cxn modelId="{BFB02C02-1116-4663-88B4-4B3DF8470BB6}" type="presOf" srcId="{1B29CB7B-8D72-40AE-8FD6-4F09E0A7546B}" destId="{C4936B11-3258-4D59-A01E-6E4BDDA82E62}" srcOrd="0" destOrd="0" presId="urn:microsoft.com/office/officeart/2005/8/layout/radial6"/>
    <dgm:cxn modelId="{DB6DE704-E52A-4BE9-9B8F-43E93D10F3CB}" type="presOf" srcId="{2CD814BB-6EB6-4F9E-BEA2-FF98237B81DA}" destId="{CD04CDAC-D624-4422-AEA3-A8DDB617E958}" srcOrd="0" destOrd="0" presId="urn:microsoft.com/office/officeart/2005/8/layout/radial6"/>
    <dgm:cxn modelId="{9C7D5914-E160-4685-9C6E-7AA461AFC9F0}" srcId="{A537E972-3FB0-4B12-B5E8-48324FB1DECF}" destId="{8701DB72-CD6C-4E85-B34E-03B67064E197}" srcOrd="0" destOrd="0" parTransId="{EFC5A94E-C48E-419D-B5C9-04E6BAB44D3D}" sibTransId="{2E9276D1-24CF-4B2C-AB39-2183DEB09CF2}"/>
    <dgm:cxn modelId="{32CF8821-AD88-4314-B15E-584441C2663D}" type="presOf" srcId="{EA459478-F6ED-44A4-83F3-6052CBCB4EE0}" destId="{49FFCE07-576E-4E22-ABFB-655CF9889C9B}" srcOrd="0" destOrd="0" presId="urn:microsoft.com/office/officeart/2005/8/layout/radial6"/>
    <dgm:cxn modelId="{CF782C24-3345-42C1-83B6-1E5FFD3522E5}" type="presOf" srcId="{3D6D0027-ACFF-4887-92AB-E985ED7BCE66}" destId="{BB27B85F-A880-4706-AA38-B2BA95A81271}" srcOrd="0" destOrd="0" presId="urn:microsoft.com/office/officeart/2005/8/layout/radial6"/>
    <dgm:cxn modelId="{594BBF27-BC8C-4E65-9960-C3ED237DB384}" type="presOf" srcId="{7D434C35-1B19-41C5-861C-B71FEBC4BF2B}" destId="{5F826D3D-D8AE-42E6-B22C-A40584F645C1}" srcOrd="0" destOrd="0" presId="urn:microsoft.com/office/officeart/2005/8/layout/radial6"/>
    <dgm:cxn modelId="{E9A5CD65-4E7F-4BFF-956C-149D930F8392}" srcId="{8701DB72-CD6C-4E85-B34E-03B67064E197}" destId="{D716F813-C908-4100-ABF5-D479D20BFEEB}" srcOrd="4" destOrd="0" parTransId="{33705F6A-05D4-4B40-9A76-2CBF2496F6E8}" sibTransId="{7D434C35-1B19-41C5-861C-B71FEBC4BF2B}"/>
    <dgm:cxn modelId="{81D17848-5014-4B80-813A-569C78A2A424}" type="presOf" srcId="{295A7C03-51BB-47EB-BD3A-76F7E3A672A9}" destId="{EF53CB73-DA68-4F3D-9E8C-87DBC9D3BD85}" srcOrd="0" destOrd="0" presId="urn:microsoft.com/office/officeart/2005/8/layout/radial6"/>
    <dgm:cxn modelId="{5434B880-BCBD-4EC3-A133-FCC0B875F72F}" srcId="{8701DB72-CD6C-4E85-B34E-03B67064E197}" destId="{2CD814BB-6EB6-4F9E-BEA2-FF98237B81DA}" srcOrd="5" destOrd="0" parTransId="{07600F3B-4B5B-4310-B784-8A4DB23F0CCC}" sibTransId="{1B29CB7B-8D72-40AE-8FD6-4F09E0A7546B}"/>
    <dgm:cxn modelId="{B6546782-9CFE-40B8-9A3A-4EFFA4AA6793}" type="presOf" srcId="{05E6CF28-4482-474F-A233-58E269FEB2D5}" destId="{F0260EB9-DFF2-4310-ADFE-94A157C13F4E}" srcOrd="0" destOrd="0" presId="urn:microsoft.com/office/officeart/2005/8/layout/radial6"/>
    <dgm:cxn modelId="{1BEBB086-737D-4AF8-AA7A-FAC46B0A963B}" type="presOf" srcId="{063D7E24-CFEF-4BB5-884F-934B6C477D91}" destId="{C6183E8C-B1FA-44BC-87FC-C39C6B5486BC}" srcOrd="0" destOrd="0" presId="urn:microsoft.com/office/officeart/2005/8/layout/radial6"/>
    <dgm:cxn modelId="{2E41408E-677D-476E-8C1F-D17090FD0730}" type="presOf" srcId="{04B2482B-90AB-48AD-8A11-35686C942AFD}" destId="{983C0079-0394-4620-BC3A-1123C61583F1}" srcOrd="0" destOrd="0" presId="urn:microsoft.com/office/officeart/2005/8/layout/radial6"/>
    <dgm:cxn modelId="{9C85F391-FAD9-4D16-9911-36A9DC4BFB7B}" type="presOf" srcId="{8701DB72-CD6C-4E85-B34E-03B67064E197}" destId="{03EB65CC-910E-4C25-B47B-AD29B9E1FF21}" srcOrd="0" destOrd="0" presId="urn:microsoft.com/office/officeart/2005/8/layout/radial6"/>
    <dgm:cxn modelId="{2A4108A1-4A25-4D41-8EB0-5E7B7D16894F}" type="presOf" srcId="{A537E972-3FB0-4B12-B5E8-48324FB1DECF}" destId="{9E89C826-1105-4190-B3C3-1AFD9931F393}" srcOrd="0" destOrd="0" presId="urn:microsoft.com/office/officeart/2005/8/layout/radial6"/>
    <dgm:cxn modelId="{5D2402F5-1C68-4248-A58E-B8E331CB52D1}" srcId="{8701DB72-CD6C-4E85-B34E-03B67064E197}" destId="{7F48431F-1CEE-441A-B6A5-CF2FACD94F5C}" srcOrd="2" destOrd="0" parTransId="{8692C037-1290-4F2B-867C-C0A32581DF44}" sibTransId="{04B2482B-90AB-48AD-8A11-35686C942AFD}"/>
    <dgm:cxn modelId="{408007FA-8F00-4E79-9D26-3930DB236644}" srcId="{8701DB72-CD6C-4E85-B34E-03B67064E197}" destId="{3D6D0027-ACFF-4887-92AB-E985ED7BCE66}" srcOrd="0" destOrd="0" parTransId="{8D01ADC1-4388-4FE3-A8A4-6B49C61929A6}" sibTransId="{EA459478-F6ED-44A4-83F3-6052CBCB4EE0}"/>
    <dgm:cxn modelId="{42C231FB-2F3F-43AC-A008-9CC8E38EF522}" type="presOf" srcId="{86FF1AD9-B74D-4F99-B47B-B6052D150A2C}" destId="{9AED38B7-D653-4295-BF9E-B8268DF9B9B0}" srcOrd="0" destOrd="0" presId="urn:microsoft.com/office/officeart/2005/8/layout/radial6"/>
    <dgm:cxn modelId="{5A814CFF-8182-4D0D-BBA1-1DD10D9DAAA3}" srcId="{8701DB72-CD6C-4E85-B34E-03B67064E197}" destId="{86FF1AD9-B74D-4F99-B47B-B6052D150A2C}" srcOrd="3" destOrd="0" parTransId="{67922D5C-934B-4469-8DB5-C35C750A799A}" sibTransId="{05E6CF28-4482-474F-A233-58E269FEB2D5}"/>
    <dgm:cxn modelId="{98F3AD75-2240-4AD8-AE42-0B0F4942C114}" type="presParOf" srcId="{9E89C826-1105-4190-B3C3-1AFD9931F393}" destId="{03EB65CC-910E-4C25-B47B-AD29B9E1FF21}" srcOrd="0" destOrd="0" presId="urn:microsoft.com/office/officeart/2005/8/layout/radial6"/>
    <dgm:cxn modelId="{93158662-6F29-4FCD-A9EE-B19DC9778EDF}" type="presParOf" srcId="{9E89C826-1105-4190-B3C3-1AFD9931F393}" destId="{BB27B85F-A880-4706-AA38-B2BA95A81271}" srcOrd="1" destOrd="0" presId="urn:microsoft.com/office/officeart/2005/8/layout/radial6"/>
    <dgm:cxn modelId="{DCC8BC69-5412-45A2-A80E-04EEBF3E2D4D}" type="presParOf" srcId="{9E89C826-1105-4190-B3C3-1AFD9931F393}" destId="{5C17061A-D539-4FB3-9436-258EEA13AE57}" srcOrd="2" destOrd="0" presId="urn:microsoft.com/office/officeart/2005/8/layout/radial6"/>
    <dgm:cxn modelId="{3E640233-146B-4FF0-8F8F-8A0F3D27F8AD}" type="presParOf" srcId="{9E89C826-1105-4190-B3C3-1AFD9931F393}" destId="{49FFCE07-576E-4E22-ABFB-655CF9889C9B}" srcOrd="3" destOrd="0" presId="urn:microsoft.com/office/officeart/2005/8/layout/radial6"/>
    <dgm:cxn modelId="{A5925944-C40F-4007-9A9C-6A1450B14774}" type="presParOf" srcId="{9E89C826-1105-4190-B3C3-1AFD9931F393}" destId="{C6183E8C-B1FA-44BC-87FC-C39C6B5486BC}" srcOrd="4" destOrd="0" presId="urn:microsoft.com/office/officeart/2005/8/layout/radial6"/>
    <dgm:cxn modelId="{1C7B9C39-41F1-4D61-B5BA-69F5FA98C4CB}" type="presParOf" srcId="{9E89C826-1105-4190-B3C3-1AFD9931F393}" destId="{62FF2E18-ED0E-4408-9E5B-19A1FBA1766E}" srcOrd="5" destOrd="0" presId="urn:microsoft.com/office/officeart/2005/8/layout/radial6"/>
    <dgm:cxn modelId="{30CB2101-49E2-4FFA-ABC0-96286E2147A0}" type="presParOf" srcId="{9E89C826-1105-4190-B3C3-1AFD9931F393}" destId="{EF53CB73-DA68-4F3D-9E8C-87DBC9D3BD85}" srcOrd="6" destOrd="0" presId="urn:microsoft.com/office/officeart/2005/8/layout/radial6"/>
    <dgm:cxn modelId="{20FF9E20-67E1-48A5-96B0-A46DA350FD89}" type="presParOf" srcId="{9E89C826-1105-4190-B3C3-1AFD9931F393}" destId="{0037416B-C99B-4201-9844-CB0ADA75F82D}" srcOrd="7" destOrd="0" presId="urn:microsoft.com/office/officeart/2005/8/layout/radial6"/>
    <dgm:cxn modelId="{FDC0B615-9B5F-4D70-9B5D-7E1EC99D6351}" type="presParOf" srcId="{9E89C826-1105-4190-B3C3-1AFD9931F393}" destId="{BDEFCA3D-1381-4F7F-A6F1-82923663C6D0}" srcOrd="8" destOrd="0" presId="urn:microsoft.com/office/officeart/2005/8/layout/radial6"/>
    <dgm:cxn modelId="{193A234B-9259-4315-B471-371FF41CAA06}" type="presParOf" srcId="{9E89C826-1105-4190-B3C3-1AFD9931F393}" destId="{983C0079-0394-4620-BC3A-1123C61583F1}" srcOrd="9" destOrd="0" presId="urn:microsoft.com/office/officeart/2005/8/layout/radial6"/>
    <dgm:cxn modelId="{137374E4-148E-4E47-8104-177D9C0722F0}" type="presParOf" srcId="{9E89C826-1105-4190-B3C3-1AFD9931F393}" destId="{9AED38B7-D653-4295-BF9E-B8268DF9B9B0}" srcOrd="10" destOrd="0" presId="urn:microsoft.com/office/officeart/2005/8/layout/radial6"/>
    <dgm:cxn modelId="{893D57FD-ADDF-4859-9D74-234F7BA523EB}" type="presParOf" srcId="{9E89C826-1105-4190-B3C3-1AFD9931F393}" destId="{EDD50147-6989-4B70-9BDE-6DA0F8AB958C}" srcOrd="11" destOrd="0" presId="urn:microsoft.com/office/officeart/2005/8/layout/radial6"/>
    <dgm:cxn modelId="{E7E7CF1A-6C97-4CEF-BBBD-3149759E51CE}" type="presParOf" srcId="{9E89C826-1105-4190-B3C3-1AFD9931F393}" destId="{F0260EB9-DFF2-4310-ADFE-94A157C13F4E}" srcOrd="12" destOrd="0" presId="urn:microsoft.com/office/officeart/2005/8/layout/radial6"/>
    <dgm:cxn modelId="{5FA5AFF5-B1AF-4766-82D0-4926D7513D07}" type="presParOf" srcId="{9E89C826-1105-4190-B3C3-1AFD9931F393}" destId="{CAB27A90-36C3-4F0B-887F-AA1D46D2D88D}" srcOrd="13" destOrd="0" presId="urn:microsoft.com/office/officeart/2005/8/layout/radial6"/>
    <dgm:cxn modelId="{487797AA-7CF8-4ACB-BAC1-6DD885C12405}" type="presParOf" srcId="{9E89C826-1105-4190-B3C3-1AFD9931F393}" destId="{D795E51F-F574-4C51-99BB-7D67B1C6062C}" srcOrd="14" destOrd="0" presId="urn:microsoft.com/office/officeart/2005/8/layout/radial6"/>
    <dgm:cxn modelId="{08DF147B-5229-428E-882A-1ACDDDC6E658}" type="presParOf" srcId="{9E89C826-1105-4190-B3C3-1AFD9931F393}" destId="{5F826D3D-D8AE-42E6-B22C-A40584F645C1}" srcOrd="15" destOrd="0" presId="urn:microsoft.com/office/officeart/2005/8/layout/radial6"/>
    <dgm:cxn modelId="{747B351C-FBFE-4B53-92BF-214BED81742C}" type="presParOf" srcId="{9E89C826-1105-4190-B3C3-1AFD9931F393}" destId="{CD04CDAC-D624-4422-AEA3-A8DDB617E958}" srcOrd="16" destOrd="0" presId="urn:microsoft.com/office/officeart/2005/8/layout/radial6"/>
    <dgm:cxn modelId="{0B10F5B9-5C9A-43C2-B2E6-B2C7B9952950}" type="presParOf" srcId="{9E89C826-1105-4190-B3C3-1AFD9931F393}" destId="{ECB859BB-0082-4279-9CDD-E5AB993088A3}" srcOrd="17" destOrd="0" presId="urn:microsoft.com/office/officeart/2005/8/layout/radial6"/>
    <dgm:cxn modelId="{014A984D-BF4D-4EBB-95ED-D43F3623EBCB}" type="presParOf" srcId="{9E89C826-1105-4190-B3C3-1AFD9931F393}" destId="{C4936B11-3258-4D59-A01E-6E4BDDA82E6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057BE08-811A-4A60-BCCC-4B13D07FBAA2}"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63F87382-3CF5-4D91-A4E3-B690FEA4F898}">
      <dgm:prSet/>
      <dgm:spPr/>
      <dgm:t>
        <a:bodyPr/>
        <a:lstStyle/>
        <a:p>
          <a:r>
            <a:rPr lang="en-GB" b="0" i="0" dirty="0"/>
            <a:t>"</a:t>
          </a:r>
          <a:r>
            <a:rPr lang="en-GB" b="0" i="0" dirty="0">
              <a:solidFill>
                <a:srgbClr val="FF0000"/>
              </a:solidFill>
            </a:rPr>
            <a:t>The collective failure of an organisation to provide an appropriate and professional service to people because of their colour, culture, or ethnic origin</a:t>
          </a:r>
          <a:r>
            <a:rPr lang="en-GB" b="0" i="0" dirty="0"/>
            <a:t>. It can be seen or detected in processes, attitudes and behaviour which amount to discrimination through unwitting prejudice, ignorance, thoughtlessness and racist stereotyping which disadvantage minority ethnic people."</a:t>
          </a:r>
          <a:br>
            <a:rPr lang="en-GB" b="0" i="0" dirty="0"/>
          </a:br>
          <a:r>
            <a:rPr lang="en-GB" b="1" i="0" dirty="0"/>
            <a:t>The Macpherson report</a:t>
          </a:r>
          <a:endParaRPr lang="en-US" dirty="0"/>
        </a:p>
      </dgm:t>
    </dgm:pt>
    <dgm:pt modelId="{3CBD7A45-A63F-4114-B191-08F443995EA7}" type="parTrans" cxnId="{4F7821C5-145C-44DC-A4AC-64AC86B85C31}">
      <dgm:prSet/>
      <dgm:spPr/>
      <dgm:t>
        <a:bodyPr/>
        <a:lstStyle/>
        <a:p>
          <a:endParaRPr lang="en-US"/>
        </a:p>
      </dgm:t>
    </dgm:pt>
    <dgm:pt modelId="{17A84A17-894C-4FE7-A413-3500AD3EDCAB}" type="sibTrans" cxnId="{4F7821C5-145C-44DC-A4AC-64AC86B85C31}">
      <dgm:prSet/>
      <dgm:spPr/>
      <dgm:t>
        <a:bodyPr/>
        <a:lstStyle/>
        <a:p>
          <a:endParaRPr lang="en-US"/>
        </a:p>
      </dgm:t>
    </dgm:pt>
    <dgm:pt modelId="{0A1C4693-3F07-453A-979D-C66C8C2EE969}">
      <dgm:prSet/>
      <dgm:spPr/>
      <dgm:t>
        <a:bodyPr/>
        <a:lstStyle/>
        <a:p>
          <a:r>
            <a:rPr lang="en-GB" b="0" i="0" dirty="0"/>
            <a:t>"</a:t>
          </a:r>
          <a:r>
            <a:rPr lang="en-GB" b="0" i="0" dirty="0">
              <a:solidFill>
                <a:srgbClr val="FF0000"/>
              </a:solidFill>
            </a:rPr>
            <a:t>Institutional racism is that which, covertly or overtly</a:t>
          </a:r>
          <a:r>
            <a:rPr lang="en-GB" b="0" i="0" dirty="0"/>
            <a:t>, resides in the policies, procedures, operations and culture of public or private institutions - </a:t>
          </a:r>
          <a:r>
            <a:rPr lang="en-GB" b="0" i="0" dirty="0">
              <a:solidFill>
                <a:srgbClr val="FF0000"/>
              </a:solidFill>
            </a:rPr>
            <a:t>reinforcing individual prejudices and being reinforced by them in turn</a:t>
          </a:r>
          <a:r>
            <a:rPr lang="en-GB" b="0" i="0" dirty="0"/>
            <a:t>."</a:t>
          </a:r>
          <a:br>
            <a:rPr lang="en-GB" b="0" i="0" dirty="0"/>
          </a:br>
          <a:r>
            <a:rPr lang="en-GB" b="1" i="0" dirty="0"/>
            <a:t>A. </a:t>
          </a:r>
          <a:r>
            <a:rPr lang="en-GB" b="1" i="0" dirty="0" err="1"/>
            <a:t>Sivanandan</a:t>
          </a:r>
          <a:r>
            <a:rPr lang="en-GB" b="1" i="0" dirty="0"/>
            <a:t>, Director, Institute of Race Relations</a:t>
          </a:r>
          <a:endParaRPr lang="en-US" dirty="0"/>
        </a:p>
      </dgm:t>
    </dgm:pt>
    <dgm:pt modelId="{D92CC575-F758-4587-9CBF-8BAB0245EE2A}" type="parTrans" cxnId="{056E0734-57D5-4055-B5DD-4A04E419D144}">
      <dgm:prSet/>
      <dgm:spPr/>
      <dgm:t>
        <a:bodyPr/>
        <a:lstStyle/>
        <a:p>
          <a:endParaRPr lang="en-US"/>
        </a:p>
      </dgm:t>
    </dgm:pt>
    <dgm:pt modelId="{83E2A76D-9D67-44D7-9FB5-D7B6A1301013}" type="sibTrans" cxnId="{056E0734-57D5-4055-B5DD-4A04E419D144}">
      <dgm:prSet/>
      <dgm:spPr/>
      <dgm:t>
        <a:bodyPr/>
        <a:lstStyle/>
        <a:p>
          <a:endParaRPr lang="en-US"/>
        </a:p>
      </dgm:t>
    </dgm:pt>
    <dgm:pt modelId="{2F8730DD-894D-4D79-9417-A6DCE4FB682F}">
      <dgm:prSet/>
      <dgm:spPr/>
      <dgm:t>
        <a:bodyPr/>
        <a:lstStyle/>
        <a:p>
          <a:r>
            <a:rPr lang="en-GB" b="0" i="0" dirty="0"/>
            <a:t>"</a:t>
          </a:r>
          <a:r>
            <a:rPr lang="en-GB" b="0" i="0" dirty="0">
              <a:solidFill>
                <a:srgbClr val="FF0000"/>
              </a:solidFill>
            </a:rPr>
            <a:t>If racist consequences accrue to institutional laws, customs or practices, that institution is racist whether or not the individuals </a:t>
          </a:r>
          <a:r>
            <a:rPr lang="en-GB" b="0" i="0" dirty="0" err="1">
              <a:solidFill>
                <a:srgbClr val="FF0000"/>
              </a:solidFill>
            </a:rPr>
            <a:t>maintaning</a:t>
          </a:r>
          <a:r>
            <a:rPr lang="en-GB" b="0" i="0" dirty="0">
              <a:solidFill>
                <a:srgbClr val="FF0000"/>
              </a:solidFill>
            </a:rPr>
            <a:t> those practices have racial intentions</a:t>
          </a:r>
          <a:r>
            <a:rPr lang="en-GB" b="0" i="0" dirty="0"/>
            <a:t>."</a:t>
          </a:r>
          <a:br>
            <a:rPr lang="en-GB" b="0" i="0" dirty="0"/>
          </a:br>
          <a:r>
            <a:rPr lang="en-GB" b="1" i="0" dirty="0"/>
            <a:t>The Commission for Racial Equality</a:t>
          </a:r>
          <a:endParaRPr lang="en-US" dirty="0"/>
        </a:p>
      </dgm:t>
    </dgm:pt>
    <dgm:pt modelId="{BF5AF736-CBED-444D-AD6E-34CE80011040}" type="parTrans" cxnId="{2CA9C7BB-1E03-4A9E-8F73-CBD18A007668}">
      <dgm:prSet/>
      <dgm:spPr/>
      <dgm:t>
        <a:bodyPr/>
        <a:lstStyle/>
        <a:p>
          <a:endParaRPr lang="en-US"/>
        </a:p>
      </dgm:t>
    </dgm:pt>
    <dgm:pt modelId="{B3F78D64-9088-4B85-8E5A-CB74A739EB89}" type="sibTrans" cxnId="{2CA9C7BB-1E03-4A9E-8F73-CBD18A007668}">
      <dgm:prSet/>
      <dgm:spPr/>
      <dgm:t>
        <a:bodyPr/>
        <a:lstStyle/>
        <a:p>
          <a:endParaRPr lang="en-US"/>
        </a:p>
      </dgm:t>
    </dgm:pt>
    <dgm:pt modelId="{0F40EF93-8467-4498-9693-C04908CFE9CC}" type="pres">
      <dgm:prSet presAssocID="{3057BE08-811A-4A60-BCCC-4B13D07FBAA2}" presName="vert0" presStyleCnt="0">
        <dgm:presLayoutVars>
          <dgm:dir/>
          <dgm:animOne val="branch"/>
          <dgm:animLvl val="lvl"/>
        </dgm:presLayoutVars>
      </dgm:prSet>
      <dgm:spPr/>
    </dgm:pt>
    <dgm:pt modelId="{C467BA5D-54EB-42F3-84A8-D4EF3405748A}" type="pres">
      <dgm:prSet presAssocID="{63F87382-3CF5-4D91-A4E3-B690FEA4F898}" presName="thickLine" presStyleLbl="alignNode1" presStyleIdx="0" presStyleCnt="3"/>
      <dgm:spPr/>
    </dgm:pt>
    <dgm:pt modelId="{853E6AF2-53A1-4B17-86AD-A025EF23A6ED}" type="pres">
      <dgm:prSet presAssocID="{63F87382-3CF5-4D91-A4E3-B690FEA4F898}" presName="horz1" presStyleCnt="0"/>
      <dgm:spPr/>
    </dgm:pt>
    <dgm:pt modelId="{46A01E6D-05EF-4A81-953A-EF7D771509B3}" type="pres">
      <dgm:prSet presAssocID="{63F87382-3CF5-4D91-A4E3-B690FEA4F898}" presName="tx1" presStyleLbl="revTx" presStyleIdx="0" presStyleCnt="3"/>
      <dgm:spPr/>
    </dgm:pt>
    <dgm:pt modelId="{C052E0E7-5B07-46C4-8687-68CB46CC8646}" type="pres">
      <dgm:prSet presAssocID="{63F87382-3CF5-4D91-A4E3-B690FEA4F898}" presName="vert1" presStyleCnt="0"/>
      <dgm:spPr/>
    </dgm:pt>
    <dgm:pt modelId="{3B401B24-B7BB-4D7E-8967-3987DDB8B187}" type="pres">
      <dgm:prSet presAssocID="{0A1C4693-3F07-453A-979D-C66C8C2EE969}" presName="thickLine" presStyleLbl="alignNode1" presStyleIdx="1" presStyleCnt="3"/>
      <dgm:spPr/>
    </dgm:pt>
    <dgm:pt modelId="{26043F66-2A1D-46EE-9CF6-32132B2CAF64}" type="pres">
      <dgm:prSet presAssocID="{0A1C4693-3F07-453A-979D-C66C8C2EE969}" presName="horz1" presStyleCnt="0"/>
      <dgm:spPr/>
    </dgm:pt>
    <dgm:pt modelId="{CAB591A7-8601-4534-9744-99BD48DA6920}" type="pres">
      <dgm:prSet presAssocID="{0A1C4693-3F07-453A-979D-C66C8C2EE969}" presName="tx1" presStyleLbl="revTx" presStyleIdx="1" presStyleCnt="3"/>
      <dgm:spPr/>
    </dgm:pt>
    <dgm:pt modelId="{E372748E-DC44-4F14-97E2-AB8EBF3F5070}" type="pres">
      <dgm:prSet presAssocID="{0A1C4693-3F07-453A-979D-C66C8C2EE969}" presName="vert1" presStyleCnt="0"/>
      <dgm:spPr/>
    </dgm:pt>
    <dgm:pt modelId="{807DE446-CCD0-4D22-82F7-E8B966F6AAA6}" type="pres">
      <dgm:prSet presAssocID="{2F8730DD-894D-4D79-9417-A6DCE4FB682F}" presName="thickLine" presStyleLbl="alignNode1" presStyleIdx="2" presStyleCnt="3"/>
      <dgm:spPr/>
    </dgm:pt>
    <dgm:pt modelId="{016700EE-5E98-4A0F-BDCD-1EB4D7B887CD}" type="pres">
      <dgm:prSet presAssocID="{2F8730DD-894D-4D79-9417-A6DCE4FB682F}" presName="horz1" presStyleCnt="0"/>
      <dgm:spPr/>
    </dgm:pt>
    <dgm:pt modelId="{1CFD08DD-82A6-4F96-BC01-7B81C9C10CF6}" type="pres">
      <dgm:prSet presAssocID="{2F8730DD-894D-4D79-9417-A6DCE4FB682F}" presName="tx1" presStyleLbl="revTx" presStyleIdx="2" presStyleCnt="3"/>
      <dgm:spPr/>
    </dgm:pt>
    <dgm:pt modelId="{A140C2C0-946A-424E-AF96-2492CA239B33}" type="pres">
      <dgm:prSet presAssocID="{2F8730DD-894D-4D79-9417-A6DCE4FB682F}" presName="vert1" presStyleCnt="0"/>
      <dgm:spPr/>
    </dgm:pt>
  </dgm:ptLst>
  <dgm:cxnLst>
    <dgm:cxn modelId="{056E0734-57D5-4055-B5DD-4A04E419D144}" srcId="{3057BE08-811A-4A60-BCCC-4B13D07FBAA2}" destId="{0A1C4693-3F07-453A-979D-C66C8C2EE969}" srcOrd="1" destOrd="0" parTransId="{D92CC575-F758-4587-9CBF-8BAB0245EE2A}" sibTransId="{83E2A76D-9D67-44D7-9FB5-D7B6A1301013}"/>
    <dgm:cxn modelId="{3F287F8D-F4C3-4670-A2ED-D254D37BC64F}" type="presOf" srcId="{0A1C4693-3F07-453A-979D-C66C8C2EE969}" destId="{CAB591A7-8601-4534-9744-99BD48DA6920}" srcOrd="0" destOrd="0" presId="urn:microsoft.com/office/officeart/2008/layout/LinedList"/>
    <dgm:cxn modelId="{8CEFB899-9D1C-437D-B4AA-655BEBC78239}" type="presOf" srcId="{3057BE08-811A-4A60-BCCC-4B13D07FBAA2}" destId="{0F40EF93-8467-4498-9693-C04908CFE9CC}" srcOrd="0" destOrd="0" presId="urn:microsoft.com/office/officeart/2008/layout/LinedList"/>
    <dgm:cxn modelId="{6590FBB1-F30C-4AAB-A2AE-9F496F8BE4BA}" type="presOf" srcId="{2F8730DD-894D-4D79-9417-A6DCE4FB682F}" destId="{1CFD08DD-82A6-4F96-BC01-7B81C9C10CF6}" srcOrd="0" destOrd="0" presId="urn:microsoft.com/office/officeart/2008/layout/LinedList"/>
    <dgm:cxn modelId="{2CA9C7BB-1E03-4A9E-8F73-CBD18A007668}" srcId="{3057BE08-811A-4A60-BCCC-4B13D07FBAA2}" destId="{2F8730DD-894D-4D79-9417-A6DCE4FB682F}" srcOrd="2" destOrd="0" parTransId="{BF5AF736-CBED-444D-AD6E-34CE80011040}" sibTransId="{B3F78D64-9088-4B85-8E5A-CB74A739EB89}"/>
    <dgm:cxn modelId="{4F7821C5-145C-44DC-A4AC-64AC86B85C31}" srcId="{3057BE08-811A-4A60-BCCC-4B13D07FBAA2}" destId="{63F87382-3CF5-4D91-A4E3-B690FEA4F898}" srcOrd="0" destOrd="0" parTransId="{3CBD7A45-A63F-4114-B191-08F443995EA7}" sibTransId="{17A84A17-894C-4FE7-A413-3500AD3EDCAB}"/>
    <dgm:cxn modelId="{A7959AFE-2921-4365-AC93-736943EA6376}" type="presOf" srcId="{63F87382-3CF5-4D91-A4E3-B690FEA4F898}" destId="{46A01E6D-05EF-4A81-953A-EF7D771509B3}" srcOrd="0" destOrd="0" presId="urn:microsoft.com/office/officeart/2008/layout/LinedList"/>
    <dgm:cxn modelId="{B78B625C-BC44-4A80-AD47-65CE4ED75396}" type="presParOf" srcId="{0F40EF93-8467-4498-9693-C04908CFE9CC}" destId="{C467BA5D-54EB-42F3-84A8-D4EF3405748A}" srcOrd="0" destOrd="0" presId="urn:microsoft.com/office/officeart/2008/layout/LinedList"/>
    <dgm:cxn modelId="{D0ACC5FF-AD27-473D-B798-F6A2509CD36F}" type="presParOf" srcId="{0F40EF93-8467-4498-9693-C04908CFE9CC}" destId="{853E6AF2-53A1-4B17-86AD-A025EF23A6ED}" srcOrd="1" destOrd="0" presId="urn:microsoft.com/office/officeart/2008/layout/LinedList"/>
    <dgm:cxn modelId="{764EFDDD-E7E7-41DE-BCC9-EBD6DB7BB3E6}" type="presParOf" srcId="{853E6AF2-53A1-4B17-86AD-A025EF23A6ED}" destId="{46A01E6D-05EF-4A81-953A-EF7D771509B3}" srcOrd="0" destOrd="0" presId="urn:microsoft.com/office/officeart/2008/layout/LinedList"/>
    <dgm:cxn modelId="{A5B9D244-D97F-4FF0-9033-A01B56D3C984}" type="presParOf" srcId="{853E6AF2-53A1-4B17-86AD-A025EF23A6ED}" destId="{C052E0E7-5B07-46C4-8687-68CB46CC8646}" srcOrd="1" destOrd="0" presId="urn:microsoft.com/office/officeart/2008/layout/LinedList"/>
    <dgm:cxn modelId="{D7B5CA4F-2025-42FE-B4B7-3C7863C9AFBF}" type="presParOf" srcId="{0F40EF93-8467-4498-9693-C04908CFE9CC}" destId="{3B401B24-B7BB-4D7E-8967-3987DDB8B187}" srcOrd="2" destOrd="0" presId="urn:microsoft.com/office/officeart/2008/layout/LinedList"/>
    <dgm:cxn modelId="{3C1AC6D5-EA43-4438-8054-C4E25AD148EB}" type="presParOf" srcId="{0F40EF93-8467-4498-9693-C04908CFE9CC}" destId="{26043F66-2A1D-46EE-9CF6-32132B2CAF64}" srcOrd="3" destOrd="0" presId="urn:microsoft.com/office/officeart/2008/layout/LinedList"/>
    <dgm:cxn modelId="{D4DBDF53-6035-46EF-832F-ABEFDC485C6E}" type="presParOf" srcId="{26043F66-2A1D-46EE-9CF6-32132B2CAF64}" destId="{CAB591A7-8601-4534-9744-99BD48DA6920}" srcOrd="0" destOrd="0" presId="urn:microsoft.com/office/officeart/2008/layout/LinedList"/>
    <dgm:cxn modelId="{F67C9BC5-92BF-41EC-8641-D34C7CED43BD}" type="presParOf" srcId="{26043F66-2A1D-46EE-9CF6-32132B2CAF64}" destId="{E372748E-DC44-4F14-97E2-AB8EBF3F5070}" srcOrd="1" destOrd="0" presId="urn:microsoft.com/office/officeart/2008/layout/LinedList"/>
    <dgm:cxn modelId="{82976533-7F09-48E3-BE72-26604FC50B09}" type="presParOf" srcId="{0F40EF93-8467-4498-9693-C04908CFE9CC}" destId="{807DE446-CCD0-4D22-82F7-E8B966F6AAA6}" srcOrd="4" destOrd="0" presId="urn:microsoft.com/office/officeart/2008/layout/LinedList"/>
    <dgm:cxn modelId="{481B4A32-5321-4555-ACEC-ED83B244DC16}" type="presParOf" srcId="{0F40EF93-8467-4498-9693-C04908CFE9CC}" destId="{016700EE-5E98-4A0F-BDCD-1EB4D7B887CD}" srcOrd="5" destOrd="0" presId="urn:microsoft.com/office/officeart/2008/layout/LinedList"/>
    <dgm:cxn modelId="{C2C805E8-6080-4E33-9312-FCC0C83AF955}" type="presParOf" srcId="{016700EE-5E98-4A0F-BDCD-1EB4D7B887CD}" destId="{1CFD08DD-82A6-4F96-BC01-7B81C9C10CF6}" srcOrd="0" destOrd="0" presId="urn:microsoft.com/office/officeart/2008/layout/LinedList"/>
    <dgm:cxn modelId="{D9C2309B-1DBE-46F4-9A6D-5F134C7257AC}" type="presParOf" srcId="{016700EE-5E98-4A0F-BDCD-1EB4D7B887CD}" destId="{A140C2C0-946A-424E-AF96-2492CA239B3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057BE08-811A-4A60-BCCC-4B13D07FBAA2}"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2F8730DD-894D-4D79-9417-A6DCE4FB682F}">
      <dgm:prSet/>
      <dgm:spPr/>
      <dgm:t>
        <a:bodyPr/>
        <a:lstStyle/>
        <a:p>
          <a:r>
            <a:rPr lang="en-GB" dirty="0"/>
            <a:t>“</a:t>
          </a:r>
          <a:r>
            <a:rPr lang="en-GB" b="1" dirty="0">
              <a:solidFill>
                <a:schemeClr val="tx1"/>
              </a:solidFill>
            </a:rPr>
            <a:t>Implicit biases come from the culture. I think of them as the thumbprint of the culture on our minds. </a:t>
          </a:r>
          <a:r>
            <a:rPr lang="en-GB" dirty="0"/>
            <a:t>Human beings have the ability to learn to associate two things together very quickly – that is innate. </a:t>
          </a:r>
          <a:r>
            <a:rPr lang="en-GB" b="1" dirty="0">
              <a:solidFill>
                <a:schemeClr val="tx1"/>
              </a:solidFill>
            </a:rPr>
            <a:t>What we teach ourselves, what we choose to associate is up to us</a:t>
          </a:r>
          <a:r>
            <a:rPr lang="en-GB" dirty="0"/>
            <a:t>.”</a:t>
          </a:r>
        </a:p>
        <a:p>
          <a:r>
            <a:rPr lang="en-GB" b="1" dirty="0" err="1"/>
            <a:t>Dr.</a:t>
          </a:r>
          <a:r>
            <a:rPr lang="en-GB" b="1" dirty="0"/>
            <a:t> Mahzarin R. Banaji in Hill </a:t>
          </a:r>
          <a:r>
            <a:rPr lang="en-GB" b="1" i="1" dirty="0"/>
            <a:t>et al</a:t>
          </a:r>
          <a:r>
            <a:rPr lang="en-GB" b="1" i="0" dirty="0"/>
            <a:t>,</a:t>
          </a:r>
          <a:r>
            <a:rPr lang="en-GB" b="1" i="1" dirty="0"/>
            <a:t> </a:t>
          </a:r>
          <a:r>
            <a:rPr lang="en-GB" b="1" dirty="0"/>
            <a:t>2010</a:t>
          </a:r>
          <a:endParaRPr lang="en-US" b="1" dirty="0"/>
        </a:p>
      </dgm:t>
    </dgm:pt>
    <dgm:pt modelId="{BF5AF736-CBED-444D-AD6E-34CE80011040}" type="parTrans" cxnId="{2CA9C7BB-1E03-4A9E-8F73-CBD18A007668}">
      <dgm:prSet/>
      <dgm:spPr/>
      <dgm:t>
        <a:bodyPr/>
        <a:lstStyle/>
        <a:p>
          <a:endParaRPr lang="en-US"/>
        </a:p>
      </dgm:t>
    </dgm:pt>
    <dgm:pt modelId="{B3F78D64-9088-4B85-8E5A-CB74A739EB89}" type="sibTrans" cxnId="{2CA9C7BB-1E03-4A9E-8F73-CBD18A007668}">
      <dgm:prSet/>
      <dgm:spPr/>
      <dgm:t>
        <a:bodyPr/>
        <a:lstStyle/>
        <a:p>
          <a:endParaRPr lang="en-US"/>
        </a:p>
      </dgm:t>
    </dgm:pt>
    <dgm:pt modelId="{03EF2572-E518-4AFD-8C7C-94A0CFAF6707}">
      <dgm:prSet/>
      <dgm:spPr/>
      <dgm:t>
        <a:bodyPr/>
        <a:lstStyle/>
        <a:p>
          <a:r>
            <a:rPr lang="en-US" dirty="0"/>
            <a:t>“</a:t>
          </a:r>
          <a:r>
            <a:rPr lang="en-US" b="1" dirty="0">
              <a:solidFill>
                <a:schemeClr val="tx1"/>
              </a:solidFill>
            </a:rPr>
            <a:t>’Unconscious </a:t>
          </a:r>
          <a:r>
            <a:rPr lang="en-US" b="1" dirty="0" err="1">
              <a:solidFill>
                <a:schemeClr val="tx1"/>
              </a:solidFill>
            </a:rPr>
            <a:t>bias’</a:t>
          </a:r>
          <a:r>
            <a:rPr lang="en-US" b="1" dirty="0">
              <a:solidFill>
                <a:schemeClr val="tx1"/>
              </a:solidFill>
            </a:rPr>
            <a:t> has ceased to be just a phrase, a gesture towards so-called ‘unwitting racism’ </a:t>
          </a:r>
          <a:r>
            <a:rPr lang="en-US" dirty="0"/>
            <a:t>and a call to anti-racist forgiveness of individual and institutional racism. ‘</a:t>
          </a:r>
          <a:r>
            <a:rPr lang="en-US" b="1" dirty="0">
              <a:solidFill>
                <a:schemeClr val="tx1"/>
              </a:solidFill>
            </a:rPr>
            <a:t>Unconscious </a:t>
          </a:r>
          <a:r>
            <a:rPr lang="en-US" b="1" dirty="0" err="1">
              <a:solidFill>
                <a:schemeClr val="tx1"/>
              </a:solidFill>
            </a:rPr>
            <a:t>bias’</a:t>
          </a:r>
          <a:r>
            <a:rPr lang="en-US" b="1" dirty="0">
              <a:solidFill>
                <a:schemeClr val="tx1"/>
              </a:solidFill>
            </a:rPr>
            <a:t> has become even more prevalent within institutions, transmogrified into corporate training as an essential accouterment </a:t>
          </a:r>
          <a:r>
            <a:rPr lang="en-US" dirty="0"/>
            <a:t>to an organization’s equality and diversity mission”</a:t>
          </a:r>
        </a:p>
        <a:p>
          <a:r>
            <a:rPr lang="en-US" b="1" dirty="0"/>
            <a:t>Tate and Page, 2018, p141</a:t>
          </a:r>
        </a:p>
      </dgm:t>
    </dgm:pt>
    <dgm:pt modelId="{8080AB48-940C-44C7-BD92-990EEEF5FB1D}" type="parTrans" cxnId="{5B950E27-6A97-4977-9EE4-A1EE8D851181}">
      <dgm:prSet/>
      <dgm:spPr/>
      <dgm:t>
        <a:bodyPr/>
        <a:lstStyle/>
        <a:p>
          <a:endParaRPr lang="en-GB"/>
        </a:p>
      </dgm:t>
    </dgm:pt>
    <dgm:pt modelId="{62945AF6-B701-4E1D-838D-94900C6B1BF6}" type="sibTrans" cxnId="{5B950E27-6A97-4977-9EE4-A1EE8D851181}">
      <dgm:prSet/>
      <dgm:spPr/>
      <dgm:t>
        <a:bodyPr/>
        <a:lstStyle/>
        <a:p>
          <a:endParaRPr lang="en-GB"/>
        </a:p>
      </dgm:t>
    </dgm:pt>
    <dgm:pt modelId="{D0C9F9E9-692A-4812-8C0E-60C2990EF3AE}">
      <dgm:prSet/>
      <dgm:spPr/>
      <dgm:t>
        <a:bodyPr/>
        <a:lstStyle/>
        <a:p>
          <a:r>
            <a:rPr lang="en-GB" b="1" i="0" dirty="0">
              <a:solidFill>
                <a:schemeClr val="tx1"/>
              </a:solidFill>
            </a:rPr>
            <a:t>“Unconscious or implicit bias describes associations or attitudes that reflexively alter our perceptions, thereby affecting behavior, interactions, and decision-making</a:t>
          </a:r>
          <a:r>
            <a:rPr lang="en-GB" b="0" i="0" dirty="0"/>
            <a:t>. The Institute of Medicine (now the National Academy of Medicine) notes that bias, stereotyping, and prejudice may play an important role in persisting healthcare disparities and that addressing these issues should include recruiting more medical professionals from underrepresented communities. Bias may unconsciously influence the way information about an individual is processed, leading to unintended disparities that have real consequences” </a:t>
          </a:r>
        </a:p>
        <a:p>
          <a:r>
            <a:rPr lang="en-GB" b="1" i="0" dirty="0">
              <a:effectLst/>
              <a:latin typeface="Arial" panose="020B0604020202020204" pitchFamily="34" charset="0"/>
            </a:rPr>
            <a:t>Marcelin </a:t>
          </a:r>
          <a:r>
            <a:rPr lang="en-GB" b="1" i="1" dirty="0">
              <a:effectLst/>
              <a:latin typeface="Arial" panose="020B0604020202020204" pitchFamily="34" charset="0"/>
            </a:rPr>
            <a:t>et al</a:t>
          </a:r>
          <a:r>
            <a:rPr lang="en-GB" b="1" i="0" dirty="0">
              <a:effectLst/>
              <a:latin typeface="Arial" panose="020B0604020202020204" pitchFamily="34" charset="0"/>
            </a:rPr>
            <a:t>, 2019, s21</a:t>
          </a:r>
          <a:endParaRPr lang="en-US" b="1" dirty="0"/>
        </a:p>
      </dgm:t>
    </dgm:pt>
    <dgm:pt modelId="{7D39C555-DBE8-4EAE-AA3A-0CCBF26E23E0}" type="parTrans" cxnId="{FF7269BE-7B24-4449-8937-8B8CCF07B9C0}">
      <dgm:prSet/>
      <dgm:spPr/>
      <dgm:t>
        <a:bodyPr/>
        <a:lstStyle/>
        <a:p>
          <a:endParaRPr lang="en-GB"/>
        </a:p>
      </dgm:t>
    </dgm:pt>
    <dgm:pt modelId="{BBDFB149-0930-4AF1-969A-74CCBB9E5A45}" type="sibTrans" cxnId="{FF7269BE-7B24-4449-8937-8B8CCF07B9C0}">
      <dgm:prSet/>
      <dgm:spPr/>
      <dgm:t>
        <a:bodyPr/>
        <a:lstStyle/>
        <a:p>
          <a:endParaRPr lang="en-GB"/>
        </a:p>
      </dgm:t>
    </dgm:pt>
    <dgm:pt modelId="{D6B8A822-134F-4D59-8A39-8BF3DBDE2815}" type="pres">
      <dgm:prSet presAssocID="{3057BE08-811A-4A60-BCCC-4B13D07FBAA2}" presName="vert0" presStyleCnt="0">
        <dgm:presLayoutVars>
          <dgm:dir/>
          <dgm:animOne val="branch"/>
          <dgm:animLvl val="lvl"/>
        </dgm:presLayoutVars>
      </dgm:prSet>
      <dgm:spPr/>
    </dgm:pt>
    <dgm:pt modelId="{A29410DA-E7A5-4DB2-A353-B62B0CF0E051}" type="pres">
      <dgm:prSet presAssocID="{D0C9F9E9-692A-4812-8C0E-60C2990EF3AE}" presName="thickLine" presStyleLbl="alignNode1" presStyleIdx="0" presStyleCnt="3"/>
      <dgm:spPr/>
    </dgm:pt>
    <dgm:pt modelId="{B75876BE-7228-4FCE-8CC1-24B6D3AD84BB}" type="pres">
      <dgm:prSet presAssocID="{D0C9F9E9-692A-4812-8C0E-60C2990EF3AE}" presName="horz1" presStyleCnt="0"/>
      <dgm:spPr/>
    </dgm:pt>
    <dgm:pt modelId="{746CAA48-3773-45CF-9981-31C403809F86}" type="pres">
      <dgm:prSet presAssocID="{D0C9F9E9-692A-4812-8C0E-60C2990EF3AE}" presName="tx1" presStyleLbl="revTx" presStyleIdx="0" presStyleCnt="3"/>
      <dgm:spPr/>
    </dgm:pt>
    <dgm:pt modelId="{FFF39C0B-F5D2-432F-868D-2CD99684CC83}" type="pres">
      <dgm:prSet presAssocID="{D0C9F9E9-692A-4812-8C0E-60C2990EF3AE}" presName="vert1" presStyleCnt="0"/>
      <dgm:spPr/>
    </dgm:pt>
    <dgm:pt modelId="{266029A1-0246-4488-86FE-577330FD03AE}" type="pres">
      <dgm:prSet presAssocID="{2F8730DD-894D-4D79-9417-A6DCE4FB682F}" presName="thickLine" presStyleLbl="alignNode1" presStyleIdx="1" presStyleCnt="3"/>
      <dgm:spPr/>
    </dgm:pt>
    <dgm:pt modelId="{7DFB7136-49CC-4FFE-BE7F-0C8317CD9439}" type="pres">
      <dgm:prSet presAssocID="{2F8730DD-894D-4D79-9417-A6DCE4FB682F}" presName="horz1" presStyleCnt="0"/>
      <dgm:spPr/>
    </dgm:pt>
    <dgm:pt modelId="{969BAC93-8B13-404D-A87F-EA2FA087104D}" type="pres">
      <dgm:prSet presAssocID="{2F8730DD-894D-4D79-9417-A6DCE4FB682F}" presName="tx1" presStyleLbl="revTx" presStyleIdx="1" presStyleCnt="3"/>
      <dgm:spPr/>
    </dgm:pt>
    <dgm:pt modelId="{0C153177-0474-4944-AE08-14DE4D8489CF}" type="pres">
      <dgm:prSet presAssocID="{2F8730DD-894D-4D79-9417-A6DCE4FB682F}" presName="vert1" presStyleCnt="0"/>
      <dgm:spPr/>
    </dgm:pt>
    <dgm:pt modelId="{6DF0E9C9-0096-4D67-B9C9-42593E46E62F}" type="pres">
      <dgm:prSet presAssocID="{03EF2572-E518-4AFD-8C7C-94A0CFAF6707}" presName="thickLine" presStyleLbl="alignNode1" presStyleIdx="2" presStyleCnt="3"/>
      <dgm:spPr/>
    </dgm:pt>
    <dgm:pt modelId="{28A7275A-3791-4692-8CBE-1C41452F8577}" type="pres">
      <dgm:prSet presAssocID="{03EF2572-E518-4AFD-8C7C-94A0CFAF6707}" presName="horz1" presStyleCnt="0"/>
      <dgm:spPr/>
    </dgm:pt>
    <dgm:pt modelId="{3D3721B3-C35E-4579-8CB9-4141B6F5AE3D}" type="pres">
      <dgm:prSet presAssocID="{03EF2572-E518-4AFD-8C7C-94A0CFAF6707}" presName="tx1" presStyleLbl="revTx" presStyleIdx="2" presStyleCnt="3"/>
      <dgm:spPr/>
    </dgm:pt>
    <dgm:pt modelId="{E76C7296-9304-41AE-B57C-E68F4B9869AF}" type="pres">
      <dgm:prSet presAssocID="{03EF2572-E518-4AFD-8C7C-94A0CFAF6707}" presName="vert1" presStyleCnt="0"/>
      <dgm:spPr/>
    </dgm:pt>
  </dgm:ptLst>
  <dgm:cxnLst>
    <dgm:cxn modelId="{5B950E27-6A97-4977-9EE4-A1EE8D851181}" srcId="{3057BE08-811A-4A60-BCCC-4B13D07FBAA2}" destId="{03EF2572-E518-4AFD-8C7C-94A0CFAF6707}" srcOrd="2" destOrd="0" parTransId="{8080AB48-940C-44C7-BD92-990EEEF5FB1D}" sibTransId="{62945AF6-B701-4E1D-838D-94900C6B1BF6}"/>
    <dgm:cxn modelId="{2CA9C7BB-1E03-4A9E-8F73-CBD18A007668}" srcId="{3057BE08-811A-4A60-BCCC-4B13D07FBAA2}" destId="{2F8730DD-894D-4D79-9417-A6DCE4FB682F}" srcOrd="1" destOrd="0" parTransId="{BF5AF736-CBED-444D-AD6E-34CE80011040}" sibTransId="{B3F78D64-9088-4B85-8E5A-CB74A739EB89}"/>
    <dgm:cxn modelId="{FF7269BE-7B24-4449-8937-8B8CCF07B9C0}" srcId="{3057BE08-811A-4A60-BCCC-4B13D07FBAA2}" destId="{D0C9F9E9-692A-4812-8C0E-60C2990EF3AE}" srcOrd="0" destOrd="0" parTransId="{7D39C555-DBE8-4EAE-AA3A-0CCBF26E23E0}" sibTransId="{BBDFB149-0930-4AF1-969A-74CCBB9E5A45}"/>
    <dgm:cxn modelId="{965FDDC5-5CB1-4285-A9B7-1709E8C72C5D}" type="presOf" srcId="{D0C9F9E9-692A-4812-8C0E-60C2990EF3AE}" destId="{746CAA48-3773-45CF-9981-31C403809F86}" srcOrd="0" destOrd="0" presId="urn:microsoft.com/office/officeart/2008/layout/LinedList"/>
    <dgm:cxn modelId="{A547CACA-3D65-4CAA-A51D-1864265F0F44}" type="presOf" srcId="{03EF2572-E518-4AFD-8C7C-94A0CFAF6707}" destId="{3D3721B3-C35E-4579-8CB9-4141B6F5AE3D}" srcOrd="0" destOrd="0" presId="urn:microsoft.com/office/officeart/2008/layout/LinedList"/>
    <dgm:cxn modelId="{F0CEB3E5-8A5C-4816-91BF-3EEC39CF9E86}" type="presOf" srcId="{3057BE08-811A-4A60-BCCC-4B13D07FBAA2}" destId="{D6B8A822-134F-4D59-8A39-8BF3DBDE2815}" srcOrd="0" destOrd="0" presId="urn:microsoft.com/office/officeart/2008/layout/LinedList"/>
    <dgm:cxn modelId="{F02A00FD-0198-4615-8A46-14B118526EEE}" type="presOf" srcId="{2F8730DD-894D-4D79-9417-A6DCE4FB682F}" destId="{969BAC93-8B13-404D-A87F-EA2FA087104D}" srcOrd="0" destOrd="0" presId="urn:microsoft.com/office/officeart/2008/layout/LinedList"/>
    <dgm:cxn modelId="{6699CB5C-3653-459E-9113-68D8D80FC38E}" type="presParOf" srcId="{D6B8A822-134F-4D59-8A39-8BF3DBDE2815}" destId="{A29410DA-E7A5-4DB2-A353-B62B0CF0E051}" srcOrd="0" destOrd="0" presId="urn:microsoft.com/office/officeart/2008/layout/LinedList"/>
    <dgm:cxn modelId="{07E9B7C3-25F8-4329-BA8D-6E3EECA53ADC}" type="presParOf" srcId="{D6B8A822-134F-4D59-8A39-8BF3DBDE2815}" destId="{B75876BE-7228-4FCE-8CC1-24B6D3AD84BB}" srcOrd="1" destOrd="0" presId="urn:microsoft.com/office/officeart/2008/layout/LinedList"/>
    <dgm:cxn modelId="{2A1A0906-20DE-436E-9C23-62CBF7E1D254}" type="presParOf" srcId="{B75876BE-7228-4FCE-8CC1-24B6D3AD84BB}" destId="{746CAA48-3773-45CF-9981-31C403809F86}" srcOrd="0" destOrd="0" presId="urn:microsoft.com/office/officeart/2008/layout/LinedList"/>
    <dgm:cxn modelId="{8074FF86-8F76-4B49-9AE2-320EA48D7CFC}" type="presParOf" srcId="{B75876BE-7228-4FCE-8CC1-24B6D3AD84BB}" destId="{FFF39C0B-F5D2-432F-868D-2CD99684CC83}" srcOrd="1" destOrd="0" presId="urn:microsoft.com/office/officeart/2008/layout/LinedList"/>
    <dgm:cxn modelId="{30F7B868-13EC-4757-8FDC-BF834561BBA3}" type="presParOf" srcId="{D6B8A822-134F-4D59-8A39-8BF3DBDE2815}" destId="{266029A1-0246-4488-86FE-577330FD03AE}" srcOrd="2" destOrd="0" presId="urn:microsoft.com/office/officeart/2008/layout/LinedList"/>
    <dgm:cxn modelId="{FB9822F6-D85E-48F0-A469-37B3249DFD76}" type="presParOf" srcId="{D6B8A822-134F-4D59-8A39-8BF3DBDE2815}" destId="{7DFB7136-49CC-4FFE-BE7F-0C8317CD9439}" srcOrd="3" destOrd="0" presId="urn:microsoft.com/office/officeart/2008/layout/LinedList"/>
    <dgm:cxn modelId="{CE34BB76-4C0F-401F-A4F7-E02F53EE59F2}" type="presParOf" srcId="{7DFB7136-49CC-4FFE-BE7F-0C8317CD9439}" destId="{969BAC93-8B13-404D-A87F-EA2FA087104D}" srcOrd="0" destOrd="0" presId="urn:microsoft.com/office/officeart/2008/layout/LinedList"/>
    <dgm:cxn modelId="{86FC57DD-5B7B-4F6F-B77B-1CD3B201FEE0}" type="presParOf" srcId="{7DFB7136-49CC-4FFE-BE7F-0C8317CD9439}" destId="{0C153177-0474-4944-AE08-14DE4D8489CF}" srcOrd="1" destOrd="0" presId="urn:microsoft.com/office/officeart/2008/layout/LinedList"/>
    <dgm:cxn modelId="{76C9EC19-A848-406E-A0E0-1922A8369BD6}" type="presParOf" srcId="{D6B8A822-134F-4D59-8A39-8BF3DBDE2815}" destId="{6DF0E9C9-0096-4D67-B9C9-42593E46E62F}" srcOrd="4" destOrd="0" presId="urn:microsoft.com/office/officeart/2008/layout/LinedList"/>
    <dgm:cxn modelId="{2FA7C7A6-2E7F-4EBB-B530-DBF0ED557507}" type="presParOf" srcId="{D6B8A822-134F-4D59-8A39-8BF3DBDE2815}" destId="{28A7275A-3791-4692-8CBE-1C41452F8577}" srcOrd="5" destOrd="0" presId="urn:microsoft.com/office/officeart/2008/layout/LinedList"/>
    <dgm:cxn modelId="{4F5B477E-9262-4F5F-ADB7-5D9FA259F26A}" type="presParOf" srcId="{28A7275A-3791-4692-8CBE-1C41452F8577}" destId="{3D3721B3-C35E-4579-8CB9-4141B6F5AE3D}" srcOrd="0" destOrd="0" presId="urn:microsoft.com/office/officeart/2008/layout/LinedList"/>
    <dgm:cxn modelId="{073034E5-8669-480F-BEA0-48BAF471C303}" type="presParOf" srcId="{28A7275A-3791-4692-8CBE-1C41452F8577}" destId="{E76C7296-9304-41AE-B57C-E68F4B9869A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37D1856-4429-4199-B3E3-AAAEDD93BF95}"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E1D050B2-1BA7-411F-A482-53F11488136D}">
      <dgm:prSet/>
      <dgm:spPr/>
      <dgm:t>
        <a:bodyPr/>
        <a:lstStyle/>
        <a:p>
          <a:r>
            <a:rPr lang="en-GB" b="1" dirty="0">
              <a:latin typeface="Overpass" panose="00000500000000000000" pitchFamily="50" charset="0"/>
            </a:rPr>
            <a:t>2.12</a:t>
          </a:r>
          <a:r>
            <a:rPr lang="en-GB" dirty="0">
              <a:latin typeface="Overpass" panose="00000500000000000000" pitchFamily="50" charset="0"/>
            </a:rPr>
            <a:t> A month before Child Q was strip searched, she was similarly identified by the school as smelling of cannabis. On this occasion Child Q was described by school staff as being ‘intoxicated’, although on contacting her mother, she explained that Child Q had been studying late the night before and it was this that accounted for her presentation. Such background is relevant to the review given the different approach adopted by the school in managing this earlier incident (and the likely influence of this event on the actions prior to Child Q being strip searched).</a:t>
          </a:r>
          <a:endParaRPr lang="en-US" dirty="0">
            <a:latin typeface="Overpass" panose="00000500000000000000" pitchFamily="50" charset="0"/>
          </a:endParaRPr>
        </a:p>
      </dgm:t>
    </dgm:pt>
    <dgm:pt modelId="{E3838E17-DF1A-457C-81AF-D085C6EBEC85}" type="parTrans" cxnId="{F6C108C0-FCB1-44AF-BB7A-5D55F17693E0}">
      <dgm:prSet/>
      <dgm:spPr/>
      <dgm:t>
        <a:bodyPr/>
        <a:lstStyle/>
        <a:p>
          <a:endParaRPr lang="en-US"/>
        </a:p>
      </dgm:t>
    </dgm:pt>
    <dgm:pt modelId="{3279823D-89A0-4B8D-A29F-6042E2FFF4B8}" type="sibTrans" cxnId="{F6C108C0-FCB1-44AF-BB7A-5D55F17693E0}">
      <dgm:prSet/>
      <dgm:spPr/>
      <dgm:t>
        <a:bodyPr/>
        <a:lstStyle/>
        <a:p>
          <a:endParaRPr lang="en-US"/>
        </a:p>
      </dgm:t>
    </dgm:pt>
    <dgm:pt modelId="{88B0920A-6465-4DB8-9A04-B729DF2B4A1F}">
      <dgm:prSet/>
      <dgm:spPr/>
      <dgm:t>
        <a:bodyPr/>
        <a:lstStyle/>
        <a:p>
          <a:r>
            <a:rPr lang="en-US" b="1" dirty="0">
              <a:latin typeface="Overpass" panose="00000500000000000000" pitchFamily="50" charset="0"/>
            </a:rPr>
            <a:t>2.1</a:t>
          </a:r>
          <a:r>
            <a:rPr lang="en-US" dirty="0">
              <a:latin typeface="Overpass" panose="00000500000000000000" pitchFamily="50" charset="0"/>
            </a:rPr>
            <a:t> Teachers told the review that on the day of the search they believed Child Q was smelling strongly of cannabis and suspected that she might be carrying drugs. On questioning Child Q, she denied using or having any drugs in her possession. A search of her bag, blazer, scarf, and shoes revealed nothing of significance.</a:t>
          </a:r>
        </a:p>
      </dgm:t>
    </dgm:pt>
    <dgm:pt modelId="{935B1B25-2188-4801-B515-DDDA1BAA790D}" type="parTrans" cxnId="{B19221C5-405A-483D-847D-1924E3D59056}">
      <dgm:prSet/>
      <dgm:spPr/>
      <dgm:t>
        <a:bodyPr/>
        <a:lstStyle/>
        <a:p>
          <a:endParaRPr lang="en-US"/>
        </a:p>
      </dgm:t>
    </dgm:pt>
    <dgm:pt modelId="{3BFCCAC6-5CA0-47A1-9216-C197605AC354}" type="sibTrans" cxnId="{B19221C5-405A-483D-847D-1924E3D59056}">
      <dgm:prSet/>
      <dgm:spPr/>
      <dgm:t>
        <a:bodyPr/>
        <a:lstStyle/>
        <a:p>
          <a:endParaRPr lang="en-US"/>
        </a:p>
      </dgm:t>
    </dgm:pt>
    <dgm:pt modelId="{1495E5A4-87CF-434A-ACB3-9590BA6E993B}">
      <dgm:prSet/>
      <dgm:spPr/>
      <dgm:t>
        <a:bodyPr/>
        <a:lstStyle/>
        <a:p>
          <a:r>
            <a:rPr lang="en-US" b="1" dirty="0">
              <a:latin typeface="Overpass" panose="00000500000000000000" pitchFamily="50" charset="0"/>
            </a:rPr>
            <a:t>1.5</a:t>
          </a:r>
          <a:r>
            <a:rPr lang="en-US" dirty="0">
              <a:latin typeface="Overpass" panose="00000500000000000000" pitchFamily="50" charset="0"/>
            </a:rPr>
            <a:t> No Appropriate Adult was in attendance, teachers remained outside the room and Child Q’s mother was not contacted in advance. No drugs were found during either the strip search or a search of the room in which Child Q had been waiting beforehand.</a:t>
          </a:r>
        </a:p>
      </dgm:t>
    </dgm:pt>
    <dgm:pt modelId="{00EAC08C-FBCF-48DA-8CEA-1D849E2090AF}" type="parTrans" cxnId="{7ACDC3F9-1CFF-4F06-B09E-C8DBD75D436E}">
      <dgm:prSet/>
      <dgm:spPr/>
      <dgm:t>
        <a:bodyPr/>
        <a:lstStyle/>
        <a:p>
          <a:endParaRPr lang="en-US"/>
        </a:p>
      </dgm:t>
    </dgm:pt>
    <dgm:pt modelId="{331B84B3-F244-4E2B-B3FF-BAE7203A807A}" type="sibTrans" cxnId="{7ACDC3F9-1CFF-4F06-B09E-C8DBD75D436E}">
      <dgm:prSet/>
      <dgm:spPr/>
      <dgm:t>
        <a:bodyPr/>
        <a:lstStyle/>
        <a:p>
          <a:endParaRPr lang="en-US"/>
        </a:p>
      </dgm:t>
    </dgm:pt>
    <dgm:pt modelId="{B67A4496-11BE-4AB5-9FAB-2208B41F28BB}">
      <dgm:prSet/>
      <dgm:spPr/>
      <dgm:t>
        <a:bodyPr/>
        <a:lstStyle/>
        <a:p>
          <a:r>
            <a:rPr lang="en-US" b="1" dirty="0">
              <a:latin typeface="Overpass" panose="00000500000000000000" pitchFamily="50" charset="0"/>
            </a:rPr>
            <a:t>1.1</a:t>
          </a:r>
          <a:r>
            <a:rPr lang="en-US" dirty="0">
              <a:latin typeface="Overpass" panose="00000500000000000000" pitchFamily="50" charset="0"/>
            </a:rPr>
            <a:t> In 2020, Child Q, a Black female child of secondary school age, was strip searched by female police officers from the Metropolitan Police Service (MPS). The search, which involved the exposure of Child Q’s intimate body parts, took place on school premises, without an Appropriate Adult present and with the knowledge that Child Q was menstruating. </a:t>
          </a:r>
          <a:endParaRPr lang="en-GB" b="1" dirty="0">
            <a:latin typeface="Overpass" panose="00000500000000000000" pitchFamily="50" charset="0"/>
          </a:endParaRPr>
        </a:p>
      </dgm:t>
    </dgm:pt>
    <dgm:pt modelId="{2BD12401-463D-48C9-ABEB-65D9F6D249B2}" type="parTrans" cxnId="{0ADF2100-BA5A-46D8-9302-8B5C7513B239}">
      <dgm:prSet/>
      <dgm:spPr/>
      <dgm:t>
        <a:bodyPr/>
        <a:lstStyle/>
        <a:p>
          <a:endParaRPr lang="en-GB"/>
        </a:p>
      </dgm:t>
    </dgm:pt>
    <dgm:pt modelId="{787EEB5C-FF3D-4F0B-A45A-1BE3F23CE7F0}" type="sibTrans" cxnId="{0ADF2100-BA5A-46D8-9302-8B5C7513B239}">
      <dgm:prSet/>
      <dgm:spPr/>
      <dgm:t>
        <a:bodyPr/>
        <a:lstStyle/>
        <a:p>
          <a:endParaRPr lang="en-GB"/>
        </a:p>
      </dgm:t>
    </dgm:pt>
    <dgm:pt modelId="{174C9977-61F4-48C6-830C-9347FA938735}" type="pres">
      <dgm:prSet presAssocID="{A37D1856-4429-4199-B3E3-AAAEDD93BF95}" presName="vert0" presStyleCnt="0">
        <dgm:presLayoutVars>
          <dgm:dir/>
          <dgm:animOne val="branch"/>
          <dgm:animLvl val="lvl"/>
        </dgm:presLayoutVars>
      </dgm:prSet>
      <dgm:spPr/>
    </dgm:pt>
    <dgm:pt modelId="{C53F7FC6-69AF-4EED-9817-CD48F3E36528}" type="pres">
      <dgm:prSet presAssocID="{B67A4496-11BE-4AB5-9FAB-2208B41F28BB}" presName="thickLine" presStyleLbl="alignNode1" presStyleIdx="0" presStyleCnt="4"/>
      <dgm:spPr/>
    </dgm:pt>
    <dgm:pt modelId="{D3EC41BD-8901-4060-8121-926B9A37180C}" type="pres">
      <dgm:prSet presAssocID="{B67A4496-11BE-4AB5-9FAB-2208B41F28BB}" presName="horz1" presStyleCnt="0"/>
      <dgm:spPr/>
    </dgm:pt>
    <dgm:pt modelId="{AE179F35-21C2-4254-9239-4DDEA95CD30C}" type="pres">
      <dgm:prSet presAssocID="{B67A4496-11BE-4AB5-9FAB-2208B41F28BB}" presName="tx1" presStyleLbl="revTx" presStyleIdx="0" presStyleCnt="4"/>
      <dgm:spPr/>
    </dgm:pt>
    <dgm:pt modelId="{749BBE08-B114-410D-B8B7-A94D8D6034EE}" type="pres">
      <dgm:prSet presAssocID="{B67A4496-11BE-4AB5-9FAB-2208B41F28BB}" presName="vert1" presStyleCnt="0"/>
      <dgm:spPr/>
    </dgm:pt>
    <dgm:pt modelId="{489716B0-5929-44E4-8E59-ACC548CC99EF}" type="pres">
      <dgm:prSet presAssocID="{E1D050B2-1BA7-411F-A482-53F11488136D}" presName="thickLine" presStyleLbl="alignNode1" presStyleIdx="1" presStyleCnt="4"/>
      <dgm:spPr/>
    </dgm:pt>
    <dgm:pt modelId="{D0D40D18-D356-4E08-B897-90175AA8528F}" type="pres">
      <dgm:prSet presAssocID="{E1D050B2-1BA7-411F-A482-53F11488136D}" presName="horz1" presStyleCnt="0"/>
      <dgm:spPr/>
    </dgm:pt>
    <dgm:pt modelId="{0998B695-262F-4FA3-A7CF-CD7CB0A75549}" type="pres">
      <dgm:prSet presAssocID="{E1D050B2-1BA7-411F-A482-53F11488136D}" presName="tx1" presStyleLbl="revTx" presStyleIdx="1" presStyleCnt="4"/>
      <dgm:spPr/>
    </dgm:pt>
    <dgm:pt modelId="{C0C12263-C55A-4000-9F65-AA649F059838}" type="pres">
      <dgm:prSet presAssocID="{E1D050B2-1BA7-411F-A482-53F11488136D}" presName="vert1" presStyleCnt="0"/>
      <dgm:spPr/>
    </dgm:pt>
    <dgm:pt modelId="{A9B2B7DF-F704-4238-AF18-71C792C0C80D}" type="pres">
      <dgm:prSet presAssocID="{88B0920A-6465-4DB8-9A04-B729DF2B4A1F}" presName="thickLine" presStyleLbl="alignNode1" presStyleIdx="2" presStyleCnt="4"/>
      <dgm:spPr/>
    </dgm:pt>
    <dgm:pt modelId="{07633A95-1920-456E-ACF5-BBEFEDDA47D2}" type="pres">
      <dgm:prSet presAssocID="{88B0920A-6465-4DB8-9A04-B729DF2B4A1F}" presName="horz1" presStyleCnt="0"/>
      <dgm:spPr/>
    </dgm:pt>
    <dgm:pt modelId="{90AB07A7-4129-494E-A77C-79C5A73FAAA9}" type="pres">
      <dgm:prSet presAssocID="{88B0920A-6465-4DB8-9A04-B729DF2B4A1F}" presName="tx1" presStyleLbl="revTx" presStyleIdx="2" presStyleCnt="4"/>
      <dgm:spPr/>
    </dgm:pt>
    <dgm:pt modelId="{0933FF67-BF33-4362-A82A-C6AE56A35FAB}" type="pres">
      <dgm:prSet presAssocID="{88B0920A-6465-4DB8-9A04-B729DF2B4A1F}" presName="vert1" presStyleCnt="0"/>
      <dgm:spPr/>
    </dgm:pt>
    <dgm:pt modelId="{6635A45E-07AA-48A4-A3DF-42FDD19C385C}" type="pres">
      <dgm:prSet presAssocID="{1495E5A4-87CF-434A-ACB3-9590BA6E993B}" presName="thickLine" presStyleLbl="alignNode1" presStyleIdx="3" presStyleCnt="4"/>
      <dgm:spPr/>
    </dgm:pt>
    <dgm:pt modelId="{31910EBD-65D7-4ADC-88EA-AAFF96B41A79}" type="pres">
      <dgm:prSet presAssocID="{1495E5A4-87CF-434A-ACB3-9590BA6E993B}" presName="horz1" presStyleCnt="0"/>
      <dgm:spPr/>
    </dgm:pt>
    <dgm:pt modelId="{4379079E-08C7-4835-A359-40522B26B9BD}" type="pres">
      <dgm:prSet presAssocID="{1495E5A4-87CF-434A-ACB3-9590BA6E993B}" presName="tx1" presStyleLbl="revTx" presStyleIdx="3" presStyleCnt="4"/>
      <dgm:spPr/>
    </dgm:pt>
    <dgm:pt modelId="{D0A0FA35-7830-4503-9A56-808F62A48E85}" type="pres">
      <dgm:prSet presAssocID="{1495E5A4-87CF-434A-ACB3-9590BA6E993B}" presName="vert1" presStyleCnt="0"/>
      <dgm:spPr/>
    </dgm:pt>
  </dgm:ptLst>
  <dgm:cxnLst>
    <dgm:cxn modelId="{0ADF2100-BA5A-46D8-9302-8B5C7513B239}" srcId="{A37D1856-4429-4199-B3E3-AAAEDD93BF95}" destId="{B67A4496-11BE-4AB5-9FAB-2208B41F28BB}" srcOrd="0" destOrd="0" parTransId="{2BD12401-463D-48C9-ABEB-65D9F6D249B2}" sibTransId="{787EEB5C-FF3D-4F0B-A45A-1BE3F23CE7F0}"/>
    <dgm:cxn modelId="{8A012F0C-D83C-4C38-852B-D5AFAD0E2C66}" type="presOf" srcId="{1495E5A4-87CF-434A-ACB3-9590BA6E993B}" destId="{4379079E-08C7-4835-A359-40522B26B9BD}" srcOrd="0" destOrd="0" presId="urn:microsoft.com/office/officeart/2008/layout/LinedList"/>
    <dgm:cxn modelId="{5DB4AF33-BCCD-4A58-A53C-FDD850A92D45}" type="presOf" srcId="{88B0920A-6465-4DB8-9A04-B729DF2B4A1F}" destId="{90AB07A7-4129-494E-A77C-79C5A73FAAA9}" srcOrd="0" destOrd="0" presId="urn:microsoft.com/office/officeart/2008/layout/LinedList"/>
    <dgm:cxn modelId="{7DD94497-C9E8-4C10-BBAE-391037CF41F0}" type="presOf" srcId="{A37D1856-4429-4199-B3E3-AAAEDD93BF95}" destId="{174C9977-61F4-48C6-830C-9347FA938735}" srcOrd="0" destOrd="0" presId="urn:microsoft.com/office/officeart/2008/layout/LinedList"/>
    <dgm:cxn modelId="{F6C108C0-FCB1-44AF-BB7A-5D55F17693E0}" srcId="{A37D1856-4429-4199-B3E3-AAAEDD93BF95}" destId="{E1D050B2-1BA7-411F-A482-53F11488136D}" srcOrd="1" destOrd="0" parTransId="{E3838E17-DF1A-457C-81AF-D085C6EBEC85}" sibTransId="{3279823D-89A0-4B8D-A29F-6042E2FFF4B8}"/>
    <dgm:cxn modelId="{B19221C5-405A-483D-847D-1924E3D59056}" srcId="{A37D1856-4429-4199-B3E3-AAAEDD93BF95}" destId="{88B0920A-6465-4DB8-9A04-B729DF2B4A1F}" srcOrd="2" destOrd="0" parTransId="{935B1B25-2188-4801-B515-DDDA1BAA790D}" sibTransId="{3BFCCAC6-5CA0-47A1-9216-C197605AC354}"/>
    <dgm:cxn modelId="{2161EBCA-E9BE-4C50-B737-A76F2732FB71}" type="presOf" srcId="{B67A4496-11BE-4AB5-9FAB-2208B41F28BB}" destId="{AE179F35-21C2-4254-9239-4DDEA95CD30C}" srcOrd="0" destOrd="0" presId="urn:microsoft.com/office/officeart/2008/layout/LinedList"/>
    <dgm:cxn modelId="{D943DCF1-0D13-4336-9378-73345FC651E4}" type="presOf" srcId="{E1D050B2-1BA7-411F-A482-53F11488136D}" destId="{0998B695-262F-4FA3-A7CF-CD7CB0A75549}" srcOrd="0" destOrd="0" presId="urn:microsoft.com/office/officeart/2008/layout/LinedList"/>
    <dgm:cxn modelId="{7ACDC3F9-1CFF-4F06-B09E-C8DBD75D436E}" srcId="{A37D1856-4429-4199-B3E3-AAAEDD93BF95}" destId="{1495E5A4-87CF-434A-ACB3-9590BA6E993B}" srcOrd="3" destOrd="0" parTransId="{00EAC08C-FBCF-48DA-8CEA-1D849E2090AF}" sibTransId="{331B84B3-F244-4E2B-B3FF-BAE7203A807A}"/>
    <dgm:cxn modelId="{BDDEB3D4-A7DA-40EF-A5C2-A7839371E906}" type="presParOf" srcId="{174C9977-61F4-48C6-830C-9347FA938735}" destId="{C53F7FC6-69AF-4EED-9817-CD48F3E36528}" srcOrd="0" destOrd="0" presId="urn:microsoft.com/office/officeart/2008/layout/LinedList"/>
    <dgm:cxn modelId="{1A203C5C-66A9-417C-A22C-1346D950A5DE}" type="presParOf" srcId="{174C9977-61F4-48C6-830C-9347FA938735}" destId="{D3EC41BD-8901-4060-8121-926B9A37180C}" srcOrd="1" destOrd="0" presId="urn:microsoft.com/office/officeart/2008/layout/LinedList"/>
    <dgm:cxn modelId="{6EF83525-5680-425B-BBA2-5F8EBE4100D3}" type="presParOf" srcId="{D3EC41BD-8901-4060-8121-926B9A37180C}" destId="{AE179F35-21C2-4254-9239-4DDEA95CD30C}" srcOrd="0" destOrd="0" presId="urn:microsoft.com/office/officeart/2008/layout/LinedList"/>
    <dgm:cxn modelId="{44CC5920-FB0A-45BA-A51D-102515986E62}" type="presParOf" srcId="{D3EC41BD-8901-4060-8121-926B9A37180C}" destId="{749BBE08-B114-410D-B8B7-A94D8D6034EE}" srcOrd="1" destOrd="0" presId="urn:microsoft.com/office/officeart/2008/layout/LinedList"/>
    <dgm:cxn modelId="{1C7A987A-1D95-4EB7-83D5-A0DEB8E69BBC}" type="presParOf" srcId="{174C9977-61F4-48C6-830C-9347FA938735}" destId="{489716B0-5929-44E4-8E59-ACC548CC99EF}" srcOrd="2" destOrd="0" presId="urn:microsoft.com/office/officeart/2008/layout/LinedList"/>
    <dgm:cxn modelId="{B2EB78AA-85A0-4C1B-9F87-7C1EBF77D3FC}" type="presParOf" srcId="{174C9977-61F4-48C6-830C-9347FA938735}" destId="{D0D40D18-D356-4E08-B897-90175AA8528F}" srcOrd="3" destOrd="0" presId="urn:microsoft.com/office/officeart/2008/layout/LinedList"/>
    <dgm:cxn modelId="{5483CF31-22F3-42BF-B2E7-290D5AB6EEA1}" type="presParOf" srcId="{D0D40D18-D356-4E08-B897-90175AA8528F}" destId="{0998B695-262F-4FA3-A7CF-CD7CB0A75549}" srcOrd="0" destOrd="0" presId="urn:microsoft.com/office/officeart/2008/layout/LinedList"/>
    <dgm:cxn modelId="{4440BF1A-BA50-47A8-8826-216B49B10D03}" type="presParOf" srcId="{D0D40D18-D356-4E08-B897-90175AA8528F}" destId="{C0C12263-C55A-4000-9F65-AA649F059838}" srcOrd="1" destOrd="0" presId="urn:microsoft.com/office/officeart/2008/layout/LinedList"/>
    <dgm:cxn modelId="{A7C8120C-EB94-49D5-AA51-BBFE244E0A46}" type="presParOf" srcId="{174C9977-61F4-48C6-830C-9347FA938735}" destId="{A9B2B7DF-F704-4238-AF18-71C792C0C80D}" srcOrd="4" destOrd="0" presId="urn:microsoft.com/office/officeart/2008/layout/LinedList"/>
    <dgm:cxn modelId="{F4C4AAC6-E8CA-4F88-8F21-A0796A4CE735}" type="presParOf" srcId="{174C9977-61F4-48C6-830C-9347FA938735}" destId="{07633A95-1920-456E-ACF5-BBEFEDDA47D2}" srcOrd="5" destOrd="0" presId="urn:microsoft.com/office/officeart/2008/layout/LinedList"/>
    <dgm:cxn modelId="{B9A298A8-388D-4B76-91B5-7ECB1686281D}" type="presParOf" srcId="{07633A95-1920-456E-ACF5-BBEFEDDA47D2}" destId="{90AB07A7-4129-494E-A77C-79C5A73FAAA9}" srcOrd="0" destOrd="0" presId="urn:microsoft.com/office/officeart/2008/layout/LinedList"/>
    <dgm:cxn modelId="{2719AB34-A111-4228-B638-3A0412C4C91A}" type="presParOf" srcId="{07633A95-1920-456E-ACF5-BBEFEDDA47D2}" destId="{0933FF67-BF33-4362-A82A-C6AE56A35FAB}" srcOrd="1" destOrd="0" presId="urn:microsoft.com/office/officeart/2008/layout/LinedList"/>
    <dgm:cxn modelId="{ED81E95F-DC96-4E3D-8BEE-46F6D4B66998}" type="presParOf" srcId="{174C9977-61F4-48C6-830C-9347FA938735}" destId="{6635A45E-07AA-48A4-A3DF-42FDD19C385C}" srcOrd="6" destOrd="0" presId="urn:microsoft.com/office/officeart/2008/layout/LinedList"/>
    <dgm:cxn modelId="{396CF80C-7B6C-45BE-AF51-F674AC5817C6}" type="presParOf" srcId="{174C9977-61F4-48C6-830C-9347FA938735}" destId="{31910EBD-65D7-4ADC-88EA-AAFF96B41A79}" srcOrd="7" destOrd="0" presId="urn:microsoft.com/office/officeart/2008/layout/LinedList"/>
    <dgm:cxn modelId="{6BE35945-513B-4AAE-A88F-0BD1440B9C5F}" type="presParOf" srcId="{31910EBD-65D7-4ADC-88EA-AAFF96B41A79}" destId="{4379079E-08C7-4835-A359-40522B26B9BD}" srcOrd="0" destOrd="0" presId="urn:microsoft.com/office/officeart/2008/layout/LinedList"/>
    <dgm:cxn modelId="{1563111B-3C61-487C-9B7B-3DBE67F7CD53}" type="presParOf" srcId="{31910EBD-65D7-4ADC-88EA-AAFF96B41A79}" destId="{D0A0FA35-7830-4503-9A56-808F62A48E8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4932024-207D-4EBB-ACEB-A753158EBFBA}" type="doc">
      <dgm:prSet loTypeId="urn:microsoft.com/office/officeart/2005/8/layout/radial1" loCatId="relationship" qsTypeId="urn:microsoft.com/office/officeart/2005/8/quickstyle/3d3" qsCatId="3D" csTypeId="urn:microsoft.com/office/officeart/2005/8/colors/colorful1" csCatId="colorful" phldr="1"/>
      <dgm:spPr/>
      <dgm:t>
        <a:bodyPr/>
        <a:lstStyle/>
        <a:p>
          <a:endParaRPr lang="en-GB"/>
        </a:p>
      </dgm:t>
    </dgm:pt>
    <dgm:pt modelId="{8532B4E8-9912-4DD6-9A22-01E95F3610BD}">
      <dgm:prSet phldrT="[Text]"/>
      <dgm:spPr/>
      <dgm:t>
        <a:bodyPr/>
        <a:lstStyle/>
        <a:p>
          <a:r>
            <a:rPr lang="en-GB" dirty="0"/>
            <a:t>Child Q</a:t>
          </a:r>
        </a:p>
      </dgm:t>
    </dgm:pt>
    <dgm:pt modelId="{D59BF5E3-9543-49EB-8284-B7D570E5DC4F}" type="parTrans" cxnId="{FA2C9B99-129C-459D-9D7F-5BFDE1F4BF5A}">
      <dgm:prSet/>
      <dgm:spPr/>
      <dgm:t>
        <a:bodyPr/>
        <a:lstStyle/>
        <a:p>
          <a:endParaRPr lang="en-GB"/>
        </a:p>
      </dgm:t>
    </dgm:pt>
    <dgm:pt modelId="{865BDA5A-6C89-40AD-AEC8-21A7C917BE0F}" type="sibTrans" cxnId="{FA2C9B99-129C-459D-9D7F-5BFDE1F4BF5A}">
      <dgm:prSet/>
      <dgm:spPr/>
      <dgm:t>
        <a:bodyPr/>
        <a:lstStyle/>
        <a:p>
          <a:endParaRPr lang="en-GB"/>
        </a:p>
      </dgm:t>
    </dgm:pt>
    <dgm:pt modelId="{9306978E-0003-4D23-8E4E-983165CA402A}">
      <dgm:prSet phldrT="[Text]"/>
      <dgm:spPr/>
      <dgm:t>
        <a:bodyPr/>
        <a:lstStyle/>
        <a:p>
          <a:r>
            <a:rPr lang="en-GB" b="1" dirty="0"/>
            <a:t>School and education system</a:t>
          </a:r>
        </a:p>
      </dgm:t>
    </dgm:pt>
    <dgm:pt modelId="{37AE106F-CFDB-4678-AAFA-9927453D853A}" type="parTrans" cxnId="{45DD766A-F02A-44B3-9C22-87123A4B18DC}">
      <dgm:prSet/>
      <dgm:spPr/>
      <dgm:t>
        <a:bodyPr/>
        <a:lstStyle/>
        <a:p>
          <a:endParaRPr lang="en-GB"/>
        </a:p>
      </dgm:t>
    </dgm:pt>
    <dgm:pt modelId="{562CC1AF-25D8-4A54-9E3D-518A2ABD1E5F}" type="sibTrans" cxnId="{45DD766A-F02A-44B3-9C22-87123A4B18DC}">
      <dgm:prSet/>
      <dgm:spPr/>
      <dgm:t>
        <a:bodyPr/>
        <a:lstStyle/>
        <a:p>
          <a:endParaRPr lang="en-GB"/>
        </a:p>
      </dgm:t>
    </dgm:pt>
    <dgm:pt modelId="{9FF2DEDA-9B52-4A66-8D31-E2388528DBBB}">
      <dgm:prSet phldrT="[Text]"/>
      <dgm:spPr/>
      <dgm:t>
        <a:bodyPr/>
        <a:lstStyle/>
        <a:p>
          <a:r>
            <a:rPr lang="en-GB" b="1" dirty="0"/>
            <a:t>Safeguarding as hindsight  </a:t>
          </a:r>
        </a:p>
      </dgm:t>
    </dgm:pt>
    <dgm:pt modelId="{4C965862-B48D-401F-AFD3-1CAC5EFC0E96}" type="parTrans" cxnId="{7496DA15-7CB0-4127-BFFE-B9835FFBF994}">
      <dgm:prSet/>
      <dgm:spPr/>
      <dgm:t>
        <a:bodyPr/>
        <a:lstStyle/>
        <a:p>
          <a:endParaRPr lang="en-GB"/>
        </a:p>
      </dgm:t>
    </dgm:pt>
    <dgm:pt modelId="{5F06F312-1BC6-4217-864A-F7F658CECCA8}" type="sibTrans" cxnId="{7496DA15-7CB0-4127-BFFE-B9835FFBF994}">
      <dgm:prSet/>
      <dgm:spPr/>
      <dgm:t>
        <a:bodyPr/>
        <a:lstStyle/>
        <a:p>
          <a:endParaRPr lang="en-GB"/>
        </a:p>
      </dgm:t>
    </dgm:pt>
    <dgm:pt modelId="{19A4F0F4-A2EE-41A8-B042-B71AB98B6090}">
      <dgm:prSet phldrT="[Text]"/>
      <dgm:spPr/>
      <dgm:t>
        <a:bodyPr/>
        <a:lstStyle/>
        <a:p>
          <a:r>
            <a:rPr lang="en-GB" b="1" dirty="0"/>
            <a:t>Criminal Justice System</a:t>
          </a:r>
        </a:p>
      </dgm:t>
    </dgm:pt>
    <dgm:pt modelId="{287B9ED6-AF61-4C7C-9967-6DC1F92D603E}" type="parTrans" cxnId="{28A7924B-F830-4D32-BF0A-198D14752726}">
      <dgm:prSet/>
      <dgm:spPr/>
      <dgm:t>
        <a:bodyPr/>
        <a:lstStyle/>
        <a:p>
          <a:endParaRPr lang="en-GB"/>
        </a:p>
      </dgm:t>
    </dgm:pt>
    <dgm:pt modelId="{CEB5BA7B-683B-408C-908F-D7CBEB2FBE48}" type="sibTrans" cxnId="{28A7924B-F830-4D32-BF0A-198D14752726}">
      <dgm:prSet/>
      <dgm:spPr/>
      <dgm:t>
        <a:bodyPr/>
        <a:lstStyle/>
        <a:p>
          <a:endParaRPr lang="en-GB"/>
        </a:p>
      </dgm:t>
    </dgm:pt>
    <dgm:pt modelId="{FB1B7810-EBFE-4A2D-A5C5-88B448C2C5F6}">
      <dgm:prSet phldrT="[Text]"/>
      <dgm:spPr/>
      <dgm:t>
        <a:bodyPr/>
        <a:lstStyle/>
        <a:p>
          <a:r>
            <a:rPr lang="en-GB" b="1" dirty="0"/>
            <a:t>Met Police </a:t>
          </a:r>
        </a:p>
      </dgm:t>
    </dgm:pt>
    <dgm:pt modelId="{139ABD94-224B-4C5D-BDB7-2B8178924985}" type="parTrans" cxnId="{082F5F1F-0D2A-4E7C-9501-524C7DFBA49D}">
      <dgm:prSet/>
      <dgm:spPr/>
      <dgm:t>
        <a:bodyPr/>
        <a:lstStyle/>
        <a:p>
          <a:endParaRPr lang="en-GB"/>
        </a:p>
      </dgm:t>
    </dgm:pt>
    <dgm:pt modelId="{5FB13BCC-CF60-410A-A319-676931855465}" type="sibTrans" cxnId="{082F5F1F-0D2A-4E7C-9501-524C7DFBA49D}">
      <dgm:prSet/>
      <dgm:spPr/>
      <dgm:t>
        <a:bodyPr/>
        <a:lstStyle/>
        <a:p>
          <a:endParaRPr lang="en-GB"/>
        </a:p>
      </dgm:t>
    </dgm:pt>
    <dgm:pt modelId="{9A2E4B4F-98D7-4FD5-BC88-254F9A55F404}">
      <dgm:prSet phldrT="[Text]"/>
      <dgm:spPr/>
      <dgm:t>
        <a:bodyPr/>
        <a:lstStyle/>
        <a:p>
          <a:r>
            <a:rPr lang="en-GB" b="1" dirty="0"/>
            <a:t>Professional attitudes and prejudice</a:t>
          </a:r>
        </a:p>
      </dgm:t>
    </dgm:pt>
    <dgm:pt modelId="{C35547C0-13EB-4267-AFF3-8945824369DB}" type="parTrans" cxnId="{D75F3198-DD7A-4DA4-9403-F91D7E433DB7}">
      <dgm:prSet/>
      <dgm:spPr/>
      <dgm:t>
        <a:bodyPr/>
        <a:lstStyle/>
        <a:p>
          <a:endParaRPr lang="en-GB"/>
        </a:p>
      </dgm:t>
    </dgm:pt>
    <dgm:pt modelId="{E45A133A-E2EF-4E1C-A4F4-58D62A925B5F}" type="sibTrans" cxnId="{D75F3198-DD7A-4DA4-9403-F91D7E433DB7}">
      <dgm:prSet/>
      <dgm:spPr/>
      <dgm:t>
        <a:bodyPr/>
        <a:lstStyle/>
        <a:p>
          <a:endParaRPr lang="en-GB"/>
        </a:p>
      </dgm:t>
    </dgm:pt>
    <dgm:pt modelId="{79EC7F6E-02CF-4612-BE4B-4F218E1AFCE3}">
      <dgm:prSet phldrT="[Text]"/>
      <dgm:spPr/>
      <dgm:t>
        <a:bodyPr/>
        <a:lstStyle/>
        <a:p>
          <a:r>
            <a:rPr lang="en-GB" b="1" dirty="0"/>
            <a:t>Post-colonial and racialized response</a:t>
          </a:r>
        </a:p>
      </dgm:t>
    </dgm:pt>
    <dgm:pt modelId="{E33187AF-3B55-45B4-BAF9-77C6478E4127}" type="parTrans" cxnId="{B424D741-04FA-4D8E-85D2-5104F44BDEBE}">
      <dgm:prSet/>
      <dgm:spPr/>
      <dgm:t>
        <a:bodyPr/>
        <a:lstStyle/>
        <a:p>
          <a:endParaRPr lang="en-GB"/>
        </a:p>
      </dgm:t>
    </dgm:pt>
    <dgm:pt modelId="{E92654DF-A73F-4154-ADE3-770FB136A56B}" type="sibTrans" cxnId="{B424D741-04FA-4D8E-85D2-5104F44BDEBE}">
      <dgm:prSet/>
      <dgm:spPr/>
      <dgm:t>
        <a:bodyPr/>
        <a:lstStyle/>
        <a:p>
          <a:endParaRPr lang="en-GB"/>
        </a:p>
      </dgm:t>
    </dgm:pt>
    <dgm:pt modelId="{C9A55382-7E76-477C-9CFD-3498826EE81E}">
      <dgm:prSet phldrT="[Text]"/>
      <dgm:spPr/>
      <dgm:t>
        <a:bodyPr/>
        <a:lstStyle/>
        <a:p>
          <a:r>
            <a:rPr lang="en-GB" b="1" dirty="0"/>
            <a:t>Adultification</a:t>
          </a:r>
          <a:endParaRPr lang="en-GB" dirty="0"/>
        </a:p>
      </dgm:t>
    </dgm:pt>
    <dgm:pt modelId="{38C8A545-46F2-4DA8-99EF-0ECCD865B0F5}" type="parTrans" cxnId="{906E15D0-5443-4F27-B277-5D579B344675}">
      <dgm:prSet/>
      <dgm:spPr/>
      <dgm:t>
        <a:bodyPr/>
        <a:lstStyle/>
        <a:p>
          <a:endParaRPr lang="en-GB"/>
        </a:p>
      </dgm:t>
    </dgm:pt>
    <dgm:pt modelId="{B5533203-3C43-45A2-AB26-15370BE29F27}" type="sibTrans" cxnId="{906E15D0-5443-4F27-B277-5D579B344675}">
      <dgm:prSet/>
      <dgm:spPr/>
      <dgm:t>
        <a:bodyPr/>
        <a:lstStyle/>
        <a:p>
          <a:endParaRPr lang="en-GB"/>
        </a:p>
      </dgm:t>
    </dgm:pt>
    <dgm:pt modelId="{807F21A2-F32D-4813-AC59-702D960198FA}">
      <dgm:prSet phldrT="[Text]"/>
      <dgm:spPr/>
      <dgm:t>
        <a:bodyPr/>
        <a:lstStyle/>
        <a:p>
          <a:r>
            <a:rPr lang="en-GB" b="1" dirty="0"/>
            <a:t>Community/ Environment</a:t>
          </a:r>
          <a:endParaRPr lang="en-GB" dirty="0"/>
        </a:p>
      </dgm:t>
    </dgm:pt>
    <dgm:pt modelId="{C3431F61-0D9E-4824-824A-CA1B575063C4}" type="parTrans" cxnId="{6F4469A5-9A75-4D29-BA7B-C3350750B3C2}">
      <dgm:prSet/>
      <dgm:spPr/>
      <dgm:t>
        <a:bodyPr/>
        <a:lstStyle/>
        <a:p>
          <a:endParaRPr lang="en-GB"/>
        </a:p>
      </dgm:t>
    </dgm:pt>
    <dgm:pt modelId="{12EDB726-89A6-47A4-99DD-ADA42DBDA3BA}" type="sibTrans" cxnId="{6F4469A5-9A75-4D29-BA7B-C3350750B3C2}">
      <dgm:prSet/>
      <dgm:spPr/>
      <dgm:t>
        <a:bodyPr/>
        <a:lstStyle/>
        <a:p>
          <a:endParaRPr lang="en-GB"/>
        </a:p>
      </dgm:t>
    </dgm:pt>
    <dgm:pt modelId="{6873A79F-7933-4C6E-875F-C843EC8856C8}">
      <dgm:prSet phldrT="[Text]"/>
      <dgm:spPr/>
      <dgm:t>
        <a:bodyPr/>
        <a:lstStyle/>
        <a:p>
          <a:r>
            <a:rPr lang="en-GB" b="1" dirty="0"/>
            <a:t>Media and political context</a:t>
          </a:r>
        </a:p>
        <a:p>
          <a:r>
            <a:rPr lang="en-GB" dirty="0"/>
            <a:t> </a:t>
          </a:r>
        </a:p>
      </dgm:t>
    </dgm:pt>
    <dgm:pt modelId="{DBC50C71-DE4F-483B-B636-4BA7AC4C9A91}" type="parTrans" cxnId="{608DB0A2-687C-4DC2-814D-8DA810ED2266}">
      <dgm:prSet/>
      <dgm:spPr/>
      <dgm:t>
        <a:bodyPr/>
        <a:lstStyle/>
        <a:p>
          <a:endParaRPr lang="en-GB"/>
        </a:p>
      </dgm:t>
    </dgm:pt>
    <dgm:pt modelId="{FAE40203-F75A-4C8F-8C90-8061F6ECD196}" type="sibTrans" cxnId="{608DB0A2-687C-4DC2-814D-8DA810ED2266}">
      <dgm:prSet/>
      <dgm:spPr/>
      <dgm:t>
        <a:bodyPr/>
        <a:lstStyle/>
        <a:p>
          <a:endParaRPr lang="en-GB"/>
        </a:p>
      </dgm:t>
    </dgm:pt>
    <dgm:pt modelId="{3B6DC4F1-BFC8-4D88-AB42-885E5D585D0A}" type="pres">
      <dgm:prSet presAssocID="{C4932024-207D-4EBB-ACEB-A753158EBFBA}" presName="cycle" presStyleCnt="0">
        <dgm:presLayoutVars>
          <dgm:chMax val="1"/>
          <dgm:dir/>
          <dgm:animLvl val="ctr"/>
          <dgm:resizeHandles val="exact"/>
        </dgm:presLayoutVars>
      </dgm:prSet>
      <dgm:spPr/>
    </dgm:pt>
    <dgm:pt modelId="{E550713B-69E6-441D-9F67-C675CE27D0E5}" type="pres">
      <dgm:prSet presAssocID="{8532B4E8-9912-4DD6-9A22-01E95F3610BD}" presName="centerShape" presStyleLbl="node0" presStyleIdx="0" presStyleCnt="1"/>
      <dgm:spPr/>
    </dgm:pt>
    <dgm:pt modelId="{AE590E25-663A-4E98-9020-B247DF2E1288}" type="pres">
      <dgm:prSet presAssocID="{37AE106F-CFDB-4678-AAFA-9927453D853A}" presName="Name9" presStyleLbl="parChTrans1D2" presStyleIdx="0" presStyleCnt="9"/>
      <dgm:spPr/>
    </dgm:pt>
    <dgm:pt modelId="{478F1470-1D75-4725-A30C-22C0E0D483AB}" type="pres">
      <dgm:prSet presAssocID="{37AE106F-CFDB-4678-AAFA-9927453D853A}" presName="connTx" presStyleLbl="parChTrans1D2" presStyleIdx="0" presStyleCnt="9"/>
      <dgm:spPr/>
    </dgm:pt>
    <dgm:pt modelId="{C8DCFC39-1502-493F-AD0B-420C634ADEC6}" type="pres">
      <dgm:prSet presAssocID="{9306978E-0003-4D23-8E4E-983165CA402A}" presName="node" presStyleLbl="node1" presStyleIdx="0" presStyleCnt="9">
        <dgm:presLayoutVars>
          <dgm:bulletEnabled val="1"/>
        </dgm:presLayoutVars>
      </dgm:prSet>
      <dgm:spPr/>
    </dgm:pt>
    <dgm:pt modelId="{083FD277-9F5E-425D-97DF-0168EF2DD0C9}" type="pres">
      <dgm:prSet presAssocID="{4C965862-B48D-401F-AFD3-1CAC5EFC0E96}" presName="Name9" presStyleLbl="parChTrans1D2" presStyleIdx="1" presStyleCnt="9"/>
      <dgm:spPr/>
    </dgm:pt>
    <dgm:pt modelId="{5B0767BE-F2D5-4EB8-91BA-0A1FFB9AC068}" type="pres">
      <dgm:prSet presAssocID="{4C965862-B48D-401F-AFD3-1CAC5EFC0E96}" presName="connTx" presStyleLbl="parChTrans1D2" presStyleIdx="1" presStyleCnt="9"/>
      <dgm:spPr/>
    </dgm:pt>
    <dgm:pt modelId="{165F772D-756D-4FA1-9DA4-4A7D217C012B}" type="pres">
      <dgm:prSet presAssocID="{9FF2DEDA-9B52-4A66-8D31-E2388528DBBB}" presName="node" presStyleLbl="node1" presStyleIdx="1" presStyleCnt="9">
        <dgm:presLayoutVars>
          <dgm:bulletEnabled val="1"/>
        </dgm:presLayoutVars>
      </dgm:prSet>
      <dgm:spPr/>
    </dgm:pt>
    <dgm:pt modelId="{CE675661-0124-4C45-922D-F9288D89E819}" type="pres">
      <dgm:prSet presAssocID="{287B9ED6-AF61-4C7C-9967-6DC1F92D603E}" presName="Name9" presStyleLbl="parChTrans1D2" presStyleIdx="2" presStyleCnt="9"/>
      <dgm:spPr/>
    </dgm:pt>
    <dgm:pt modelId="{ECBF8A08-533A-435A-BB63-BE67A4F4CF67}" type="pres">
      <dgm:prSet presAssocID="{287B9ED6-AF61-4C7C-9967-6DC1F92D603E}" presName="connTx" presStyleLbl="parChTrans1D2" presStyleIdx="2" presStyleCnt="9"/>
      <dgm:spPr/>
    </dgm:pt>
    <dgm:pt modelId="{D5DF8274-7932-407B-97F0-EC0CC6A4518F}" type="pres">
      <dgm:prSet presAssocID="{19A4F0F4-A2EE-41A8-B042-B71AB98B6090}" presName="node" presStyleLbl="node1" presStyleIdx="2" presStyleCnt="9">
        <dgm:presLayoutVars>
          <dgm:bulletEnabled val="1"/>
        </dgm:presLayoutVars>
      </dgm:prSet>
      <dgm:spPr/>
    </dgm:pt>
    <dgm:pt modelId="{7A08FCC6-34D3-4439-876B-F2C40446FC6B}" type="pres">
      <dgm:prSet presAssocID="{139ABD94-224B-4C5D-BDB7-2B8178924985}" presName="Name9" presStyleLbl="parChTrans1D2" presStyleIdx="3" presStyleCnt="9"/>
      <dgm:spPr/>
    </dgm:pt>
    <dgm:pt modelId="{0264EDB3-AE00-4967-B607-9EDA7722DB6E}" type="pres">
      <dgm:prSet presAssocID="{139ABD94-224B-4C5D-BDB7-2B8178924985}" presName="connTx" presStyleLbl="parChTrans1D2" presStyleIdx="3" presStyleCnt="9"/>
      <dgm:spPr/>
    </dgm:pt>
    <dgm:pt modelId="{B124912A-02BE-410A-9C0C-49CAFA13D8E5}" type="pres">
      <dgm:prSet presAssocID="{FB1B7810-EBFE-4A2D-A5C5-88B448C2C5F6}" presName="node" presStyleLbl="node1" presStyleIdx="3" presStyleCnt="9">
        <dgm:presLayoutVars>
          <dgm:bulletEnabled val="1"/>
        </dgm:presLayoutVars>
      </dgm:prSet>
      <dgm:spPr/>
    </dgm:pt>
    <dgm:pt modelId="{68CF3BDD-ED76-4345-BBA9-255268205D32}" type="pres">
      <dgm:prSet presAssocID="{C35547C0-13EB-4267-AFF3-8945824369DB}" presName="Name9" presStyleLbl="parChTrans1D2" presStyleIdx="4" presStyleCnt="9"/>
      <dgm:spPr/>
    </dgm:pt>
    <dgm:pt modelId="{ECFAFEA7-4783-4284-9CD4-4023F8B9C6EC}" type="pres">
      <dgm:prSet presAssocID="{C35547C0-13EB-4267-AFF3-8945824369DB}" presName="connTx" presStyleLbl="parChTrans1D2" presStyleIdx="4" presStyleCnt="9"/>
      <dgm:spPr/>
    </dgm:pt>
    <dgm:pt modelId="{2CC774E2-6874-45AF-96D5-EBB9438AB73B}" type="pres">
      <dgm:prSet presAssocID="{9A2E4B4F-98D7-4FD5-BC88-254F9A55F404}" presName="node" presStyleLbl="node1" presStyleIdx="4" presStyleCnt="9">
        <dgm:presLayoutVars>
          <dgm:bulletEnabled val="1"/>
        </dgm:presLayoutVars>
      </dgm:prSet>
      <dgm:spPr/>
    </dgm:pt>
    <dgm:pt modelId="{1FA734CE-21F4-4A0D-B4EF-13D13DA6DA0E}" type="pres">
      <dgm:prSet presAssocID="{E33187AF-3B55-45B4-BAF9-77C6478E4127}" presName="Name9" presStyleLbl="parChTrans1D2" presStyleIdx="5" presStyleCnt="9"/>
      <dgm:spPr/>
    </dgm:pt>
    <dgm:pt modelId="{B1DC5039-A4B4-473A-8525-65CD21D379D0}" type="pres">
      <dgm:prSet presAssocID="{E33187AF-3B55-45B4-BAF9-77C6478E4127}" presName="connTx" presStyleLbl="parChTrans1D2" presStyleIdx="5" presStyleCnt="9"/>
      <dgm:spPr/>
    </dgm:pt>
    <dgm:pt modelId="{E19C3B6E-FB71-4DA2-9F0C-C4C32398BF31}" type="pres">
      <dgm:prSet presAssocID="{79EC7F6E-02CF-4612-BE4B-4F218E1AFCE3}" presName="node" presStyleLbl="node1" presStyleIdx="5" presStyleCnt="9">
        <dgm:presLayoutVars>
          <dgm:bulletEnabled val="1"/>
        </dgm:presLayoutVars>
      </dgm:prSet>
      <dgm:spPr/>
    </dgm:pt>
    <dgm:pt modelId="{F90DDF1E-7EFF-4658-82FC-95AF3ADD9D86}" type="pres">
      <dgm:prSet presAssocID="{38C8A545-46F2-4DA8-99EF-0ECCD865B0F5}" presName="Name9" presStyleLbl="parChTrans1D2" presStyleIdx="6" presStyleCnt="9"/>
      <dgm:spPr/>
    </dgm:pt>
    <dgm:pt modelId="{93DA3B24-714B-44A0-BE22-A7D8459CD474}" type="pres">
      <dgm:prSet presAssocID="{38C8A545-46F2-4DA8-99EF-0ECCD865B0F5}" presName="connTx" presStyleLbl="parChTrans1D2" presStyleIdx="6" presStyleCnt="9"/>
      <dgm:spPr/>
    </dgm:pt>
    <dgm:pt modelId="{6F191E64-BC3E-4424-94FF-70D851612A7A}" type="pres">
      <dgm:prSet presAssocID="{C9A55382-7E76-477C-9CFD-3498826EE81E}" presName="node" presStyleLbl="node1" presStyleIdx="6" presStyleCnt="9">
        <dgm:presLayoutVars>
          <dgm:bulletEnabled val="1"/>
        </dgm:presLayoutVars>
      </dgm:prSet>
      <dgm:spPr/>
    </dgm:pt>
    <dgm:pt modelId="{C345B8B0-97A0-414A-96A1-5429AAD9CE59}" type="pres">
      <dgm:prSet presAssocID="{C3431F61-0D9E-4824-824A-CA1B575063C4}" presName="Name9" presStyleLbl="parChTrans1D2" presStyleIdx="7" presStyleCnt="9"/>
      <dgm:spPr/>
    </dgm:pt>
    <dgm:pt modelId="{519FB4E2-31DA-4229-8960-B159D5C7F13A}" type="pres">
      <dgm:prSet presAssocID="{C3431F61-0D9E-4824-824A-CA1B575063C4}" presName="connTx" presStyleLbl="parChTrans1D2" presStyleIdx="7" presStyleCnt="9"/>
      <dgm:spPr/>
    </dgm:pt>
    <dgm:pt modelId="{0D078201-F876-4294-8CDC-14239CA571E2}" type="pres">
      <dgm:prSet presAssocID="{807F21A2-F32D-4813-AC59-702D960198FA}" presName="node" presStyleLbl="node1" presStyleIdx="7" presStyleCnt="9">
        <dgm:presLayoutVars>
          <dgm:bulletEnabled val="1"/>
        </dgm:presLayoutVars>
      </dgm:prSet>
      <dgm:spPr/>
    </dgm:pt>
    <dgm:pt modelId="{69D8BF22-E6AF-49D6-ADE6-FDA0DE5B44FB}" type="pres">
      <dgm:prSet presAssocID="{DBC50C71-DE4F-483B-B636-4BA7AC4C9A91}" presName="Name9" presStyleLbl="parChTrans1D2" presStyleIdx="8" presStyleCnt="9"/>
      <dgm:spPr/>
    </dgm:pt>
    <dgm:pt modelId="{DAB6D639-7F01-46A2-9938-53F6202CFE39}" type="pres">
      <dgm:prSet presAssocID="{DBC50C71-DE4F-483B-B636-4BA7AC4C9A91}" presName="connTx" presStyleLbl="parChTrans1D2" presStyleIdx="8" presStyleCnt="9"/>
      <dgm:spPr/>
    </dgm:pt>
    <dgm:pt modelId="{8BA15805-F141-4991-9638-6F4E6A504E79}" type="pres">
      <dgm:prSet presAssocID="{6873A79F-7933-4C6E-875F-C843EC8856C8}" presName="node" presStyleLbl="node1" presStyleIdx="8" presStyleCnt="9">
        <dgm:presLayoutVars>
          <dgm:bulletEnabled val="1"/>
        </dgm:presLayoutVars>
      </dgm:prSet>
      <dgm:spPr/>
    </dgm:pt>
  </dgm:ptLst>
  <dgm:cxnLst>
    <dgm:cxn modelId="{2142380A-3156-4C63-8470-75DD262198E8}" type="presOf" srcId="{38C8A545-46F2-4DA8-99EF-0ECCD865B0F5}" destId="{93DA3B24-714B-44A0-BE22-A7D8459CD474}" srcOrd="1" destOrd="0" presId="urn:microsoft.com/office/officeart/2005/8/layout/radial1"/>
    <dgm:cxn modelId="{40D99A0B-D1A9-433A-8434-93095445D2D1}" type="presOf" srcId="{C3431F61-0D9E-4824-824A-CA1B575063C4}" destId="{519FB4E2-31DA-4229-8960-B159D5C7F13A}" srcOrd="1" destOrd="0" presId="urn:microsoft.com/office/officeart/2005/8/layout/radial1"/>
    <dgm:cxn modelId="{7496DA15-7CB0-4127-BFFE-B9835FFBF994}" srcId="{8532B4E8-9912-4DD6-9A22-01E95F3610BD}" destId="{9FF2DEDA-9B52-4A66-8D31-E2388528DBBB}" srcOrd="1" destOrd="0" parTransId="{4C965862-B48D-401F-AFD3-1CAC5EFC0E96}" sibTransId="{5F06F312-1BC6-4217-864A-F7F658CECCA8}"/>
    <dgm:cxn modelId="{C81A9C18-386E-4D78-82F7-69E49D02DDD7}" type="presOf" srcId="{9FF2DEDA-9B52-4A66-8D31-E2388528DBBB}" destId="{165F772D-756D-4FA1-9DA4-4A7D217C012B}" srcOrd="0" destOrd="0" presId="urn:microsoft.com/office/officeart/2005/8/layout/radial1"/>
    <dgm:cxn modelId="{7FC5171E-6164-45E9-8947-3B11D132A7CC}" type="presOf" srcId="{C35547C0-13EB-4267-AFF3-8945824369DB}" destId="{68CF3BDD-ED76-4345-BBA9-255268205D32}" srcOrd="0" destOrd="0" presId="urn:microsoft.com/office/officeart/2005/8/layout/radial1"/>
    <dgm:cxn modelId="{082F5F1F-0D2A-4E7C-9501-524C7DFBA49D}" srcId="{8532B4E8-9912-4DD6-9A22-01E95F3610BD}" destId="{FB1B7810-EBFE-4A2D-A5C5-88B448C2C5F6}" srcOrd="3" destOrd="0" parTransId="{139ABD94-224B-4C5D-BDB7-2B8178924985}" sibTransId="{5FB13BCC-CF60-410A-A319-676931855465}"/>
    <dgm:cxn modelId="{40711930-7D7B-4CBF-BE76-D9C0192B873C}" type="presOf" srcId="{37AE106F-CFDB-4678-AAFA-9927453D853A}" destId="{AE590E25-663A-4E98-9020-B247DF2E1288}" srcOrd="0" destOrd="0" presId="urn:microsoft.com/office/officeart/2005/8/layout/radial1"/>
    <dgm:cxn modelId="{8F96833E-4953-46C7-825C-63BA1CB39813}" type="presOf" srcId="{C3431F61-0D9E-4824-824A-CA1B575063C4}" destId="{C345B8B0-97A0-414A-96A1-5429AAD9CE59}" srcOrd="0" destOrd="0" presId="urn:microsoft.com/office/officeart/2005/8/layout/radial1"/>
    <dgm:cxn modelId="{CC69C45E-1111-45E8-9119-58F5DA5B01A6}" type="presOf" srcId="{139ABD94-224B-4C5D-BDB7-2B8178924985}" destId="{0264EDB3-AE00-4967-B607-9EDA7722DB6E}" srcOrd="1" destOrd="0" presId="urn:microsoft.com/office/officeart/2005/8/layout/radial1"/>
    <dgm:cxn modelId="{B424D741-04FA-4D8E-85D2-5104F44BDEBE}" srcId="{8532B4E8-9912-4DD6-9A22-01E95F3610BD}" destId="{79EC7F6E-02CF-4612-BE4B-4F218E1AFCE3}" srcOrd="5" destOrd="0" parTransId="{E33187AF-3B55-45B4-BAF9-77C6478E4127}" sibTransId="{E92654DF-A73F-4154-ADE3-770FB136A56B}"/>
    <dgm:cxn modelId="{960B4F47-B33C-4CCB-8B41-218053A94C7D}" type="presOf" srcId="{DBC50C71-DE4F-483B-B636-4BA7AC4C9A91}" destId="{69D8BF22-E6AF-49D6-ADE6-FDA0DE5B44FB}" srcOrd="0" destOrd="0" presId="urn:microsoft.com/office/officeart/2005/8/layout/radial1"/>
    <dgm:cxn modelId="{0024766A-9D28-4140-9B57-F793C1872901}" type="presOf" srcId="{807F21A2-F32D-4813-AC59-702D960198FA}" destId="{0D078201-F876-4294-8CDC-14239CA571E2}" srcOrd="0" destOrd="0" presId="urn:microsoft.com/office/officeart/2005/8/layout/radial1"/>
    <dgm:cxn modelId="{45DD766A-F02A-44B3-9C22-87123A4B18DC}" srcId="{8532B4E8-9912-4DD6-9A22-01E95F3610BD}" destId="{9306978E-0003-4D23-8E4E-983165CA402A}" srcOrd="0" destOrd="0" parTransId="{37AE106F-CFDB-4678-AAFA-9927453D853A}" sibTransId="{562CC1AF-25D8-4A54-9E3D-518A2ABD1E5F}"/>
    <dgm:cxn modelId="{28A7924B-F830-4D32-BF0A-198D14752726}" srcId="{8532B4E8-9912-4DD6-9A22-01E95F3610BD}" destId="{19A4F0F4-A2EE-41A8-B042-B71AB98B6090}" srcOrd="2" destOrd="0" parTransId="{287B9ED6-AF61-4C7C-9967-6DC1F92D603E}" sibTransId="{CEB5BA7B-683B-408C-908F-D7CBEB2FBE48}"/>
    <dgm:cxn modelId="{A2FDC84B-EC1A-4D10-93F2-0170561E74FD}" type="presOf" srcId="{19A4F0F4-A2EE-41A8-B042-B71AB98B6090}" destId="{D5DF8274-7932-407B-97F0-EC0CC6A4518F}" srcOrd="0" destOrd="0" presId="urn:microsoft.com/office/officeart/2005/8/layout/radial1"/>
    <dgm:cxn modelId="{F4674E4D-CCCA-4E84-9D9D-F2510E4C95EB}" type="presOf" srcId="{9A2E4B4F-98D7-4FD5-BC88-254F9A55F404}" destId="{2CC774E2-6874-45AF-96D5-EBB9438AB73B}" srcOrd="0" destOrd="0" presId="urn:microsoft.com/office/officeart/2005/8/layout/radial1"/>
    <dgm:cxn modelId="{86A99C77-5AF6-4C16-B815-41B1BD966C95}" type="presOf" srcId="{6873A79F-7933-4C6E-875F-C843EC8856C8}" destId="{8BA15805-F141-4991-9638-6F4E6A504E79}" srcOrd="0" destOrd="0" presId="urn:microsoft.com/office/officeart/2005/8/layout/radial1"/>
    <dgm:cxn modelId="{09249E7B-2887-442E-869D-8CC2DB6942F0}" type="presOf" srcId="{287B9ED6-AF61-4C7C-9967-6DC1F92D603E}" destId="{ECBF8A08-533A-435A-BB63-BE67A4F4CF67}" srcOrd="1" destOrd="0" presId="urn:microsoft.com/office/officeart/2005/8/layout/radial1"/>
    <dgm:cxn modelId="{33D9EE7B-15EB-488B-92F0-1BF985E01C4B}" type="presOf" srcId="{FB1B7810-EBFE-4A2D-A5C5-88B448C2C5F6}" destId="{B124912A-02BE-410A-9C0C-49CAFA13D8E5}" srcOrd="0" destOrd="0" presId="urn:microsoft.com/office/officeart/2005/8/layout/radial1"/>
    <dgm:cxn modelId="{05D70D7F-8F4E-4428-8004-7C73D1E67CF1}" type="presOf" srcId="{9306978E-0003-4D23-8E4E-983165CA402A}" destId="{C8DCFC39-1502-493F-AD0B-420C634ADEC6}" srcOrd="0" destOrd="0" presId="urn:microsoft.com/office/officeart/2005/8/layout/radial1"/>
    <dgm:cxn modelId="{99AEA28F-F320-4229-A3AA-45625B093A75}" type="presOf" srcId="{79EC7F6E-02CF-4612-BE4B-4F218E1AFCE3}" destId="{E19C3B6E-FB71-4DA2-9F0C-C4C32398BF31}" srcOrd="0" destOrd="0" presId="urn:microsoft.com/office/officeart/2005/8/layout/radial1"/>
    <dgm:cxn modelId="{C8F1C792-DC1B-46E2-845B-CBA2904D8B31}" type="presOf" srcId="{4C965862-B48D-401F-AFD3-1CAC5EFC0E96}" destId="{5B0767BE-F2D5-4EB8-91BA-0A1FFB9AC068}" srcOrd="1" destOrd="0" presId="urn:microsoft.com/office/officeart/2005/8/layout/radial1"/>
    <dgm:cxn modelId="{D75F3198-DD7A-4DA4-9403-F91D7E433DB7}" srcId="{8532B4E8-9912-4DD6-9A22-01E95F3610BD}" destId="{9A2E4B4F-98D7-4FD5-BC88-254F9A55F404}" srcOrd="4" destOrd="0" parTransId="{C35547C0-13EB-4267-AFF3-8945824369DB}" sibTransId="{E45A133A-E2EF-4E1C-A4F4-58D62A925B5F}"/>
    <dgm:cxn modelId="{FA2C9B99-129C-459D-9D7F-5BFDE1F4BF5A}" srcId="{C4932024-207D-4EBB-ACEB-A753158EBFBA}" destId="{8532B4E8-9912-4DD6-9A22-01E95F3610BD}" srcOrd="0" destOrd="0" parTransId="{D59BF5E3-9543-49EB-8284-B7D570E5DC4F}" sibTransId="{865BDA5A-6C89-40AD-AEC8-21A7C917BE0F}"/>
    <dgm:cxn modelId="{DDAF509D-81EB-411F-A833-367F226B7E57}" type="presOf" srcId="{C4932024-207D-4EBB-ACEB-A753158EBFBA}" destId="{3B6DC4F1-BFC8-4D88-AB42-885E5D585D0A}" srcOrd="0" destOrd="0" presId="urn:microsoft.com/office/officeart/2005/8/layout/radial1"/>
    <dgm:cxn modelId="{608DB0A2-687C-4DC2-814D-8DA810ED2266}" srcId="{8532B4E8-9912-4DD6-9A22-01E95F3610BD}" destId="{6873A79F-7933-4C6E-875F-C843EC8856C8}" srcOrd="8" destOrd="0" parTransId="{DBC50C71-DE4F-483B-B636-4BA7AC4C9A91}" sibTransId="{FAE40203-F75A-4C8F-8C90-8061F6ECD196}"/>
    <dgm:cxn modelId="{D67DA8A4-C723-4323-91AF-1E589B419385}" type="presOf" srcId="{8532B4E8-9912-4DD6-9A22-01E95F3610BD}" destId="{E550713B-69E6-441D-9F67-C675CE27D0E5}" srcOrd="0" destOrd="0" presId="urn:microsoft.com/office/officeart/2005/8/layout/radial1"/>
    <dgm:cxn modelId="{6F4469A5-9A75-4D29-BA7B-C3350750B3C2}" srcId="{8532B4E8-9912-4DD6-9A22-01E95F3610BD}" destId="{807F21A2-F32D-4813-AC59-702D960198FA}" srcOrd="7" destOrd="0" parTransId="{C3431F61-0D9E-4824-824A-CA1B575063C4}" sibTransId="{12EDB726-89A6-47A4-99DD-ADA42DBDA3BA}"/>
    <dgm:cxn modelId="{C95ADFC5-E099-4853-94AD-7F4F14B1CE6B}" type="presOf" srcId="{DBC50C71-DE4F-483B-B636-4BA7AC4C9A91}" destId="{DAB6D639-7F01-46A2-9938-53F6202CFE39}" srcOrd="1" destOrd="0" presId="urn:microsoft.com/office/officeart/2005/8/layout/radial1"/>
    <dgm:cxn modelId="{2D1604CA-48F0-4807-8741-D33C2CEB82D5}" type="presOf" srcId="{E33187AF-3B55-45B4-BAF9-77C6478E4127}" destId="{B1DC5039-A4B4-473A-8525-65CD21D379D0}" srcOrd="1" destOrd="0" presId="urn:microsoft.com/office/officeart/2005/8/layout/radial1"/>
    <dgm:cxn modelId="{8D3564CC-9C34-4138-9CC2-82457A15593C}" type="presOf" srcId="{E33187AF-3B55-45B4-BAF9-77C6478E4127}" destId="{1FA734CE-21F4-4A0D-B4EF-13D13DA6DA0E}" srcOrd="0" destOrd="0" presId="urn:microsoft.com/office/officeart/2005/8/layout/radial1"/>
    <dgm:cxn modelId="{899A0DCE-8F45-4E32-BDCC-0F1F9E9799B0}" type="presOf" srcId="{287B9ED6-AF61-4C7C-9967-6DC1F92D603E}" destId="{CE675661-0124-4C45-922D-F9288D89E819}" srcOrd="0" destOrd="0" presId="urn:microsoft.com/office/officeart/2005/8/layout/radial1"/>
    <dgm:cxn modelId="{906E15D0-5443-4F27-B277-5D579B344675}" srcId="{8532B4E8-9912-4DD6-9A22-01E95F3610BD}" destId="{C9A55382-7E76-477C-9CFD-3498826EE81E}" srcOrd="6" destOrd="0" parTransId="{38C8A545-46F2-4DA8-99EF-0ECCD865B0F5}" sibTransId="{B5533203-3C43-45A2-AB26-15370BE29F27}"/>
    <dgm:cxn modelId="{A6743DD4-9FC7-43D7-A9A3-6F80564CB443}" type="presOf" srcId="{C9A55382-7E76-477C-9CFD-3498826EE81E}" destId="{6F191E64-BC3E-4424-94FF-70D851612A7A}" srcOrd="0" destOrd="0" presId="urn:microsoft.com/office/officeart/2005/8/layout/radial1"/>
    <dgm:cxn modelId="{255A6DD7-069E-4278-A1BC-8A390F272A6E}" type="presOf" srcId="{4C965862-B48D-401F-AFD3-1CAC5EFC0E96}" destId="{083FD277-9F5E-425D-97DF-0168EF2DD0C9}" srcOrd="0" destOrd="0" presId="urn:microsoft.com/office/officeart/2005/8/layout/radial1"/>
    <dgm:cxn modelId="{4CE4A1DC-C074-4FEE-A8B8-13D38F10B88F}" type="presOf" srcId="{37AE106F-CFDB-4678-AAFA-9927453D853A}" destId="{478F1470-1D75-4725-A30C-22C0E0D483AB}" srcOrd="1" destOrd="0" presId="urn:microsoft.com/office/officeart/2005/8/layout/radial1"/>
    <dgm:cxn modelId="{B9A28CEF-848D-4A8D-AA01-5C39FABDF63B}" type="presOf" srcId="{C35547C0-13EB-4267-AFF3-8945824369DB}" destId="{ECFAFEA7-4783-4284-9CD4-4023F8B9C6EC}" srcOrd="1" destOrd="0" presId="urn:microsoft.com/office/officeart/2005/8/layout/radial1"/>
    <dgm:cxn modelId="{537603FA-5E0F-4616-92DF-C785887B01D4}" type="presOf" srcId="{139ABD94-224B-4C5D-BDB7-2B8178924985}" destId="{7A08FCC6-34D3-4439-876B-F2C40446FC6B}" srcOrd="0" destOrd="0" presId="urn:microsoft.com/office/officeart/2005/8/layout/radial1"/>
    <dgm:cxn modelId="{C4F4FBFC-C313-4EF6-ABC5-F03ADCE3BDFB}" type="presOf" srcId="{38C8A545-46F2-4DA8-99EF-0ECCD865B0F5}" destId="{F90DDF1E-7EFF-4658-82FC-95AF3ADD9D86}" srcOrd="0" destOrd="0" presId="urn:microsoft.com/office/officeart/2005/8/layout/radial1"/>
    <dgm:cxn modelId="{C14192CF-588C-46CA-B563-B5621D452B20}" type="presParOf" srcId="{3B6DC4F1-BFC8-4D88-AB42-885E5D585D0A}" destId="{E550713B-69E6-441D-9F67-C675CE27D0E5}" srcOrd="0" destOrd="0" presId="urn:microsoft.com/office/officeart/2005/8/layout/radial1"/>
    <dgm:cxn modelId="{B75884E8-0C36-4B59-B74F-978ECAE9FDB7}" type="presParOf" srcId="{3B6DC4F1-BFC8-4D88-AB42-885E5D585D0A}" destId="{AE590E25-663A-4E98-9020-B247DF2E1288}" srcOrd="1" destOrd="0" presId="urn:microsoft.com/office/officeart/2005/8/layout/radial1"/>
    <dgm:cxn modelId="{22F968A1-3E86-47C9-9EBD-D689D6A7F740}" type="presParOf" srcId="{AE590E25-663A-4E98-9020-B247DF2E1288}" destId="{478F1470-1D75-4725-A30C-22C0E0D483AB}" srcOrd="0" destOrd="0" presId="urn:microsoft.com/office/officeart/2005/8/layout/radial1"/>
    <dgm:cxn modelId="{5070780E-6D51-46A0-A85D-92984C53FF27}" type="presParOf" srcId="{3B6DC4F1-BFC8-4D88-AB42-885E5D585D0A}" destId="{C8DCFC39-1502-493F-AD0B-420C634ADEC6}" srcOrd="2" destOrd="0" presId="urn:microsoft.com/office/officeart/2005/8/layout/radial1"/>
    <dgm:cxn modelId="{06C1099D-34AD-4226-82B5-EDB766F0F562}" type="presParOf" srcId="{3B6DC4F1-BFC8-4D88-AB42-885E5D585D0A}" destId="{083FD277-9F5E-425D-97DF-0168EF2DD0C9}" srcOrd="3" destOrd="0" presId="urn:microsoft.com/office/officeart/2005/8/layout/radial1"/>
    <dgm:cxn modelId="{ACA972D9-7666-4ACB-93AE-B6BCE2FFD75C}" type="presParOf" srcId="{083FD277-9F5E-425D-97DF-0168EF2DD0C9}" destId="{5B0767BE-F2D5-4EB8-91BA-0A1FFB9AC068}" srcOrd="0" destOrd="0" presId="urn:microsoft.com/office/officeart/2005/8/layout/radial1"/>
    <dgm:cxn modelId="{9BA297B9-B939-4D88-BA3B-83CB76AE6106}" type="presParOf" srcId="{3B6DC4F1-BFC8-4D88-AB42-885E5D585D0A}" destId="{165F772D-756D-4FA1-9DA4-4A7D217C012B}" srcOrd="4" destOrd="0" presId="urn:microsoft.com/office/officeart/2005/8/layout/radial1"/>
    <dgm:cxn modelId="{F142A54F-9422-423B-8F6C-F914A884BBF2}" type="presParOf" srcId="{3B6DC4F1-BFC8-4D88-AB42-885E5D585D0A}" destId="{CE675661-0124-4C45-922D-F9288D89E819}" srcOrd="5" destOrd="0" presId="urn:microsoft.com/office/officeart/2005/8/layout/radial1"/>
    <dgm:cxn modelId="{8EC96AB6-1857-4829-8984-A68FE433D98C}" type="presParOf" srcId="{CE675661-0124-4C45-922D-F9288D89E819}" destId="{ECBF8A08-533A-435A-BB63-BE67A4F4CF67}" srcOrd="0" destOrd="0" presId="urn:microsoft.com/office/officeart/2005/8/layout/radial1"/>
    <dgm:cxn modelId="{46D00738-2EAE-409C-ACDB-35708D2E40D8}" type="presParOf" srcId="{3B6DC4F1-BFC8-4D88-AB42-885E5D585D0A}" destId="{D5DF8274-7932-407B-97F0-EC0CC6A4518F}" srcOrd="6" destOrd="0" presId="urn:microsoft.com/office/officeart/2005/8/layout/radial1"/>
    <dgm:cxn modelId="{D05CF146-4A98-4370-830C-75D866DB8E06}" type="presParOf" srcId="{3B6DC4F1-BFC8-4D88-AB42-885E5D585D0A}" destId="{7A08FCC6-34D3-4439-876B-F2C40446FC6B}" srcOrd="7" destOrd="0" presId="urn:microsoft.com/office/officeart/2005/8/layout/radial1"/>
    <dgm:cxn modelId="{23C5EE3E-1AEB-4F96-962B-84196F5CAC89}" type="presParOf" srcId="{7A08FCC6-34D3-4439-876B-F2C40446FC6B}" destId="{0264EDB3-AE00-4967-B607-9EDA7722DB6E}" srcOrd="0" destOrd="0" presId="urn:microsoft.com/office/officeart/2005/8/layout/radial1"/>
    <dgm:cxn modelId="{71F09F5A-D877-4322-B99A-B72B700D486D}" type="presParOf" srcId="{3B6DC4F1-BFC8-4D88-AB42-885E5D585D0A}" destId="{B124912A-02BE-410A-9C0C-49CAFA13D8E5}" srcOrd="8" destOrd="0" presId="urn:microsoft.com/office/officeart/2005/8/layout/radial1"/>
    <dgm:cxn modelId="{2C57871C-5C06-41F2-AF9D-BD747BE15466}" type="presParOf" srcId="{3B6DC4F1-BFC8-4D88-AB42-885E5D585D0A}" destId="{68CF3BDD-ED76-4345-BBA9-255268205D32}" srcOrd="9" destOrd="0" presId="urn:microsoft.com/office/officeart/2005/8/layout/radial1"/>
    <dgm:cxn modelId="{58E9631F-8AAC-4F2D-9029-D5529D7B9F12}" type="presParOf" srcId="{68CF3BDD-ED76-4345-BBA9-255268205D32}" destId="{ECFAFEA7-4783-4284-9CD4-4023F8B9C6EC}" srcOrd="0" destOrd="0" presId="urn:microsoft.com/office/officeart/2005/8/layout/radial1"/>
    <dgm:cxn modelId="{D4BED3B7-89F9-4B72-BDCE-046B7A1ED0E6}" type="presParOf" srcId="{3B6DC4F1-BFC8-4D88-AB42-885E5D585D0A}" destId="{2CC774E2-6874-45AF-96D5-EBB9438AB73B}" srcOrd="10" destOrd="0" presId="urn:microsoft.com/office/officeart/2005/8/layout/radial1"/>
    <dgm:cxn modelId="{FF0E827D-5CC6-4C83-8A38-6A011A1E8DEC}" type="presParOf" srcId="{3B6DC4F1-BFC8-4D88-AB42-885E5D585D0A}" destId="{1FA734CE-21F4-4A0D-B4EF-13D13DA6DA0E}" srcOrd="11" destOrd="0" presId="urn:microsoft.com/office/officeart/2005/8/layout/radial1"/>
    <dgm:cxn modelId="{C6DB6B1E-EB18-4D17-9A5A-D0BC98E62DB2}" type="presParOf" srcId="{1FA734CE-21F4-4A0D-B4EF-13D13DA6DA0E}" destId="{B1DC5039-A4B4-473A-8525-65CD21D379D0}" srcOrd="0" destOrd="0" presId="urn:microsoft.com/office/officeart/2005/8/layout/radial1"/>
    <dgm:cxn modelId="{985A1D5F-250B-4089-BD1A-5E3B8BE8C383}" type="presParOf" srcId="{3B6DC4F1-BFC8-4D88-AB42-885E5D585D0A}" destId="{E19C3B6E-FB71-4DA2-9F0C-C4C32398BF31}" srcOrd="12" destOrd="0" presId="urn:microsoft.com/office/officeart/2005/8/layout/radial1"/>
    <dgm:cxn modelId="{0D21618E-3621-4F96-810D-4B8B3D376C75}" type="presParOf" srcId="{3B6DC4F1-BFC8-4D88-AB42-885E5D585D0A}" destId="{F90DDF1E-7EFF-4658-82FC-95AF3ADD9D86}" srcOrd="13" destOrd="0" presId="urn:microsoft.com/office/officeart/2005/8/layout/radial1"/>
    <dgm:cxn modelId="{6AEC1C5C-804B-4726-B10F-339340FC602A}" type="presParOf" srcId="{F90DDF1E-7EFF-4658-82FC-95AF3ADD9D86}" destId="{93DA3B24-714B-44A0-BE22-A7D8459CD474}" srcOrd="0" destOrd="0" presId="urn:microsoft.com/office/officeart/2005/8/layout/radial1"/>
    <dgm:cxn modelId="{28FE9213-7625-4609-931B-9D9F91732294}" type="presParOf" srcId="{3B6DC4F1-BFC8-4D88-AB42-885E5D585D0A}" destId="{6F191E64-BC3E-4424-94FF-70D851612A7A}" srcOrd="14" destOrd="0" presId="urn:microsoft.com/office/officeart/2005/8/layout/radial1"/>
    <dgm:cxn modelId="{5E708F94-0D15-4455-A344-97E210F4D003}" type="presParOf" srcId="{3B6DC4F1-BFC8-4D88-AB42-885E5D585D0A}" destId="{C345B8B0-97A0-414A-96A1-5429AAD9CE59}" srcOrd="15" destOrd="0" presId="urn:microsoft.com/office/officeart/2005/8/layout/radial1"/>
    <dgm:cxn modelId="{F2802E94-026A-4057-9EC6-1F2E67454E4D}" type="presParOf" srcId="{C345B8B0-97A0-414A-96A1-5429AAD9CE59}" destId="{519FB4E2-31DA-4229-8960-B159D5C7F13A}" srcOrd="0" destOrd="0" presId="urn:microsoft.com/office/officeart/2005/8/layout/radial1"/>
    <dgm:cxn modelId="{97B86B45-09A6-4874-AA99-182BF9091210}" type="presParOf" srcId="{3B6DC4F1-BFC8-4D88-AB42-885E5D585D0A}" destId="{0D078201-F876-4294-8CDC-14239CA571E2}" srcOrd="16" destOrd="0" presId="urn:microsoft.com/office/officeart/2005/8/layout/radial1"/>
    <dgm:cxn modelId="{B5243156-7DB6-483D-80F5-BBE9DC435A5C}" type="presParOf" srcId="{3B6DC4F1-BFC8-4D88-AB42-885E5D585D0A}" destId="{69D8BF22-E6AF-49D6-ADE6-FDA0DE5B44FB}" srcOrd="17" destOrd="0" presId="urn:microsoft.com/office/officeart/2005/8/layout/radial1"/>
    <dgm:cxn modelId="{F4605A57-4675-4A54-AB9F-ED952E22480A}" type="presParOf" srcId="{69D8BF22-E6AF-49D6-ADE6-FDA0DE5B44FB}" destId="{DAB6D639-7F01-46A2-9938-53F6202CFE39}" srcOrd="0" destOrd="0" presId="urn:microsoft.com/office/officeart/2005/8/layout/radial1"/>
    <dgm:cxn modelId="{9F4D0883-BCED-45D3-A141-826607556C3C}" type="presParOf" srcId="{3B6DC4F1-BFC8-4D88-AB42-885E5D585D0A}" destId="{8BA15805-F141-4991-9638-6F4E6A504E79}" srcOrd="1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5F96ECA-6D99-498F-A137-DC9C3092440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685BE34B-A37E-4BD3-978B-7EC1B5FFD7C0}">
      <dgm:prSet phldrT="[Text]"/>
      <dgm:spPr/>
      <dgm:t>
        <a:bodyPr/>
        <a:lstStyle/>
        <a:p>
          <a:r>
            <a:rPr lang="en-US" b="0" i="0" dirty="0"/>
            <a:t>I used a form in early </a:t>
          </a:r>
          <a:r>
            <a:rPr lang="en-US" b="0" i="0" dirty="0" err="1"/>
            <a:t>enagement</a:t>
          </a:r>
          <a:r>
            <a:rPr lang="en-US" b="0" i="0" dirty="0"/>
            <a:t> which allowed us to talk through details on file for accuracy (e.g. spelling of names, dates of birth, etc.) - but also prompted discussions on how they saw their race, culture and what it meant to them and what they wanted me to know about it (i.e. fasting times, special holidays, etc.).</a:t>
          </a:r>
          <a:endParaRPr lang="en-GB" dirty="0"/>
        </a:p>
      </dgm:t>
    </dgm:pt>
    <dgm:pt modelId="{31DB3E91-2A31-453C-BE88-1B2CACB2CB20}" type="parTrans" cxnId="{1CF00596-8EF7-4212-A131-5B6138D583AA}">
      <dgm:prSet/>
      <dgm:spPr/>
      <dgm:t>
        <a:bodyPr/>
        <a:lstStyle/>
        <a:p>
          <a:endParaRPr lang="en-GB"/>
        </a:p>
      </dgm:t>
    </dgm:pt>
    <dgm:pt modelId="{7BACB675-F073-4800-B428-3379E0920710}" type="sibTrans" cxnId="{1CF00596-8EF7-4212-A131-5B6138D583AA}">
      <dgm:prSet/>
      <dgm:spPr/>
      <dgm:t>
        <a:bodyPr/>
        <a:lstStyle/>
        <a:p>
          <a:endParaRPr lang="en-GB"/>
        </a:p>
      </dgm:t>
    </dgm:pt>
    <dgm:pt modelId="{7976DF51-2D9F-471B-A7D6-AE6B05C00917}">
      <dgm:prSet phldrT="[Text]" custT="1"/>
      <dgm:spPr/>
      <dgm:t>
        <a:bodyPr/>
        <a:lstStyle/>
        <a:p>
          <a:endParaRPr lang="en-US" sz="2400" b="0" i="0" dirty="0"/>
        </a:p>
        <a:p>
          <a:r>
            <a:rPr lang="en-US" sz="2400" b="0" i="0" dirty="0"/>
            <a:t>Applying the principle that people are experts of their own lives</a:t>
          </a:r>
          <a:endParaRPr lang="en-GB" sz="2400" dirty="0"/>
        </a:p>
      </dgm:t>
    </dgm:pt>
    <dgm:pt modelId="{9C9C389E-4B77-4690-AB8C-8A98E4380FD9}" type="parTrans" cxnId="{9A26981C-6F90-433B-A846-7830EF6220B5}">
      <dgm:prSet/>
      <dgm:spPr/>
      <dgm:t>
        <a:bodyPr/>
        <a:lstStyle/>
        <a:p>
          <a:endParaRPr lang="en-GB"/>
        </a:p>
      </dgm:t>
    </dgm:pt>
    <dgm:pt modelId="{FD0D5267-9E48-481E-AD04-9864BA72B7A8}" type="sibTrans" cxnId="{9A26981C-6F90-433B-A846-7830EF6220B5}">
      <dgm:prSet/>
      <dgm:spPr/>
      <dgm:t>
        <a:bodyPr/>
        <a:lstStyle/>
        <a:p>
          <a:endParaRPr lang="en-GB"/>
        </a:p>
      </dgm:t>
    </dgm:pt>
    <dgm:pt modelId="{465258D3-466A-45EC-A3E3-CB27AFBDCBB6}">
      <dgm:prSet phldrT="[Text]" custT="1"/>
      <dgm:spPr/>
      <dgm:t>
        <a:bodyPr/>
        <a:lstStyle/>
        <a:p>
          <a:r>
            <a:rPr lang="en-US" sz="2400" b="0" i="0" dirty="0"/>
            <a:t>Strengths based approach - signs of safety tool</a:t>
          </a:r>
          <a:endParaRPr lang="en-GB" sz="1500" dirty="0"/>
        </a:p>
      </dgm:t>
    </dgm:pt>
    <dgm:pt modelId="{D35E912E-3201-41A8-86A1-5AB1FE66CB89}" type="parTrans" cxnId="{B8FB0D03-7190-4E2F-B63B-B77372031416}">
      <dgm:prSet/>
      <dgm:spPr/>
      <dgm:t>
        <a:bodyPr/>
        <a:lstStyle/>
        <a:p>
          <a:endParaRPr lang="en-GB"/>
        </a:p>
      </dgm:t>
    </dgm:pt>
    <dgm:pt modelId="{A860140B-340A-4A47-B786-632E0D1D6598}" type="sibTrans" cxnId="{B8FB0D03-7190-4E2F-B63B-B77372031416}">
      <dgm:prSet/>
      <dgm:spPr/>
      <dgm:t>
        <a:bodyPr/>
        <a:lstStyle/>
        <a:p>
          <a:endParaRPr lang="en-GB"/>
        </a:p>
      </dgm:t>
    </dgm:pt>
    <dgm:pt modelId="{F8AD9622-7180-4DA1-A867-CDCDC418A0A7}">
      <dgm:prSet phldrT="[Text]" custT="1"/>
      <dgm:spPr/>
      <dgm:t>
        <a:bodyPr/>
        <a:lstStyle/>
        <a:p>
          <a:r>
            <a:rPr lang="en-US" sz="2000" b="0" i="0" dirty="0"/>
            <a:t>Relationship based practice and challenge. </a:t>
          </a:r>
          <a:br>
            <a:rPr lang="en-US" sz="2000" b="0" i="0" dirty="0"/>
          </a:br>
          <a:br>
            <a:rPr lang="en-US" sz="2000" b="0" i="0" dirty="0"/>
          </a:br>
          <a:r>
            <a:rPr lang="en-US" sz="2000" b="0" i="0" dirty="0"/>
            <a:t>I have used mild sarcasm but that can be risky</a:t>
          </a:r>
          <a:endParaRPr lang="en-GB" sz="2000" dirty="0"/>
        </a:p>
      </dgm:t>
    </dgm:pt>
    <dgm:pt modelId="{3BDCF61B-5876-498C-8835-4DFA1F01A4DB}" type="parTrans" cxnId="{3F6058EE-8343-4195-AF20-507BC3A2868D}">
      <dgm:prSet/>
      <dgm:spPr/>
      <dgm:t>
        <a:bodyPr/>
        <a:lstStyle/>
        <a:p>
          <a:endParaRPr lang="en-GB"/>
        </a:p>
      </dgm:t>
    </dgm:pt>
    <dgm:pt modelId="{1836F253-1426-4E5D-8D9E-D4846173A96A}" type="sibTrans" cxnId="{3F6058EE-8343-4195-AF20-507BC3A2868D}">
      <dgm:prSet/>
      <dgm:spPr/>
      <dgm:t>
        <a:bodyPr/>
        <a:lstStyle/>
        <a:p>
          <a:endParaRPr lang="en-GB"/>
        </a:p>
      </dgm:t>
    </dgm:pt>
    <dgm:pt modelId="{61551102-A71D-4AD6-A4EE-C2FE01444E45}" type="pres">
      <dgm:prSet presAssocID="{D5F96ECA-6D99-498F-A137-DC9C30924402}" presName="diagram" presStyleCnt="0">
        <dgm:presLayoutVars>
          <dgm:dir/>
          <dgm:resizeHandles val="exact"/>
        </dgm:presLayoutVars>
      </dgm:prSet>
      <dgm:spPr/>
    </dgm:pt>
    <dgm:pt modelId="{ACF55DC2-92A5-4A1B-9D74-D7C0EAD81C68}" type="pres">
      <dgm:prSet presAssocID="{685BE34B-A37E-4BD3-978B-7EC1B5FFD7C0}" presName="node" presStyleLbl="node1" presStyleIdx="0" presStyleCnt="4">
        <dgm:presLayoutVars>
          <dgm:bulletEnabled val="1"/>
        </dgm:presLayoutVars>
      </dgm:prSet>
      <dgm:spPr/>
    </dgm:pt>
    <dgm:pt modelId="{C057EE74-2522-47F2-8A7A-538B29F41934}" type="pres">
      <dgm:prSet presAssocID="{7BACB675-F073-4800-B428-3379E0920710}" presName="sibTrans" presStyleCnt="0"/>
      <dgm:spPr/>
    </dgm:pt>
    <dgm:pt modelId="{1FD620E1-0577-45E5-9D0D-FE6BF13D4C6F}" type="pres">
      <dgm:prSet presAssocID="{7976DF51-2D9F-471B-A7D6-AE6B05C00917}" presName="node" presStyleLbl="node1" presStyleIdx="1" presStyleCnt="4">
        <dgm:presLayoutVars>
          <dgm:bulletEnabled val="1"/>
        </dgm:presLayoutVars>
      </dgm:prSet>
      <dgm:spPr/>
    </dgm:pt>
    <dgm:pt modelId="{AF37152E-AB6A-4055-9ABC-89BF4E773391}" type="pres">
      <dgm:prSet presAssocID="{FD0D5267-9E48-481E-AD04-9864BA72B7A8}" presName="sibTrans" presStyleCnt="0"/>
      <dgm:spPr/>
    </dgm:pt>
    <dgm:pt modelId="{7E9319DD-AD75-4ED5-9CEE-9E6913B6FA22}" type="pres">
      <dgm:prSet presAssocID="{465258D3-466A-45EC-A3E3-CB27AFBDCBB6}" presName="node" presStyleLbl="node1" presStyleIdx="2" presStyleCnt="4">
        <dgm:presLayoutVars>
          <dgm:bulletEnabled val="1"/>
        </dgm:presLayoutVars>
      </dgm:prSet>
      <dgm:spPr/>
    </dgm:pt>
    <dgm:pt modelId="{55502E4A-25E0-4B69-B351-5E4E54975AEF}" type="pres">
      <dgm:prSet presAssocID="{A860140B-340A-4A47-B786-632E0D1D6598}" presName="sibTrans" presStyleCnt="0"/>
      <dgm:spPr/>
    </dgm:pt>
    <dgm:pt modelId="{EBA9D81F-5FD2-4F47-9660-925D9A3541D0}" type="pres">
      <dgm:prSet presAssocID="{F8AD9622-7180-4DA1-A867-CDCDC418A0A7}" presName="node" presStyleLbl="node1" presStyleIdx="3" presStyleCnt="4">
        <dgm:presLayoutVars>
          <dgm:bulletEnabled val="1"/>
        </dgm:presLayoutVars>
      </dgm:prSet>
      <dgm:spPr/>
    </dgm:pt>
  </dgm:ptLst>
  <dgm:cxnLst>
    <dgm:cxn modelId="{B8FB0D03-7190-4E2F-B63B-B77372031416}" srcId="{D5F96ECA-6D99-498F-A137-DC9C30924402}" destId="{465258D3-466A-45EC-A3E3-CB27AFBDCBB6}" srcOrd="2" destOrd="0" parTransId="{D35E912E-3201-41A8-86A1-5AB1FE66CB89}" sibTransId="{A860140B-340A-4A47-B786-632E0D1D6598}"/>
    <dgm:cxn modelId="{9A26981C-6F90-433B-A846-7830EF6220B5}" srcId="{D5F96ECA-6D99-498F-A137-DC9C30924402}" destId="{7976DF51-2D9F-471B-A7D6-AE6B05C00917}" srcOrd="1" destOrd="0" parTransId="{9C9C389E-4B77-4690-AB8C-8A98E4380FD9}" sibTransId="{FD0D5267-9E48-481E-AD04-9864BA72B7A8}"/>
    <dgm:cxn modelId="{262F706F-7CBA-41E3-9D5A-54005DDB0380}" type="presOf" srcId="{7976DF51-2D9F-471B-A7D6-AE6B05C00917}" destId="{1FD620E1-0577-45E5-9D0D-FE6BF13D4C6F}" srcOrd="0" destOrd="0" presId="urn:microsoft.com/office/officeart/2005/8/layout/default"/>
    <dgm:cxn modelId="{CDB90059-3CE8-4BA5-AE5B-22A9E2AB38ED}" type="presOf" srcId="{D5F96ECA-6D99-498F-A137-DC9C30924402}" destId="{61551102-A71D-4AD6-A4EE-C2FE01444E45}" srcOrd="0" destOrd="0" presId="urn:microsoft.com/office/officeart/2005/8/layout/default"/>
    <dgm:cxn modelId="{1CF00596-8EF7-4212-A131-5B6138D583AA}" srcId="{D5F96ECA-6D99-498F-A137-DC9C30924402}" destId="{685BE34B-A37E-4BD3-978B-7EC1B5FFD7C0}" srcOrd="0" destOrd="0" parTransId="{31DB3E91-2A31-453C-BE88-1B2CACB2CB20}" sibTransId="{7BACB675-F073-4800-B428-3379E0920710}"/>
    <dgm:cxn modelId="{AD07F0B0-E449-4D3A-981C-88D083F96293}" type="presOf" srcId="{F8AD9622-7180-4DA1-A867-CDCDC418A0A7}" destId="{EBA9D81F-5FD2-4F47-9660-925D9A3541D0}" srcOrd="0" destOrd="0" presId="urn:microsoft.com/office/officeart/2005/8/layout/default"/>
    <dgm:cxn modelId="{A6D723D2-FE19-48CA-9751-0DD2E38ECBA1}" type="presOf" srcId="{685BE34B-A37E-4BD3-978B-7EC1B5FFD7C0}" destId="{ACF55DC2-92A5-4A1B-9D74-D7C0EAD81C68}" srcOrd="0" destOrd="0" presId="urn:microsoft.com/office/officeart/2005/8/layout/default"/>
    <dgm:cxn modelId="{AD5AA8E7-009E-4942-9A77-27DA14F07C06}" type="presOf" srcId="{465258D3-466A-45EC-A3E3-CB27AFBDCBB6}" destId="{7E9319DD-AD75-4ED5-9CEE-9E6913B6FA22}" srcOrd="0" destOrd="0" presId="urn:microsoft.com/office/officeart/2005/8/layout/default"/>
    <dgm:cxn modelId="{3F6058EE-8343-4195-AF20-507BC3A2868D}" srcId="{D5F96ECA-6D99-498F-A137-DC9C30924402}" destId="{F8AD9622-7180-4DA1-A867-CDCDC418A0A7}" srcOrd="3" destOrd="0" parTransId="{3BDCF61B-5876-498C-8835-4DFA1F01A4DB}" sibTransId="{1836F253-1426-4E5D-8D9E-D4846173A96A}"/>
    <dgm:cxn modelId="{131AA99B-3479-410B-AEDA-494128B8CCF7}" type="presParOf" srcId="{61551102-A71D-4AD6-A4EE-C2FE01444E45}" destId="{ACF55DC2-92A5-4A1B-9D74-D7C0EAD81C68}" srcOrd="0" destOrd="0" presId="urn:microsoft.com/office/officeart/2005/8/layout/default"/>
    <dgm:cxn modelId="{C64951E8-4B56-4362-B789-8ACE38F075FA}" type="presParOf" srcId="{61551102-A71D-4AD6-A4EE-C2FE01444E45}" destId="{C057EE74-2522-47F2-8A7A-538B29F41934}" srcOrd="1" destOrd="0" presId="urn:microsoft.com/office/officeart/2005/8/layout/default"/>
    <dgm:cxn modelId="{9459F477-833E-4F22-899F-399090A5FDCC}" type="presParOf" srcId="{61551102-A71D-4AD6-A4EE-C2FE01444E45}" destId="{1FD620E1-0577-45E5-9D0D-FE6BF13D4C6F}" srcOrd="2" destOrd="0" presId="urn:microsoft.com/office/officeart/2005/8/layout/default"/>
    <dgm:cxn modelId="{C7EAA59B-B91C-4F1F-97D3-4C95ACB836B9}" type="presParOf" srcId="{61551102-A71D-4AD6-A4EE-C2FE01444E45}" destId="{AF37152E-AB6A-4055-9ABC-89BF4E773391}" srcOrd="3" destOrd="0" presId="urn:microsoft.com/office/officeart/2005/8/layout/default"/>
    <dgm:cxn modelId="{F694391C-6CB1-4B62-AFBE-8C4E7283953E}" type="presParOf" srcId="{61551102-A71D-4AD6-A4EE-C2FE01444E45}" destId="{7E9319DD-AD75-4ED5-9CEE-9E6913B6FA22}" srcOrd="4" destOrd="0" presId="urn:microsoft.com/office/officeart/2005/8/layout/default"/>
    <dgm:cxn modelId="{AF5084DC-27C4-4444-A4AE-2BB112E8F340}" type="presParOf" srcId="{61551102-A71D-4AD6-A4EE-C2FE01444E45}" destId="{55502E4A-25E0-4B69-B351-5E4E54975AEF}" srcOrd="5" destOrd="0" presId="urn:microsoft.com/office/officeart/2005/8/layout/default"/>
    <dgm:cxn modelId="{11ABEA62-A12B-4C49-9DDC-755823789254}" type="presParOf" srcId="{61551102-A71D-4AD6-A4EE-C2FE01444E45}" destId="{EBA9D81F-5FD2-4F47-9660-925D9A3541D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4557B8-4294-44EF-99ED-824F37A6F71B}" type="doc">
      <dgm:prSet loTypeId="urn:microsoft.com/office/officeart/2005/8/layout/venn3" loCatId="relationship" qsTypeId="urn:microsoft.com/office/officeart/2005/8/quickstyle/simple1" qsCatId="simple" csTypeId="urn:microsoft.com/office/officeart/2005/8/colors/colorful4" csCatId="colorful" phldr="1"/>
      <dgm:spPr/>
      <dgm:t>
        <a:bodyPr/>
        <a:lstStyle/>
        <a:p>
          <a:endParaRPr lang="en-GB"/>
        </a:p>
      </dgm:t>
    </dgm:pt>
    <dgm:pt modelId="{406322C6-0F95-48F2-BFCC-CD3B24E463E6}">
      <dgm:prSet phldrT="[Text]"/>
      <dgm:spPr/>
      <dgm:t>
        <a:bodyPr/>
        <a:lstStyle/>
        <a:p>
          <a:r>
            <a:rPr lang="en-GB" dirty="0"/>
            <a:t> Discomfort, uncertainty, and unknowing</a:t>
          </a:r>
        </a:p>
      </dgm:t>
    </dgm:pt>
    <dgm:pt modelId="{DA757FA8-B306-4BD0-A45C-3D1E01F5A1C1}" type="parTrans" cxnId="{D0474381-C683-4243-8097-E3559E86FF24}">
      <dgm:prSet/>
      <dgm:spPr/>
      <dgm:t>
        <a:bodyPr/>
        <a:lstStyle/>
        <a:p>
          <a:endParaRPr lang="en-GB"/>
        </a:p>
      </dgm:t>
    </dgm:pt>
    <dgm:pt modelId="{348DDC19-F28B-4095-8F6E-792E1C99477B}" type="sibTrans" cxnId="{D0474381-C683-4243-8097-E3559E86FF24}">
      <dgm:prSet/>
      <dgm:spPr/>
      <dgm:t>
        <a:bodyPr/>
        <a:lstStyle/>
        <a:p>
          <a:endParaRPr lang="en-GB"/>
        </a:p>
      </dgm:t>
    </dgm:pt>
    <dgm:pt modelId="{E1A4442F-5E76-428F-80C4-90049899EEF4}">
      <dgm:prSet phldrT="[Text]"/>
      <dgm:spPr/>
      <dgm:t>
        <a:bodyPr/>
        <a:lstStyle/>
        <a:p>
          <a:r>
            <a:rPr lang="en-GB" dirty="0"/>
            <a:t>Comfortable with the discomfort</a:t>
          </a:r>
        </a:p>
      </dgm:t>
    </dgm:pt>
    <dgm:pt modelId="{1B2C6B9D-6231-40CA-990E-ECFA6DD96250}" type="parTrans" cxnId="{1432944A-04BD-4556-B9E7-715719DB3544}">
      <dgm:prSet/>
      <dgm:spPr/>
      <dgm:t>
        <a:bodyPr/>
        <a:lstStyle/>
        <a:p>
          <a:endParaRPr lang="en-GB"/>
        </a:p>
      </dgm:t>
    </dgm:pt>
    <dgm:pt modelId="{4A8FE977-D722-45D0-A582-8F249B66AD95}" type="sibTrans" cxnId="{1432944A-04BD-4556-B9E7-715719DB3544}">
      <dgm:prSet/>
      <dgm:spPr/>
      <dgm:t>
        <a:bodyPr/>
        <a:lstStyle/>
        <a:p>
          <a:endParaRPr lang="en-GB"/>
        </a:p>
      </dgm:t>
    </dgm:pt>
    <dgm:pt modelId="{3E20AECB-2C44-4018-B31A-BFF6D115CC46}">
      <dgm:prSet phldrT="[Text]"/>
      <dgm:spPr/>
      <dgm:t>
        <a:bodyPr/>
        <a:lstStyle/>
        <a:p>
          <a:r>
            <a:rPr lang="en-GB" dirty="0"/>
            <a:t>Reflect and challenge yourself</a:t>
          </a:r>
        </a:p>
      </dgm:t>
    </dgm:pt>
    <dgm:pt modelId="{50A76126-43E0-48C8-838A-8DE150C2C2D0}" type="parTrans" cxnId="{627CCFD7-F6D9-4A7D-B827-E238C1488613}">
      <dgm:prSet/>
      <dgm:spPr/>
      <dgm:t>
        <a:bodyPr/>
        <a:lstStyle/>
        <a:p>
          <a:endParaRPr lang="en-GB"/>
        </a:p>
      </dgm:t>
    </dgm:pt>
    <dgm:pt modelId="{E479DCD9-4E8F-4A0B-8663-36103CDDCA6F}" type="sibTrans" cxnId="{627CCFD7-F6D9-4A7D-B827-E238C1488613}">
      <dgm:prSet/>
      <dgm:spPr/>
      <dgm:t>
        <a:bodyPr/>
        <a:lstStyle/>
        <a:p>
          <a:endParaRPr lang="en-GB"/>
        </a:p>
      </dgm:t>
    </dgm:pt>
    <dgm:pt modelId="{D54E5297-5507-40EC-9623-B68F4D36AA27}">
      <dgm:prSet phldrT="[Text]"/>
      <dgm:spPr/>
      <dgm:t>
        <a:bodyPr/>
        <a:lstStyle/>
        <a:p>
          <a:r>
            <a:rPr lang="en-GB" dirty="0"/>
            <a:t>Create and support meaningful   action and change </a:t>
          </a:r>
        </a:p>
      </dgm:t>
    </dgm:pt>
    <dgm:pt modelId="{3605CF36-5691-43F8-A13C-994FD26B5FC1}" type="parTrans" cxnId="{E21EDEB1-36E2-4706-B9F2-403D66D3C7B1}">
      <dgm:prSet/>
      <dgm:spPr/>
      <dgm:t>
        <a:bodyPr/>
        <a:lstStyle/>
        <a:p>
          <a:endParaRPr lang="en-GB"/>
        </a:p>
      </dgm:t>
    </dgm:pt>
    <dgm:pt modelId="{023CC724-CBA2-40B5-9037-47E269438621}" type="sibTrans" cxnId="{E21EDEB1-36E2-4706-B9F2-403D66D3C7B1}">
      <dgm:prSet/>
      <dgm:spPr/>
      <dgm:t>
        <a:bodyPr/>
        <a:lstStyle/>
        <a:p>
          <a:endParaRPr lang="en-GB"/>
        </a:p>
      </dgm:t>
    </dgm:pt>
    <dgm:pt modelId="{51873FB3-45BF-4A83-B0FA-132B3E1C1F6A}" type="pres">
      <dgm:prSet presAssocID="{B94557B8-4294-44EF-99ED-824F37A6F71B}" presName="Name0" presStyleCnt="0">
        <dgm:presLayoutVars>
          <dgm:dir/>
          <dgm:resizeHandles val="exact"/>
        </dgm:presLayoutVars>
      </dgm:prSet>
      <dgm:spPr/>
    </dgm:pt>
    <dgm:pt modelId="{1E1AB2B5-3D4E-41C2-8076-CADC5195D8B0}" type="pres">
      <dgm:prSet presAssocID="{406322C6-0F95-48F2-BFCC-CD3B24E463E6}" presName="Name5" presStyleLbl="vennNode1" presStyleIdx="0" presStyleCnt="4">
        <dgm:presLayoutVars>
          <dgm:bulletEnabled val="1"/>
        </dgm:presLayoutVars>
      </dgm:prSet>
      <dgm:spPr/>
    </dgm:pt>
    <dgm:pt modelId="{8FEFEF7F-93D0-4423-8D4C-21684D7A5416}" type="pres">
      <dgm:prSet presAssocID="{348DDC19-F28B-4095-8F6E-792E1C99477B}" presName="space" presStyleCnt="0"/>
      <dgm:spPr/>
    </dgm:pt>
    <dgm:pt modelId="{0A163598-1FA6-44AF-9ECA-D51A1C169DDF}" type="pres">
      <dgm:prSet presAssocID="{E1A4442F-5E76-428F-80C4-90049899EEF4}" presName="Name5" presStyleLbl="vennNode1" presStyleIdx="1" presStyleCnt="4">
        <dgm:presLayoutVars>
          <dgm:bulletEnabled val="1"/>
        </dgm:presLayoutVars>
      </dgm:prSet>
      <dgm:spPr/>
    </dgm:pt>
    <dgm:pt modelId="{380A3839-C590-4469-86A3-A5D8900FD180}" type="pres">
      <dgm:prSet presAssocID="{4A8FE977-D722-45D0-A582-8F249B66AD95}" presName="space" presStyleCnt="0"/>
      <dgm:spPr/>
    </dgm:pt>
    <dgm:pt modelId="{71055990-E34C-470D-B533-800FD67EA0C9}" type="pres">
      <dgm:prSet presAssocID="{3E20AECB-2C44-4018-B31A-BFF6D115CC46}" presName="Name5" presStyleLbl="vennNode1" presStyleIdx="2" presStyleCnt="4">
        <dgm:presLayoutVars>
          <dgm:bulletEnabled val="1"/>
        </dgm:presLayoutVars>
      </dgm:prSet>
      <dgm:spPr/>
    </dgm:pt>
    <dgm:pt modelId="{366669D8-ED9C-45E2-A58D-007342CBF693}" type="pres">
      <dgm:prSet presAssocID="{E479DCD9-4E8F-4A0B-8663-36103CDDCA6F}" presName="space" presStyleCnt="0"/>
      <dgm:spPr/>
    </dgm:pt>
    <dgm:pt modelId="{291AFAC8-5D75-4AAA-953F-B2A075579BF8}" type="pres">
      <dgm:prSet presAssocID="{D54E5297-5507-40EC-9623-B68F4D36AA27}" presName="Name5" presStyleLbl="vennNode1" presStyleIdx="3" presStyleCnt="4">
        <dgm:presLayoutVars>
          <dgm:bulletEnabled val="1"/>
        </dgm:presLayoutVars>
      </dgm:prSet>
      <dgm:spPr/>
    </dgm:pt>
  </dgm:ptLst>
  <dgm:cxnLst>
    <dgm:cxn modelId="{90B20517-7BB2-4865-BC84-80D39486F036}" type="presOf" srcId="{D54E5297-5507-40EC-9623-B68F4D36AA27}" destId="{291AFAC8-5D75-4AAA-953F-B2A075579BF8}" srcOrd="0" destOrd="0" presId="urn:microsoft.com/office/officeart/2005/8/layout/venn3"/>
    <dgm:cxn modelId="{1432944A-04BD-4556-B9E7-715719DB3544}" srcId="{B94557B8-4294-44EF-99ED-824F37A6F71B}" destId="{E1A4442F-5E76-428F-80C4-90049899EEF4}" srcOrd="1" destOrd="0" parTransId="{1B2C6B9D-6231-40CA-990E-ECFA6DD96250}" sibTransId="{4A8FE977-D722-45D0-A582-8F249B66AD95}"/>
    <dgm:cxn modelId="{D0474381-C683-4243-8097-E3559E86FF24}" srcId="{B94557B8-4294-44EF-99ED-824F37A6F71B}" destId="{406322C6-0F95-48F2-BFCC-CD3B24E463E6}" srcOrd="0" destOrd="0" parTransId="{DA757FA8-B306-4BD0-A45C-3D1E01F5A1C1}" sibTransId="{348DDC19-F28B-4095-8F6E-792E1C99477B}"/>
    <dgm:cxn modelId="{545A0F83-6E71-4383-A6DF-E777DAD8F934}" type="presOf" srcId="{3E20AECB-2C44-4018-B31A-BFF6D115CC46}" destId="{71055990-E34C-470D-B533-800FD67EA0C9}" srcOrd="0" destOrd="0" presId="urn:microsoft.com/office/officeart/2005/8/layout/venn3"/>
    <dgm:cxn modelId="{C8578588-3D0B-41A1-876E-0286DE82A6DC}" type="presOf" srcId="{406322C6-0F95-48F2-BFCC-CD3B24E463E6}" destId="{1E1AB2B5-3D4E-41C2-8076-CADC5195D8B0}" srcOrd="0" destOrd="0" presId="urn:microsoft.com/office/officeart/2005/8/layout/venn3"/>
    <dgm:cxn modelId="{1FD87196-1709-4096-85CC-5062D1CD9DFA}" type="presOf" srcId="{B94557B8-4294-44EF-99ED-824F37A6F71B}" destId="{51873FB3-45BF-4A83-B0FA-132B3E1C1F6A}" srcOrd="0" destOrd="0" presId="urn:microsoft.com/office/officeart/2005/8/layout/venn3"/>
    <dgm:cxn modelId="{E21EDEB1-36E2-4706-B9F2-403D66D3C7B1}" srcId="{B94557B8-4294-44EF-99ED-824F37A6F71B}" destId="{D54E5297-5507-40EC-9623-B68F4D36AA27}" srcOrd="3" destOrd="0" parTransId="{3605CF36-5691-43F8-A13C-994FD26B5FC1}" sibTransId="{023CC724-CBA2-40B5-9037-47E269438621}"/>
    <dgm:cxn modelId="{627CCFD7-F6D9-4A7D-B827-E238C1488613}" srcId="{B94557B8-4294-44EF-99ED-824F37A6F71B}" destId="{3E20AECB-2C44-4018-B31A-BFF6D115CC46}" srcOrd="2" destOrd="0" parTransId="{50A76126-43E0-48C8-838A-8DE150C2C2D0}" sibTransId="{E479DCD9-4E8F-4A0B-8663-36103CDDCA6F}"/>
    <dgm:cxn modelId="{33F7DAF5-1A06-4C26-BDD6-5D857F63F763}" type="presOf" srcId="{E1A4442F-5E76-428F-80C4-90049899EEF4}" destId="{0A163598-1FA6-44AF-9ECA-D51A1C169DDF}" srcOrd="0" destOrd="0" presId="urn:microsoft.com/office/officeart/2005/8/layout/venn3"/>
    <dgm:cxn modelId="{E71994EF-9297-4714-9000-6D3FCCA7DF62}" type="presParOf" srcId="{51873FB3-45BF-4A83-B0FA-132B3E1C1F6A}" destId="{1E1AB2B5-3D4E-41C2-8076-CADC5195D8B0}" srcOrd="0" destOrd="0" presId="urn:microsoft.com/office/officeart/2005/8/layout/venn3"/>
    <dgm:cxn modelId="{04FC8C38-052D-481B-8999-F2CFCE2E8499}" type="presParOf" srcId="{51873FB3-45BF-4A83-B0FA-132B3E1C1F6A}" destId="{8FEFEF7F-93D0-4423-8D4C-21684D7A5416}" srcOrd="1" destOrd="0" presId="urn:microsoft.com/office/officeart/2005/8/layout/venn3"/>
    <dgm:cxn modelId="{B34C8BD7-3072-434E-866A-96A9E535FC66}" type="presParOf" srcId="{51873FB3-45BF-4A83-B0FA-132B3E1C1F6A}" destId="{0A163598-1FA6-44AF-9ECA-D51A1C169DDF}" srcOrd="2" destOrd="0" presId="urn:microsoft.com/office/officeart/2005/8/layout/venn3"/>
    <dgm:cxn modelId="{B04F5159-284C-46D8-BA90-85B967E9CBDA}" type="presParOf" srcId="{51873FB3-45BF-4A83-B0FA-132B3E1C1F6A}" destId="{380A3839-C590-4469-86A3-A5D8900FD180}" srcOrd="3" destOrd="0" presId="urn:microsoft.com/office/officeart/2005/8/layout/venn3"/>
    <dgm:cxn modelId="{0FDCB881-5421-4051-B1DF-06F3F121494E}" type="presParOf" srcId="{51873FB3-45BF-4A83-B0FA-132B3E1C1F6A}" destId="{71055990-E34C-470D-B533-800FD67EA0C9}" srcOrd="4" destOrd="0" presId="urn:microsoft.com/office/officeart/2005/8/layout/venn3"/>
    <dgm:cxn modelId="{7439644E-C42A-429D-8CC7-F298F5C1E5F2}" type="presParOf" srcId="{51873FB3-45BF-4A83-B0FA-132B3E1C1F6A}" destId="{366669D8-ED9C-45E2-A58D-007342CBF693}" srcOrd="5" destOrd="0" presId="urn:microsoft.com/office/officeart/2005/8/layout/venn3"/>
    <dgm:cxn modelId="{3AC27A79-5B81-40E8-A661-4BDEEBC6851A}" type="presParOf" srcId="{51873FB3-45BF-4A83-B0FA-132B3E1C1F6A}" destId="{291AFAC8-5D75-4AAA-953F-B2A075579BF8}"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EB0425-E93D-4828-A7CE-55203A964E41}"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GB"/>
        </a:p>
      </dgm:t>
    </dgm:pt>
    <dgm:pt modelId="{7AB9EFE7-D6A2-428E-B366-FFB4A998DA73}">
      <dgm:prSet phldrT="[Text]" custT="1"/>
      <dgm:spPr/>
      <dgm:t>
        <a:bodyPr/>
        <a:lstStyle/>
        <a:p>
          <a:r>
            <a:rPr lang="en-US" sz="2200" b="1" dirty="0"/>
            <a:t>Ethnic Disproportionalities  in child protection</a:t>
          </a:r>
          <a:endParaRPr lang="en-GB" sz="2200" b="1" dirty="0"/>
        </a:p>
      </dgm:t>
    </dgm:pt>
    <dgm:pt modelId="{E3CFD65C-1A0D-4034-82A6-75758D19A664}" type="parTrans" cxnId="{F0F1A193-E5BB-44D2-8B4D-EA97BA3BDB8A}">
      <dgm:prSet/>
      <dgm:spPr/>
      <dgm:t>
        <a:bodyPr/>
        <a:lstStyle/>
        <a:p>
          <a:endParaRPr lang="en-GB"/>
        </a:p>
      </dgm:t>
    </dgm:pt>
    <dgm:pt modelId="{8C2EEBDF-C3A1-49AD-A731-AF1A02A39E32}" type="sibTrans" cxnId="{F0F1A193-E5BB-44D2-8B4D-EA97BA3BDB8A}">
      <dgm:prSet/>
      <dgm:spPr/>
      <dgm:t>
        <a:bodyPr/>
        <a:lstStyle/>
        <a:p>
          <a:endParaRPr lang="en-GB"/>
        </a:p>
      </dgm:t>
    </dgm:pt>
    <dgm:pt modelId="{4A7D9EA8-A22F-43BA-BB2F-91444AA18B02}">
      <dgm:prSet phldrT="[Text]"/>
      <dgm:spPr>
        <a:solidFill>
          <a:schemeClr val="accent1">
            <a:lumMod val="20000"/>
            <a:lumOff val="80000"/>
            <a:alpha val="50000"/>
          </a:schemeClr>
        </a:solidFill>
      </dgm:spPr>
      <dgm:t>
        <a:bodyPr/>
        <a:lstStyle/>
        <a:p>
          <a:r>
            <a:rPr lang="en-US" b="1" dirty="0"/>
            <a:t>Research </a:t>
          </a:r>
          <a:endParaRPr lang="en-GB" b="1" dirty="0"/>
        </a:p>
      </dgm:t>
    </dgm:pt>
    <dgm:pt modelId="{E67E18FA-C5F3-4D9F-A2DB-024CFC4F8721}" type="parTrans" cxnId="{10FB474C-ED86-4111-B0A8-AAAE6F84954F}">
      <dgm:prSet/>
      <dgm:spPr/>
      <dgm:t>
        <a:bodyPr/>
        <a:lstStyle/>
        <a:p>
          <a:endParaRPr lang="en-GB"/>
        </a:p>
      </dgm:t>
    </dgm:pt>
    <dgm:pt modelId="{12B72D1F-81BA-4761-AA47-0A68914A104C}" type="sibTrans" cxnId="{10FB474C-ED86-4111-B0A8-AAAE6F84954F}">
      <dgm:prSet/>
      <dgm:spPr/>
      <dgm:t>
        <a:bodyPr/>
        <a:lstStyle/>
        <a:p>
          <a:endParaRPr lang="en-GB"/>
        </a:p>
      </dgm:t>
    </dgm:pt>
    <dgm:pt modelId="{DC03D25E-8AA1-4A78-8885-62B6D7AE1765}">
      <dgm:prSet phldrT="[Text]"/>
      <dgm:spPr>
        <a:solidFill>
          <a:schemeClr val="accent6">
            <a:lumMod val="40000"/>
            <a:lumOff val="60000"/>
            <a:alpha val="50000"/>
          </a:schemeClr>
        </a:solidFill>
      </dgm:spPr>
      <dgm:t>
        <a:bodyPr/>
        <a:lstStyle/>
        <a:p>
          <a:r>
            <a:rPr lang="en-US" b="1" dirty="0"/>
            <a:t>Theory </a:t>
          </a:r>
          <a:endParaRPr lang="en-GB" b="1" dirty="0"/>
        </a:p>
      </dgm:t>
    </dgm:pt>
    <dgm:pt modelId="{DA1D5BE0-BA4D-4871-867A-91BED21D7757}" type="parTrans" cxnId="{612AAE65-281B-4A06-8CF9-2046DE99BAB4}">
      <dgm:prSet/>
      <dgm:spPr/>
      <dgm:t>
        <a:bodyPr/>
        <a:lstStyle/>
        <a:p>
          <a:endParaRPr lang="en-GB"/>
        </a:p>
      </dgm:t>
    </dgm:pt>
    <dgm:pt modelId="{6FED75CE-DD1C-45B5-B458-673526EB89CB}" type="sibTrans" cxnId="{612AAE65-281B-4A06-8CF9-2046DE99BAB4}">
      <dgm:prSet/>
      <dgm:spPr/>
      <dgm:t>
        <a:bodyPr/>
        <a:lstStyle/>
        <a:p>
          <a:endParaRPr lang="en-GB"/>
        </a:p>
      </dgm:t>
    </dgm:pt>
    <dgm:pt modelId="{D9E92D7D-2953-4CCD-88A0-D597A9E0C26F}">
      <dgm:prSet phldrT="[Text]"/>
      <dgm:spPr>
        <a:solidFill>
          <a:schemeClr val="accent4">
            <a:lumMod val="40000"/>
            <a:lumOff val="60000"/>
            <a:alpha val="50000"/>
          </a:schemeClr>
        </a:solidFill>
      </dgm:spPr>
      <dgm:t>
        <a:bodyPr/>
        <a:lstStyle/>
        <a:p>
          <a:r>
            <a:rPr lang="en-US" b="1" dirty="0"/>
            <a:t>Practice </a:t>
          </a:r>
          <a:endParaRPr lang="en-GB" b="1" dirty="0"/>
        </a:p>
      </dgm:t>
    </dgm:pt>
    <dgm:pt modelId="{02AC3D9A-0BA9-43BF-8B03-753FC6D1DD02}" type="parTrans" cxnId="{F0DA07EA-1ACE-4FA9-ACB2-593A23A86280}">
      <dgm:prSet/>
      <dgm:spPr/>
      <dgm:t>
        <a:bodyPr/>
        <a:lstStyle/>
        <a:p>
          <a:endParaRPr lang="en-GB"/>
        </a:p>
      </dgm:t>
    </dgm:pt>
    <dgm:pt modelId="{44DD4FB7-438D-42EC-B170-D5613829C945}" type="sibTrans" cxnId="{F0DA07EA-1ACE-4FA9-ACB2-593A23A86280}">
      <dgm:prSet/>
      <dgm:spPr/>
      <dgm:t>
        <a:bodyPr/>
        <a:lstStyle/>
        <a:p>
          <a:endParaRPr lang="en-GB"/>
        </a:p>
      </dgm:t>
    </dgm:pt>
    <dgm:pt modelId="{B73C2471-59F3-4EA4-ADD3-90064236FFC3}" type="pres">
      <dgm:prSet presAssocID="{CBEB0425-E93D-4828-A7CE-55203A964E41}" presName="composite" presStyleCnt="0">
        <dgm:presLayoutVars>
          <dgm:chMax val="1"/>
          <dgm:dir/>
          <dgm:resizeHandles val="exact"/>
        </dgm:presLayoutVars>
      </dgm:prSet>
      <dgm:spPr/>
    </dgm:pt>
    <dgm:pt modelId="{5990A80F-4D5B-4A79-9DB8-FA2821168508}" type="pres">
      <dgm:prSet presAssocID="{CBEB0425-E93D-4828-A7CE-55203A964E41}" presName="radial" presStyleCnt="0">
        <dgm:presLayoutVars>
          <dgm:animLvl val="ctr"/>
        </dgm:presLayoutVars>
      </dgm:prSet>
      <dgm:spPr/>
    </dgm:pt>
    <dgm:pt modelId="{A8606EFA-EBE9-491C-830B-4EC03B075DB0}" type="pres">
      <dgm:prSet presAssocID="{7AB9EFE7-D6A2-428E-B366-FFB4A998DA73}" presName="centerShape" presStyleLbl="vennNode1" presStyleIdx="0" presStyleCnt="4" custScaleX="106073"/>
      <dgm:spPr/>
    </dgm:pt>
    <dgm:pt modelId="{AF626D28-C551-498E-B101-042BFE55B882}" type="pres">
      <dgm:prSet presAssocID="{4A7D9EA8-A22F-43BA-BB2F-91444AA18B02}" presName="node" presStyleLbl="vennNode1" presStyleIdx="1" presStyleCnt="4">
        <dgm:presLayoutVars>
          <dgm:bulletEnabled val="1"/>
        </dgm:presLayoutVars>
      </dgm:prSet>
      <dgm:spPr/>
    </dgm:pt>
    <dgm:pt modelId="{963C03DE-5D79-44AE-861D-0BD510BF5E7B}" type="pres">
      <dgm:prSet presAssocID="{DC03D25E-8AA1-4A78-8885-62B6D7AE1765}" presName="node" presStyleLbl="vennNode1" presStyleIdx="2" presStyleCnt="4">
        <dgm:presLayoutVars>
          <dgm:bulletEnabled val="1"/>
        </dgm:presLayoutVars>
      </dgm:prSet>
      <dgm:spPr/>
    </dgm:pt>
    <dgm:pt modelId="{A9CFBCF1-3DAE-4DA7-877F-FF33A0485297}" type="pres">
      <dgm:prSet presAssocID="{D9E92D7D-2953-4CCD-88A0-D597A9E0C26F}" presName="node" presStyleLbl="vennNode1" presStyleIdx="3" presStyleCnt="4">
        <dgm:presLayoutVars>
          <dgm:bulletEnabled val="1"/>
        </dgm:presLayoutVars>
      </dgm:prSet>
      <dgm:spPr/>
    </dgm:pt>
  </dgm:ptLst>
  <dgm:cxnLst>
    <dgm:cxn modelId="{3D074E03-1D21-48AF-925B-DFFB8B75E892}" type="presOf" srcId="{DC03D25E-8AA1-4A78-8885-62B6D7AE1765}" destId="{963C03DE-5D79-44AE-861D-0BD510BF5E7B}" srcOrd="0" destOrd="0" presId="urn:microsoft.com/office/officeart/2005/8/layout/radial3"/>
    <dgm:cxn modelId="{8E43D160-6DDF-49A1-88C4-04C8F5260D87}" type="presOf" srcId="{CBEB0425-E93D-4828-A7CE-55203A964E41}" destId="{B73C2471-59F3-4EA4-ADD3-90064236FFC3}" srcOrd="0" destOrd="0" presId="urn:microsoft.com/office/officeart/2005/8/layout/radial3"/>
    <dgm:cxn modelId="{612AAE65-281B-4A06-8CF9-2046DE99BAB4}" srcId="{7AB9EFE7-D6A2-428E-B366-FFB4A998DA73}" destId="{DC03D25E-8AA1-4A78-8885-62B6D7AE1765}" srcOrd="1" destOrd="0" parTransId="{DA1D5BE0-BA4D-4871-867A-91BED21D7757}" sibTransId="{6FED75CE-DD1C-45B5-B458-673526EB89CB}"/>
    <dgm:cxn modelId="{10FB474C-ED86-4111-B0A8-AAAE6F84954F}" srcId="{7AB9EFE7-D6A2-428E-B366-FFB4A998DA73}" destId="{4A7D9EA8-A22F-43BA-BB2F-91444AA18B02}" srcOrd="0" destOrd="0" parTransId="{E67E18FA-C5F3-4D9F-A2DB-024CFC4F8721}" sibTransId="{12B72D1F-81BA-4761-AA47-0A68914A104C}"/>
    <dgm:cxn modelId="{F0F1A193-E5BB-44D2-8B4D-EA97BA3BDB8A}" srcId="{CBEB0425-E93D-4828-A7CE-55203A964E41}" destId="{7AB9EFE7-D6A2-428E-B366-FFB4A998DA73}" srcOrd="0" destOrd="0" parTransId="{E3CFD65C-1A0D-4034-82A6-75758D19A664}" sibTransId="{8C2EEBDF-C3A1-49AD-A731-AF1A02A39E32}"/>
    <dgm:cxn modelId="{8689309A-3A24-415F-A9BD-A568A86C818E}" type="presOf" srcId="{D9E92D7D-2953-4CCD-88A0-D597A9E0C26F}" destId="{A9CFBCF1-3DAE-4DA7-877F-FF33A0485297}" srcOrd="0" destOrd="0" presId="urn:microsoft.com/office/officeart/2005/8/layout/radial3"/>
    <dgm:cxn modelId="{52A78ECA-2BA5-499D-8F18-2DFFBAFF941B}" type="presOf" srcId="{4A7D9EA8-A22F-43BA-BB2F-91444AA18B02}" destId="{AF626D28-C551-498E-B101-042BFE55B882}" srcOrd="0" destOrd="0" presId="urn:microsoft.com/office/officeart/2005/8/layout/radial3"/>
    <dgm:cxn modelId="{F2F9CADC-7F09-4BBB-9E0F-5DED6A888222}" type="presOf" srcId="{7AB9EFE7-D6A2-428E-B366-FFB4A998DA73}" destId="{A8606EFA-EBE9-491C-830B-4EC03B075DB0}" srcOrd="0" destOrd="0" presId="urn:microsoft.com/office/officeart/2005/8/layout/radial3"/>
    <dgm:cxn modelId="{F0DA07EA-1ACE-4FA9-ACB2-593A23A86280}" srcId="{7AB9EFE7-D6A2-428E-B366-FFB4A998DA73}" destId="{D9E92D7D-2953-4CCD-88A0-D597A9E0C26F}" srcOrd="2" destOrd="0" parTransId="{02AC3D9A-0BA9-43BF-8B03-753FC6D1DD02}" sibTransId="{44DD4FB7-438D-42EC-B170-D5613829C945}"/>
    <dgm:cxn modelId="{0523FE52-14B0-41CA-9E51-CE5C37829CF0}" type="presParOf" srcId="{B73C2471-59F3-4EA4-ADD3-90064236FFC3}" destId="{5990A80F-4D5B-4A79-9DB8-FA2821168508}" srcOrd="0" destOrd="0" presId="urn:microsoft.com/office/officeart/2005/8/layout/radial3"/>
    <dgm:cxn modelId="{3864F6B9-6EEA-46AB-98E7-5377FE82E171}" type="presParOf" srcId="{5990A80F-4D5B-4A79-9DB8-FA2821168508}" destId="{A8606EFA-EBE9-491C-830B-4EC03B075DB0}" srcOrd="0" destOrd="0" presId="urn:microsoft.com/office/officeart/2005/8/layout/radial3"/>
    <dgm:cxn modelId="{800F6BBF-1B87-4642-91B6-89A773D8D805}" type="presParOf" srcId="{5990A80F-4D5B-4A79-9DB8-FA2821168508}" destId="{AF626D28-C551-498E-B101-042BFE55B882}" srcOrd="1" destOrd="0" presId="urn:microsoft.com/office/officeart/2005/8/layout/radial3"/>
    <dgm:cxn modelId="{EBF62A90-05CF-4677-ADF3-A7F2A45BFE7B}" type="presParOf" srcId="{5990A80F-4D5B-4A79-9DB8-FA2821168508}" destId="{963C03DE-5D79-44AE-861D-0BD510BF5E7B}" srcOrd="2" destOrd="0" presId="urn:microsoft.com/office/officeart/2005/8/layout/radial3"/>
    <dgm:cxn modelId="{3EB5A23B-5F63-46AD-BD2A-EB1A606D6E48}" type="presParOf" srcId="{5990A80F-4D5B-4A79-9DB8-FA2821168508}" destId="{A9CFBCF1-3DAE-4DA7-877F-FF33A0485297}"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7AEC2C-8BC4-4757-A42C-D03B7E8FB192}" type="doc">
      <dgm:prSet loTypeId="urn:microsoft.com/office/officeart/2005/8/layout/radial6" loCatId="relationship" qsTypeId="urn:microsoft.com/office/officeart/2005/8/quickstyle/simple3" qsCatId="simple" csTypeId="urn:microsoft.com/office/officeart/2005/8/colors/accent1_2" csCatId="accent1" phldr="1"/>
      <dgm:spPr/>
      <dgm:t>
        <a:bodyPr/>
        <a:lstStyle/>
        <a:p>
          <a:endParaRPr lang="en-GB"/>
        </a:p>
      </dgm:t>
    </dgm:pt>
    <dgm:pt modelId="{4FE2A66D-2191-4A92-BA80-CFFFD5D309B4}">
      <dgm:prSet phldrT="[Text]" custT="1"/>
      <dgm:spPr>
        <a:solidFill>
          <a:schemeClr val="accent2">
            <a:lumMod val="20000"/>
            <a:lumOff val="80000"/>
          </a:schemeClr>
        </a:solidFill>
      </dgm:spPr>
      <dgm:t>
        <a:bodyPr/>
        <a:lstStyle/>
        <a:p>
          <a:r>
            <a:rPr lang="en-US" sz="2000" b="1" dirty="0"/>
            <a:t>Intersections in child protection </a:t>
          </a:r>
          <a:endParaRPr lang="en-GB" sz="2000" b="1" dirty="0"/>
        </a:p>
      </dgm:t>
    </dgm:pt>
    <dgm:pt modelId="{E45598F8-6AC8-4277-B550-3E46CBCCED73}" type="parTrans" cxnId="{E2C0C0C6-14E0-4E13-B1F0-84650D0B19F2}">
      <dgm:prSet/>
      <dgm:spPr/>
      <dgm:t>
        <a:bodyPr/>
        <a:lstStyle/>
        <a:p>
          <a:endParaRPr lang="en-GB"/>
        </a:p>
      </dgm:t>
    </dgm:pt>
    <dgm:pt modelId="{1AAD734D-05CC-449D-845D-4DFC95832998}" type="sibTrans" cxnId="{E2C0C0C6-14E0-4E13-B1F0-84650D0B19F2}">
      <dgm:prSet/>
      <dgm:spPr/>
      <dgm:t>
        <a:bodyPr/>
        <a:lstStyle/>
        <a:p>
          <a:endParaRPr lang="en-GB"/>
        </a:p>
      </dgm:t>
    </dgm:pt>
    <dgm:pt modelId="{5EB178D3-8DCD-474D-B2EA-D36671664303}">
      <dgm:prSet phldrT="[Text]" custT="1"/>
      <dgm:spPr>
        <a:solidFill>
          <a:schemeClr val="accent2">
            <a:lumMod val="20000"/>
            <a:lumOff val="80000"/>
          </a:schemeClr>
        </a:solidFill>
      </dgm:spPr>
      <dgm:t>
        <a:bodyPr/>
        <a:lstStyle/>
        <a:p>
          <a:r>
            <a:rPr lang="en-US" sz="1800" dirty="0"/>
            <a:t>Race/</a:t>
          </a:r>
        </a:p>
        <a:p>
          <a:r>
            <a:rPr lang="en-US" sz="1800" dirty="0"/>
            <a:t>ethnicity and gender</a:t>
          </a:r>
          <a:endParaRPr lang="en-GB" sz="1800" dirty="0"/>
        </a:p>
      </dgm:t>
    </dgm:pt>
    <dgm:pt modelId="{14FD8403-8514-4850-98CD-077A515FE641}" type="parTrans" cxnId="{7E8FB664-0137-46D3-8E30-5452ACBDD5C4}">
      <dgm:prSet/>
      <dgm:spPr/>
      <dgm:t>
        <a:bodyPr/>
        <a:lstStyle/>
        <a:p>
          <a:endParaRPr lang="en-GB"/>
        </a:p>
      </dgm:t>
    </dgm:pt>
    <dgm:pt modelId="{E78CE27F-A1A9-40E5-8E31-47CBA364533B}" type="sibTrans" cxnId="{7E8FB664-0137-46D3-8E30-5452ACBDD5C4}">
      <dgm:prSet/>
      <dgm:spPr/>
      <dgm:t>
        <a:bodyPr/>
        <a:lstStyle/>
        <a:p>
          <a:endParaRPr lang="en-GB"/>
        </a:p>
      </dgm:t>
    </dgm:pt>
    <dgm:pt modelId="{453574EA-7FE2-4337-BA0B-B732ACA4A144}">
      <dgm:prSet phldrT="[Text]" custT="1"/>
      <dgm:spPr>
        <a:solidFill>
          <a:schemeClr val="accent2">
            <a:lumMod val="20000"/>
            <a:lumOff val="80000"/>
          </a:schemeClr>
        </a:solidFill>
      </dgm:spPr>
      <dgm:t>
        <a:bodyPr/>
        <a:lstStyle/>
        <a:p>
          <a:r>
            <a:rPr lang="en-US" sz="1800" dirty="0"/>
            <a:t>Gender and migration</a:t>
          </a:r>
          <a:endParaRPr lang="en-GB" sz="1800" dirty="0"/>
        </a:p>
      </dgm:t>
    </dgm:pt>
    <dgm:pt modelId="{65B42E38-AA07-4294-8321-9187E7990515}" type="parTrans" cxnId="{1B9E9E6A-9270-4D9B-A9F4-D8ACFC057D9B}">
      <dgm:prSet/>
      <dgm:spPr/>
      <dgm:t>
        <a:bodyPr/>
        <a:lstStyle/>
        <a:p>
          <a:endParaRPr lang="en-GB"/>
        </a:p>
      </dgm:t>
    </dgm:pt>
    <dgm:pt modelId="{FE5258CB-B98A-4DC9-93DB-1B667E52ED59}" type="sibTrans" cxnId="{1B9E9E6A-9270-4D9B-A9F4-D8ACFC057D9B}">
      <dgm:prSet/>
      <dgm:spPr/>
      <dgm:t>
        <a:bodyPr/>
        <a:lstStyle/>
        <a:p>
          <a:endParaRPr lang="en-GB"/>
        </a:p>
      </dgm:t>
    </dgm:pt>
    <dgm:pt modelId="{96CEFDB3-928F-46E8-8498-5217E19C4A86}">
      <dgm:prSet phldrT="[Text]" custT="1"/>
      <dgm:spPr>
        <a:solidFill>
          <a:schemeClr val="accent2">
            <a:lumMod val="20000"/>
            <a:lumOff val="80000"/>
          </a:schemeClr>
        </a:solidFill>
      </dgm:spPr>
      <dgm:t>
        <a:bodyPr/>
        <a:lstStyle/>
        <a:p>
          <a:r>
            <a:rPr lang="en-US" sz="1800" dirty="0"/>
            <a:t>Race/</a:t>
          </a:r>
        </a:p>
        <a:p>
          <a:r>
            <a:rPr lang="en-US" sz="1800" dirty="0"/>
            <a:t>ethnicity and religion</a:t>
          </a:r>
          <a:endParaRPr lang="en-GB" sz="1800" dirty="0"/>
        </a:p>
      </dgm:t>
    </dgm:pt>
    <dgm:pt modelId="{23736710-E4E6-4FCC-BA6E-D0EA70C98289}" type="parTrans" cxnId="{784C9A69-C318-4A77-8969-32E03228D8D2}">
      <dgm:prSet/>
      <dgm:spPr/>
      <dgm:t>
        <a:bodyPr/>
        <a:lstStyle/>
        <a:p>
          <a:endParaRPr lang="en-GB"/>
        </a:p>
      </dgm:t>
    </dgm:pt>
    <dgm:pt modelId="{394ED7F6-5E78-4F62-8771-B12C480C6FDC}" type="sibTrans" cxnId="{784C9A69-C318-4A77-8969-32E03228D8D2}">
      <dgm:prSet/>
      <dgm:spPr/>
      <dgm:t>
        <a:bodyPr/>
        <a:lstStyle/>
        <a:p>
          <a:endParaRPr lang="en-GB"/>
        </a:p>
      </dgm:t>
    </dgm:pt>
    <dgm:pt modelId="{4CF548F9-4EC4-4C1D-9BB3-B50427A4FDC9}">
      <dgm:prSet phldrT="[Text]" custT="1"/>
      <dgm:spPr>
        <a:solidFill>
          <a:schemeClr val="accent2">
            <a:lumMod val="20000"/>
            <a:lumOff val="80000"/>
          </a:schemeClr>
        </a:solidFill>
      </dgm:spPr>
      <dgm:t>
        <a:bodyPr/>
        <a:lstStyle/>
        <a:p>
          <a:r>
            <a:rPr lang="en-US" sz="1800" dirty="0"/>
            <a:t>Race/</a:t>
          </a:r>
          <a:br>
            <a:rPr lang="en-US" sz="1800" dirty="0"/>
          </a:br>
          <a:r>
            <a:rPr lang="en-US" sz="1800" dirty="0"/>
            <a:t>ethnicity  and socio-economic context</a:t>
          </a:r>
          <a:endParaRPr lang="en-GB" sz="1800" dirty="0"/>
        </a:p>
      </dgm:t>
    </dgm:pt>
    <dgm:pt modelId="{A56A3B08-2590-4847-B7FB-A21B4643BDCA}" type="parTrans" cxnId="{105342A4-61CB-4C2E-B8E2-1CAE7C335A13}">
      <dgm:prSet/>
      <dgm:spPr/>
      <dgm:t>
        <a:bodyPr/>
        <a:lstStyle/>
        <a:p>
          <a:endParaRPr lang="en-GB"/>
        </a:p>
      </dgm:t>
    </dgm:pt>
    <dgm:pt modelId="{821641B0-9A1F-411B-A8B3-AFE3D76682CC}" type="sibTrans" cxnId="{105342A4-61CB-4C2E-B8E2-1CAE7C335A13}">
      <dgm:prSet/>
      <dgm:spPr/>
      <dgm:t>
        <a:bodyPr/>
        <a:lstStyle/>
        <a:p>
          <a:endParaRPr lang="en-GB"/>
        </a:p>
      </dgm:t>
    </dgm:pt>
    <dgm:pt modelId="{33C47E19-23E5-4309-9D7C-97B71539F53F}" type="pres">
      <dgm:prSet presAssocID="{5A7AEC2C-8BC4-4757-A42C-D03B7E8FB192}" presName="Name0" presStyleCnt="0">
        <dgm:presLayoutVars>
          <dgm:chMax val="1"/>
          <dgm:dir/>
          <dgm:animLvl val="ctr"/>
          <dgm:resizeHandles val="exact"/>
        </dgm:presLayoutVars>
      </dgm:prSet>
      <dgm:spPr/>
    </dgm:pt>
    <dgm:pt modelId="{04A12253-82A0-4E23-8D6D-A78837994742}" type="pres">
      <dgm:prSet presAssocID="{4FE2A66D-2191-4A92-BA80-CFFFD5D309B4}" presName="centerShape" presStyleLbl="node0" presStyleIdx="0" presStyleCnt="1" custScaleX="116275"/>
      <dgm:spPr/>
    </dgm:pt>
    <dgm:pt modelId="{20287CC2-4023-4874-95EE-6B382487BB36}" type="pres">
      <dgm:prSet presAssocID="{5EB178D3-8DCD-474D-B2EA-D36671664303}" presName="node" presStyleLbl="node1" presStyleIdx="0" presStyleCnt="4" custScaleX="123610" custScaleY="126719">
        <dgm:presLayoutVars>
          <dgm:bulletEnabled val="1"/>
        </dgm:presLayoutVars>
      </dgm:prSet>
      <dgm:spPr/>
    </dgm:pt>
    <dgm:pt modelId="{4F54F643-F791-43BC-8A7C-58405CCE6AEE}" type="pres">
      <dgm:prSet presAssocID="{5EB178D3-8DCD-474D-B2EA-D36671664303}" presName="dummy" presStyleCnt="0"/>
      <dgm:spPr/>
    </dgm:pt>
    <dgm:pt modelId="{4C7F6EA8-AB18-446F-BB2B-EB330580FF21}" type="pres">
      <dgm:prSet presAssocID="{E78CE27F-A1A9-40E5-8E31-47CBA364533B}" presName="sibTrans" presStyleLbl="sibTrans2D1" presStyleIdx="0" presStyleCnt="4"/>
      <dgm:spPr/>
    </dgm:pt>
    <dgm:pt modelId="{20C5CAF7-CB02-4ACA-95E8-59D08EB216B8}" type="pres">
      <dgm:prSet presAssocID="{453574EA-7FE2-4337-BA0B-B732ACA4A144}" presName="node" presStyleLbl="node1" presStyleIdx="1" presStyleCnt="4" custScaleX="118359" custScaleY="126779">
        <dgm:presLayoutVars>
          <dgm:bulletEnabled val="1"/>
        </dgm:presLayoutVars>
      </dgm:prSet>
      <dgm:spPr/>
    </dgm:pt>
    <dgm:pt modelId="{D51CF487-C165-4CC7-9F55-AEB8D17A8A3D}" type="pres">
      <dgm:prSet presAssocID="{453574EA-7FE2-4337-BA0B-B732ACA4A144}" presName="dummy" presStyleCnt="0"/>
      <dgm:spPr/>
    </dgm:pt>
    <dgm:pt modelId="{65D7CBF4-5DDC-4DA1-84D4-76EFE042DE4A}" type="pres">
      <dgm:prSet presAssocID="{FE5258CB-B98A-4DC9-93DB-1B667E52ED59}" presName="sibTrans" presStyleLbl="sibTrans2D1" presStyleIdx="1" presStyleCnt="4"/>
      <dgm:spPr/>
    </dgm:pt>
    <dgm:pt modelId="{D5C6BCC3-387D-4EE0-AA68-BD0F31D34E38}" type="pres">
      <dgm:prSet presAssocID="{96CEFDB3-928F-46E8-8498-5217E19C4A86}" presName="node" presStyleLbl="node1" presStyleIdx="2" presStyleCnt="4" custScaleX="121872" custScaleY="119374" custRadScaleRad="92485">
        <dgm:presLayoutVars>
          <dgm:bulletEnabled val="1"/>
        </dgm:presLayoutVars>
      </dgm:prSet>
      <dgm:spPr/>
    </dgm:pt>
    <dgm:pt modelId="{72B26FD8-36A7-4431-909D-606A274A8885}" type="pres">
      <dgm:prSet presAssocID="{96CEFDB3-928F-46E8-8498-5217E19C4A86}" presName="dummy" presStyleCnt="0"/>
      <dgm:spPr/>
    </dgm:pt>
    <dgm:pt modelId="{BE20AD76-3F1E-42B9-8F27-03EAEDAF4B94}" type="pres">
      <dgm:prSet presAssocID="{394ED7F6-5E78-4F62-8771-B12C480C6FDC}" presName="sibTrans" presStyleLbl="sibTrans2D1" presStyleIdx="2" presStyleCnt="4"/>
      <dgm:spPr/>
    </dgm:pt>
    <dgm:pt modelId="{5EAA9270-64B6-48B5-A91A-07CD271FAB56}" type="pres">
      <dgm:prSet presAssocID="{4CF548F9-4EC4-4C1D-9BB3-B50427A4FDC9}" presName="node" presStyleLbl="node1" presStyleIdx="3" presStyleCnt="4" custScaleX="125404" custScaleY="124172">
        <dgm:presLayoutVars>
          <dgm:bulletEnabled val="1"/>
        </dgm:presLayoutVars>
      </dgm:prSet>
      <dgm:spPr/>
    </dgm:pt>
    <dgm:pt modelId="{FE82A029-713A-490D-B4CA-6842ECC3D294}" type="pres">
      <dgm:prSet presAssocID="{4CF548F9-4EC4-4C1D-9BB3-B50427A4FDC9}" presName="dummy" presStyleCnt="0"/>
      <dgm:spPr/>
    </dgm:pt>
    <dgm:pt modelId="{6AB4B77F-D842-49BE-98AB-997A78182C90}" type="pres">
      <dgm:prSet presAssocID="{821641B0-9A1F-411B-A8B3-AFE3D76682CC}" presName="sibTrans" presStyleLbl="sibTrans2D1" presStyleIdx="3" presStyleCnt="4"/>
      <dgm:spPr/>
    </dgm:pt>
  </dgm:ptLst>
  <dgm:cxnLst>
    <dgm:cxn modelId="{437F8101-97FA-44C0-9DC7-0336A06442A1}" type="presOf" srcId="{821641B0-9A1F-411B-A8B3-AFE3D76682CC}" destId="{6AB4B77F-D842-49BE-98AB-997A78182C90}" srcOrd="0" destOrd="0" presId="urn:microsoft.com/office/officeart/2005/8/layout/radial6"/>
    <dgm:cxn modelId="{01FF2026-BFA8-4F9B-9A71-525A70846853}" type="presOf" srcId="{96CEFDB3-928F-46E8-8498-5217E19C4A86}" destId="{D5C6BCC3-387D-4EE0-AA68-BD0F31D34E38}" srcOrd="0" destOrd="0" presId="urn:microsoft.com/office/officeart/2005/8/layout/radial6"/>
    <dgm:cxn modelId="{DDFECD27-8553-4F5E-B761-2E0A07B3C27B}" type="presOf" srcId="{4FE2A66D-2191-4A92-BA80-CFFFD5D309B4}" destId="{04A12253-82A0-4E23-8D6D-A78837994742}" srcOrd="0" destOrd="0" presId="urn:microsoft.com/office/officeart/2005/8/layout/radial6"/>
    <dgm:cxn modelId="{DEA42737-68F1-4969-9CE2-DFC02A4BFBA8}" type="presOf" srcId="{4CF548F9-4EC4-4C1D-9BB3-B50427A4FDC9}" destId="{5EAA9270-64B6-48B5-A91A-07CD271FAB56}" srcOrd="0" destOrd="0" presId="urn:microsoft.com/office/officeart/2005/8/layout/radial6"/>
    <dgm:cxn modelId="{05B04A3C-1072-4D86-8D00-DD5250122AD9}" type="presOf" srcId="{453574EA-7FE2-4337-BA0B-B732ACA4A144}" destId="{20C5CAF7-CB02-4ACA-95E8-59D08EB216B8}" srcOrd="0" destOrd="0" presId="urn:microsoft.com/office/officeart/2005/8/layout/radial6"/>
    <dgm:cxn modelId="{29C41E60-BF3D-40BC-8348-AD4E7762EDA0}" type="presOf" srcId="{5A7AEC2C-8BC4-4757-A42C-D03B7E8FB192}" destId="{33C47E19-23E5-4309-9D7C-97B71539F53F}" srcOrd="0" destOrd="0" presId="urn:microsoft.com/office/officeart/2005/8/layout/radial6"/>
    <dgm:cxn modelId="{7E8FB664-0137-46D3-8E30-5452ACBDD5C4}" srcId="{4FE2A66D-2191-4A92-BA80-CFFFD5D309B4}" destId="{5EB178D3-8DCD-474D-B2EA-D36671664303}" srcOrd="0" destOrd="0" parTransId="{14FD8403-8514-4850-98CD-077A515FE641}" sibTransId="{E78CE27F-A1A9-40E5-8E31-47CBA364533B}"/>
    <dgm:cxn modelId="{784C9A69-C318-4A77-8969-32E03228D8D2}" srcId="{4FE2A66D-2191-4A92-BA80-CFFFD5D309B4}" destId="{96CEFDB3-928F-46E8-8498-5217E19C4A86}" srcOrd="2" destOrd="0" parTransId="{23736710-E4E6-4FCC-BA6E-D0EA70C98289}" sibTransId="{394ED7F6-5E78-4F62-8771-B12C480C6FDC}"/>
    <dgm:cxn modelId="{1B9E9E6A-9270-4D9B-A9F4-D8ACFC057D9B}" srcId="{4FE2A66D-2191-4A92-BA80-CFFFD5D309B4}" destId="{453574EA-7FE2-4337-BA0B-B732ACA4A144}" srcOrd="1" destOrd="0" parTransId="{65B42E38-AA07-4294-8321-9187E7990515}" sibTransId="{FE5258CB-B98A-4DC9-93DB-1B667E52ED59}"/>
    <dgm:cxn modelId="{00F0578D-AD4E-4A17-8BE3-6610AE69CC5C}" type="presOf" srcId="{394ED7F6-5E78-4F62-8771-B12C480C6FDC}" destId="{BE20AD76-3F1E-42B9-8F27-03EAEDAF4B94}" srcOrd="0" destOrd="0" presId="urn:microsoft.com/office/officeart/2005/8/layout/radial6"/>
    <dgm:cxn modelId="{4D59CB9D-05E4-4334-9716-2090DA544C7B}" type="presOf" srcId="{E78CE27F-A1A9-40E5-8E31-47CBA364533B}" destId="{4C7F6EA8-AB18-446F-BB2B-EB330580FF21}" srcOrd="0" destOrd="0" presId="urn:microsoft.com/office/officeart/2005/8/layout/radial6"/>
    <dgm:cxn modelId="{105342A4-61CB-4C2E-B8E2-1CAE7C335A13}" srcId="{4FE2A66D-2191-4A92-BA80-CFFFD5D309B4}" destId="{4CF548F9-4EC4-4C1D-9BB3-B50427A4FDC9}" srcOrd="3" destOrd="0" parTransId="{A56A3B08-2590-4847-B7FB-A21B4643BDCA}" sibTransId="{821641B0-9A1F-411B-A8B3-AFE3D76682CC}"/>
    <dgm:cxn modelId="{2AAD07A9-E63C-4A43-8043-EC6B59A14D43}" type="presOf" srcId="{FE5258CB-B98A-4DC9-93DB-1B667E52ED59}" destId="{65D7CBF4-5DDC-4DA1-84D4-76EFE042DE4A}" srcOrd="0" destOrd="0" presId="urn:microsoft.com/office/officeart/2005/8/layout/radial6"/>
    <dgm:cxn modelId="{826CEDB8-62C4-4566-A841-FE1807EBF6B6}" type="presOf" srcId="{5EB178D3-8DCD-474D-B2EA-D36671664303}" destId="{20287CC2-4023-4874-95EE-6B382487BB36}" srcOrd="0" destOrd="0" presId="urn:microsoft.com/office/officeart/2005/8/layout/radial6"/>
    <dgm:cxn modelId="{E2C0C0C6-14E0-4E13-B1F0-84650D0B19F2}" srcId="{5A7AEC2C-8BC4-4757-A42C-D03B7E8FB192}" destId="{4FE2A66D-2191-4A92-BA80-CFFFD5D309B4}" srcOrd="0" destOrd="0" parTransId="{E45598F8-6AC8-4277-B550-3E46CBCCED73}" sibTransId="{1AAD734D-05CC-449D-845D-4DFC95832998}"/>
    <dgm:cxn modelId="{8481211A-B024-4E27-8385-3EE9BE3CCD09}" type="presParOf" srcId="{33C47E19-23E5-4309-9D7C-97B71539F53F}" destId="{04A12253-82A0-4E23-8D6D-A78837994742}" srcOrd="0" destOrd="0" presId="urn:microsoft.com/office/officeart/2005/8/layout/radial6"/>
    <dgm:cxn modelId="{610B8348-1849-43DF-88E0-D46901300AE0}" type="presParOf" srcId="{33C47E19-23E5-4309-9D7C-97B71539F53F}" destId="{20287CC2-4023-4874-95EE-6B382487BB36}" srcOrd="1" destOrd="0" presId="urn:microsoft.com/office/officeart/2005/8/layout/radial6"/>
    <dgm:cxn modelId="{AA8AF06E-8212-430E-8F7C-3EF2F86CB075}" type="presParOf" srcId="{33C47E19-23E5-4309-9D7C-97B71539F53F}" destId="{4F54F643-F791-43BC-8A7C-58405CCE6AEE}" srcOrd="2" destOrd="0" presId="urn:microsoft.com/office/officeart/2005/8/layout/radial6"/>
    <dgm:cxn modelId="{FFE812C0-9664-43C8-9576-B3968F5E5FDC}" type="presParOf" srcId="{33C47E19-23E5-4309-9D7C-97B71539F53F}" destId="{4C7F6EA8-AB18-446F-BB2B-EB330580FF21}" srcOrd="3" destOrd="0" presId="urn:microsoft.com/office/officeart/2005/8/layout/radial6"/>
    <dgm:cxn modelId="{7ADC1C1C-41B2-4C64-B249-D9BEBC52B5D2}" type="presParOf" srcId="{33C47E19-23E5-4309-9D7C-97B71539F53F}" destId="{20C5CAF7-CB02-4ACA-95E8-59D08EB216B8}" srcOrd="4" destOrd="0" presId="urn:microsoft.com/office/officeart/2005/8/layout/radial6"/>
    <dgm:cxn modelId="{040960B2-3EC8-43B6-8873-73BB775CA614}" type="presParOf" srcId="{33C47E19-23E5-4309-9D7C-97B71539F53F}" destId="{D51CF487-C165-4CC7-9F55-AEB8D17A8A3D}" srcOrd="5" destOrd="0" presId="urn:microsoft.com/office/officeart/2005/8/layout/radial6"/>
    <dgm:cxn modelId="{40972C31-DD6B-440E-B525-6B69CC18DEC8}" type="presParOf" srcId="{33C47E19-23E5-4309-9D7C-97B71539F53F}" destId="{65D7CBF4-5DDC-4DA1-84D4-76EFE042DE4A}" srcOrd="6" destOrd="0" presId="urn:microsoft.com/office/officeart/2005/8/layout/radial6"/>
    <dgm:cxn modelId="{6ABED2B5-1D3D-4571-971A-9032093DCCBA}" type="presParOf" srcId="{33C47E19-23E5-4309-9D7C-97B71539F53F}" destId="{D5C6BCC3-387D-4EE0-AA68-BD0F31D34E38}" srcOrd="7" destOrd="0" presId="urn:microsoft.com/office/officeart/2005/8/layout/radial6"/>
    <dgm:cxn modelId="{7A6633E7-FC16-4856-93A8-11B01EF3C938}" type="presParOf" srcId="{33C47E19-23E5-4309-9D7C-97B71539F53F}" destId="{72B26FD8-36A7-4431-909D-606A274A8885}" srcOrd="8" destOrd="0" presId="urn:microsoft.com/office/officeart/2005/8/layout/radial6"/>
    <dgm:cxn modelId="{163A7EC3-E922-4043-9CE4-421EBFDBD979}" type="presParOf" srcId="{33C47E19-23E5-4309-9D7C-97B71539F53F}" destId="{BE20AD76-3F1E-42B9-8F27-03EAEDAF4B94}" srcOrd="9" destOrd="0" presId="urn:microsoft.com/office/officeart/2005/8/layout/radial6"/>
    <dgm:cxn modelId="{877EE6F3-C659-4F2C-8CFA-0188FC81AD6D}" type="presParOf" srcId="{33C47E19-23E5-4309-9D7C-97B71539F53F}" destId="{5EAA9270-64B6-48B5-A91A-07CD271FAB56}" srcOrd="10" destOrd="0" presId="urn:microsoft.com/office/officeart/2005/8/layout/radial6"/>
    <dgm:cxn modelId="{E0EEF2B6-8457-4886-9907-E113F60BC3F3}" type="presParOf" srcId="{33C47E19-23E5-4309-9D7C-97B71539F53F}" destId="{FE82A029-713A-490D-B4CA-6842ECC3D294}" srcOrd="11" destOrd="0" presId="urn:microsoft.com/office/officeart/2005/8/layout/radial6"/>
    <dgm:cxn modelId="{9692621F-BA4F-43D8-8E0E-A3B6F7001E14}" type="presParOf" srcId="{33C47E19-23E5-4309-9D7C-97B71539F53F}" destId="{6AB4B77F-D842-49BE-98AB-997A78182C90}"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B9F4A2-5A8E-4021-AC96-9C442AA1BDC4}" type="doc">
      <dgm:prSet loTypeId="urn:microsoft.com/office/officeart/2005/8/layout/venn1" loCatId="relationship" qsTypeId="urn:microsoft.com/office/officeart/2005/8/quickstyle/simple4" qsCatId="simple" csTypeId="urn:microsoft.com/office/officeart/2005/8/colors/accent1_2" csCatId="accent1" phldr="1"/>
      <dgm:spPr/>
    </dgm:pt>
    <dgm:pt modelId="{8D314003-7B97-4B06-A11D-8B9434EC938B}">
      <dgm:prSet phldrT="[Text]"/>
      <dgm:spPr/>
      <dgm:t>
        <a:bodyPr/>
        <a:lstStyle/>
        <a:p>
          <a:r>
            <a:rPr lang="en-US" dirty="0"/>
            <a:t>Gender (female)</a:t>
          </a:r>
          <a:endParaRPr lang="en-GB" dirty="0"/>
        </a:p>
      </dgm:t>
    </dgm:pt>
    <dgm:pt modelId="{6A6487CA-F53E-48AE-AE27-F8D3D654C4FE}" type="parTrans" cxnId="{7B35FD56-662A-44C5-9DF6-E3DD70200169}">
      <dgm:prSet/>
      <dgm:spPr/>
      <dgm:t>
        <a:bodyPr/>
        <a:lstStyle/>
        <a:p>
          <a:endParaRPr lang="en-GB"/>
        </a:p>
      </dgm:t>
    </dgm:pt>
    <dgm:pt modelId="{BF3BA36F-BCE4-4926-B4C2-5F6DC15838A7}" type="sibTrans" cxnId="{7B35FD56-662A-44C5-9DF6-E3DD70200169}">
      <dgm:prSet/>
      <dgm:spPr/>
      <dgm:t>
        <a:bodyPr/>
        <a:lstStyle/>
        <a:p>
          <a:endParaRPr lang="en-GB"/>
        </a:p>
      </dgm:t>
    </dgm:pt>
    <dgm:pt modelId="{2378492F-544F-4FC9-B9B6-AAA1FA8F73EA}">
      <dgm:prSet phldrT="[Text]"/>
      <dgm:spPr/>
      <dgm:t>
        <a:bodyPr/>
        <a:lstStyle/>
        <a:p>
          <a:r>
            <a:rPr lang="en-US" dirty="0"/>
            <a:t>Ethnicity (South Asian)</a:t>
          </a:r>
          <a:endParaRPr lang="en-GB" dirty="0"/>
        </a:p>
      </dgm:t>
    </dgm:pt>
    <dgm:pt modelId="{D5D781C2-235B-4209-ABCA-5E1693ADF424}" type="parTrans" cxnId="{763645A1-DC55-466D-A999-69B9E9DE2324}">
      <dgm:prSet/>
      <dgm:spPr/>
      <dgm:t>
        <a:bodyPr/>
        <a:lstStyle/>
        <a:p>
          <a:endParaRPr lang="en-GB"/>
        </a:p>
      </dgm:t>
    </dgm:pt>
    <dgm:pt modelId="{EBD51371-31A2-4F30-9CE3-D9065C68C2FD}" type="sibTrans" cxnId="{763645A1-DC55-466D-A999-69B9E9DE2324}">
      <dgm:prSet/>
      <dgm:spPr/>
      <dgm:t>
        <a:bodyPr/>
        <a:lstStyle/>
        <a:p>
          <a:endParaRPr lang="en-GB"/>
        </a:p>
      </dgm:t>
    </dgm:pt>
    <dgm:pt modelId="{5D9F8D23-89AE-4605-AC11-8305944F0608}" type="pres">
      <dgm:prSet presAssocID="{D0B9F4A2-5A8E-4021-AC96-9C442AA1BDC4}" presName="compositeShape" presStyleCnt="0">
        <dgm:presLayoutVars>
          <dgm:chMax val="7"/>
          <dgm:dir/>
          <dgm:resizeHandles val="exact"/>
        </dgm:presLayoutVars>
      </dgm:prSet>
      <dgm:spPr/>
    </dgm:pt>
    <dgm:pt modelId="{334B2ED6-E944-4BED-B23E-25778C50F315}" type="pres">
      <dgm:prSet presAssocID="{8D314003-7B97-4B06-A11D-8B9434EC938B}" presName="circ1" presStyleLbl="vennNode1" presStyleIdx="0" presStyleCnt="2"/>
      <dgm:spPr/>
    </dgm:pt>
    <dgm:pt modelId="{B7E9BD9A-B2F5-4718-BDDC-AE31EDC44229}" type="pres">
      <dgm:prSet presAssocID="{8D314003-7B97-4B06-A11D-8B9434EC938B}" presName="circ1Tx" presStyleLbl="revTx" presStyleIdx="0" presStyleCnt="0">
        <dgm:presLayoutVars>
          <dgm:chMax val="0"/>
          <dgm:chPref val="0"/>
          <dgm:bulletEnabled val="1"/>
        </dgm:presLayoutVars>
      </dgm:prSet>
      <dgm:spPr/>
    </dgm:pt>
    <dgm:pt modelId="{B2726014-D472-439B-AE8F-0DB7D42C4111}" type="pres">
      <dgm:prSet presAssocID="{2378492F-544F-4FC9-B9B6-AAA1FA8F73EA}" presName="circ2" presStyleLbl="vennNode1" presStyleIdx="1" presStyleCnt="2"/>
      <dgm:spPr/>
    </dgm:pt>
    <dgm:pt modelId="{465592DC-A247-4C86-A0D0-4BA4F1A6C8C0}" type="pres">
      <dgm:prSet presAssocID="{2378492F-544F-4FC9-B9B6-AAA1FA8F73EA}" presName="circ2Tx" presStyleLbl="revTx" presStyleIdx="0" presStyleCnt="0">
        <dgm:presLayoutVars>
          <dgm:chMax val="0"/>
          <dgm:chPref val="0"/>
          <dgm:bulletEnabled val="1"/>
        </dgm:presLayoutVars>
      </dgm:prSet>
      <dgm:spPr/>
    </dgm:pt>
  </dgm:ptLst>
  <dgm:cxnLst>
    <dgm:cxn modelId="{A6D03D19-A3B0-4D7B-8ED7-21CB8EA93324}" type="presOf" srcId="{8D314003-7B97-4B06-A11D-8B9434EC938B}" destId="{334B2ED6-E944-4BED-B23E-25778C50F315}" srcOrd="0" destOrd="0" presId="urn:microsoft.com/office/officeart/2005/8/layout/venn1"/>
    <dgm:cxn modelId="{029C9268-4475-41FD-ACA0-7E50DD24E3B1}" type="presOf" srcId="{2378492F-544F-4FC9-B9B6-AAA1FA8F73EA}" destId="{465592DC-A247-4C86-A0D0-4BA4F1A6C8C0}" srcOrd="1" destOrd="0" presId="urn:microsoft.com/office/officeart/2005/8/layout/venn1"/>
    <dgm:cxn modelId="{7B35FD56-662A-44C5-9DF6-E3DD70200169}" srcId="{D0B9F4A2-5A8E-4021-AC96-9C442AA1BDC4}" destId="{8D314003-7B97-4B06-A11D-8B9434EC938B}" srcOrd="0" destOrd="0" parTransId="{6A6487CA-F53E-48AE-AE27-F8D3D654C4FE}" sibTransId="{BF3BA36F-BCE4-4926-B4C2-5F6DC15838A7}"/>
    <dgm:cxn modelId="{763645A1-DC55-466D-A999-69B9E9DE2324}" srcId="{D0B9F4A2-5A8E-4021-AC96-9C442AA1BDC4}" destId="{2378492F-544F-4FC9-B9B6-AAA1FA8F73EA}" srcOrd="1" destOrd="0" parTransId="{D5D781C2-235B-4209-ABCA-5E1693ADF424}" sibTransId="{EBD51371-31A2-4F30-9CE3-D9065C68C2FD}"/>
    <dgm:cxn modelId="{07E025B1-F52A-444D-B33E-46C7778F5117}" type="presOf" srcId="{D0B9F4A2-5A8E-4021-AC96-9C442AA1BDC4}" destId="{5D9F8D23-89AE-4605-AC11-8305944F0608}" srcOrd="0" destOrd="0" presId="urn:microsoft.com/office/officeart/2005/8/layout/venn1"/>
    <dgm:cxn modelId="{95EE59C4-275F-4DEF-ADAA-39D1D4824302}" type="presOf" srcId="{2378492F-544F-4FC9-B9B6-AAA1FA8F73EA}" destId="{B2726014-D472-439B-AE8F-0DB7D42C4111}" srcOrd="0" destOrd="0" presId="urn:microsoft.com/office/officeart/2005/8/layout/venn1"/>
    <dgm:cxn modelId="{1871CAEE-6D6B-42E6-B9FD-7B045FC8D092}" type="presOf" srcId="{8D314003-7B97-4B06-A11D-8B9434EC938B}" destId="{B7E9BD9A-B2F5-4718-BDDC-AE31EDC44229}" srcOrd="1" destOrd="0" presId="urn:microsoft.com/office/officeart/2005/8/layout/venn1"/>
    <dgm:cxn modelId="{D4A8018E-27FD-4CC9-A635-131343A20FCE}" type="presParOf" srcId="{5D9F8D23-89AE-4605-AC11-8305944F0608}" destId="{334B2ED6-E944-4BED-B23E-25778C50F315}" srcOrd="0" destOrd="0" presId="urn:microsoft.com/office/officeart/2005/8/layout/venn1"/>
    <dgm:cxn modelId="{B433E1CC-2840-413A-BD98-CAFDD66E51AD}" type="presParOf" srcId="{5D9F8D23-89AE-4605-AC11-8305944F0608}" destId="{B7E9BD9A-B2F5-4718-BDDC-AE31EDC44229}" srcOrd="1" destOrd="0" presId="urn:microsoft.com/office/officeart/2005/8/layout/venn1"/>
    <dgm:cxn modelId="{99AF196C-68C9-4D9F-9265-53FB62F98241}" type="presParOf" srcId="{5D9F8D23-89AE-4605-AC11-8305944F0608}" destId="{B2726014-D472-439B-AE8F-0DB7D42C4111}" srcOrd="2" destOrd="0" presId="urn:microsoft.com/office/officeart/2005/8/layout/venn1"/>
    <dgm:cxn modelId="{FD080A27-349B-4573-976B-040667EB0D00}" type="presParOf" srcId="{5D9F8D23-89AE-4605-AC11-8305944F0608}" destId="{465592DC-A247-4C86-A0D0-4BA4F1A6C8C0}"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B8B6F1-9FFD-4C41-8E5B-F62547CF7562}" type="doc">
      <dgm:prSet loTypeId="urn:diagrams.loki3.com/VaryingWidthList" loCatId="list" qsTypeId="urn:microsoft.com/office/officeart/2005/8/quickstyle/simple3" qsCatId="simple" csTypeId="urn:microsoft.com/office/officeart/2005/8/colors/accent1_2" csCatId="accent1" phldr="1"/>
      <dgm:spPr/>
    </dgm:pt>
    <dgm:pt modelId="{09759E9B-4AAA-4FE1-B86E-3BC21C9E0AFE}">
      <dgm:prSet phldrT="[Text]" custT="1"/>
      <dgm:spPr>
        <a:solidFill>
          <a:schemeClr val="accent2">
            <a:lumMod val="20000"/>
            <a:lumOff val="80000"/>
          </a:schemeClr>
        </a:solidFill>
      </dgm:spPr>
      <dgm:t>
        <a:bodyPr/>
        <a:lstStyle/>
        <a:p>
          <a:r>
            <a:rPr lang="en-US" sz="2000" dirty="0"/>
            <a:t>The blame is always going to be on the woman…so sometimes it’s best not to say anything as the blame will always be on you. </a:t>
          </a:r>
          <a:br>
            <a:rPr lang="en-US" sz="2000" dirty="0"/>
          </a:br>
          <a:r>
            <a:rPr lang="en-US" sz="2000" i="1" dirty="0"/>
            <a:t>Laila.</a:t>
          </a:r>
          <a:endParaRPr lang="en-GB" sz="2000" dirty="0"/>
        </a:p>
      </dgm:t>
    </dgm:pt>
    <dgm:pt modelId="{53B1E5E5-0129-48FB-A9EB-EA840D982988}" type="parTrans" cxnId="{E328FEFB-C57A-410F-931D-666E5CED3FF7}">
      <dgm:prSet/>
      <dgm:spPr/>
      <dgm:t>
        <a:bodyPr/>
        <a:lstStyle/>
        <a:p>
          <a:endParaRPr lang="en-GB"/>
        </a:p>
      </dgm:t>
    </dgm:pt>
    <dgm:pt modelId="{623D3EB8-8295-4098-B1A9-9130E3303BE1}" type="sibTrans" cxnId="{E328FEFB-C57A-410F-931D-666E5CED3FF7}">
      <dgm:prSet/>
      <dgm:spPr/>
      <dgm:t>
        <a:bodyPr/>
        <a:lstStyle/>
        <a:p>
          <a:endParaRPr lang="en-GB"/>
        </a:p>
      </dgm:t>
    </dgm:pt>
    <dgm:pt modelId="{497073DA-EF00-4C48-91D0-E2A3680B4E03}">
      <dgm:prSet phldrT="[Text]" custT="1"/>
      <dgm:spPr>
        <a:solidFill>
          <a:schemeClr val="accent2">
            <a:lumMod val="20000"/>
            <a:lumOff val="80000"/>
          </a:schemeClr>
        </a:solidFill>
      </dgm:spPr>
      <dgm:t>
        <a:bodyPr/>
        <a:lstStyle/>
        <a:p>
          <a:r>
            <a:rPr lang="en-US" sz="1900" dirty="0"/>
            <a:t>Hopefully our generation is going to change and let girls know that you don’t have to hold all of this on your shoulders. It’s not just girls who should hold the shame. And then if something goes wrong, it’s the girls who get punished for it as well. When the man does wrong, the girl gets punished, when the girl does wrong, the girl gets punished. So, the man gets away scot-free every single time. And it’s not fair. </a:t>
          </a:r>
          <a:br>
            <a:rPr lang="en-US" sz="1900" dirty="0"/>
          </a:br>
          <a:r>
            <a:rPr lang="en-US" sz="1900" i="1" dirty="0"/>
            <a:t>Zara.</a:t>
          </a:r>
          <a:endParaRPr lang="en-GB" sz="1900" i="1" dirty="0"/>
        </a:p>
      </dgm:t>
    </dgm:pt>
    <dgm:pt modelId="{DC778A68-CCC8-4D48-8123-918D8C2D77A8}" type="parTrans" cxnId="{BE8AF30B-ADE4-4967-820B-87142B92CE0F}">
      <dgm:prSet/>
      <dgm:spPr/>
      <dgm:t>
        <a:bodyPr/>
        <a:lstStyle/>
        <a:p>
          <a:endParaRPr lang="en-GB"/>
        </a:p>
      </dgm:t>
    </dgm:pt>
    <dgm:pt modelId="{A0651781-0462-4A66-BE20-298043E73EEF}" type="sibTrans" cxnId="{BE8AF30B-ADE4-4967-820B-87142B92CE0F}">
      <dgm:prSet/>
      <dgm:spPr/>
      <dgm:t>
        <a:bodyPr/>
        <a:lstStyle/>
        <a:p>
          <a:endParaRPr lang="en-GB"/>
        </a:p>
      </dgm:t>
    </dgm:pt>
    <dgm:pt modelId="{5C5150FC-9919-43FC-88B9-88402127E26C}">
      <dgm:prSet phldrT="[Text]" custT="1"/>
      <dgm:spPr>
        <a:solidFill>
          <a:schemeClr val="accent2">
            <a:lumMod val="20000"/>
            <a:lumOff val="80000"/>
          </a:schemeClr>
        </a:solidFill>
      </dgm:spPr>
      <dgm:t>
        <a:bodyPr/>
        <a:lstStyle/>
        <a:p>
          <a:r>
            <a:rPr lang="en-US" sz="2000" dirty="0" err="1"/>
            <a:t>Sharam</a:t>
          </a:r>
          <a:r>
            <a:rPr lang="en-US" sz="2000" dirty="0"/>
            <a:t> and izzat play a huge part in my life. They’re constantly there, like a shadow that will never leave you kind of thing.</a:t>
          </a:r>
          <a:br>
            <a:rPr lang="en-US" sz="2000" dirty="0"/>
          </a:br>
          <a:r>
            <a:rPr lang="en-US" sz="2000" i="1" dirty="0"/>
            <a:t>Sonam.</a:t>
          </a:r>
          <a:r>
            <a:rPr lang="en-US" sz="2000" dirty="0"/>
            <a:t> </a:t>
          </a:r>
          <a:endParaRPr lang="en-GB" sz="2000" dirty="0"/>
        </a:p>
      </dgm:t>
    </dgm:pt>
    <dgm:pt modelId="{8D1ADB70-FEF9-4604-B86B-2EFEB1925754}" type="parTrans" cxnId="{A17AF3C7-890E-480B-A616-5D50EF2DED99}">
      <dgm:prSet/>
      <dgm:spPr/>
      <dgm:t>
        <a:bodyPr/>
        <a:lstStyle/>
        <a:p>
          <a:endParaRPr lang="en-GB"/>
        </a:p>
      </dgm:t>
    </dgm:pt>
    <dgm:pt modelId="{FC97EE78-10A7-42C6-87BB-9CD2EF1B0354}" type="sibTrans" cxnId="{A17AF3C7-890E-480B-A616-5D50EF2DED99}">
      <dgm:prSet/>
      <dgm:spPr/>
      <dgm:t>
        <a:bodyPr/>
        <a:lstStyle/>
        <a:p>
          <a:endParaRPr lang="en-GB"/>
        </a:p>
      </dgm:t>
    </dgm:pt>
    <dgm:pt modelId="{459C73CE-B539-4365-9C25-C4829684C3C4}" type="pres">
      <dgm:prSet presAssocID="{4CB8B6F1-9FFD-4C41-8E5B-F62547CF7562}" presName="Name0" presStyleCnt="0">
        <dgm:presLayoutVars>
          <dgm:resizeHandles/>
        </dgm:presLayoutVars>
      </dgm:prSet>
      <dgm:spPr/>
    </dgm:pt>
    <dgm:pt modelId="{E6298320-B4F8-4343-91CA-39FD49B5BA4C}" type="pres">
      <dgm:prSet presAssocID="{09759E9B-4AAA-4FE1-B86E-3BC21C9E0AFE}" presName="text" presStyleLbl="node1" presStyleIdx="0" presStyleCnt="3" custScaleX="1369316">
        <dgm:presLayoutVars>
          <dgm:bulletEnabled val="1"/>
        </dgm:presLayoutVars>
      </dgm:prSet>
      <dgm:spPr/>
    </dgm:pt>
    <dgm:pt modelId="{62556FA7-0FA6-447C-A80D-EF2A622785A4}" type="pres">
      <dgm:prSet presAssocID="{623D3EB8-8295-4098-B1A9-9130E3303BE1}" presName="space" presStyleCnt="0"/>
      <dgm:spPr/>
    </dgm:pt>
    <dgm:pt modelId="{2336CB31-D7C3-468D-9CB1-72F86B79AE30}" type="pres">
      <dgm:prSet presAssocID="{497073DA-EF00-4C48-91D0-E2A3680B4E03}" presName="text" presStyleLbl="node1" presStyleIdx="1" presStyleCnt="3" custScaleX="1370793">
        <dgm:presLayoutVars>
          <dgm:bulletEnabled val="1"/>
        </dgm:presLayoutVars>
      </dgm:prSet>
      <dgm:spPr/>
    </dgm:pt>
    <dgm:pt modelId="{D4D71FA3-6EAD-49D4-AB5F-7C1335644986}" type="pres">
      <dgm:prSet presAssocID="{A0651781-0462-4A66-BE20-298043E73EEF}" presName="space" presStyleCnt="0"/>
      <dgm:spPr/>
    </dgm:pt>
    <dgm:pt modelId="{9DC2A3CA-685D-4F5E-A661-F56EF3B83DBB}" type="pres">
      <dgm:prSet presAssocID="{5C5150FC-9919-43FC-88B9-88402127E26C}" presName="text" presStyleLbl="node1" presStyleIdx="2" presStyleCnt="3" custScaleX="1376700">
        <dgm:presLayoutVars>
          <dgm:bulletEnabled val="1"/>
        </dgm:presLayoutVars>
      </dgm:prSet>
      <dgm:spPr/>
    </dgm:pt>
  </dgm:ptLst>
  <dgm:cxnLst>
    <dgm:cxn modelId="{BE8AF30B-ADE4-4967-820B-87142B92CE0F}" srcId="{4CB8B6F1-9FFD-4C41-8E5B-F62547CF7562}" destId="{497073DA-EF00-4C48-91D0-E2A3680B4E03}" srcOrd="1" destOrd="0" parTransId="{DC778A68-CCC8-4D48-8123-918D8C2D77A8}" sibTransId="{A0651781-0462-4A66-BE20-298043E73EEF}"/>
    <dgm:cxn modelId="{75A6863E-6B72-4B7D-8F74-24EB014D1275}" type="presOf" srcId="{4CB8B6F1-9FFD-4C41-8E5B-F62547CF7562}" destId="{459C73CE-B539-4365-9C25-C4829684C3C4}" srcOrd="0" destOrd="0" presId="urn:diagrams.loki3.com/VaryingWidthList"/>
    <dgm:cxn modelId="{97CAA95C-D1D8-4952-8F73-23B363775FFF}" type="presOf" srcId="{09759E9B-4AAA-4FE1-B86E-3BC21C9E0AFE}" destId="{E6298320-B4F8-4343-91CA-39FD49B5BA4C}" srcOrd="0" destOrd="0" presId="urn:diagrams.loki3.com/VaryingWidthList"/>
    <dgm:cxn modelId="{0760CFA0-1301-428E-80BD-8B1BEBFAF313}" type="presOf" srcId="{5C5150FC-9919-43FC-88B9-88402127E26C}" destId="{9DC2A3CA-685D-4F5E-A661-F56EF3B83DBB}" srcOrd="0" destOrd="0" presId="urn:diagrams.loki3.com/VaryingWidthList"/>
    <dgm:cxn modelId="{DBF8FCAC-1846-4D19-839D-41F78D99411A}" type="presOf" srcId="{497073DA-EF00-4C48-91D0-E2A3680B4E03}" destId="{2336CB31-D7C3-468D-9CB1-72F86B79AE30}" srcOrd="0" destOrd="0" presId="urn:diagrams.loki3.com/VaryingWidthList"/>
    <dgm:cxn modelId="{A17AF3C7-890E-480B-A616-5D50EF2DED99}" srcId="{4CB8B6F1-9FFD-4C41-8E5B-F62547CF7562}" destId="{5C5150FC-9919-43FC-88B9-88402127E26C}" srcOrd="2" destOrd="0" parTransId="{8D1ADB70-FEF9-4604-B86B-2EFEB1925754}" sibTransId="{FC97EE78-10A7-42C6-87BB-9CD2EF1B0354}"/>
    <dgm:cxn modelId="{E328FEFB-C57A-410F-931D-666E5CED3FF7}" srcId="{4CB8B6F1-9FFD-4C41-8E5B-F62547CF7562}" destId="{09759E9B-4AAA-4FE1-B86E-3BC21C9E0AFE}" srcOrd="0" destOrd="0" parTransId="{53B1E5E5-0129-48FB-A9EB-EA840D982988}" sibTransId="{623D3EB8-8295-4098-B1A9-9130E3303BE1}"/>
    <dgm:cxn modelId="{9BC484B9-0EC6-484E-8176-4754119704BD}" type="presParOf" srcId="{459C73CE-B539-4365-9C25-C4829684C3C4}" destId="{E6298320-B4F8-4343-91CA-39FD49B5BA4C}" srcOrd="0" destOrd="0" presId="urn:diagrams.loki3.com/VaryingWidthList"/>
    <dgm:cxn modelId="{4FCCB634-A4FB-458D-8F0A-160F74599785}" type="presParOf" srcId="{459C73CE-B539-4365-9C25-C4829684C3C4}" destId="{62556FA7-0FA6-447C-A80D-EF2A622785A4}" srcOrd="1" destOrd="0" presId="urn:diagrams.loki3.com/VaryingWidthList"/>
    <dgm:cxn modelId="{B154040A-F35E-4025-A446-3F20192F543B}" type="presParOf" srcId="{459C73CE-B539-4365-9C25-C4829684C3C4}" destId="{2336CB31-D7C3-468D-9CB1-72F86B79AE30}" srcOrd="2" destOrd="0" presId="urn:diagrams.loki3.com/VaryingWidthList"/>
    <dgm:cxn modelId="{1BC1FD5D-5629-4FD8-8F09-DB2D818F4AE8}" type="presParOf" srcId="{459C73CE-B539-4365-9C25-C4829684C3C4}" destId="{D4D71FA3-6EAD-49D4-AB5F-7C1335644986}" srcOrd="3" destOrd="0" presId="urn:diagrams.loki3.com/VaryingWidthList"/>
    <dgm:cxn modelId="{503DE861-D1BE-42BE-9704-F0A699BB46C7}" type="presParOf" srcId="{459C73CE-B539-4365-9C25-C4829684C3C4}" destId="{9DC2A3CA-685D-4F5E-A661-F56EF3B83DBB}"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BF6765-7A49-4F8E-B84B-431EDFC4391F}" type="doc">
      <dgm:prSet loTypeId="urn:diagrams.loki3.com/BracketList" loCatId="list" qsTypeId="urn:microsoft.com/office/officeart/2005/8/quickstyle/simple1" qsCatId="simple" csTypeId="urn:microsoft.com/office/officeart/2005/8/colors/accent1_2" csCatId="accent1" phldr="1"/>
      <dgm:spPr/>
      <dgm:t>
        <a:bodyPr/>
        <a:lstStyle/>
        <a:p>
          <a:endParaRPr lang="en-GB"/>
        </a:p>
      </dgm:t>
    </dgm:pt>
    <dgm:pt modelId="{D3EDAE6D-E155-4BF0-9102-E4EEEAFE5120}">
      <dgm:prSet phldrT="[Text]"/>
      <dgm:spPr/>
      <dgm:t>
        <a:bodyPr/>
        <a:lstStyle/>
        <a:p>
          <a:r>
            <a:rPr lang="en-US" dirty="0"/>
            <a:t>Limited impact from research  </a:t>
          </a:r>
          <a:endParaRPr lang="en-GB" dirty="0"/>
        </a:p>
      </dgm:t>
    </dgm:pt>
    <dgm:pt modelId="{D9C08FF1-9410-4D90-9227-553CA8E2777F}" type="parTrans" cxnId="{22D58232-4286-4837-AE37-8F60558E1552}">
      <dgm:prSet/>
      <dgm:spPr/>
      <dgm:t>
        <a:bodyPr/>
        <a:lstStyle/>
        <a:p>
          <a:endParaRPr lang="en-GB"/>
        </a:p>
      </dgm:t>
    </dgm:pt>
    <dgm:pt modelId="{3C5CB829-7654-46B9-B361-089FB4954A52}" type="sibTrans" cxnId="{22D58232-4286-4837-AE37-8F60558E1552}">
      <dgm:prSet/>
      <dgm:spPr/>
      <dgm:t>
        <a:bodyPr/>
        <a:lstStyle/>
        <a:p>
          <a:endParaRPr lang="en-GB"/>
        </a:p>
      </dgm:t>
    </dgm:pt>
    <dgm:pt modelId="{0BC50763-A901-4867-A489-3552E5D46934}">
      <dgm:prSet phldrT="[Text]"/>
      <dgm:spPr/>
      <dgm:t>
        <a:bodyPr/>
        <a:lstStyle/>
        <a:p>
          <a:r>
            <a:rPr lang="en-US" dirty="0"/>
            <a:t>Robust scholarly research illustrating inequalities but without significant change </a:t>
          </a:r>
          <a:r>
            <a:rPr lang="en-GB" dirty="0">
              <a:effectLst/>
              <a:latin typeface="+mn-lt"/>
              <a:ea typeface="Calibri" panose="020F0502020204030204" pitchFamily="34" charset="0"/>
              <a:cs typeface="AdvOT3c2d9f11"/>
            </a:rPr>
            <a:t>(Thompson 2020)</a:t>
          </a:r>
          <a:endParaRPr lang="en-GB" dirty="0"/>
        </a:p>
      </dgm:t>
    </dgm:pt>
    <dgm:pt modelId="{C2A3EB32-76CC-42A4-A524-47681731B0C7}" type="parTrans" cxnId="{727CDED4-ECB0-41BE-AABC-F9C66BAD96DA}">
      <dgm:prSet/>
      <dgm:spPr/>
      <dgm:t>
        <a:bodyPr/>
        <a:lstStyle/>
        <a:p>
          <a:endParaRPr lang="en-GB"/>
        </a:p>
      </dgm:t>
    </dgm:pt>
    <dgm:pt modelId="{94DB7B4E-4E69-4EAC-B006-D26FB5F9EEAF}" type="sibTrans" cxnId="{727CDED4-ECB0-41BE-AABC-F9C66BAD96DA}">
      <dgm:prSet/>
      <dgm:spPr/>
      <dgm:t>
        <a:bodyPr/>
        <a:lstStyle/>
        <a:p>
          <a:endParaRPr lang="en-GB"/>
        </a:p>
      </dgm:t>
    </dgm:pt>
    <dgm:pt modelId="{981B84BC-1227-4F8E-877C-825F7C1D4CEE}">
      <dgm:prSet phldrT="[Text]"/>
      <dgm:spPr/>
      <dgm:t>
        <a:bodyPr/>
        <a:lstStyle/>
        <a:p>
          <a:r>
            <a:rPr lang="en-US" dirty="0"/>
            <a:t>Lack of critical analysis</a:t>
          </a:r>
          <a:endParaRPr lang="en-GB" dirty="0"/>
        </a:p>
      </dgm:t>
    </dgm:pt>
    <dgm:pt modelId="{70CCA9E8-5FDA-4539-9E0A-58AB438EE8E5}" type="parTrans" cxnId="{C48DA1CE-6B1F-4CA9-AAFC-DCC7B0556495}">
      <dgm:prSet/>
      <dgm:spPr/>
      <dgm:t>
        <a:bodyPr/>
        <a:lstStyle/>
        <a:p>
          <a:endParaRPr lang="en-GB"/>
        </a:p>
      </dgm:t>
    </dgm:pt>
    <dgm:pt modelId="{C21549C7-3B66-4BD5-BF25-77480B306013}" type="sibTrans" cxnId="{C48DA1CE-6B1F-4CA9-AAFC-DCC7B0556495}">
      <dgm:prSet/>
      <dgm:spPr/>
      <dgm:t>
        <a:bodyPr/>
        <a:lstStyle/>
        <a:p>
          <a:endParaRPr lang="en-GB"/>
        </a:p>
      </dgm:t>
    </dgm:pt>
    <dgm:pt modelId="{1A9EE547-4E23-430F-A0E5-FEE63ED30668}">
      <dgm:prSet phldrT="[Text]"/>
      <dgm:spPr/>
      <dgm:t>
        <a:bodyPr/>
        <a:lstStyle/>
        <a:p>
          <a:r>
            <a:rPr lang="en-GB" dirty="0">
              <a:latin typeface="Calibri" panose="020F0502020204030204" pitchFamily="34" charset="0"/>
              <a:ea typeface="Oswald" panose="00000500000000000000" pitchFamily="2" charset="0"/>
              <a:cs typeface="Calibri" panose="020F0502020204030204" pitchFamily="34" charset="0"/>
            </a:rPr>
            <a:t>Bhatti‐Sinclair and Price (2016) and </a:t>
          </a:r>
          <a:r>
            <a:rPr lang="en-GB" dirty="0">
              <a:ea typeface="Calibri" panose="020F0502020204030204" pitchFamily="34" charset="0"/>
              <a:cs typeface="Calibri" panose="020F0502020204030204" pitchFamily="34" charset="0"/>
            </a:rPr>
            <a:t>Bernard and Harris (2019) discuss that Child Safeguarding Practice Reviews lack critical analysis of race and culture which limits an effective assessment of the </a:t>
          </a:r>
          <a:r>
            <a:rPr lang="en-GB" i="1" dirty="0">
              <a:ea typeface="Calibri" panose="020F0502020204030204" pitchFamily="34" charset="0"/>
              <a:cs typeface="Calibri" panose="020F0502020204030204" pitchFamily="34" charset="0"/>
            </a:rPr>
            <a:t>significance </a:t>
          </a:r>
          <a:r>
            <a:rPr lang="en-GB" dirty="0">
              <a:ea typeface="Calibri" panose="020F0502020204030204" pitchFamily="34" charset="0"/>
              <a:cs typeface="Calibri" panose="020F0502020204030204" pitchFamily="34" charset="0"/>
            </a:rPr>
            <a:t>of race and cultural issues</a:t>
          </a:r>
          <a:endParaRPr lang="en-GB" dirty="0"/>
        </a:p>
      </dgm:t>
    </dgm:pt>
    <dgm:pt modelId="{E6CC92BC-56BE-4A73-92C9-00BD9756DCD5}" type="parTrans" cxnId="{4C5B0832-25FA-4584-A0C1-45260EFC5A7B}">
      <dgm:prSet/>
      <dgm:spPr/>
      <dgm:t>
        <a:bodyPr/>
        <a:lstStyle/>
        <a:p>
          <a:endParaRPr lang="en-GB"/>
        </a:p>
      </dgm:t>
    </dgm:pt>
    <dgm:pt modelId="{3D55865E-0EF6-402E-A2CB-E4CCEE023B4A}" type="sibTrans" cxnId="{4C5B0832-25FA-4584-A0C1-45260EFC5A7B}">
      <dgm:prSet/>
      <dgm:spPr/>
      <dgm:t>
        <a:bodyPr/>
        <a:lstStyle/>
        <a:p>
          <a:endParaRPr lang="en-GB"/>
        </a:p>
      </dgm:t>
    </dgm:pt>
    <dgm:pt modelId="{EF2A90BB-4C66-45D4-AE10-1FB523C50128}">
      <dgm:prSet phldrT="[Text]"/>
      <dgm:spPr/>
      <dgm:t>
        <a:bodyPr/>
        <a:lstStyle/>
        <a:p>
          <a:r>
            <a:rPr lang="en-US" dirty="0"/>
            <a:t>Deviations?</a:t>
          </a:r>
          <a:endParaRPr lang="en-GB" dirty="0"/>
        </a:p>
      </dgm:t>
    </dgm:pt>
    <dgm:pt modelId="{2A928529-7F24-4D1F-903B-ADA0534D274E}" type="parTrans" cxnId="{43ECCDFE-620D-4FD9-967E-E5243DD88A4F}">
      <dgm:prSet/>
      <dgm:spPr/>
      <dgm:t>
        <a:bodyPr/>
        <a:lstStyle/>
        <a:p>
          <a:endParaRPr lang="en-GB"/>
        </a:p>
      </dgm:t>
    </dgm:pt>
    <dgm:pt modelId="{1F4BA7A7-FAC9-4079-BC9B-780D2591106C}" type="sibTrans" cxnId="{43ECCDFE-620D-4FD9-967E-E5243DD88A4F}">
      <dgm:prSet/>
      <dgm:spPr/>
      <dgm:t>
        <a:bodyPr/>
        <a:lstStyle/>
        <a:p>
          <a:endParaRPr lang="en-GB"/>
        </a:p>
      </dgm:t>
    </dgm:pt>
    <dgm:pt modelId="{140A23E7-2799-4982-8CFE-80175640DE70}">
      <dgm:prSet phldrT="[Text]"/>
      <dgm:spPr/>
      <dgm:t>
        <a:bodyPr/>
        <a:lstStyle/>
        <a:p>
          <a:r>
            <a:rPr lang="en-US" dirty="0"/>
            <a:t>Becoming preoccupied by other things e.g. terminology, data, workloads, training, political and economic context</a:t>
          </a:r>
          <a:endParaRPr lang="en-GB" dirty="0"/>
        </a:p>
      </dgm:t>
    </dgm:pt>
    <dgm:pt modelId="{20E157AB-C9C0-4069-827D-24F76B5FDEC2}" type="parTrans" cxnId="{62030CE9-77BF-433E-B3E8-7397498558BA}">
      <dgm:prSet/>
      <dgm:spPr/>
      <dgm:t>
        <a:bodyPr/>
        <a:lstStyle/>
        <a:p>
          <a:endParaRPr lang="en-GB"/>
        </a:p>
      </dgm:t>
    </dgm:pt>
    <dgm:pt modelId="{F645A71B-6BAA-4CEA-8B78-F71E7C3791A4}" type="sibTrans" cxnId="{62030CE9-77BF-433E-B3E8-7397498558BA}">
      <dgm:prSet/>
      <dgm:spPr/>
      <dgm:t>
        <a:bodyPr/>
        <a:lstStyle/>
        <a:p>
          <a:endParaRPr lang="en-GB"/>
        </a:p>
      </dgm:t>
    </dgm:pt>
    <dgm:pt modelId="{4EEF3EC3-FE50-4416-AF96-162FD576C92E}">
      <dgm:prSet phldrT="[Text]"/>
      <dgm:spPr/>
      <dgm:t>
        <a:bodyPr/>
        <a:lstStyle/>
        <a:p>
          <a:r>
            <a:rPr lang="en-US" dirty="0">
              <a:solidFill>
                <a:schemeClr val="accent4">
                  <a:lumMod val="60000"/>
                  <a:lumOff val="40000"/>
                </a:schemeClr>
              </a:solidFill>
            </a:rPr>
            <a:t>Limited attention to adequacy of cultural competency frameworks </a:t>
          </a:r>
          <a:r>
            <a:rPr lang="en-GB" dirty="0">
              <a:latin typeface="+mn-lt"/>
              <a:ea typeface="Calibri" panose="020F0502020204030204" pitchFamily="34" charset="0"/>
              <a:cs typeface="AdvOT3c2d9f11"/>
            </a:rPr>
            <a:t>(Laird, 2014; Parrott, 2009; O</a:t>
          </a:r>
          <a:r>
            <a:rPr lang="en-GB" dirty="0">
              <a:latin typeface="+mn-lt"/>
              <a:ea typeface="Calibri" panose="020F0502020204030204" pitchFamily="34" charset="0"/>
              <a:cs typeface="AdvOT8608a8d1+20"/>
            </a:rPr>
            <a:t>’</a:t>
          </a:r>
          <a:r>
            <a:rPr lang="en-GB" dirty="0">
              <a:latin typeface="+mn-lt"/>
              <a:ea typeface="Calibri" panose="020F0502020204030204" pitchFamily="34" charset="0"/>
              <a:cs typeface="AdvOT3c2d9f11"/>
            </a:rPr>
            <a:t>Hagan 2001)</a:t>
          </a:r>
          <a:endParaRPr lang="en-GB" dirty="0"/>
        </a:p>
      </dgm:t>
    </dgm:pt>
    <dgm:pt modelId="{287212A8-F91A-420E-948E-1162436D61B0}" type="parTrans" cxnId="{C4855CD2-C9E7-4E47-AA04-DC796C057730}">
      <dgm:prSet/>
      <dgm:spPr/>
      <dgm:t>
        <a:bodyPr/>
        <a:lstStyle/>
        <a:p>
          <a:endParaRPr lang="en-GB"/>
        </a:p>
      </dgm:t>
    </dgm:pt>
    <dgm:pt modelId="{499FB9CE-FFFA-41DB-9DD4-6B87A1892267}" type="sibTrans" cxnId="{C4855CD2-C9E7-4E47-AA04-DC796C057730}">
      <dgm:prSet/>
      <dgm:spPr/>
      <dgm:t>
        <a:bodyPr/>
        <a:lstStyle/>
        <a:p>
          <a:endParaRPr lang="en-GB"/>
        </a:p>
      </dgm:t>
    </dgm:pt>
    <dgm:pt modelId="{C0A36CDC-EC4C-4707-A1D1-ECA7322CF5D9}">
      <dgm:prSet phldrT="[Text]"/>
      <dgm:spPr/>
      <dgm:t>
        <a:bodyPr/>
        <a:lstStyle/>
        <a:p>
          <a:r>
            <a:rPr lang="en-US" dirty="0"/>
            <a:t>Role of education and training: </a:t>
          </a:r>
          <a:r>
            <a:rPr lang="en-US" dirty="0" err="1"/>
            <a:t>ChildSim</a:t>
          </a:r>
          <a:r>
            <a:rPr lang="en-US" dirty="0"/>
            <a:t> providing simulative learning to students to examine biases in decision-making (</a:t>
          </a:r>
          <a:r>
            <a:rPr lang="en-US" dirty="0" err="1"/>
            <a:t>Egonsdotter</a:t>
          </a:r>
          <a:r>
            <a:rPr lang="en-US" dirty="0"/>
            <a:t> et al. 2020)</a:t>
          </a:r>
          <a:endParaRPr lang="en-GB" dirty="0"/>
        </a:p>
      </dgm:t>
    </dgm:pt>
    <dgm:pt modelId="{C291C4A8-056F-4B77-95AA-1664D3D59446}" type="parTrans" cxnId="{3B3AC014-1155-4172-A892-05AED16FA41C}">
      <dgm:prSet/>
      <dgm:spPr/>
      <dgm:t>
        <a:bodyPr/>
        <a:lstStyle/>
        <a:p>
          <a:endParaRPr lang="en-GB"/>
        </a:p>
      </dgm:t>
    </dgm:pt>
    <dgm:pt modelId="{B55C5398-33FA-4836-A183-07A4A63A6F75}" type="sibTrans" cxnId="{3B3AC014-1155-4172-A892-05AED16FA41C}">
      <dgm:prSet/>
      <dgm:spPr/>
      <dgm:t>
        <a:bodyPr/>
        <a:lstStyle/>
        <a:p>
          <a:endParaRPr lang="en-GB"/>
        </a:p>
      </dgm:t>
    </dgm:pt>
    <dgm:pt modelId="{EFD1C456-3FD2-47A7-AD3B-C8D9E8C38957}" type="pres">
      <dgm:prSet presAssocID="{48BF6765-7A49-4F8E-B84B-431EDFC4391F}" presName="Name0" presStyleCnt="0">
        <dgm:presLayoutVars>
          <dgm:dir/>
          <dgm:animLvl val="lvl"/>
          <dgm:resizeHandles val="exact"/>
        </dgm:presLayoutVars>
      </dgm:prSet>
      <dgm:spPr/>
    </dgm:pt>
    <dgm:pt modelId="{2872572A-94A4-43AB-9160-5432521FEAFE}" type="pres">
      <dgm:prSet presAssocID="{D3EDAE6D-E155-4BF0-9102-E4EEEAFE5120}" presName="linNode" presStyleCnt="0"/>
      <dgm:spPr/>
    </dgm:pt>
    <dgm:pt modelId="{E75919FF-FC7C-4550-AEF3-922E85797979}" type="pres">
      <dgm:prSet presAssocID="{D3EDAE6D-E155-4BF0-9102-E4EEEAFE5120}" presName="parTx" presStyleLbl="revTx" presStyleIdx="0" presStyleCnt="3">
        <dgm:presLayoutVars>
          <dgm:chMax val="1"/>
          <dgm:bulletEnabled val="1"/>
        </dgm:presLayoutVars>
      </dgm:prSet>
      <dgm:spPr/>
    </dgm:pt>
    <dgm:pt modelId="{CACB15EC-A047-45C8-8419-6BE175AA887F}" type="pres">
      <dgm:prSet presAssocID="{D3EDAE6D-E155-4BF0-9102-E4EEEAFE5120}" presName="bracket" presStyleLbl="parChTrans1D1" presStyleIdx="0" presStyleCnt="3"/>
      <dgm:spPr/>
    </dgm:pt>
    <dgm:pt modelId="{C9B2E8C7-3975-4256-B89A-ACF609267B8A}" type="pres">
      <dgm:prSet presAssocID="{D3EDAE6D-E155-4BF0-9102-E4EEEAFE5120}" presName="spH" presStyleCnt="0"/>
      <dgm:spPr/>
    </dgm:pt>
    <dgm:pt modelId="{2A6B9557-CDE2-4432-954E-8F75EFEC2D16}" type="pres">
      <dgm:prSet presAssocID="{D3EDAE6D-E155-4BF0-9102-E4EEEAFE5120}" presName="desTx" presStyleLbl="node1" presStyleIdx="0" presStyleCnt="3">
        <dgm:presLayoutVars>
          <dgm:bulletEnabled val="1"/>
        </dgm:presLayoutVars>
      </dgm:prSet>
      <dgm:spPr/>
    </dgm:pt>
    <dgm:pt modelId="{A2C3C8BB-F83B-4A61-82D1-CE03A69C6287}" type="pres">
      <dgm:prSet presAssocID="{3C5CB829-7654-46B9-B361-089FB4954A52}" presName="spV" presStyleCnt="0"/>
      <dgm:spPr/>
    </dgm:pt>
    <dgm:pt modelId="{AF82EF3E-9D01-4635-81C3-F8166FC29976}" type="pres">
      <dgm:prSet presAssocID="{981B84BC-1227-4F8E-877C-825F7C1D4CEE}" presName="linNode" presStyleCnt="0"/>
      <dgm:spPr/>
    </dgm:pt>
    <dgm:pt modelId="{AB172542-BDE6-414E-8CC8-DE7953A05EA9}" type="pres">
      <dgm:prSet presAssocID="{981B84BC-1227-4F8E-877C-825F7C1D4CEE}" presName="parTx" presStyleLbl="revTx" presStyleIdx="1" presStyleCnt="3">
        <dgm:presLayoutVars>
          <dgm:chMax val="1"/>
          <dgm:bulletEnabled val="1"/>
        </dgm:presLayoutVars>
      </dgm:prSet>
      <dgm:spPr/>
    </dgm:pt>
    <dgm:pt modelId="{5C4A684F-9F1D-40AD-8E86-7A7945D73873}" type="pres">
      <dgm:prSet presAssocID="{981B84BC-1227-4F8E-877C-825F7C1D4CEE}" presName="bracket" presStyleLbl="parChTrans1D1" presStyleIdx="1" presStyleCnt="3"/>
      <dgm:spPr/>
    </dgm:pt>
    <dgm:pt modelId="{8F8F1720-20B3-4379-8967-52E4E1A132BB}" type="pres">
      <dgm:prSet presAssocID="{981B84BC-1227-4F8E-877C-825F7C1D4CEE}" presName="spH" presStyleCnt="0"/>
      <dgm:spPr/>
    </dgm:pt>
    <dgm:pt modelId="{3AF68F1B-FE8D-47A1-84E9-607E21B6D738}" type="pres">
      <dgm:prSet presAssocID="{981B84BC-1227-4F8E-877C-825F7C1D4CEE}" presName="desTx" presStyleLbl="node1" presStyleIdx="1" presStyleCnt="3">
        <dgm:presLayoutVars>
          <dgm:bulletEnabled val="1"/>
        </dgm:presLayoutVars>
      </dgm:prSet>
      <dgm:spPr/>
    </dgm:pt>
    <dgm:pt modelId="{D4C47C39-0FA4-4939-B6E7-AFF4F9545766}" type="pres">
      <dgm:prSet presAssocID="{C21549C7-3B66-4BD5-BF25-77480B306013}" presName="spV" presStyleCnt="0"/>
      <dgm:spPr/>
    </dgm:pt>
    <dgm:pt modelId="{3137610A-5F6E-4561-96E7-14D04FB4D35F}" type="pres">
      <dgm:prSet presAssocID="{EF2A90BB-4C66-45D4-AE10-1FB523C50128}" presName="linNode" presStyleCnt="0"/>
      <dgm:spPr/>
    </dgm:pt>
    <dgm:pt modelId="{325181E7-B050-4A5F-B4E0-DBA101C0B1FA}" type="pres">
      <dgm:prSet presAssocID="{EF2A90BB-4C66-45D4-AE10-1FB523C50128}" presName="parTx" presStyleLbl="revTx" presStyleIdx="2" presStyleCnt="3">
        <dgm:presLayoutVars>
          <dgm:chMax val="1"/>
          <dgm:bulletEnabled val="1"/>
        </dgm:presLayoutVars>
      </dgm:prSet>
      <dgm:spPr/>
    </dgm:pt>
    <dgm:pt modelId="{C0A00F49-62D7-407A-9022-2B7CC42FB71D}" type="pres">
      <dgm:prSet presAssocID="{EF2A90BB-4C66-45D4-AE10-1FB523C50128}" presName="bracket" presStyleLbl="parChTrans1D1" presStyleIdx="2" presStyleCnt="3"/>
      <dgm:spPr/>
    </dgm:pt>
    <dgm:pt modelId="{AA8F608C-AE74-4127-B2CE-F70487556C47}" type="pres">
      <dgm:prSet presAssocID="{EF2A90BB-4C66-45D4-AE10-1FB523C50128}" presName="spH" presStyleCnt="0"/>
      <dgm:spPr/>
    </dgm:pt>
    <dgm:pt modelId="{242FFF52-EF9B-48A0-A374-EC4802390DFD}" type="pres">
      <dgm:prSet presAssocID="{EF2A90BB-4C66-45D4-AE10-1FB523C50128}" presName="desTx" presStyleLbl="node1" presStyleIdx="2" presStyleCnt="3">
        <dgm:presLayoutVars>
          <dgm:bulletEnabled val="1"/>
        </dgm:presLayoutVars>
      </dgm:prSet>
      <dgm:spPr/>
    </dgm:pt>
  </dgm:ptLst>
  <dgm:cxnLst>
    <dgm:cxn modelId="{0D118B0D-3062-4DFD-8C86-327CB505F808}" type="presOf" srcId="{0BC50763-A901-4867-A489-3552E5D46934}" destId="{2A6B9557-CDE2-4432-954E-8F75EFEC2D16}" srcOrd="0" destOrd="0" presId="urn:diagrams.loki3.com/BracketList"/>
    <dgm:cxn modelId="{3B3AC014-1155-4172-A892-05AED16FA41C}" srcId="{981B84BC-1227-4F8E-877C-825F7C1D4CEE}" destId="{C0A36CDC-EC4C-4707-A1D1-ECA7322CF5D9}" srcOrd="1" destOrd="0" parTransId="{C291C4A8-056F-4B77-95AA-1664D3D59446}" sibTransId="{B55C5398-33FA-4836-A183-07A4A63A6F75}"/>
    <dgm:cxn modelId="{7D30AD1C-B899-4062-BF59-68292B19C49C}" type="presOf" srcId="{D3EDAE6D-E155-4BF0-9102-E4EEEAFE5120}" destId="{E75919FF-FC7C-4550-AEF3-922E85797979}" srcOrd="0" destOrd="0" presId="urn:diagrams.loki3.com/BracketList"/>
    <dgm:cxn modelId="{4C5B0832-25FA-4584-A0C1-45260EFC5A7B}" srcId="{981B84BC-1227-4F8E-877C-825F7C1D4CEE}" destId="{1A9EE547-4E23-430F-A0E5-FEE63ED30668}" srcOrd="0" destOrd="0" parTransId="{E6CC92BC-56BE-4A73-92C9-00BD9756DCD5}" sibTransId="{3D55865E-0EF6-402E-A2CB-E4CCEE023B4A}"/>
    <dgm:cxn modelId="{22D58232-4286-4837-AE37-8F60558E1552}" srcId="{48BF6765-7A49-4F8E-B84B-431EDFC4391F}" destId="{D3EDAE6D-E155-4BF0-9102-E4EEEAFE5120}" srcOrd="0" destOrd="0" parTransId="{D9C08FF1-9410-4D90-9227-553CA8E2777F}" sibTransId="{3C5CB829-7654-46B9-B361-089FB4954A52}"/>
    <dgm:cxn modelId="{79975055-FD3D-4FC0-860D-0EC9CB24E60D}" type="presOf" srcId="{C0A36CDC-EC4C-4707-A1D1-ECA7322CF5D9}" destId="{3AF68F1B-FE8D-47A1-84E9-607E21B6D738}" srcOrd="0" destOrd="1" presId="urn:diagrams.loki3.com/BracketList"/>
    <dgm:cxn modelId="{35F39077-6986-4A75-9D13-64F12382599C}" type="presOf" srcId="{48BF6765-7A49-4F8E-B84B-431EDFC4391F}" destId="{EFD1C456-3FD2-47A7-AD3B-C8D9E8C38957}" srcOrd="0" destOrd="0" presId="urn:diagrams.loki3.com/BracketList"/>
    <dgm:cxn modelId="{40ED4480-3E19-4A6B-AE57-FF6E31C5F950}" type="presOf" srcId="{981B84BC-1227-4F8E-877C-825F7C1D4CEE}" destId="{AB172542-BDE6-414E-8CC8-DE7953A05EA9}" srcOrd="0" destOrd="0" presId="urn:diagrams.loki3.com/BracketList"/>
    <dgm:cxn modelId="{FD90C682-CDFE-44D4-BA88-63C2127FA0F8}" type="presOf" srcId="{4EEF3EC3-FE50-4416-AF96-162FD576C92E}" destId="{2A6B9557-CDE2-4432-954E-8F75EFEC2D16}" srcOrd="0" destOrd="1" presId="urn:diagrams.loki3.com/BracketList"/>
    <dgm:cxn modelId="{C48DA1CE-6B1F-4CA9-AAFC-DCC7B0556495}" srcId="{48BF6765-7A49-4F8E-B84B-431EDFC4391F}" destId="{981B84BC-1227-4F8E-877C-825F7C1D4CEE}" srcOrd="1" destOrd="0" parTransId="{70CCA9E8-5FDA-4539-9E0A-58AB438EE8E5}" sibTransId="{C21549C7-3B66-4BD5-BF25-77480B306013}"/>
    <dgm:cxn modelId="{C4855CD2-C9E7-4E47-AA04-DC796C057730}" srcId="{D3EDAE6D-E155-4BF0-9102-E4EEEAFE5120}" destId="{4EEF3EC3-FE50-4416-AF96-162FD576C92E}" srcOrd="1" destOrd="0" parTransId="{287212A8-F91A-420E-948E-1162436D61B0}" sibTransId="{499FB9CE-FFFA-41DB-9DD4-6B87A1892267}"/>
    <dgm:cxn modelId="{CD5619D4-7D00-40FA-B986-696211075BBF}" type="presOf" srcId="{140A23E7-2799-4982-8CFE-80175640DE70}" destId="{242FFF52-EF9B-48A0-A374-EC4802390DFD}" srcOrd="0" destOrd="0" presId="urn:diagrams.loki3.com/BracketList"/>
    <dgm:cxn modelId="{727CDED4-ECB0-41BE-AABC-F9C66BAD96DA}" srcId="{D3EDAE6D-E155-4BF0-9102-E4EEEAFE5120}" destId="{0BC50763-A901-4867-A489-3552E5D46934}" srcOrd="0" destOrd="0" parTransId="{C2A3EB32-76CC-42A4-A524-47681731B0C7}" sibTransId="{94DB7B4E-4E69-4EAC-B006-D26FB5F9EEAF}"/>
    <dgm:cxn modelId="{5EBC47DB-2D8B-4B36-A0E1-D615AC987CF0}" type="presOf" srcId="{1A9EE547-4E23-430F-A0E5-FEE63ED30668}" destId="{3AF68F1B-FE8D-47A1-84E9-607E21B6D738}" srcOrd="0" destOrd="0" presId="urn:diagrams.loki3.com/BracketList"/>
    <dgm:cxn modelId="{A82B72DC-6CEB-49EF-8DF6-ADC61E71E325}" type="presOf" srcId="{EF2A90BB-4C66-45D4-AE10-1FB523C50128}" destId="{325181E7-B050-4A5F-B4E0-DBA101C0B1FA}" srcOrd="0" destOrd="0" presId="urn:diagrams.loki3.com/BracketList"/>
    <dgm:cxn modelId="{62030CE9-77BF-433E-B3E8-7397498558BA}" srcId="{EF2A90BB-4C66-45D4-AE10-1FB523C50128}" destId="{140A23E7-2799-4982-8CFE-80175640DE70}" srcOrd="0" destOrd="0" parTransId="{20E157AB-C9C0-4069-827D-24F76B5FDEC2}" sibTransId="{F645A71B-6BAA-4CEA-8B78-F71E7C3791A4}"/>
    <dgm:cxn modelId="{43ECCDFE-620D-4FD9-967E-E5243DD88A4F}" srcId="{48BF6765-7A49-4F8E-B84B-431EDFC4391F}" destId="{EF2A90BB-4C66-45D4-AE10-1FB523C50128}" srcOrd="2" destOrd="0" parTransId="{2A928529-7F24-4D1F-903B-ADA0534D274E}" sibTransId="{1F4BA7A7-FAC9-4079-BC9B-780D2591106C}"/>
    <dgm:cxn modelId="{6B79ACC8-E050-4E5A-8467-1DA430DD6F01}" type="presParOf" srcId="{EFD1C456-3FD2-47A7-AD3B-C8D9E8C38957}" destId="{2872572A-94A4-43AB-9160-5432521FEAFE}" srcOrd="0" destOrd="0" presId="urn:diagrams.loki3.com/BracketList"/>
    <dgm:cxn modelId="{9C056BE4-F128-4338-84DF-BA2EF166DBA5}" type="presParOf" srcId="{2872572A-94A4-43AB-9160-5432521FEAFE}" destId="{E75919FF-FC7C-4550-AEF3-922E85797979}" srcOrd="0" destOrd="0" presId="urn:diagrams.loki3.com/BracketList"/>
    <dgm:cxn modelId="{DF764B7C-5301-49FB-A74E-467D64A5BD4B}" type="presParOf" srcId="{2872572A-94A4-43AB-9160-5432521FEAFE}" destId="{CACB15EC-A047-45C8-8419-6BE175AA887F}" srcOrd="1" destOrd="0" presId="urn:diagrams.loki3.com/BracketList"/>
    <dgm:cxn modelId="{6540AF5B-F926-47DD-A51F-EFC1A225C8A6}" type="presParOf" srcId="{2872572A-94A4-43AB-9160-5432521FEAFE}" destId="{C9B2E8C7-3975-4256-B89A-ACF609267B8A}" srcOrd="2" destOrd="0" presId="urn:diagrams.loki3.com/BracketList"/>
    <dgm:cxn modelId="{80200604-66F0-4722-8F55-688C5BF679B9}" type="presParOf" srcId="{2872572A-94A4-43AB-9160-5432521FEAFE}" destId="{2A6B9557-CDE2-4432-954E-8F75EFEC2D16}" srcOrd="3" destOrd="0" presId="urn:diagrams.loki3.com/BracketList"/>
    <dgm:cxn modelId="{67D04CB2-BBED-4E5E-8E01-0F738A5B62F4}" type="presParOf" srcId="{EFD1C456-3FD2-47A7-AD3B-C8D9E8C38957}" destId="{A2C3C8BB-F83B-4A61-82D1-CE03A69C6287}" srcOrd="1" destOrd="0" presId="urn:diagrams.loki3.com/BracketList"/>
    <dgm:cxn modelId="{C1847F8C-F8AC-4030-9B8A-6FD75A850598}" type="presParOf" srcId="{EFD1C456-3FD2-47A7-AD3B-C8D9E8C38957}" destId="{AF82EF3E-9D01-4635-81C3-F8166FC29976}" srcOrd="2" destOrd="0" presId="urn:diagrams.loki3.com/BracketList"/>
    <dgm:cxn modelId="{607EA20D-EDA7-406E-9B70-4152EDC747A1}" type="presParOf" srcId="{AF82EF3E-9D01-4635-81C3-F8166FC29976}" destId="{AB172542-BDE6-414E-8CC8-DE7953A05EA9}" srcOrd="0" destOrd="0" presId="urn:diagrams.loki3.com/BracketList"/>
    <dgm:cxn modelId="{350BD95A-14AF-497C-AB1C-A44EDCAC681B}" type="presParOf" srcId="{AF82EF3E-9D01-4635-81C3-F8166FC29976}" destId="{5C4A684F-9F1D-40AD-8E86-7A7945D73873}" srcOrd="1" destOrd="0" presId="urn:diagrams.loki3.com/BracketList"/>
    <dgm:cxn modelId="{1FA35BAC-CCD1-4B7B-87A0-BB8D6E84A6F8}" type="presParOf" srcId="{AF82EF3E-9D01-4635-81C3-F8166FC29976}" destId="{8F8F1720-20B3-4379-8967-52E4E1A132BB}" srcOrd="2" destOrd="0" presId="urn:diagrams.loki3.com/BracketList"/>
    <dgm:cxn modelId="{8EDCD006-AA53-4512-B21B-C441CF691AB4}" type="presParOf" srcId="{AF82EF3E-9D01-4635-81C3-F8166FC29976}" destId="{3AF68F1B-FE8D-47A1-84E9-607E21B6D738}" srcOrd="3" destOrd="0" presId="urn:diagrams.loki3.com/BracketList"/>
    <dgm:cxn modelId="{9CD4EAA0-1D91-476B-9BAD-505CF3433076}" type="presParOf" srcId="{EFD1C456-3FD2-47A7-AD3B-C8D9E8C38957}" destId="{D4C47C39-0FA4-4939-B6E7-AFF4F9545766}" srcOrd="3" destOrd="0" presId="urn:diagrams.loki3.com/BracketList"/>
    <dgm:cxn modelId="{8B71B665-1D79-4E98-B5DF-8270FD8D4507}" type="presParOf" srcId="{EFD1C456-3FD2-47A7-AD3B-C8D9E8C38957}" destId="{3137610A-5F6E-4561-96E7-14D04FB4D35F}" srcOrd="4" destOrd="0" presId="urn:diagrams.loki3.com/BracketList"/>
    <dgm:cxn modelId="{00B385B8-07E3-475C-B3AD-51A70C9815F6}" type="presParOf" srcId="{3137610A-5F6E-4561-96E7-14D04FB4D35F}" destId="{325181E7-B050-4A5F-B4E0-DBA101C0B1FA}" srcOrd="0" destOrd="0" presId="urn:diagrams.loki3.com/BracketList"/>
    <dgm:cxn modelId="{35253B23-9ADD-4B72-96B3-FFA5C89EDD65}" type="presParOf" srcId="{3137610A-5F6E-4561-96E7-14D04FB4D35F}" destId="{C0A00F49-62D7-407A-9022-2B7CC42FB71D}" srcOrd="1" destOrd="0" presId="urn:diagrams.loki3.com/BracketList"/>
    <dgm:cxn modelId="{8EA0B997-D053-45F8-BDC5-DAF6AC8935D1}" type="presParOf" srcId="{3137610A-5F6E-4561-96E7-14D04FB4D35F}" destId="{AA8F608C-AE74-4127-B2CE-F70487556C47}" srcOrd="2" destOrd="0" presId="urn:diagrams.loki3.com/BracketList"/>
    <dgm:cxn modelId="{A2A74BA2-827E-4F6C-85D5-C8B873BCF309}" type="presParOf" srcId="{3137610A-5F6E-4561-96E7-14D04FB4D35F}" destId="{242FFF52-EF9B-48A0-A374-EC4802390DFD}"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856481-4AA5-4246-BDD7-F7EAB6C0DC0B}"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59982E1F-27EE-4186-9056-FDCA94159F9F}">
      <dgm:prSet phldrT="[Text]"/>
      <dgm:spPr/>
      <dgm:t>
        <a:bodyPr/>
        <a:lstStyle/>
        <a:p>
          <a:r>
            <a:rPr lang="en-US" dirty="0"/>
            <a:t>Cultural awareness </a:t>
          </a:r>
          <a:endParaRPr lang="en-GB" dirty="0"/>
        </a:p>
      </dgm:t>
    </dgm:pt>
    <dgm:pt modelId="{2288A821-92AC-46D3-858B-9024AB1F57CE}" type="parTrans" cxnId="{C52DF548-BAE7-4343-ADC2-4F988E80663E}">
      <dgm:prSet/>
      <dgm:spPr/>
      <dgm:t>
        <a:bodyPr/>
        <a:lstStyle/>
        <a:p>
          <a:endParaRPr lang="en-GB"/>
        </a:p>
      </dgm:t>
    </dgm:pt>
    <dgm:pt modelId="{E31631A4-47FA-4E3F-8334-B66658E99090}" type="sibTrans" cxnId="{C52DF548-BAE7-4343-ADC2-4F988E80663E}">
      <dgm:prSet/>
      <dgm:spPr/>
      <dgm:t>
        <a:bodyPr/>
        <a:lstStyle/>
        <a:p>
          <a:endParaRPr lang="en-GB"/>
        </a:p>
      </dgm:t>
    </dgm:pt>
    <dgm:pt modelId="{A56065F3-636B-40A6-BB13-50BFD5C58185}">
      <dgm:prSet phldrT="[Text]"/>
      <dgm:spPr/>
      <dgm:t>
        <a:bodyPr/>
        <a:lstStyle/>
        <a:p>
          <a:r>
            <a:rPr lang="en-US" dirty="0"/>
            <a:t>Cultural skill</a:t>
          </a:r>
          <a:endParaRPr lang="en-GB" dirty="0"/>
        </a:p>
      </dgm:t>
    </dgm:pt>
    <dgm:pt modelId="{C854D187-DDFC-4C59-AF03-456CA441AA15}" type="parTrans" cxnId="{0730CEF1-A05A-4EDA-AEC9-5C53C9F47D88}">
      <dgm:prSet/>
      <dgm:spPr/>
      <dgm:t>
        <a:bodyPr/>
        <a:lstStyle/>
        <a:p>
          <a:endParaRPr lang="en-GB"/>
        </a:p>
      </dgm:t>
    </dgm:pt>
    <dgm:pt modelId="{8E214211-A3E7-426C-8AF0-7D0C809AC7D9}" type="sibTrans" cxnId="{0730CEF1-A05A-4EDA-AEC9-5C53C9F47D88}">
      <dgm:prSet/>
      <dgm:spPr/>
      <dgm:t>
        <a:bodyPr/>
        <a:lstStyle/>
        <a:p>
          <a:endParaRPr lang="en-GB"/>
        </a:p>
      </dgm:t>
    </dgm:pt>
    <dgm:pt modelId="{AB85ED34-EB9E-47A3-83DD-44359F9FA09F}">
      <dgm:prSet phldrT="[Text]"/>
      <dgm:spPr/>
      <dgm:t>
        <a:bodyPr/>
        <a:lstStyle/>
        <a:p>
          <a:r>
            <a:rPr lang="en-US" dirty="0"/>
            <a:t>Cultural knowledge</a:t>
          </a:r>
          <a:endParaRPr lang="en-GB" dirty="0"/>
        </a:p>
      </dgm:t>
    </dgm:pt>
    <dgm:pt modelId="{E05631C2-6390-423A-A7A0-B79098AB70DB}" type="parTrans" cxnId="{09DF5D92-2A9C-4D00-AB87-9CB0F699FCEA}">
      <dgm:prSet/>
      <dgm:spPr/>
      <dgm:t>
        <a:bodyPr/>
        <a:lstStyle/>
        <a:p>
          <a:endParaRPr lang="en-GB"/>
        </a:p>
      </dgm:t>
    </dgm:pt>
    <dgm:pt modelId="{D26C71A7-B869-44E4-8931-9B84B8B64268}" type="sibTrans" cxnId="{09DF5D92-2A9C-4D00-AB87-9CB0F699FCEA}">
      <dgm:prSet/>
      <dgm:spPr/>
      <dgm:t>
        <a:bodyPr/>
        <a:lstStyle/>
        <a:p>
          <a:endParaRPr lang="en-GB"/>
        </a:p>
      </dgm:t>
    </dgm:pt>
    <dgm:pt modelId="{348A3F9A-4F49-467E-9162-76F2CE0BB039}">
      <dgm:prSet phldrT="[Text]"/>
      <dgm:spPr/>
      <dgm:t>
        <a:bodyPr/>
        <a:lstStyle/>
        <a:p>
          <a:r>
            <a:rPr lang="en-US" dirty="0"/>
            <a:t>Cultural encounter </a:t>
          </a:r>
          <a:endParaRPr lang="en-GB" dirty="0"/>
        </a:p>
      </dgm:t>
    </dgm:pt>
    <dgm:pt modelId="{BEA67ED6-2B71-4B71-B02C-D131C0427141}" type="parTrans" cxnId="{FD3DA516-527F-41B7-9538-E920B55A042B}">
      <dgm:prSet/>
      <dgm:spPr/>
      <dgm:t>
        <a:bodyPr/>
        <a:lstStyle/>
        <a:p>
          <a:endParaRPr lang="en-GB"/>
        </a:p>
      </dgm:t>
    </dgm:pt>
    <dgm:pt modelId="{FCD6A3BB-81CC-4B87-84FE-9A9C23713B8D}" type="sibTrans" cxnId="{FD3DA516-527F-41B7-9538-E920B55A042B}">
      <dgm:prSet/>
      <dgm:spPr/>
      <dgm:t>
        <a:bodyPr/>
        <a:lstStyle/>
        <a:p>
          <a:endParaRPr lang="en-GB"/>
        </a:p>
      </dgm:t>
    </dgm:pt>
    <dgm:pt modelId="{2C019B07-C2B9-42C3-B9B3-E2858E61836E}">
      <dgm:prSet phldrT="[Text]"/>
      <dgm:spPr/>
      <dgm:t>
        <a:bodyPr/>
        <a:lstStyle/>
        <a:p>
          <a:r>
            <a:rPr lang="en-US" dirty="0"/>
            <a:t>Cultural desire</a:t>
          </a:r>
          <a:endParaRPr lang="en-GB" dirty="0"/>
        </a:p>
      </dgm:t>
    </dgm:pt>
    <dgm:pt modelId="{753177FB-79E4-49AF-A3A9-178863D7F956}" type="parTrans" cxnId="{4159E26A-1984-4C10-A1E9-00CCE6023708}">
      <dgm:prSet/>
      <dgm:spPr/>
      <dgm:t>
        <a:bodyPr/>
        <a:lstStyle/>
        <a:p>
          <a:endParaRPr lang="en-GB"/>
        </a:p>
      </dgm:t>
    </dgm:pt>
    <dgm:pt modelId="{62FF7658-8D28-4F60-9A0F-F3910FFFB4FD}" type="sibTrans" cxnId="{4159E26A-1984-4C10-A1E9-00CCE6023708}">
      <dgm:prSet/>
      <dgm:spPr/>
      <dgm:t>
        <a:bodyPr/>
        <a:lstStyle/>
        <a:p>
          <a:endParaRPr lang="en-GB"/>
        </a:p>
      </dgm:t>
    </dgm:pt>
    <dgm:pt modelId="{17D85E36-C299-4F87-8FF3-0C27779E0D5B}" type="pres">
      <dgm:prSet presAssocID="{02856481-4AA5-4246-BDD7-F7EAB6C0DC0B}" presName="cycle" presStyleCnt="0">
        <dgm:presLayoutVars>
          <dgm:dir/>
          <dgm:resizeHandles val="exact"/>
        </dgm:presLayoutVars>
      </dgm:prSet>
      <dgm:spPr/>
    </dgm:pt>
    <dgm:pt modelId="{BBB30B2B-4194-4F2F-87AC-CD6A9ACEF597}" type="pres">
      <dgm:prSet presAssocID="{59982E1F-27EE-4186-9056-FDCA94159F9F}" presName="node" presStyleLbl="node1" presStyleIdx="0" presStyleCnt="5">
        <dgm:presLayoutVars>
          <dgm:bulletEnabled val="1"/>
        </dgm:presLayoutVars>
      </dgm:prSet>
      <dgm:spPr/>
    </dgm:pt>
    <dgm:pt modelId="{3AF9E7EA-075B-42B5-9DED-48BA43BA7401}" type="pres">
      <dgm:prSet presAssocID="{59982E1F-27EE-4186-9056-FDCA94159F9F}" presName="spNode" presStyleCnt="0"/>
      <dgm:spPr/>
    </dgm:pt>
    <dgm:pt modelId="{D483A63D-0204-45E1-BB53-713460B23A22}" type="pres">
      <dgm:prSet presAssocID="{E31631A4-47FA-4E3F-8334-B66658E99090}" presName="sibTrans" presStyleLbl="sibTrans1D1" presStyleIdx="0" presStyleCnt="5"/>
      <dgm:spPr/>
    </dgm:pt>
    <dgm:pt modelId="{4127588F-670B-4E29-9F54-1F6F70458367}" type="pres">
      <dgm:prSet presAssocID="{A56065F3-636B-40A6-BB13-50BFD5C58185}" presName="node" presStyleLbl="node1" presStyleIdx="1" presStyleCnt="5">
        <dgm:presLayoutVars>
          <dgm:bulletEnabled val="1"/>
        </dgm:presLayoutVars>
      </dgm:prSet>
      <dgm:spPr/>
    </dgm:pt>
    <dgm:pt modelId="{8CAD6989-6C64-4B36-BE8E-AAC9F001DBA3}" type="pres">
      <dgm:prSet presAssocID="{A56065F3-636B-40A6-BB13-50BFD5C58185}" presName="spNode" presStyleCnt="0"/>
      <dgm:spPr/>
    </dgm:pt>
    <dgm:pt modelId="{922379DD-812A-41EC-93CE-F5E4D3897932}" type="pres">
      <dgm:prSet presAssocID="{8E214211-A3E7-426C-8AF0-7D0C809AC7D9}" presName="sibTrans" presStyleLbl="sibTrans1D1" presStyleIdx="1" presStyleCnt="5"/>
      <dgm:spPr/>
    </dgm:pt>
    <dgm:pt modelId="{85F9738E-603B-4DB8-94ED-6CD56A158114}" type="pres">
      <dgm:prSet presAssocID="{AB85ED34-EB9E-47A3-83DD-44359F9FA09F}" presName="node" presStyleLbl="node1" presStyleIdx="2" presStyleCnt="5">
        <dgm:presLayoutVars>
          <dgm:bulletEnabled val="1"/>
        </dgm:presLayoutVars>
      </dgm:prSet>
      <dgm:spPr/>
    </dgm:pt>
    <dgm:pt modelId="{655B16BF-D413-4727-BDA6-49E3D66ECCB1}" type="pres">
      <dgm:prSet presAssocID="{AB85ED34-EB9E-47A3-83DD-44359F9FA09F}" presName="spNode" presStyleCnt="0"/>
      <dgm:spPr/>
    </dgm:pt>
    <dgm:pt modelId="{23A71F96-4020-4D9E-992C-6B12E0F1F59B}" type="pres">
      <dgm:prSet presAssocID="{D26C71A7-B869-44E4-8931-9B84B8B64268}" presName="sibTrans" presStyleLbl="sibTrans1D1" presStyleIdx="2" presStyleCnt="5"/>
      <dgm:spPr/>
    </dgm:pt>
    <dgm:pt modelId="{65B7EA81-B890-4D5E-A160-1D0AD8747AEE}" type="pres">
      <dgm:prSet presAssocID="{348A3F9A-4F49-467E-9162-76F2CE0BB039}" presName="node" presStyleLbl="node1" presStyleIdx="3" presStyleCnt="5">
        <dgm:presLayoutVars>
          <dgm:bulletEnabled val="1"/>
        </dgm:presLayoutVars>
      </dgm:prSet>
      <dgm:spPr/>
    </dgm:pt>
    <dgm:pt modelId="{46B9AE0F-8B95-4AEA-B462-40943C77E626}" type="pres">
      <dgm:prSet presAssocID="{348A3F9A-4F49-467E-9162-76F2CE0BB039}" presName="spNode" presStyleCnt="0"/>
      <dgm:spPr/>
    </dgm:pt>
    <dgm:pt modelId="{701DC648-B7C1-4930-B072-9087E3067886}" type="pres">
      <dgm:prSet presAssocID="{FCD6A3BB-81CC-4B87-84FE-9A9C23713B8D}" presName="sibTrans" presStyleLbl="sibTrans1D1" presStyleIdx="3" presStyleCnt="5"/>
      <dgm:spPr/>
    </dgm:pt>
    <dgm:pt modelId="{3A13BE56-4E9A-43ED-9FC3-565C11F0D632}" type="pres">
      <dgm:prSet presAssocID="{2C019B07-C2B9-42C3-B9B3-E2858E61836E}" presName="node" presStyleLbl="node1" presStyleIdx="4" presStyleCnt="5">
        <dgm:presLayoutVars>
          <dgm:bulletEnabled val="1"/>
        </dgm:presLayoutVars>
      </dgm:prSet>
      <dgm:spPr/>
    </dgm:pt>
    <dgm:pt modelId="{4A1EDB2D-60B7-4605-B6C5-1A0AE6C13267}" type="pres">
      <dgm:prSet presAssocID="{2C019B07-C2B9-42C3-B9B3-E2858E61836E}" presName="spNode" presStyleCnt="0"/>
      <dgm:spPr/>
    </dgm:pt>
    <dgm:pt modelId="{DC5E7C53-C1A4-4FD5-8B13-8248BC85170A}" type="pres">
      <dgm:prSet presAssocID="{62FF7658-8D28-4F60-9A0F-F3910FFFB4FD}" presName="sibTrans" presStyleLbl="sibTrans1D1" presStyleIdx="4" presStyleCnt="5"/>
      <dgm:spPr/>
    </dgm:pt>
  </dgm:ptLst>
  <dgm:cxnLst>
    <dgm:cxn modelId="{98B2B40C-762B-429D-B27D-B6A033EAA99B}" type="presOf" srcId="{02856481-4AA5-4246-BDD7-F7EAB6C0DC0B}" destId="{17D85E36-C299-4F87-8FF3-0C27779E0D5B}" srcOrd="0" destOrd="0" presId="urn:microsoft.com/office/officeart/2005/8/layout/cycle6"/>
    <dgm:cxn modelId="{FD3DA516-527F-41B7-9538-E920B55A042B}" srcId="{02856481-4AA5-4246-BDD7-F7EAB6C0DC0B}" destId="{348A3F9A-4F49-467E-9162-76F2CE0BB039}" srcOrd="3" destOrd="0" parTransId="{BEA67ED6-2B71-4B71-B02C-D131C0427141}" sibTransId="{FCD6A3BB-81CC-4B87-84FE-9A9C23713B8D}"/>
    <dgm:cxn modelId="{34C8942D-573D-49CD-B6B1-19B9B8D7A398}" type="presOf" srcId="{62FF7658-8D28-4F60-9A0F-F3910FFFB4FD}" destId="{DC5E7C53-C1A4-4FD5-8B13-8248BC85170A}" srcOrd="0" destOrd="0" presId="urn:microsoft.com/office/officeart/2005/8/layout/cycle6"/>
    <dgm:cxn modelId="{87F41441-43AB-4D22-94D2-10104013980E}" type="presOf" srcId="{8E214211-A3E7-426C-8AF0-7D0C809AC7D9}" destId="{922379DD-812A-41EC-93CE-F5E4D3897932}" srcOrd="0" destOrd="0" presId="urn:microsoft.com/office/officeart/2005/8/layout/cycle6"/>
    <dgm:cxn modelId="{C52DF548-BAE7-4343-ADC2-4F988E80663E}" srcId="{02856481-4AA5-4246-BDD7-F7EAB6C0DC0B}" destId="{59982E1F-27EE-4186-9056-FDCA94159F9F}" srcOrd="0" destOrd="0" parTransId="{2288A821-92AC-46D3-858B-9024AB1F57CE}" sibTransId="{E31631A4-47FA-4E3F-8334-B66658E99090}"/>
    <dgm:cxn modelId="{4159E26A-1984-4C10-A1E9-00CCE6023708}" srcId="{02856481-4AA5-4246-BDD7-F7EAB6C0DC0B}" destId="{2C019B07-C2B9-42C3-B9B3-E2858E61836E}" srcOrd="4" destOrd="0" parTransId="{753177FB-79E4-49AF-A3A9-178863D7F956}" sibTransId="{62FF7658-8D28-4F60-9A0F-F3910FFFB4FD}"/>
    <dgm:cxn modelId="{EB29FB6A-BDA0-422F-A250-96972440FD3C}" type="presOf" srcId="{AB85ED34-EB9E-47A3-83DD-44359F9FA09F}" destId="{85F9738E-603B-4DB8-94ED-6CD56A158114}" srcOrd="0" destOrd="0" presId="urn:microsoft.com/office/officeart/2005/8/layout/cycle6"/>
    <dgm:cxn modelId="{8D424951-1BD0-4294-96A6-F5DAE4A741E0}" type="presOf" srcId="{A56065F3-636B-40A6-BB13-50BFD5C58185}" destId="{4127588F-670B-4E29-9F54-1F6F70458367}" srcOrd="0" destOrd="0" presId="urn:microsoft.com/office/officeart/2005/8/layout/cycle6"/>
    <dgm:cxn modelId="{4E735F88-409E-4508-ACD8-D99B9403DD54}" type="presOf" srcId="{59982E1F-27EE-4186-9056-FDCA94159F9F}" destId="{BBB30B2B-4194-4F2F-87AC-CD6A9ACEF597}" srcOrd="0" destOrd="0" presId="urn:microsoft.com/office/officeart/2005/8/layout/cycle6"/>
    <dgm:cxn modelId="{09DF5D92-2A9C-4D00-AB87-9CB0F699FCEA}" srcId="{02856481-4AA5-4246-BDD7-F7EAB6C0DC0B}" destId="{AB85ED34-EB9E-47A3-83DD-44359F9FA09F}" srcOrd="2" destOrd="0" parTransId="{E05631C2-6390-423A-A7A0-B79098AB70DB}" sibTransId="{D26C71A7-B869-44E4-8931-9B84B8B64268}"/>
    <dgm:cxn modelId="{A4C6FC98-DA48-4E9A-912E-9D4DED4A4071}" type="presOf" srcId="{E31631A4-47FA-4E3F-8334-B66658E99090}" destId="{D483A63D-0204-45E1-BB53-713460B23A22}" srcOrd="0" destOrd="0" presId="urn:microsoft.com/office/officeart/2005/8/layout/cycle6"/>
    <dgm:cxn modelId="{69F1369A-6B12-451F-A674-CA3E631DAD96}" type="presOf" srcId="{2C019B07-C2B9-42C3-B9B3-E2858E61836E}" destId="{3A13BE56-4E9A-43ED-9FC3-565C11F0D632}" srcOrd="0" destOrd="0" presId="urn:microsoft.com/office/officeart/2005/8/layout/cycle6"/>
    <dgm:cxn modelId="{FF72B1B4-E5B6-4DAE-B737-D9AF0040EF0A}" type="presOf" srcId="{D26C71A7-B869-44E4-8931-9B84B8B64268}" destId="{23A71F96-4020-4D9E-992C-6B12E0F1F59B}" srcOrd="0" destOrd="0" presId="urn:microsoft.com/office/officeart/2005/8/layout/cycle6"/>
    <dgm:cxn modelId="{48D2B9D9-D3EF-4270-A4CF-E65063064570}" type="presOf" srcId="{348A3F9A-4F49-467E-9162-76F2CE0BB039}" destId="{65B7EA81-B890-4D5E-A160-1D0AD8747AEE}" srcOrd="0" destOrd="0" presId="urn:microsoft.com/office/officeart/2005/8/layout/cycle6"/>
    <dgm:cxn modelId="{0730CEF1-A05A-4EDA-AEC9-5C53C9F47D88}" srcId="{02856481-4AA5-4246-BDD7-F7EAB6C0DC0B}" destId="{A56065F3-636B-40A6-BB13-50BFD5C58185}" srcOrd="1" destOrd="0" parTransId="{C854D187-DDFC-4C59-AF03-456CA441AA15}" sibTransId="{8E214211-A3E7-426C-8AF0-7D0C809AC7D9}"/>
    <dgm:cxn modelId="{7F1909FC-7639-4AE6-9971-8E9DC3C1D2D0}" type="presOf" srcId="{FCD6A3BB-81CC-4B87-84FE-9A9C23713B8D}" destId="{701DC648-B7C1-4930-B072-9087E3067886}" srcOrd="0" destOrd="0" presId="urn:microsoft.com/office/officeart/2005/8/layout/cycle6"/>
    <dgm:cxn modelId="{74130E4D-886A-46DB-BF5A-395B1E95B159}" type="presParOf" srcId="{17D85E36-C299-4F87-8FF3-0C27779E0D5B}" destId="{BBB30B2B-4194-4F2F-87AC-CD6A9ACEF597}" srcOrd="0" destOrd="0" presId="urn:microsoft.com/office/officeart/2005/8/layout/cycle6"/>
    <dgm:cxn modelId="{350E3EC7-7F56-4CF0-B540-0F1168C24867}" type="presParOf" srcId="{17D85E36-C299-4F87-8FF3-0C27779E0D5B}" destId="{3AF9E7EA-075B-42B5-9DED-48BA43BA7401}" srcOrd="1" destOrd="0" presId="urn:microsoft.com/office/officeart/2005/8/layout/cycle6"/>
    <dgm:cxn modelId="{BF65124C-0CCB-4280-B338-1AF1D9CEC8FB}" type="presParOf" srcId="{17D85E36-C299-4F87-8FF3-0C27779E0D5B}" destId="{D483A63D-0204-45E1-BB53-713460B23A22}" srcOrd="2" destOrd="0" presId="urn:microsoft.com/office/officeart/2005/8/layout/cycle6"/>
    <dgm:cxn modelId="{DB8CBC0C-6216-4FE8-95CD-A9156F3D385C}" type="presParOf" srcId="{17D85E36-C299-4F87-8FF3-0C27779E0D5B}" destId="{4127588F-670B-4E29-9F54-1F6F70458367}" srcOrd="3" destOrd="0" presId="urn:microsoft.com/office/officeart/2005/8/layout/cycle6"/>
    <dgm:cxn modelId="{B8CF2E30-F1F3-4962-BCED-014AC2250879}" type="presParOf" srcId="{17D85E36-C299-4F87-8FF3-0C27779E0D5B}" destId="{8CAD6989-6C64-4B36-BE8E-AAC9F001DBA3}" srcOrd="4" destOrd="0" presId="urn:microsoft.com/office/officeart/2005/8/layout/cycle6"/>
    <dgm:cxn modelId="{FA606E6A-04B1-4010-96C9-29B5B3A3C870}" type="presParOf" srcId="{17D85E36-C299-4F87-8FF3-0C27779E0D5B}" destId="{922379DD-812A-41EC-93CE-F5E4D3897932}" srcOrd="5" destOrd="0" presId="urn:microsoft.com/office/officeart/2005/8/layout/cycle6"/>
    <dgm:cxn modelId="{8C1E53D2-49D8-4197-A832-EBDF0A0D0AC5}" type="presParOf" srcId="{17D85E36-C299-4F87-8FF3-0C27779E0D5B}" destId="{85F9738E-603B-4DB8-94ED-6CD56A158114}" srcOrd="6" destOrd="0" presId="urn:microsoft.com/office/officeart/2005/8/layout/cycle6"/>
    <dgm:cxn modelId="{DD64B81A-41F4-4CFC-BA7B-5CDA943464FD}" type="presParOf" srcId="{17D85E36-C299-4F87-8FF3-0C27779E0D5B}" destId="{655B16BF-D413-4727-BDA6-49E3D66ECCB1}" srcOrd="7" destOrd="0" presId="urn:microsoft.com/office/officeart/2005/8/layout/cycle6"/>
    <dgm:cxn modelId="{000FC19C-05DB-41CA-9D3A-3F13513480A4}" type="presParOf" srcId="{17D85E36-C299-4F87-8FF3-0C27779E0D5B}" destId="{23A71F96-4020-4D9E-992C-6B12E0F1F59B}" srcOrd="8" destOrd="0" presId="urn:microsoft.com/office/officeart/2005/8/layout/cycle6"/>
    <dgm:cxn modelId="{577F7587-3C5D-4397-87A4-49548BFBC015}" type="presParOf" srcId="{17D85E36-C299-4F87-8FF3-0C27779E0D5B}" destId="{65B7EA81-B890-4D5E-A160-1D0AD8747AEE}" srcOrd="9" destOrd="0" presId="urn:microsoft.com/office/officeart/2005/8/layout/cycle6"/>
    <dgm:cxn modelId="{7291F8D5-CA5F-4F66-B6EF-802B5DC1C41E}" type="presParOf" srcId="{17D85E36-C299-4F87-8FF3-0C27779E0D5B}" destId="{46B9AE0F-8B95-4AEA-B462-40943C77E626}" srcOrd="10" destOrd="0" presId="urn:microsoft.com/office/officeart/2005/8/layout/cycle6"/>
    <dgm:cxn modelId="{331C82AC-5A4E-46E9-97F5-8F96379A19E2}" type="presParOf" srcId="{17D85E36-C299-4F87-8FF3-0C27779E0D5B}" destId="{701DC648-B7C1-4930-B072-9087E3067886}" srcOrd="11" destOrd="0" presId="urn:microsoft.com/office/officeart/2005/8/layout/cycle6"/>
    <dgm:cxn modelId="{1A74A20C-EC43-4DB5-9C88-A1AA4372C57D}" type="presParOf" srcId="{17D85E36-C299-4F87-8FF3-0C27779E0D5B}" destId="{3A13BE56-4E9A-43ED-9FC3-565C11F0D632}" srcOrd="12" destOrd="0" presId="urn:microsoft.com/office/officeart/2005/8/layout/cycle6"/>
    <dgm:cxn modelId="{022A5FC9-E814-4CE2-89DA-BFE554C361AD}" type="presParOf" srcId="{17D85E36-C299-4F87-8FF3-0C27779E0D5B}" destId="{4A1EDB2D-60B7-4605-B6C5-1A0AE6C13267}" srcOrd="13" destOrd="0" presId="urn:microsoft.com/office/officeart/2005/8/layout/cycle6"/>
    <dgm:cxn modelId="{FE42B67C-B0A7-4F99-A160-AF1888C2B153}" type="presParOf" srcId="{17D85E36-C299-4F87-8FF3-0C27779E0D5B}" destId="{DC5E7C53-C1A4-4FD5-8B13-8248BC85170A}"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7D1856-4429-4199-B3E3-AAAEDD93BF95}"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E1D050B2-1BA7-411F-A482-53F11488136D}">
      <dgm:prSet/>
      <dgm:spPr/>
      <dgm:t>
        <a:bodyPr/>
        <a:lstStyle/>
        <a:p>
          <a:r>
            <a:rPr lang="en-US" b="0" dirty="0">
              <a:effectLst/>
              <a:latin typeface="+mn-lt"/>
              <a:cs typeface="Calibri Light" panose="020F0302020204030204" pitchFamily="34" charset="0"/>
            </a:rPr>
            <a:t>The Local Child Safeguarding Practice Review (Gamble, 2022) for Child Q explicitly named and responded to race and racism within the finding and recommendations, and links were made across the safeguarding context. </a:t>
          </a:r>
          <a:endParaRPr lang="en-US" b="0" dirty="0">
            <a:latin typeface="+mn-lt"/>
          </a:endParaRPr>
        </a:p>
      </dgm:t>
    </dgm:pt>
    <dgm:pt modelId="{E3838E17-DF1A-457C-81AF-D085C6EBEC85}" type="parTrans" cxnId="{F6C108C0-FCB1-44AF-BB7A-5D55F17693E0}">
      <dgm:prSet/>
      <dgm:spPr/>
      <dgm:t>
        <a:bodyPr/>
        <a:lstStyle/>
        <a:p>
          <a:endParaRPr lang="en-US"/>
        </a:p>
      </dgm:t>
    </dgm:pt>
    <dgm:pt modelId="{3279823D-89A0-4B8D-A29F-6042E2FFF4B8}" type="sibTrans" cxnId="{F6C108C0-FCB1-44AF-BB7A-5D55F17693E0}">
      <dgm:prSet/>
      <dgm:spPr/>
      <dgm:t>
        <a:bodyPr/>
        <a:lstStyle/>
        <a:p>
          <a:endParaRPr lang="en-US"/>
        </a:p>
      </dgm:t>
    </dgm:pt>
    <dgm:pt modelId="{88B0920A-6465-4DB8-9A04-B729DF2B4A1F}">
      <dgm:prSet/>
      <dgm:spPr/>
      <dgm:t>
        <a:bodyPr/>
        <a:lstStyle/>
        <a:p>
          <a:r>
            <a:rPr lang="en-US" dirty="0"/>
            <a:t>This shocking and offensive case has exposed the impact of institutional racism/ racialized responses/ disproportionality within the context of safeguarding.</a:t>
          </a:r>
        </a:p>
      </dgm:t>
    </dgm:pt>
    <dgm:pt modelId="{935B1B25-2188-4801-B515-DDDA1BAA790D}" type="parTrans" cxnId="{B19221C5-405A-483D-847D-1924E3D59056}">
      <dgm:prSet/>
      <dgm:spPr/>
      <dgm:t>
        <a:bodyPr/>
        <a:lstStyle/>
        <a:p>
          <a:endParaRPr lang="en-US"/>
        </a:p>
      </dgm:t>
    </dgm:pt>
    <dgm:pt modelId="{3BFCCAC6-5CA0-47A1-9216-C197605AC354}" type="sibTrans" cxnId="{B19221C5-405A-483D-847D-1924E3D59056}">
      <dgm:prSet/>
      <dgm:spPr/>
      <dgm:t>
        <a:bodyPr/>
        <a:lstStyle/>
        <a:p>
          <a:endParaRPr lang="en-US"/>
        </a:p>
      </dgm:t>
    </dgm:pt>
    <dgm:pt modelId="{1495E5A4-87CF-434A-ACB3-9590BA6E993B}">
      <dgm:prSet/>
      <dgm:spPr/>
      <dgm:t>
        <a:bodyPr/>
        <a:lstStyle/>
        <a:p>
          <a:r>
            <a:rPr lang="en-US" dirty="0"/>
            <a:t>The visibility of race and racism as an issue within the context of this </a:t>
          </a:r>
          <a:r>
            <a:rPr lang="en-US" b="0" dirty="0"/>
            <a:t>local child safeguarding practice review (LCSPR) creates opportunity for deep and uncomfortable personal, professional and institutional learning. </a:t>
          </a:r>
        </a:p>
      </dgm:t>
    </dgm:pt>
    <dgm:pt modelId="{00EAC08C-FBCF-48DA-8CEA-1D849E2090AF}" type="parTrans" cxnId="{7ACDC3F9-1CFF-4F06-B09E-C8DBD75D436E}">
      <dgm:prSet/>
      <dgm:spPr/>
      <dgm:t>
        <a:bodyPr/>
        <a:lstStyle/>
        <a:p>
          <a:endParaRPr lang="en-US"/>
        </a:p>
      </dgm:t>
    </dgm:pt>
    <dgm:pt modelId="{331B84B3-F244-4E2B-B3FF-BAE7203A807A}" type="sibTrans" cxnId="{7ACDC3F9-1CFF-4F06-B09E-C8DBD75D436E}">
      <dgm:prSet/>
      <dgm:spPr/>
      <dgm:t>
        <a:bodyPr/>
        <a:lstStyle/>
        <a:p>
          <a:endParaRPr lang="en-US"/>
        </a:p>
      </dgm:t>
    </dgm:pt>
    <dgm:pt modelId="{D2068314-634A-4A43-BCC8-114C5833D7D0}">
      <dgm:prSet/>
      <dgm:spPr/>
      <dgm:t>
        <a:bodyPr/>
        <a:lstStyle/>
        <a:p>
          <a:r>
            <a:rPr lang="en-US" b="0" dirty="0"/>
            <a:t>The case is important within the context of the wider UK political and societal backdrop.</a:t>
          </a:r>
        </a:p>
      </dgm:t>
    </dgm:pt>
    <dgm:pt modelId="{46D39A3C-F6D0-466E-84EE-CE5F2CBC8576}" type="parTrans" cxnId="{A6E11F62-E6D0-41AC-84DE-CAC0001B8154}">
      <dgm:prSet/>
      <dgm:spPr/>
      <dgm:t>
        <a:bodyPr/>
        <a:lstStyle/>
        <a:p>
          <a:endParaRPr lang="en-GB"/>
        </a:p>
      </dgm:t>
    </dgm:pt>
    <dgm:pt modelId="{9B1C39EE-2BB4-4B06-9AD0-922EB82E4449}" type="sibTrans" cxnId="{A6E11F62-E6D0-41AC-84DE-CAC0001B8154}">
      <dgm:prSet/>
      <dgm:spPr/>
      <dgm:t>
        <a:bodyPr/>
        <a:lstStyle/>
        <a:p>
          <a:endParaRPr lang="en-GB"/>
        </a:p>
      </dgm:t>
    </dgm:pt>
    <dgm:pt modelId="{7F8DCC5B-B07B-4310-BC26-5AFAD35652D6}" type="pres">
      <dgm:prSet presAssocID="{A37D1856-4429-4199-B3E3-AAAEDD93BF95}" presName="vert0" presStyleCnt="0">
        <dgm:presLayoutVars>
          <dgm:dir/>
          <dgm:animOne val="branch"/>
          <dgm:animLvl val="lvl"/>
        </dgm:presLayoutVars>
      </dgm:prSet>
      <dgm:spPr/>
    </dgm:pt>
    <dgm:pt modelId="{50FCE811-4B6F-494B-837A-BD194AB7D449}" type="pres">
      <dgm:prSet presAssocID="{E1D050B2-1BA7-411F-A482-53F11488136D}" presName="thickLine" presStyleLbl="alignNode1" presStyleIdx="0" presStyleCnt="4"/>
      <dgm:spPr/>
    </dgm:pt>
    <dgm:pt modelId="{130E7ECA-B1E4-4969-BC13-5CA80FC9D2F0}" type="pres">
      <dgm:prSet presAssocID="{E1D050B2-1BA7-411F-A482-53F11488136D}" presName="horz1" presStyleCnt="0"/>
      <dgm:spPr/>
    </dgm:pt>
    <dgm:pt modelId="{CFE4A5C1-E915-466E-87A2-53E2B11AC685}" type="pres">
      <dgm:prSet presAssocID="{E1D050B2-1BA7-411F-A482-53F11488136D}" presName="tx1" presStyleLbl="revTx" presStyleIdx="0" presStyleCnt="4"/>
      <dgm:spPr/>
    </dgm:pt>
    <dgm:pt modelId="{8206EF6B-A06D-46B4-BECA-75C0DDEC92F1}" type="pres">
      <dgm:prSet presAssocID="{E1D050B2-1BA7-411F-A482-53F11488136D}" presName="vert1" presStyleCnt="0"/>
      <dgm:spPr/>
    </dgm:pt>
    <dgm:pt modelId="{A3809D29-E25A-43D7-A706-0C89A0959C42}" type="pres">
      <dgm:prSet presAssocID="{88B0920A-6465-4DB8-9A04-B729DF2B4A1F}" presName="thickLine" presStyleLbl="alignNode1" presStyleIdx="1" presStyleCnt="4"/>
      <dgm:spPr/>
    </dgm:pt>
    <dgm:pt modelId="{133DB785-D6FE-4004-8A77-A0E443BC862B}" type="pres">
      <dgm:prSet presAssocID="{88B0920A-6465-4DB8-9A04-B729DF2B4A1F}" presName="horz1" presStyleCnt="0"/>
      <dgm:spPr/>
    </dgm:pt>
    <dgm:pt modelId="{5C4FB4C2-E9DD-4671-8E3F-794612C44181}" type="pres">
      <dgm:prSet presAssocID="{88B0920A-6465-4DB8-9A04-B729DF2B4A1F}" presName="tx1" presStyleLbl="revTx" presStyleIdx="1" presStyleCnt="4"/>
      <dgm:spPr/>
    </dgm:pt>
    <dgm:pt modelId="{227AF15C-07B3-49BE-B59A-DF1F5EC3DC0E}" type="pres">
      <dgm:prSet presAssocID="{88B0920A-6465-4DB8-9A04-B729DF2B4A1F}" presName="vert1" presStyleCnt="0"/>
      <dgm:spPr/>
    </dgm:pt>
    <dgm:pt modelId="{E6069D99-7796-4E1C-B242-4EB211270431}" type="pres">
      <dgm:prSet presAssocID="{1495E5A4-87CF-434A-ACB3-9590BA6E993B}" presName="thickLine" presStyleLbl="alignNode1" presStyleIdx="2" presStyleCnt="4"/>
      <dgm:spPr/>
    </dgm:pt>
    <dgm:pt modelId="{32D4D8AB-6C26-41EE-9B26-0095A29A1548}" type="pres">
      <dgm:prSet presAssocID="{1495E5A4-87CF-434A-ACB3-9590BA6E993B}" presName="horz1" presStyleCnt="0"/>
      <dgm:spPr/>
    </dgm:pt>
    <dgm:pt modelId="{1BFA45C5-3A86-48EF-BDBE-26366874467C}" type="pres">
      <dgm:prSet presAssocID="{1495E5A4-87CF-434A-ACB3-9590BA6E993B}" presName="tx1" presStyleLbl="revTx" presStyleIdx="2" presStyleCnt="4"/>
      <dgm:spPr/>
    </dgm:pt>
    <dgm:pt modelId="{89C41CB2-68A8-4289-9CD8-B1E0A3D7E101}" type="pres">
      <dgm:prSet presAssocID="{1495E5A4-87CF-434A-ACB3-9590BA6E993B}" presName="vert1" presStyleCnt="0"/>
      <dgm:spPr/>
    </dgm:pt>
    <dgm:pt modelId="{4BF1BB67-E52A-4C57-AEC0-3F0161530990}" type="pres">
      <dgm:prSet presAssocID="{D2068314-634A-4A43-BCC8-114C5833D7D0}" presName="thickLine" presStyleLbl="alignNode1" presStyleIdx="3" presStyleCnt="4"/>
      <dgm:spPr/>
    </dgm:pt>
    <dgm:pt modelId="{327D210B-25C5-46E6-A146-BA2A898F956B}" type="pres">
      <dgm:prSet presAssocID="{D2068314-634A-4A43-BCC8-114C5833D7D0}" presName="horz1" presStyleCnt="0"/>
      <dgm:spPr/>
    </dgm:pt>
    <dgm:pt modelId="{ACD82379-F835-4C2A-8B79-D703FB990665}" type="pres">
      <dgm:prSet presAssocID="{D2068314-634A-4A43-BCC8-114C5833D7D0}" presName="tx1" presStyleLbl="revTx" presStyleIdx="3" presStyleCnt="4"/>
      <dgm:spPr/>
    </dgm:pt>
    <dgm:pt modelId="{FDB2468C-38AF-4F11-858F-E99CA0CEAD22}" type="pres">
      <dgm:prSet presAssocID="{D2068314-634A-4A43-BCC8-114C5833D7D0}" presName="vert1" presStyleCnt="0"/>
      <dgm:spPr/>
    </dgm:pt>
  </dgm:ptLst>
  <dgm:cxnLst>
    <dgm:cxn modelId="{D7716A07-AEFE-475F-9417-C3198A37B04D}" type="presOf" srcId="{D2068314-634A-4A43-BCC8-114C5833D7D0}" destId="{ACD82379-F835-4C2A-8B79-D703FB990665}" srcOrd="0" destOrd="0" presId="urn:microsoft.com/office/officeart/2008/layout/LinedList"/>
    <dgm:cxn modelId="{16287F39-3087-485B-BCA6-40936A9BCC35}" type="presOf" srcId="{1495E5A4-87CF-434A-ACB3-9590BA6E993B}" destId="{1BFA45C5-3A86-48EF-BDBE-26366874467C}" srcOrd="0" destOrd="0" presId="urn:microsoft.com/office/officeart/2008/layout/LinedList"/>
    <dgm:cxn modelId="{A6E11F62-E6D0-41AC-84DE-CAC0001B8154}" srcId="{A37D1856-4429-4199-B3E3-AAAEDD93BF95}" destId="{D2068314-634A-4A43-BCC8-114C5833D7D0}" srcOrd="3" destOrd="0" parTransId="{46D39A3C-F6D0-466E-84EE-CE5F2CBC8576}" sibTransId="{9B1C39EE-2BB4-4B06-9AD0-922EB82E4449}"/>
    <dgm:cxn modelId="{14293153-686C-4F5A-AB56-C1BEAF1F40C4}" type="presOf" srcId="{E1D050B2-1BA7-411F-A482-53F11488136D}" destId="{CFE4A5C1-E915-466E-87A2-53E2B11AC685}" srcOrd="0" destOrd="0" presId="urn:microsoft.com/office/officeart/2008/layout/LinedList"/>
    <dgm:cxn modelId="{F23B01BB-54C2-4EEE-82ED-C8D3F7569BE4}" type="presOf" srcId="{A37D1856-4429-4199-B3E3-AAAEDD93BF95}" destId="{7F8DCC5B-B07B-4310-BC26-5AFAD35652D6}" srcOrd="0" destOrd="0" presId="urn:microsoft.com/office/officeart/2008/layout/LinedList"/>
    <dgm:cxn modelId="{F6C108C0-FCB1-44AF-BB7A-5D55F17693E0}" srcId="{A37D1856-4429-4199-B3E3-AAAEDD93BF95}" destId="{E1D050B2-1BA7-411F-A482-53F11488136D}" srcOrd="0" destOrd="0" parTransId="{E3838E17-DF1A-457C-81AF-D085C6EBEC85}" sibTransId="{3279823D-89A0-4B8D-A29F-6042E2FFF4B8}"/>
    <dgm:cxn modelId="{B19221C5-405A-483D-847D-1924E3D59056}" srcId="{A37D1856-4429-4199-B3E3-AAAEDD93BF95}" destId="{88B0920A-6465-4DB8-9A04-B729DF2B4A1F}" srcOrd="1" destOrd="0" parTransId="{935B1B25-2188-4801-B515-DDDA1BAA790D}" sibTransId="{3BFCCAC6-5CA0-47A1-9216-C197605AC354}"/>
    <dgm:cxn modelId="{02009DD2-B0A2-4312-90C6-6A966BBFB462}" type="presOf" srcId="{88B0920A-6465-4DB8-9A04-B729DF2B4A1F}" destId="{5C4FB4C2-E9DD-4671-8E3F-794612C44181}" srcOrd="0" destOrd="0" presId="urn:microsoft.com/office/officeart/2008/layout/LinedList"/>
    <dgm:cxn modelId="{7ACDC3F9-1CFF-4F06-B09E-C8DBD75D436E}" srcId="{A37D1856-4429-4199-B3E3-AAAEDD93BF95}" destId="{1495E5A4-87CF-434A-ACB3-9590BA6E993B}" srcOrd="2" destOrd="0" parTransId="{00EAC08C-FBCF-48DA-8CEA-1D849E2090AF}" sibTransId="{331B84B3-F244-4E2B-B3FF-BAE7203A807A}"/>
    <dgm:cxn modelId="{88EA427D-04D1-47AA-B212-9C33ACC3AE2B}" type="presParOf" srcId="{7F8DCC5B-B07B-4310-BC26-5AFAD35652D6}" destId="{50FCE811-4B6F-494B-837A-BD194AB7D449}" srcOrd="0" destOrd="0" presId="urn:microsoft.com/office/officeart/2008/layout/LinedList"/>
    <dgm:cxn modelId="{F957778D-C935-4B89-956D-5ED7A23A0F0E}" type="presParOf" srcId="{7F8DCC5B-B07B-4310-BC26-5AFAD35652D6}" destId="{130E7ECA-B1E4-4969-BC13-5CA80FC9D2F0}" srcOrd="1" destOrd="0" presId="urn:microsoft.com/office/officeart/2008/layout/LinedList"/>
    <dgm:cxn modelId="{E7C05B5C-88BA-4D11-A50E-D3D213A4C516}" type="presParOf" srcId="{130E7ECA-B1E4-4969-BC13-5CA80FC9D2F0}" destId="{CFE4A5C1-E915-466E-87A2-53E2B11AC685}" srcOrd="0" destOrd="0" presId="urn:microsoft.com/office/officeart/2008/layout/LinedList"/>
    <dgm:cxn modelId="{ECEED142-CE97-4D14-A55A-5B05E5CD2932}" type="presParOf" srcId="{130E7ECA-B1E4-4969-BC13-5CA80FC9D2F0}" destId="{8206EF6B-A06D-46B4-BECA-75C0DDEC92F1}" srcOrd="1" destOrd="0" presId="urn:microsoft.com/office/officeart/2008/layout/LinedList"/>
    <dgm:cxn modelId="{5FE987CA-42EB-4D12-B36B-CF1B889AC569}" type="presParOf" srcId="{7F8DCC5B-B07B-4310-BC26-5AFAD35652D6}" destId="{A3809D29-E25A-43D7-A706-0C89A0959C42}" srcOrd="2" destOrd="0" presId="urn:microsoft.com/office/officeart/2008/layout/LinedList"/>
    <dgm:cxn modelId="{813A149B-7C41-4D0E-8028-6F7843F39C6D}" type="presParOf" srcId="{7F8DCC5B-B07B-4310-BC26-5AFAD35652D6}" destId="{133DB785-D6FE-4004-8A77-A0E443BC862B}" srcOrd="3" destOrd="0" presId="urn:microsoft.com/office/officeart/2008/layout/LinedList"/>
    <dgm:cxn modelId="{A8E83C28-CF6A-405F-A7CC-73FCBB2FDC6D}" type="presParOf" srcId="{133DB785-D6FE-4004-8A77-A0E443BC862B}" destId="{5C4FB4C2-E9DD-4671-8E3F-794612C44181}" srcOrd="0" destOrd="0" presId="urn:microsoft.com/office/officeart/2008/layout/LinedList"/>
    <dgm:cxn modelId="{D35A6FB0-9A41-4A27-9631-8948A447A622}" type="presParOf" srcId="{133DB785-D6FE-4004-8A77-A0E443BC862B}" destId="{227AF15C-07B3-49BE-B59A-DF1F5EC3DC0E}" srcOrd="1" destOrd="0" presId="urn:microsoft.com/office/officeart/2008/layout/LinedList"/>
    <dgm:cxn modelId="{302F0B62-C232-4FA0-B66E-A8633547F9DC}" type="presParOf" srcId="{7F8DCC5B-B07B-4310-BC26-5AFAD35652D6}" destId="{E6069D99-7796-4E1C-B242-4EB211270431}" srcOrd="4" destOrd="0" presId="urn:microsoft.com/office/officeart/2008/layout/LinedList"/>
    <dgm:cxn modelId="{45CB164F-87EA-4F5F-BD3F-9FB9F5980445}" type="presParOf" srcId="{7F8DCC5B-B07B-4310-BC26-5AFAD35652D6}" destId="{32D4D8AB-6C26-41EE-9B26-0095A29A1548}" srcOrd="5" destOrd="0" presId="urn:microsoft.com/office/officeart/2008/layout/LinedList"/>
    <dgm:cxn modelId="{D75D1306-22E7-4FCC-BA61-2F2937A19544}" type="presParOf" srcId="{32D4D8AB-6C26-41EE-9B26-0095A29A1548}" destId="{1BFA45C5-3A86-48EF-BDBE-26366874467C}" srcOrd="0" destOrd="0" presId="urn:microsoft.com/office/officeart/2008/layout/LinedList"/>
    <dgm:cxn modelId="{F909EB55-4150-4B2D-90C2-58B0893B8521}" type="presParOf" srcId="{32D4D8AB-6C26-41EE-9B26-0095A29A1548}" destId="{89C41CB2-68A8-4289-9CD8-B1E0A3D7E101}" srcOrd="1" destOrd="0" presId="urn:microsoft.com/office/officeart/2008/layout/LinedList"/>
    <dgm:cxn modelId="{F7917EBA-0993-4629-8436-3E514B213121}" type="presParOf" srcId="{7F8DCC5B-B07B-4310-BC26-5AFAD35652D6}" destId="{4BF1BB67-E52A-4C57-AEC0-3F0161530990}" srcOrd="6" destOrd="0" presId="urn:microsoft.com/office/officeart/2008/layout/LinedList"/>
    <dgm:cxn modelId="{325C15E8-FA3F-46B1-B640-5F00761F82E6}" type="presParOf" srcId="{7F8DCC5B-B07B-4310-BC26-5AFAD35652D6}" destId="{327D210B-25C5-46E6-A146-BA2A898F956B}" srcOrd="7" destOrd="0" presId="urn:microsoft.com/office/officeart/2008/layout/LinedList"/>
    <dgm:cxn modelId="{3E5A139B-FC9C-47F8-8BA0-3ECDB74A3294}" type="presParOf" srcId="{327D210B-25C5-46E6-A146-BA2A898F956B}" destId="{ACD82379-F835-4C2A-8B79-D703FB990665}" srcOrd="0" destOrd="0" presId="urn:microsoft.com/office/officeart/2008/layout/LinedList"/>
    <dgm:cxn modelId="{23019C84-BD16-461A-909A-B4E45569D5B6}" type="presParOf" srcId="{327D210B-25C5-46E6-A146-BA2A898F956B}" destId="{FDB2468C-38AF-4F11-858F-E99CA0CEAD2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36B11-3258-4D59-A01E-6E4BDDA82E62}">
      <dsp:nvSpPr>
        <dsp:cNvPr id="0" name=""/>
        <dsp:cNvSpPr/>
      </dsp:nvSpPr>
      <dsp:spPr>
        <a:xfrm>
          <a:off x="905136" y="490005"/>
          <a:ext cx="3371327" cy="3371327"/>
        </a:xfrm>
        <a:prstGeom prst="blockArc">
          <a:avLst>
            <a:gd name="adj1" fmla="val 12600000"/>
            <a:gd name="adj2" fmla="val 16200000"/>
            <a:gd name="adj3" fmla="val 4509"/>
          </a:avLst>
        </a:prstGeom>
        <a:solidFill>
          <a:schemeClr val="accent4">
            <a:hueOff val="-20053618"/>
            <a:satOff val="13847"/>
            <a:lumOff val="-21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826D3D-D8AE-42E6-B22C-A40584F645C1}">
      <dsp:nvSpPr>
        <dsp:cNvPr id="0" name=""/>
        <dsp:cNvSpPr/>
      </dsp:nvSpPr>
      <dsp:spPr>
        <a:xfrm>
          <a:off x="905136" y="490005"/>
          <a:ext cx="3371327" cy="3371327"/>
        </a:xfrm>
        <a:prstGeom prst="blockArc">
          <a:avLst>
            <a:gd name="adj1" fmla="val 9000000"/>
            <a:gd name="adj2" fmla="val 12600000"/>
            <a:gd name="adj3" fmla="val 4509"/>
          </a:avLst>
        </a:prstGeom>
        <a:solidFill>
          <a:schemeClr val="accent4">
            <a:hueOff val="-16042894"/>
            <a:satOff val="11078"/>
            <a:lumOff val="-172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260EB9-DFF2-4310-ADFE-94A157C13F4E}">
      <dsp:nvSpPr>
        <dsp:cNvPr id="0" name=""/>
        <dsp:cNvSpPr/>
      </dsp:nvSpPr>
      <dsp:spPr>
        <a:xfrm>
          <a:off x="905136" y="490005"/>
          <a:ext cx="3371327" cy="3371327"/>
        </a:xfrm>
        <a:prstGeom prst="blockArc">
          <a:avLst>
            <a:gd name="adj1" fmla="val 5400000"/>
            <a:gd name="adj2" fmla="val 9000000"/>
            <a:gd name="adj3" fmla="val 4509"/>
          </a:avLst>
        </a:prstGeom>
        <a:solidFill>
          <a:schemeClr val="accent4">
            <a:hueOff val="-12032171"/>
            <a:satOff val="8308"/>
            <a:lumOff val="-12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3C0079-0394-4620-BC3A-1123C61583F1}">
      <dsp:nvSpPr>
        <dsp:cNvPr id="0" name=""/>
        <dsp:cNvSpPr/>
      </dsp:nvSpPr>
      <dsp:spPr>
        <a:xfrm>
          <a:off x="932309" y="484442"/>
          <a:ext cx="3371327" cy="3371327"/>
        </a:xfrm>
        <a:prstGeom prst="blockArc">
          <a:avLst>
            <a:gd name="adj1" fmla="val 1800000"/>
            <a:gd name="adj2" fmla="val 5400000"/>
            <a:gd name="adj3" fmla="val 4509"/>
          </a:avLst>
        </a:prstGeom>
        <a:solidFill>
          <a:schemeClr val="accent4">
            <a:hueOff val="-8021447"/>
            <a:satOff val="5539"/>
            <a:lumOff val="-8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53CB73-DA68-4F3D-9E8C-87DBC9D3BD85}">
      <dsp:nvSpPr>
        <dsp:cNvPr id="0" name=""/>
        <dsp:cNvSpPr/>
      </dsp:nvSpPr>
      <dsp:spPr>
        <a:xfrm>
          <a:off x="905136" y="490005"/>
          <a:ext cx="3371327" cy="3371327"/>
        </a:xfrm>
        <a:prstGeom prst="blockArc">
          <a:avLst>
            <a:gd name="adj1" fmla="val 19800000"/>
            <a:gd name="adj2" fmla="val 1800000"/>
            <a:gd name="adj3" fmla="val 4509"/>
          </a:avLst>
        </a:prstGeom>
        <a:solidFill>
          <a:schemeClr val="accent4">
            <a:hueOff val="-4010723"/>
            <a:satOff val="2769"/>
            <a:lumOff val="-4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FFCE07-576E-4E22-ABFB-655CF9889C9B}">
      <dsp:nvSpPr>
        <dsp:cNvPr id="0" name=""/>
        <dsp:cNvSpPr/>
      </dsp:nvSpPr>
      <dsp:spPr>
        <a:xfrm>
          <a:off x="905136" y="490005"/>
          <a:ext cx="3371327" cy="3371327"/>
        </a:xfrm>
        <a:prstGeom prst="blockArc">
          <a:avLst>
            <a:gd name="adj1" fmla="val 16200000"/>
            <a:gd name="adj2" fmla="val 19800000"/>
            <a:gd name="adj3" fmla="val 450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EB65CC-910E-4C25-B47B-AD29B9E1FF21}">
      <dsp:nvSpPr>
        <dsp:cNvPr id="0" name=""/>
        <dsp:cNvSpPr/>
      </dsp:nvSpPr>
      <dsp:spPr>
        <a:xfrm>
          <a:off x="1836836" y="1421705"/>
          <a:ext cx="1507926" cy="150792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Child Protection </a:t>
          </a:r>
        </a:p>
      </dsp:txBody>
      <dsp:txXfrm>
        <a:off x="2057667" y="1642536"/>
        <a:ext cx="1066264" cy="1066264"/>
      </dsp:txXfrm>
    </dsp:sp>
    <dsp:sp modelId="{BB27B85F-A880-4706-AA38-B2BA95A81271}">
      <dsp:nvSpPr>
        <dsp:cNvPr id="0" name=""/>
        <dsp:cNvSpPr/>
      </dsp:nvSpPr>
      <dsp:spPr>
        <a:xfrm>
          <a:off x="2063025" y="230"/>
          <a:ext cx="1055548" cy="105554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Multi-agency </a:t>
          </a:r>
        </a:p>
      </dsp:txBody>
      <dsp:txXfrm>
        <a:off x="2217606" y="154811"/>
        <a:ext cx="746386" cy="746386"/>
      </dsp:txXfrm>
    </dsp:sp>
    <dsp:sp modelId="{C6183E8C-B1FA-44BC-87FC-C39C6B5486BC}">
      <dsp:nvSpPr>
        <dsp:cNvPr id="0" name=""/>
        <dsp:cNvSpPr/>
      </dsp:nvSpPr>
      <dsp:spPr>
        <a:xfrm>
          <a:off x="3489944" y="824062"/>
          <a:ext cx="1055548" cy="1055548"/>
        </a:xfrm>
        <a:prstGeom prst="ellipse">
          <a:avLst/>
        </a:prstGeom>
        <a:solidFill>
          <a:schemeClr val="accent4">
            <a:hueOff val="-4010723"/>
            <a:satOff val="2769"/>
            <a:lumOff val="-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Political context</a:t>
          </a:r>
        </a:p>
      </dsp:txBody>
      <dsp:txXfrm>
        <a:off x="3644525" y="978643"/>
        <a:ext cx="746386" cy="746386"/>
      </dsp:txXfrm>
    </dsp:sp>
    <dsp:sp modelId="{0037416B-C99B-4201-9844-CB0ADA75F82D}">
      <dsp:nvSpPr>
        <dsp:cNvPr id="0" name=""/>
        <dsp:cNvSpPr/>
      </dsp:nvSpPr>
      <dsp:spPr>
        <a:xfrm>
          <a:off x="3489944" y="2471726"/>
          <a:ext cx="1055548" cy="1055548"/>
        </a:xfrm>
        <a:prstGeom prst="ellipse">
          <a:avLst/>
        </a:prstGeom>
        <a:solidFill>
          <a:schemeClr val="accent4">
            <a:hueOff val="-8021447"/>
            <a:satOff val="5539"/>
            <a:lumOff val="-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Policy context</a:t>
          </a:r>
        </a:p>
      </dsp:txBody>
      <dsp:txXfrm>
        <a:off x="3644525" y="2626307"/>
        <a:ext cx="746386" cy="746386"/>
      </dsp:txXfrm>
    </dsp:sp>
    <dsp:sp modelId="{9AED38B7-D653-4295-BF9E-B8268DF9B9B0}">
      <dsp:nvSpPr>
        <dsp:cNvPr id="0" name=""/>
        <dsp:cNvSpPr/>
      </dsp:nvSpPr>
      <dsp:spPr>
        <a:xfrm>
          <a:off x="2063025" y="3295558"/>
          <a:ext cx="1055548" cy="1055548"/>
        </a:xfrm>
        <a:prstGeom prst="ellipse">
          <a:avLst/>
        </a:prstGeom>
        <a:solidFill>
          <a:schemeClr val="accent4">
            <a:hueOff val="-12032171"/>
            <a:satOff val="8308"/>
            <a:lumOff val="-12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Evidence</a:t>
          </a:r>
        </a:p>
      </dsp:txBody>
      <dsp:txXfrm>
        <a:off x="2217606" y="3450139"/>
        <a:ext cx="746386" cy="746386"/>
      </dsp:txXfrm>
    </dsp:sp>
    <dsp:sp modelId="{CAB27A90-36C3-4F0B-887F-AA1D46D2D88D}">
      <dsp:nvSpPr>
        <dsp:cNvPr id="0" name=""/>
        <dsp:cNvSpPr/>
      </dsp:nvSpPr>
      <dsp:spPr>
        <a:xfrm>
          <a:off x="636106" y="2471726"/>
          <a:ext cx="1055548" cy="1055548"/>
        </a:xfrm>
        <a:prstGeom prst="ellipse">
          <a:avLst/>
        </a:prstGeom>
        <a:solidFill>
          <a:schemeClr val="accent4">
            <a:hueOff val="-16042894"/>
            <a:satOff val="11078"/>
            <a:lumOff val="-1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Professional Voice</a:t>
          </a:r>
        </a:p>
      </dsp:txBody>
      <dsp:txXfrm>
        <a:off x="790687" y="2626307"/>
        <a:ext cx="746386" cy="746386"/>
      </dsp:txXfrm>
    </dsp:sp>
    <dsp:sp modelId="{CD04CDAC-D624-4422-AEA3-A8DDB617E958}">
      <dsp:nvSpPr>
        <dsp:cNvPr id="0" name=""/>
        <dsp:cNvSpPr/>
      </dsp:nvSpPr>
      <dsp:spPr>
        <a:xfrm>
          <a:off x="636106" y="824062"/>
          <a:ext cx="1055548" cy="1055548"/>
        </a:xfrm>
        <a:prstGeom prst="ellipse">
          <a:avLst/>
        </a:prstGeom>
        <a:solidFill>
          <a:schemeClr val="accent4">
            <a:hueOff val="-20053618"/>
            <a:satOff val="13847"/>
            <a:lumOff val="-21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Lived experience</a:t>
          </a:r>
        </a:p>
      </dsp:txBody>
      <dsp:txXfrm>
        <a:off x="790687" y="978643"/>
        <a:ext cx="746386" cy="7463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7BA5D-54EB-42F3-84A8-D4EF3405748A}">
      <dsp:nvSpPr>
        <dsp:cNvPr id="0" name=""/>
        <dsp:cNvSpPr/>
      </dsp:nvSpPr>
      <dsp:spPr>
        <a:xfrm>
          <a:off x="0" y="2106"/>
          <a:ext cx="1009597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6A01E6D-05EF-4A81-953A-EF7D771509B3}">
      <dsp:nvSpPr>
        <dsp:cNvPr id="0" name=""/>
        <dsp:cNvSpPr/>
      </dsp:nvSpPr>
      <dsp:spPr>
        <a:xfrm>
          <a:off x="0" y="2106"/>
          <a:ext cx="10095978" cy="1436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i="0" kern="1200" dirty="0"/>
            <a:t>"</a:t>
          </a:r>
          <a:r>
            <a:rPr lang="en-GB" sz="1800" b="0" i="0" kern="1200" dirty="0">
              <a:solidFill>
                <a:srgbClr val="FF0000"/>
              </a:solidFill>
            </a:rPr>
            <a:t>The collective failure of an organisation to provide an appropriate and professional service to people because of their colour, culture, or ethnic origin</a:t>
          </a:r>
          <a:r>
            <a:rPr lang="en-GB" sz="1800" b="0" i="0" kern="1200" dirty="0"/>
            <a:t>. It can be seen or detected in processes, attitudes and behaviour which amount to discrimination through unwitting prejudice, ignorance, thoughtlessness and racist stereotyping which disadvantage minority ethnic people."</a:t>
          </a:r>
          <a:br>
            <a:rPr lang="en-GB" sz="1800" b="0" i="0" kern="1200" dirty="0"/>
          </a:br>
          <a:r>
            <a:rPr lang="en-GB" sz="1800" b="1" i="0" kern="1200" dirty="0"/>
            <a:t>The Macpherson report</a:t>
          </a:r>
          <a:endParaRPr lang="en-US" sz="1800" kern="1200" dirty="0"/>
        </a:p>
      </dsp:txBody>
      <dsp:txXfrm>
        <a:off x="0" y="2106"/>
        <a:ext cx="10095978" cy="1436487"/>
      </dsp:txXfrm>
    </dsp:sp>
    <dsp:sp modelId="{3B401B24-B7BB-4D7E-8967-3987DDB8B187}">
      <dsp:nvSpPr>
        <dsp:cNvPr id="0" name=""/>
        <dsp:cNvSpPr/>
      </dsp:nvSpPr>
      <dsp:spPr>
        <a:xfrm>
          <a:off x="0" y="1438593"/>
          <a:ext cx="1009597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AB591A7-8601-4534-9744-99BD48DA6920}">
      <dsp:nvSpPr>
        <dsp:cNvPr id="0" name=""/>
        <dsp:cNvSpPr/>
      </dsp:nvSpPr>
      <dsp:spPr>
        <a:xfrm>
          <a:off x="0" y="1438593"/>
          <a:ext cx="10095978" cy="1436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i="0" kern="1200" dirty="0"/>
            <a:t>"</a:t>
          </a:r>
          <a:r>
            <a:rPr lang="en-GB" sz="1800" b="0" i="0" kern="1200" dirty="0">
              <a:solidFill>
                <a:srgbClr val="FF0000"/>
              </a:solidFill>
            </a:rPr>
            <a:t>Institutional racism is that which, covertly or overtly</a:t>
          </a:r>
          <a:r>
            <a:rPr lang="en-GB" sz="1800" b="0" i="0" kern="1200" dirty="0"/>
            <a:t>, resides in the policies, procedures, operations and culture of public or private institutions - </a:t>
          </a:r>
          <a:r>
            <a:rPr lang="en-GB" sz="1800" b="0" i="0" kern="1200" dirty="0">
              <a:solidFill>
                <a:srgbClr val="FF0000"/>
              </a:solidFill>
            </a:rPr>
            <a:t>reinforcing individual prejudices and being reinforced by them in turn</a:t>
          </a:r>
          <a:r>
            <a:rPr lang="en-GB" sz="1800" b="0" i="0" kern="1200" dirty="0"/>
            <a:t>."</a:t>
          </a:r>
          <a:br>
            <a:rPr lang="en-GB" sz="1800" b="0" i="0" kern="1200" dirty="0"/>
          </a:br>
          <a:r>
            <a:rPr lang="en-GB" sz="1800" b="1" i="0" kern="1200" dirty="0"/>
            <a:t>A. </a:t>
          </a:r>
          <a:r>
            <a:rPr lang="en-GB" sz="1800" b="1" i="0" kern="1200" dirty="0" err="1"/>
            <a:t>Sivanandan</a:t>
          </a:r>
          <a:r>
            <a:rPr lang="en-GB" sz="1800" b="1" i="0" kern="1200" dirty="0"/>
            <a:t>, Director, Institute of Race Relations</a:t>
          </a:r>
          <a:endParaRPr lang="en-US" sz="1800" kern="1200" dirty="0"/>
        </a:p>
      </dsp:txBody>
      <dsp:txXfrm>
        <a:off x="0" y="1438593"/>
        <a:ext cx="10095978" cy="1436487"/>
      </dsp:txXfrm>
    </dsp:sp>
    <dsp:sp modelId="{807DE446-CCD0-4D22-82F7-E8B966F6AAA6}">
      <dsp:nvSpPr>
        <dsp:cNvPr id="0" name=""/>
        <dsp:cNvSpPr/>
      </dsp:nvSpPr>
      <dsp:spPr>
        <a:xfrm>
          <a:off x="0" y="2875081"/>
          <a:ext cx="1009597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CFD08DD-82A6-4F96-BC01-7B81C9C10CF6}">
      <dsp:nvSpPr>
        <dsp:cNvPr id="0" name=""/>
        <dsp:cNvSpPr/>
      </dsp:nvSpPr>
      <dsp:spPr>
        <a:xfrm>
          <a:off x="0" y="2875081"/>
          <a:ext cx="10095978" cy="1436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i="0" kern="1200" dirty="0"/>
            <a:t>"</a:t>
          </a:r>
          <a:r>
            <a:rPr lang="en-GB" sz="1800" b="0" i="0" kern="1200" dirty="0">
              <a:solidFill>
                <a:srgbClr val="FF0000"/>
              </a:solidFill>
            </a:rPr>
            <a:t>If racist consequences accrue to institutional laws, customs or practices, that institution is racist whether or not the individuals </a:t>
          </a:r>
          <a:r>
            <a:rPr lang="en-GB" sz="1800" b="0" i="0" kern="1200" dirty="0" err="1">
              <a:solidFill>
                <a:srgbClr val="FF0000"/>
              </a:solidFill>
            </a:rPr>
            <a:t>maintaning</a:t>
          </a:r>
          <a:r>
            <a:rPr lang="en-GB" sz="1800" b="0" i="0" kern="1200" dirty="0">
              <a:solidFill>
                <a:srgbClr val="FF0000"/>
              </a:solidFill>
            </a:rPr>
            <a:t> those practices have racial intentions</a:t>
          </a:r>
          <a:r>
            <a:rPr lang="en-GB" sz="1800" b="0" i="0" kern="1200" dirty="0"/>
            <a:t>."</a:t>
          </a:r>
          <a:br>
            <a:rPr lang="en-GB" sz="1800" b="0" i="0" kern="1200" dirty="0"/>
          </a:br>
          <a:r>
            <a:rPr lang="en-GB" sz="1800" b="1" i="0" kern="1200" dirty="0"/>
            <a:t>The Commission for Racial Equality</a:t>
          </a:r>
          <a:endParaRPr lang="en-US" sz="1800" kern="1200" dirty="0"/>
        </a:p>
      </dsp:txBody>
      <dsp:txXfrm>
        <a:off x="0" y="2875081"/>
        <a:ext cx="10095978" cy="14364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410DA-E7A5-4DB2-A353-B62B0CF0E051}">
      <dsp:nvSpPr>
        <dsp:cNvPr id="0" name=""/>
        <dsp:cNvSpPr/>
      </dsp:nvSpPr>
      <dsp:spPr>
        <a:xfrm>
          <a:off x="0" y="2106"/>
          <a:ext cx="1009597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46CAA48-3773-45CF-9981-31C403809F86}">
      <dsp:nvSpPr>
        <dsp:cNvPr id="0" name=""/>
        <dsp:cNvSpPr/>
      </dsp:nvSpPr>
      <dsp:spPr>
        <a:xfrm>
          <a:off x="0" y="2106"/>
          <a:ext cx="10095978" cy="1436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b="1" i="0" kern="1200" dirty="0">
              <a:solidFill>
                <a:schemeClr val="tx1"/>
              </a:solidFill>
            </a:rPr>
            <a:t>“Unconscious or implicit bias describes associations or attitudes that reflexively alter our perceptions, thereby affecting behavior, interactions, and decision-making</a:t>
          </a:r>
          <a:r>
            <a:rPr lang="en-GB" sz="1400" b="0" i="0" kern="1200" dirty="0"/>
            <a:t>. The Institute of Medicine (now the National Academy of Medicine) notes that bias, stereotyping, and prejudice may play an important role in persisting healthcare disparities and that addressing these issues should include recruiting more medical professionals from underrepresented communities. Bias may unconsciously influence the way information about an individual is processed, leading to unintended disparities that have real consequences” </a:t>
          </a:r>
        </a:p>
        <a:p>
          <a:pPr marL="0" lvl="0" indent="0" algn="l" defTabSz="622300">
            <a:lnSpc>
              <a:spcPct val="90000"/>
            </a:lnSpc>
            <a:spcBef>
              <a:spcPct val="0"/>
            </a:spcBef>
            <a:spcAft>
              <a:spcPct val="35000"/>
            </a:spcAft>
            <a:buNone/>
          </a:pPr>
          <a:r>
            <a:rPr lang="en-GB" sz="1400" b="1" i="0" kern="1200" dirty="0">
              <a:effectLst/>
              <a:latin typeface="Arial" panose="020B0604020202020204" pitchFamily="34" charset="0"/>
            </a:rPr>
            <a:t>Marcelin </a:t>
          </a:r>
          <a:r>
            <a:rPr lang="en-GB" sz="1400" b="1" i="1" kern="1200" dirty="0">
              <a:effectLst/>
              <a:latin typeface="Arial" panose="020B0604020202020204" pitchFamily="34" charset="0"/>
            </a:rPr>
            <a:t>et al</a:t>
          </a:r>
          <a:r>
            <a:rPr lang="en-GB" sz="1400" b="1" i="0" kern="1200" dirty="0">
              <a:effectLst/>
              <a:latin typeface="Arial" panose="020B0604020202020204" pitchFamily="34" charset="0"/>
            </a:rPr>
            <a:t>, 2019, s21</a:t>
          </a:r>
          <a:endParaRPr lang="en-US" sz="1400" b="1" kern="1200" dirty="0"/>
        </a:p>
      </dsp:txBody>
      <dsp:txXfrm>
        <a:off x="0" y="2106"/>
        <a:ext cx="10095978" cy="1436487"/>
      </dsp:txXfrm>
    </dsp:sp>
    <dsp:sp modelId="{266029A1-0246-4488-86FE-577330FD03AE}">
      <dsp:nvSpPr>
        <dsp:cNvPr id="0" name=""/>
        <dsp:cNvSpPr/>
      </dsp:nvSpPr>
      <dsp:spPr>
        <a:xfrm>
          <a:off x="0" y="1438593"/>
          <a:ext cx="1009597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69BAC93-8B13-404D-A87F-EA2FA087104D}">
      <dsp:nvSpPr>
        <dsp:cNvPr id="0" name=""/>
        <dsp:cNvSpPr/>
      </dsp:nvSpPr>
      <dsp:spPr>
        <a:xfrm>
          <a:off x="0" y="1438593"/>
          <a:ext cx="10095978" cy="1436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a:t>
          </a:r>
          <a:r>
            <a:rPr lang="en-GB" sz="1400" b="1" kern="1200" dirty="0">
              <a:solidFill>
                <a:schemeClr val="tx1"/>
              </a:solidFill>
            </a:rPr>
            <a:t>Implicit biases come from the culture. I think of them as the thumbprint of the culture on our minds. </a:t>
          </a:r>
          <a:r>
            <a:rPr lang="en-GB" sz="1400" kern="1200" dirty="0"/>
            <a:t>Human beings have the ability to learn to associate two things together very quickly – that is innate. </a:t>
          </a:r>
          <a:r>
            <a:rPr lang="en-GB" sz="1400" b="1" kern="1200" dirty="0">
              <a:solidFill>
                <a:schemeClr val="tx1"/>
              </a:solidFill>
            </a:rPr>
            <a:t>What we teach ourselves, what we choose to associate is up to us</a:t>
          </a:r>
          <a:r>
            <a:rPr lang="en-GB" sz="1400" kern="1200" dirty="0"/>
            <a:t>.”</a:t>
          </a:r>
        </a:p>
        <a:p>
          <a:pPr marL="0" lvl="0" indent="0" algn="l" defTabSz="622300">
            <a:lnSpc>
              <a:spcPct val="90000"/>
            </a:lnSpc>
            <a:spcBef>
              <a:spcPct val="0"/>
            </a:spcBef>
            <a:spcAft>
              <a:spcPct val="35000"/>
            </a:spcAft>
            <a:buNone/>
          </a:pPr>
          <a:r>
            <a:rPr lang="en-GB" sz="1400" b="1" kern="1200" dirty="0" err="1"/>
            <a:t>Dr.</a:t>
          </a:r>
          <a:r>
            <a:rPr lang="en-GB" sz="1400" b="1" kern="1200" dirty="0"/>
            <a:t> Mahzarin R. Banaji in Hill </a:t>
          </a:r>
          <a:r>
            <a:rPr lang="en-GB" sz="1400" b="1" i="1" kern="1200" dirty="0"/>
            <a:t>et al</a:t>
          </a:r>
          <a:r>
            <a:rPr lang="en-GB" sz="1400" b="1" i="0" kern="1200" dirty="0"/>
            <a:t>,</a:t>
          </a:r>
          <a:r>
            <a:rPr lang="en-GB" sz="1400" b="1" i="1" kern="1200" dirty="0"/>
            <a:t> </a:t>
          </a:r>
          <a:r>
            <a:rPr lang="en-GB" sz="1400" b="1" kern="1200" dirty="0"/>
            <a:t>2010</a:t>
          </a:r>
          <a:endParaRPr lang="en-US" sz="1400" b="1" kern="1200" dirty="0"/>
        </a:p>
      </dsp:txBody>
      <dsp:txXfrm>
        <a:off x="0" y="1438593"/>
        <a:ext cx="10095978" cy="1436487"/>
      </dsp:txXfrm>
    </dsp:sp>
    <dsp:sp modelId="{6DF0E9C9-0096-4D67-B9C9-42593E46E62F}">
      <dsp:nvSpPr>
        <dsp:cNvPr id="0" name=""/>
        <dsp:cNvSpPr/>
      </dsp:nvSpPr>
      <dsp:spPr>
        <a:xfrm>
          <a:off x="0" y="2875081"/>
          <a:ext cx="1009597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D3721B3-C35E-4579-8CB9-4141B6F5AE3D}">
      <dsp:nvSpPr>
        <dsp:cNvPr id="0" name=""/>
        <dsp:cNvSpPr/>
      </dsp:nvSpPr>
      <dsp:spPr>
        <a:xfrm>
          <a:off x="0" y="2875081"/>
          <a:ext cx="10095978" cy="1436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a:t>
          </a:r>
          <a:r>
            <a:rPr lang="en-US" sz="1400" b="1" kern="1200" dirty="0">
              <a:solidFill>
                <a:schemeClr val="tx1"/>
              </a:solidFill>
            </a:rPr>
            <a:t>’Unconscious </a:t>
          </a:r>
          <a:r>
            <a:rPr lang="en-US" sz="1400" b="1" kern="1200" dirty="0" err="1">
              <a:solidFill>
                <a:schemeClr val="tx1"/>
              </a:solidFill>
            </a:rPr>
            <a:t>bias’</a:t>
          </a:r>
          <a:r>
            <a:rPr lang="en-US" sz="1400" b="1" kern="1200" dirty="0">
              <a:solidFill>
                <a:schemeClr val="tx1"/>
              </a:solidFill>
            </a:rPr>
            <a:t> has ceased to be just a phrase, a gesture towards so-called ‘unwitting racism’ </a:t>
          </a:r>
          <a:r>
            <a:rPr lang="en-US" sz="1400" kern="1200" dirty="0"/>
            <a:t>and a call to anti-racist forgiveness of individual and institutional racism. ‘</a:t>
          </a:r>
          <a:r>
            <a:rPr lang="en-US" sz="1400" b="1" kern="1200" dirty="0">
              <a:solidFill>
                <a:schemeClr val="tx1"/>
              </a:solidFill>
            </a:rPr>
            <a:t>Unconscious </a:t>
          </a:r>
          <a:r>
            <a:rPr lang="en-US" sz="1400" b="1" kern="1200" dirty="0" err="1">
              <a:solidFill>
                <a:schemeClr val="tx1"/>
              </a:solidFill>
            </a:rPr>
            <a:t>bias’</a:t>
          </a:r>
          <a:r>
            <a:rPr lang="en-US" sz="1400" b="1" kern="1200" dirty="0">
              <a:solidFill>
                <a:schemeClr val="tx1"/>
              </a:solidFill>
            </a:rPr>
            <a:t> has become even more prevalent within institutions, transmogrified into corporate training as an essential accouterment </a:t>
          </a:r>
          <a:r>
            <a:rPr lang="en-US" sz="1400" kern="1200" dirty="0"/>
            <a:t>to an organization’s equality and diversity mission”</a:t>
          </a:r>
        </a:p>
        <a:p>
          <a:pPr marL="0" lvl="0" indent="0" algn="l" defTabSz="622300">
            <a:lnSpc>
              <a:spcPct val="90000"/>
            </a:lnSpc>
            <a:spcBef>
              <a:spcPct val="0"/>
            </a:spcBef>
            <a:spcAft>
              <a:spcPct val="35000"/>
            </a:spcAft>
            <a:buNone/>
          </a:pPr>
          <a:r>
            <a:rPr lang="en-US" sz="1400" b="1" kern="1200" dirty="0"/>
            <a:t>Tate and Page, 2018, p141</a:t>
          </a:r>
        </a:p>
      </dsp:txBody>
      <dsp:txXfrm>
        <a:off x="0" y="2875081"/>
        <a:ext cx="10095978" cy="14364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F7FC6-69AF-4EED-9817-CD48F3E36528}">
      <dsp:nvSpPr>
        <dsp:cNvPr id="0" name=""/>
        <dsp:cNvSpPr/>
      </dsp:nvSpPr>
      <dsp:spPr>
        <a:xfrm>
          <a:off x="0" y="0"/>
          <a:ext cx="100949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E179F35-21C2-4254-9239-4DDEA95CD30C}">
      <dsp:nvSpPr>
        <dsp:cNvPr id="0" name=""/>
        <dsp:cNvSpPr/>
      </dsp:nvSpPr>
      <dsp:spPr>
        <a:xfrm>
          <a:off x="0" y="0"/>
          <a:ext cx="10094912" cy="1078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latin typeface="Overpass" panose="00000500000000000000" pitchFamily="50" charset="0"/>
            </a:rPr>
            <a:t>1.1</a:t>
          </a:r>
          <a:r>
            <a:rPr lang="en-US" sz="1200" kern="1200" dirty="0">
              <a:latin typeface="Overpass" panose="00000500000000000000" pitchFamily="50" charset="0"/>
            </a:rPr>
            <a:t> In 2020, Child Q, a Black female child of secondary school age, was strip searched by female police officers from the Metropolitan Police Service (MPS). The search, which involved the exposure of Child Q’s intimate body parts, took place on school premises, without an Appropriate Adult present and with the knowledge that Child Q was menstruating. </a:t>
          </a:r>
          <a:endParaRPr lang="en-GB" sz="1200" b="1" kern="1200" dirty="0">
            <a:latin typeface="Overpass" panose="00000500000000000000" pitchFamily="50" charset="0"/>
          </a:endParaRPr>
        </a:p>
      </dsp:txBody>
      <dsp:txXfrm>
        <a:off x="0" y="0"/>
        <a:ext cx="10094912" cy="1078309"/>
      </dsp:txXfrm>
    </dsp:sp>
    <dsp:sp modelId="{489716B0-5929-44E4-8E59-ACC548CC99EF}">
      <dsp:nvSpPr>
        <dsp:cNvPr id="0" name=""/>
        <dsp:cNvSpPr/>
      </dsp:nvSpPr>
      <dsp:spPr>
        <a:xfrm>
          <a:off x="0" y="1078309"/>
          <a:ext cx="100949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998B695-262F-4FA3-A7CF-CD7CB0A75549}">
      <dsp:nvSpPr>
        <dsp:cNvPr id="0" name=""/>
        <dsp:cNvSpPr/>
      </dsp:nvSpPr>
      <dsp:spPr>
        <a:xfrm>
          <a:off x="0" y="1078309"/>
          <a:ext cx="10094912" cy="1078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dirty="0">
              <a:latin typeface="Overpass" panose="00000500000000000000" pitchFamily="50" charset="0"/>
            </a:rPr>
            <a:t>2.12</a:t>
          </a:r>
          <a:r>
            <a:rPr lang="en-GB" sz="1200" kern="1200" dirty="0">
              <a:latin typeface="Overpass" panose="00000500000000000000" pitchFamily="50" charset="0"/>
            </a:rPr>
            <a:t> A month before Child Q was strip searched, she was similarly identified by the school as smelling of cannabis. On this occasion Child Q was described by school staff as being ‘intoxicated’, although on contacting her mother, she explained that Child Q had been studying late the night before and it was this that accounted for her presentation. Such background is relevant to the review given the different approach adopted by the school in managing this earlier incident (and the likely influence of this event on the actions prior to Child Q being strip searched).</a:t>
          </a:r>
          <a:endParaRPr lang="en-US" sz="1200" kern="1200" dirty="0">
            <a:latin typeface="Overpass" panose="00000500000000000000" pitchFamily="50" charset="0"/>
          </a:endParaRPr>
        </a:p>
      </dsp:txBody>
      <dsp:txXfrm>
        <a:off x="0" y="1078309"/>
        <a:ext cx="10094912" cy="1078309"/>
      </dsp:txXfrm>
    </dsp:sp>
    <dsp:sp modelId="{A9B2B7DF-F704-4238-AF18-71C792C0C80D}">
      <dsp:nvSpPr>
        <dsp:cNvPr id="0" name=""/>
        <dsp:cNvSpPr/>
      </dsp:nvSpPr>
      <dsp:spPr>
        <a:xfrm>
          <a:off x="0" y="2156618"/>
          <a:ext cx="100949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0AB07A7-4129-494E-A77C-79C5A73FAAA9}">
      <dsp:nvSpPr>
        <dsp:cNvPr id="0" name=""/>
        <dsp:cNvSpPr/>
      </dsp:nvSpPr>
      <dsp:spPr>
        <a:xfrm>
          <a:off x="0" y="2156618"/>
          <a:ext cx="10094912" cy="1078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latin typeface="Overpass" panose="00000500000000000000" pitchFamily="50" charset="0"/>
            </a:rPr>
            <a:t>2.1</a:t>
          </a:r>
          <a:r>
            <a:rPr lang="en-US" sz="1200" kern="1200" dirty="0">
              <a:latin typeface="Overpass" panose="00000500000000000000" pitchFamily="50" charset="0"/>
            </a:rPr>
            <a:t> Teachers told the review that on the day of the search they believed Child Q was smelling strongly of cannabis and suspected that she might be carrying drugs. On questioning Child Q, she denied using or having any drugs in her possession. A search of her bag, blazer, scarf, and shoes revealed nothing of significance.</a:t>
          </a:r>
        </a:p>
      </dsp:txBody>
      <dsp:txXfrm>
        <a:off x="0" y="2156618"/>
        <a:ext cx="10094912" cy="1078309"/>
      </dsp:txXfrm>
    </dsp:sp>
    <dsp:sp modelId="{6635A45E-07AA-48A4-A3DF-42FDD19C385C}">
      <dsp:nvSpPr>
        <dsp:cNvPr id="0" name=""/>
        <dsp:cNvSpPr/>
      </dsp:nvSpPr>
      <dsp:spPr>
        <a:xfrm>
          <a:off x="0" y="3234927"/>
          <a:ext cx="100949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379079E-08C7-4835-A359-40522B26B9BD}">
      <dsp:nvSpPr>
        <dsp:cNvPr id="0" name=""/>
        <dsp:cNvSpPr/>
      </dsp:nvSpPr>
      <dsp:spPr>
        <a:xfrm>
          <a:off x="0" y="3234927"/>
          <a:ext cx="10094912" cy="1078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latin typeface="Overpass" panose="00000500000000000000" pitchFamily="50" charset="0"/>
            </a:rPr>
            <a:t>1.5</a:t>
          </a:r>
          <a:r>
            <a:rPr lang="en-US" sz="1200" kern="1200" dirty="0">
              <a:latin typeface="Overpass" panose="00000500000000000000" pitchFamily="50" charset="0"/>
            </a:rPr>
            <a:t> No Appropriate Adult was in attendance, teachers remained outside the room and Child Q’s mother was not contacted in advance. No drugs were found during either the strip search or a search of the room in which Child Q had been waiting beforehand.</a:t>
          </a:r>
        </a:p>
      </dsp:txBody>
      <dsp:txXfrm>
        <a:off x="0" y="3234927"/>
        <a:ext cx="10094912" cy="10783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0713B-69E6-441D-9F67-C675CE27D0E5}">
      <dsp:nvSpPr>
        <dsp:cNvPr id="0" name=""/>
        <dsp:cNvSpPr/>
      </dsp:nvSpPr>
      <dsp:spPr>
        <a:xfrm>
          <a:off x="1862589" y="1750164"/>
          <a:ext cx="918258" cy="918258"/>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Child Q</a:t>
          </a:r>
        </a:p>
      </dsp:txBody>
      <dsp:txXfrm>
        <a:off x="1997065" y="1884640"/>
        <a:ext cx="649306" cy="649306"/>
      </dsp:txXfrm>
    </dsp:sp>
    <dsp:sp modelId="{AE590E25-663A-4E98-9020-B247DF2E1288}">
      <dsp:nvSpPr>
        <dsp:cNvPr id="0" name=""/>
        <dsp:cNvSpPr/>
      </dsp:nvSpPr>
      <dsp:spPr>
        <a:xfrm rot="16200000">
          <a:off x="1907408" y="1318056"/>
          <a:ext cx="828620" cy="35595"/>
        </a:xfrm>
        <a:custGeom>
          <a:avLst/>
          <a:gdLst/>
          <a:ahLst/>
          <a:cxnLst/>
          <a:rect l="0" t="0" r="0" b="0"/>
          <a:pathLst>
            <a:path>
              <a:moveTo>
                <a:pt x="0" y="17797"/>
              </a:moveTo>
              <a:lnTo>
                <a:pt x="828620" y="17797"/>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301003" y="1315138"/>
        <a:ext cx="41431" cy="41431"/>
      </dsp:txXfrm>
    </dsp:sp>
    <dsp:sp modelId="{C8DCFC39-1502-493F-AD0B-420C634ADEC6}">
      <dsp:nvSpPr>
        <dsp:cNvPr id="0" name=""/>
        <dsp:cNvSpPr/>
      </dsp:nvSpPr>
      <dsp:spPr>
        <a:xfrm>
          <a:off x="1862589" y="3286"/>
          <a:ext cx="918258" cy="918258"/>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b="1" kern="1200" dirty="0"/>
            <a:t>School and education system</a:t>
          </a:r>
        </a:p>
      </dsp:txBody>
      <dsp:txXfrm>
        <a:off x="1997065" y="137762"/>
        <a:ext cx="649306" cy="649306"/>
      </dsp:txXfrm>
    </dsp:sp>
    <dsp:sp modelId="{083FD277-9F5E-425D-97DF-0168EF2DD0C9}">
      <dsp:nvSpPr>
        <dsp:cNvPr id="0" name=""/>
        <dsp:cNvSpPr/>
      </dsp:nvSpPr>
      <dsp:spPr>
        <a:xfrm rot="18600000">
          <a:off x="2468844" y="1522402"/>
          <a:ext cx="828620" cy="35595"/>
        </a:xfrm>
        <a:custGeom>
          <a:avLst/>
          <a:gdLst/>
          <a:ahLst/>
          <a:cxnLst/>
          <a:rect l="0" t="0" r="0" b="0"/>
          <a:pathLst>
            <a:path>
              <a:moveTo>
                <a:pt x="0" y="17797"/>
              </a:moveTo>
              <a:lnTo>
                <a:pt x="828620" y="17797"/>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862439" y="1519484"/>
        <a:ext cx="41431" cy="41431"/>
      </dsp:txXfrm>
    </dsp:sp>
    <dsp:sp modelId="{165F772D-756D-4FA1-9DA4-4A7D217C012B}">
      <dsp:nvSpPr>
        <dsp:cNvPr id="0" name=""/>
        <dsp:cNvSpPr/>
      </dsp:nvSpPr>
      <dsp:spPr>
        <a:xfrm>
          <a:off x="2985461" y="411977"/>
          <a:ext cx="918258" cy="918258"/>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b="1" kern="1200" dirty="0"/>
            <a:t>Safeguarding as hindsight  </a:t>
          </a:r>
        </a:p>
      </dsp:txBody>
      <dsp:txXfrm>
        <a:off x="3119937" y="546453"/>
        <a:ext cx="649306" cy="649306"/>
      </dsp:txXfrm>
    </dsp:sp>
    <dsp:sp modelId="{CE675661-0124-4C45-922D-F9288D89E819}">
      <dsp:nvSpPr>
        <dsp:cNvPr id="0" name=""/>
        <dsp:cNvSpPr/>
      </dsp:nvSpPr>
      <dsp:spPr>
        <a:xfrm rot="21000000">
          <a:off x="2767578" y="2039824"/>
          <a:ext cx="828620" cy="35595"/>
        </a:xfrm>
        <a:custGeom>
          <a:avLst/>
          <a:gdLst/>
          <a:ahLst/>
          <a:cxnLst/>
          <a:rect l="0" t="0" r="0" b="0"/>
          <a:pathLst>
            <a:path>
              <a:moveTo>
                <a:pt x="0" y="17797"/>
              </a:moveTo>
              <a:lnTo>
                <a:pt x="828620" y="17797"/>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161173" y="2036906"/>
        <a:ext cx="41431" cy="41431"/>
      </dsp:txXfrm>
    </dsp:sp>
    <dsp:sp modelId="{D5DF8274-7932-407B-97F0-EC0CC6A4518F}">
      <dsp:nvSpPr>
        <dsp:cNvPr id="0" name=""/>
        <dsp:cNvSpPr/>
      </dsp:nvSpPr>
      <dsp:spPr>
        <a:xfrm>
          <a:off x="3582929" y="1446822"/>
          <a:ext cx="918258" cy="918258"/>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b="1" kern="1200" dirty="0"/>
            <a:t>Criminal Justice System</a:t>
          </a:r>
        </a:p>
      </dsp:txBody>
      <dsp:txXfrm>
        <a:off x="3717405" y="1581298"/>
        <a:ext cx="649306" cy="649306"/>
      </dsp:txXfrm>
    </dsp:sp>
    <dsp:sp modelId="{7A08FCC6-34D3-4439-876B-F2C40446FC6B}">
      <dsp:nvSpPr>
        <dsp:cNvPr id="0" name=""/>
        <dsp:cNvSpPr/>
      </dsp:nvSpPr>
      <dsp:spPr>
        <a:xfrm rot="1800000">
          <a:off x="2663829" y="2628215"/>
          <a:ext cx="828620" cy="35595"/>
        </a:xfrm>
        <a:custGeom>
          <a:avLst/>
          <a:gdLst/>
          <a:ahLst/>
          <a:cxnLst/>
          <a:rect l="0" t="0" r="0" b="0"/>
          <a:pathLst>
            <a:path>
              <a:moveTo>
                <a:pt x="0" y="17797"/>
              </a:moveTo>
              <a:lnTo>
                <a:pt x="828620" y="17797"/>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057423" y="2625297"/>
        <a:ext cx="41431" cy="41431"/>
      </dsp:txXfrm>
    </dsp:sp>
    <dsp:sp modelId="{B124912A-02BE-410A-9C0C-49CAFA13D8E5}">
      <dsp:nvSpPr>
        <dsp:cNvPr id="0" name=""/>
        <dsp:cNvSpPr/>
      </dsp:nvSpPr>
      <dsp:spPr>
        <a:xfrm>
          <a:off x="3375430" y="2623603"/>
          <a:ext cx="918258" cy="918258"/>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b="1" kern="1200" dirty="0"/>
            <a:t>Met Police </a:t>
          </a:r>
        </a:p>
      </dsp:txBody>
      <dsp:txXfrm>
        <a:off x="3509906" y="2758079"/>
        <a:ext cx="649306" cy="649306"/>
      </dsp:txXfrm>
    </dsp:sp>
    <dsp:sp modelId="{68CF3BDD-ED76-4345-BBA9-255268205D32}">
      <dsp:nvSpPr>
        <dsp:cNvPr id="0" name=""/>
        <dsp:cNvSpPr/>
      </dsp:nvSpPr>
      <dsp:spPr>
        <a:xfrm rot="4200000">
          <a:off x="2206142" y="3012259"/>
          <a:ext cx="828620" cy="35595"/>
        </a:xfrm>
        <a:custGeom>
          <a:avLst/>
          <a:gdLst/>
          <a:ahLst/>
          <a:cxnLst/>
          <a:rect l="0" t="0" r="0" b="0"/>
          <a:pathLst>
            <a:path>
              <a:moveTo>
                <a:pt x="0" y="17797"/>
              </a:moveTo>
              <a:lnTo>
                <a:pt x="828620" y="17797"/>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599737" y="3009342"/>
        <a:ext cx="41431" cy="41431"/>
      </dsp:txXfrm>
    </dsp:sp>
    <dsp:sp modelId="{2CC774E2-6874-45AF-96D5-EBB9438AB73B}">
      <dsp:nvSpPr>
        <dsp:cNvPr id="0" name=""/>
        <dsp:cNvSpPr/>
      </dsp:nvSpPr>
      <dsp:spPr>
        <a:xfrm>
          <a:off x="2460057" y="3391692"/>
          <a:ext cx="918258" cy="918258"/>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b="1" kern="1200" dirty="0"/>
            <a:t>Professional attitudes and prejudice</a:t>
          </a:r>
        </a:p>
      </dsp:txBody>
      <dsp:txXfrm>
        <a:off x="2594533" y="3526168"/>
        <a:ext cx="649306" cy="649306"/>
      </dsp:txXfrm>
    </dsp:sp>
    <dsp:sp modelId="{1FA734CE-21F4-4A0D-B4EF-13D13DA6DA0E}">
      <dsp:nvSpPr>
        <dsp:cNvPr id="0" name=""/>
        <dsp:cNvSpPr/>
      </dsp:nvSpPr>
      <dsp:spPr>
        <a:xfrm rot="6600000">
          <a:off x="1608675" y="3012259"/>
          <a:ext cx="828620" cy="35595"/>
        </a:xfrm>
        <a:custGeom>
          <a:avLst/>
          <a:gdLst/>
          <a:ahLst/>
          <a:cxnLst/>
          <a:rect l="0" t="0" r="0" b="0"/>
          <a:pathLst>
            <a:path>
              <a:moveTo>
                <a:pt x="0" y="17797"/>
              </a:moveTo>
              <a:lnTo>
                <a:pt x="828620" y="17797"/>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002269" y="3009342"/>
        <a:ext cx="41431" cy="41431"/>
      </dsp:txXfrm>
    </dsp:sp>
    <dsp:sp modelId="{E19C3B6E-FB71-4DA2-9F0C-C4C32398BF31}">
      <dsp:nvSpPr>
        <dsp:cNvPr id="0" name=""/>
        <dsp:cNvSpPr/>
      </dsp:nvSpPr>
      <dsp:spPr>
        <a:xfrm>
          <a:off x="1265122" y="3391692"/>
          <a:ext cx="918258" cy="918258"/>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b="1" kern="1200" dirty="0"/>
            <a:t>Post-colonial and racialized response</a:t>
          </a:r>
        </a:p>
      </dsp:txBody>
      <dsp:txXfrm>
        <a:off x="1399598" y="3526168"/>
        <a:ext cx="649306" cy="649306"/>
      </dsp:txXfrm>
    </dsp:sp>
    <dsp:sp modelId="{F90DDF1E-7EFF-4658-82FC-95AF3ADD9D86}">
      <dsp:nvSpPr>
        <dsp:cNvPr id="0" name=""/>
        <dsp:cNvSpPr/>
      </dsp:nvSpPr>
      <dsp:spPr>
        <a:xfrm rot="9000000">
          <a:off x="1150988" y="2628215"/>
          <a:ext cx="828620" cy="35595"/>
        </a:xfrm>
        <a:custGeom>
          <a:avLst/>
          <a:gdLst/>
          <a:ahLst/>
          <a:cxnLst/>
          <a:rect l="0" t="0" r="0" b="0"/>
          <a:pathLst>
            <a:path>
              <a:moveTo>
                <a:pt x="0" y="17797"/>
              </a:moveTo>
              <a:lnTo>
                <a:pt x="828620" y="17797"/>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1544583" y="2625297"/>
        <a:ext cx="41431" cy="41431"/>
      </dsp:txXfrm>
    </dsp:sp>
    <dsp:sp modelId="{6F191E64-BC3E-4424-94FF-70D851612A7A}">
      <dsp:nvSpPr>
        <dsp:cNvPr id="0" name=""/>
        <dsp:cNvSpPr/>
      </dsp:nvSpPr>
      <dsp:spPr>
        <a:xfrm>
          <a:off x="349749" y="2623603"/>
          <a:ext cx="918258" cy="918258"/>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b="1" kern="1200" dirty="0"/>
            <a:t>Adultification</a:t>
          </a:r>
          <a:endParaRPr lang="en-GB" sz="800" kern="1200" dirty="0"/>
        </a:p>
      </dsp:txBody>
      <dsp:txXfrm>
        <a:off x="484225" y="2758079"/>
        <a:ext cx="649306" cy="649306"/>
      </dsp:txXfrm>
    </dsp:sp>
    <dsp:sp modelId="{C345B8B0-97A0-414A-96A1-5429AAD9CE59}">
      <dsp:nvSpPr>
        <dsp:cNvPr id="0" name=""/>
        <dsp:cNvSpPr/>
      </dsp:nvSpPr>
      <dsp:spPr>
        <a:xfrm rot="11400000">
          <a:off x="1047239" y="2039824"/>
          <a:ext cx="828620" cy="35595"/>
        </a:xfrm>
        <a:custGeom>
          <a:avLst/>
          <a:gdLst/>
          <a:ahLst/>
          <a:cxnLst/>
          <a:rect l="0" t="0" r="0" b="0"/>
          <a:pathLst>
            <a:path>
              <a:moveTo>
                <a:pt x="0" y="17797"/>
              </a:moveTo>
              <a:lnTo>
                <a:pt x="828620" y="17797"/>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1440833" y="2036906"/>
        <a:ext cx="41431" cy="41431"/>
      </dsp:txXfrm>
    </dsp:sp>
    <dsp:sp modelId="{0D078201-F876-4294-8CDC-14239CA571E2}">
      <dsp:nvSpPr>
        <dsp:cNvPr id="0" name=""/>
        <dsp:cNvSpPr/>
      </dsp:nvSpPr>
      <dsp:spPr>
        <a:xfrm>
          <a:off x="142250" y="1446822"/>
          <a:ext cx="918258" cy="918258"/>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b="1" kern="1200" dirty="0"/>
            <a:t>Community/ Environment</a:t>
          </a:r>
          <a:endParaRPr lang="en-GB" sz="800" kern="1200" dirty="0"/>
        </a:p>
      </dsp:txBody>
      <dsp:txXfrm>
        <a:off x="276726" y="1581298"/>
        <a:ext cx="649306" cy="649306"/>
      </dsp:txXfrm>
    </dsp:sp>
    <dsp:sp modelId="{69D8BF22-E6AF-49D6-ADE6-FDA0DE5B44FB}">
      <dsp:nvSpPr>
        <dsp:cNvPr id="0" name=""/>
        <dsp:cNvSpPr/>
      </dsp:nvSpPr>
      <dsp:spPr>
        <a:xfrm rot="13800000">
          <a:off x="1345973" y="1522402"/>
          <a:ext cx="828620" cy="35595"/>
        </a:xfrm>
        <a:custGeom>
          <a:avLst/>
          <a:gdLst/>
          <a:ahLst/>
          <a:cxnLst/>
          <a:rect l="0" t="0" r="0" b="0"/>
          <a:pathLst>
            <a:path>
              <a:moveTo>
                <a:pt x="0" y="17797"/>
              </a:moveTo>
              <a:lnTo>
                <a:pt x="828620" y="17797"/>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1739567" y="1519484"/>
        <a:ext cx="41431" cy="41431"/>
      </dsp:txXfrm>
    </dsp:sp>
    <dsp:sp modelId="{8BA15805-F141-4991-9638-6F4E6A504E79}">
      <dsp:nvSpPr>
        <dsp:cNvPr id="0" name=""/>
        <dsp:cNvSpPr/>
      </dsp:nvSpPr>
      <dsp:spPr>
        <a:xfrm>
          <a:off x="739718" y="411977"/>
          <a:ext cx="918258" cy="918258"/>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b="1" kern="1200" dirty="0"/>
            <a:t>Media and political context</a:t>
          </a:r>
        </a:p>
        <a:p>
          <a:pPr marL="0" lvl="0" indent="0" algn="ctr" defTabSz="355600">
            <a:lnSpc>
              <a:spcPct val="90000"/>
            </a:lnSpc>
            <a:spcBef>
              <a:spcPct val="0"/>
            </a:spcBef>
            <a:spcAft>
              <a:spcPct val="35000"/>
            </a:spcAft>
            <a:buNone/>
          </a:pPr>
          <a:r>
            <a:rPr lang="en-GB" sz="800" kern="1200" dirty="0"/>
            <a:t> </a:t>
          </a:r>
        </a:p>
      </dsp:txBody>
      <dsp:txXfrm>
        <a:off x="874194" y="546453"/>
        <a:ext cx="649306" cy="6493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55DC2-92A5-4A1B-9D74-D7C0EAD81C68}">
      <dsp:nvSpPr>
        <dsp:cNvPr id="0" name=""/>
        <dsp:cNvSpPr/>
      </dsp:nvSpPr>
      <dsp:spPr>
        <a:xfrm>
          <a:off x="1564267" y="359"/>
          <a:ext cx="3317322" cy="19903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I used a form in early </a:t>
          </a:r>
          <a:r>
            <a:rPr lang="en-US" sz="1500" b="0" i="0" kern="1200" dirty="0" err="1"/>
            <a:t>enagement</a:t>
          </a:r>
          <a:r>
            <a:rPr lang="en-US" sz="1500" b="0" i="0" kern="1200" dirty="0"/>
            <a:t> which allowed us to talk through details on file for accuracy (e.g. spelling of names, dates of birth, etc.) - but also prompted discussions on how they saw their race, culture and what it meant to them and what they wanted me to know about it (i.e. fasting times, special holidays, etc.).</a:t>
          </a:r>
          <a:endParaRPr lang="en-GB" sz="1500" kern="1200" dirty="0"/>
        </a:p>
      </dsp:txBody>
      <dsp:txXfrm>
        <a:off x="1564267" y="359"/>
        <a:ext cx="3317322" cy="1990393"/>
      </dsp:txXfrm>
    </dsp:sp>
    <dsp:sp modelId="{1FD620E1-0577-45E5-9D0D-FE6BF13D4C6F}">
      <dsp:nvSpPr>
        <dsp:cNvPr id="0" name=""/>
        <dsp:cNvSpPr/>
      </dsp:nvSpPr>
      <dsp:spPr>
        <a:xfrm>
          <a:off x="5213322" y="359"/>
          <a:ext cx="3317322" cy="19903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b="0" i="0" kern="1200" dirty="0"/>
        </a:p>
        <a:p>
          <a:pPr marL="0" lvl="0" indent="0" algn="ctr" defTabSz="1066800">
            <a:lnSpc>
              <a:spcPct val="90000"/>
            </a:lnSpc>
            <a:spcBef>
              <a:spcPct val="0"/>
            </a:spcBef>
            <a:spcAft>
              <a:spcPct val="35000"/>
            </a:spcAft>
            <a:buNone/>
          </a:pPr>
          <a:r>
            <a:rPr lang="en-US" sz="2400" b="0" i="0" kern="1200" dirty="0"/>
            <a:t>Applying the principle that people are experts of their own lives</a:t>
          </a:r>
          <a:endParaRPr lang="en-GB" sz="2400" kern="1200" dirty="0"/>
        </a:p>
      </dsp:txBody>
      <dsp:txXfrm>
        <a:off x="5213322" y="359"/>
        <a:ext cx="3317322" cy="1990393"/>
      </dsp:txXfrm>
    </dsp:sp>
    <dsp:sp modelId="{7E9319DD-AD75-4ED5-9CEE-9E6913B6FA22}">
      <dsp:nvSpPr>
        <dsp:cNvPr id="0" name=""/>
        <dsp:cNvSpPr/>
      </dsp:nvSpPr>
      <dsp:spPr>
        <a:xfrm>
          <a:off x="1564267" y="2322484"/>
          <a:ext cx="3317322" cy="19903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Strengths based approach - signs of safety tool</a:t>
          </a:r>
          <a:endParaRPr lang="en-GB" sz="1500" kern="1200" dirty="0"/>
        </a:p>
      </dsp:txBody>
      <dsp:txXfrm>
        <a:off x="1564267" y="2322484"/>
        <a:ext cx="3317322" cy="1990393"/>
      </dsp:txXfrm>
    </dsp:sp>
    <dsp:sp modelId="{EBA9D81F-5FD2-4F47-9660-925D9A3541D0}">
      <dsp:nvSpPr>
        <dsp:cNvPr id="0" name=""/>
        <dsp:cNvSpPr/>
      </dsp:nvSpPr>
      <dsp:spPr>
        <a:xfrm>
          <a:off x="5213322" y="2322484"/>
          <a:ext cx="3317322" cy="19903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Relationship based practice and challenge. </a:t>
          </a:r>
          <a:br>
            <a:rPr lang="en-US" sz="2000" b="0" i="0" kern="1200" dirty="0"/>
          </a:br>
          <a:br>
            <a:rPr lang="en-US" sz="2000" b="0" i="0" kern="1200" dirty="0"/>
          </a:br>
          <a:r>
            <a:rPr lang="en-US" sz="2000" b="0" i="0" kern="1200" dirty="0"/>
            <a:t>I have used mild sarcasm but that can be risky</a:t>
          </a:r>
          <a:endParaRPr lang="en-GB" sz="2000" kern="1200" dirty="0"/>
        </a:p>
      </dsp:txBody>
      <dsp:txXfrm>
        <a:off x="5213322" y="2322484"/>
        <a:ext cx="3317322" cy="1990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AB2B5-3D4E-41C2-8076-CADC5195D8B0}">
      <dsp:nvSpPr>
        <dsp:cNvPr id="0" name=""/>
        <dsp:cNvSpPr/>
      </dsp:nvSpPr>
      <dsp:spPr>
        <a:xfrm>
          <a:off x="2957" y="672942"/>
          <a:ext cx="2967352" cy="296735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3303" tIns="34290" rIns="163303" bIns="34290" numCol="1" spcCol="1270" anchor="ctr" anchorCtr="0">
          <a:noAutofit/>
        </a:bodyPr>
        <a:lstStyle/>
        <a:p>
          <a:pPr marL="0" lvl="0" indent="0" algn="ctr" defTabSz="1200150">
            <a:lnSpc>
              <a:spcPct val="90000"/>
            </a:lnSpc>
            <a:spcBef>
              <a:spcPct val="0"/>
            </a:spcBef>
            <a:spcAft>
              <a:spcPct val="35000"/>
            </a:spcAft>
            <a:buNone/>
          </a:pPr>
          <a:r>
            <a:rPr lang="en-GB" sz="2700" kern="1200" dirty="0"/>
            <a:t> Discomfort, uncertainty, and unknowing</a:t>
          </a:r>
        </a:p>
      </dsp:txBody>
      <dsp:txXfrm>
        <a:off x="437516" y="1107501"/>
        <a:ext cx="2098234" cy="2098234"/>
      </dsp:txXfrm>
    </dsp:sp>
    <dsp:sp modelId="{0A163598-1FA6-44AF-9ECA-D51A1C169DDF}">
      <dsp:nvSpPr>
        <dsp:cNvPr id="0" name=""/>
        <dsp:cNvSpPr/>
      </dsp:nvSpPr>
      <dsp:spPr>
        <a:xfrm>
          <a:off x="2376839" y="672942"/>
          <a:ext cx="2967352" cy="2967352"/>
        </a:xfrm>
        <a:prstGeom prst="ellipse">
          <a:avLst/>
        </a:prstGeom>
        <a:solidFill>
          <a:schemeClr val="accent4">
            <a:alpha val="50000"/>
            <a:hueOff val="-6684539"/>
            <a:satOff val="4616"/>
            <a:lumOff val="-7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3303" tIns="34290" rIns="163303" bIns="34290" numCol="1" spcCol="1270" anchor="ctr" anchorCtr="0">
          <a:noAutofit/>
        </a:bodyPr>
        <a:lstStyle/>
        <a:p>
          <a:pPr marL="0" lvl="0" indent="0" algn="ctr" defTabSz="1200150">
            <a:lnSpc>
              <a:spcPct val="90000"/>
            </a:lnSpc>
            <a:spcBef>
              <a:spcPct val="0"/>
            </a:spcBef>
            <a:spcAft>
              <a:spcPct val="35000"/>
            </a:spcAft>
            <a:buNone/>
          </a:pPr>
          <a:r>
            <a:rPr lang="en-GB" sz="2700" kern="1200" dirty="0"/>
            <a:t>Comfortable with the discomfort</a:t>
          </a:r>
        </a:p>
      </dsp:txBody>
      <dsp:txXfrm>
        <a:off x="2811398" y="1107501"/>
        <a:ext cx="2098234" cy="2098234"/>
      </dsp:txXfrm>
    </dsp:sp>
    <dsp:sp modelId="{71055990-E34C-470D-B533-800FD67EA0C9}">
      <dsp:nvSpPr>
        <dsp:cNvPr id="0" name=""/>
        <dsp:cNvSpPr/>
      </dsp:nvSpPr>
      <dsp:spPr>
        <a:xfrm>
          <a:off x="4750720" y="672942"/>
          <a:ext cx="2967352" cy="2967352"/>
        </a:xfrm>
        <a:prstGeom prst="ellipse">
          <a:avLst/>
        </a:prstGeom>
        <a:solidFill>
          <a:schemeClr val="accent4">
            <a:alpha val="50000"/>
            <a:hueOff val="-13369079"/>
            <a:satOff val="9231"/>
            <a:lumOff val="-14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3303" tIns="34290" rIns="163303" bIns="34290" numCol="1" spcCol="1270" anchor="ctr" anchorCtr="0">
          <a:noAutofit/>
        </a:bodyPr>
        <a:lstStyle/>
        <a:p>
          <a:pPr marL="0" lvl="0" indent="0" algn="ctr" defTabSz="1200150">
            <a:lnSpc>
              <a:spcPct val="90000"/>
            </a:lnSpc>
            <a:spcBef>
              <a:spcPct val="0"/>
            </a:spcBef>
            <a:spcAft>
              <a:spcPct val="35000"/>
            </a:spcAft>
            <a:buNone/>
          </a:pPr>
          <a:r>
            <a:rPr lang="en-GB" sz="2700" kern="1200" dirty="0"/>
            <a:t>Reflect and challenge yourself</a:t>
          </a:r>
        </a:p>
      </dsp:txBody>
      <dsp:txXfrm>
        <a:off x="5185279" y="1107501"/>
        <a:ext cx="2098234" cy="2098234"/>
      </dsp:txXfrm>
    </dsp:sp>
    <dsp:sp modelId="{291AFAC8-5D75-4AAA-953F-B2A075579BF8}">
      <dsp:nvSpPr>
        <dsp:cNvPr id="0" name=""/>
        <dsp:cNvSpPr/>
      </dsp:nvSpPr>
      <dsp:spPr>
        <a:xfrm>
          <a:off x="7124602" y="672942"/>
          <a:ext cx="2967352" cy="2967352"/>
        </a:xfrm>
        <a:prstGeom prst="ellipse">
          <a:avLst/>
        </a:prstGeom>
        <a:solidFill>
          <a:schemeClr val="accent4">
            <a:alpha val="50000"/>
            <a:hueOff val="-20053618"/>
            <a:satOff val="13847"/>
            <a:lumOff val="-21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3303" tIns="34290" rIns="163303" bIns="34290" numCol="1" spcCol="1270" anchor="ctr" anchorCtr="0">
          <a:noAutofit/>
        </a:bodyPr>
        <a:lstStyle/>
        <a:p>
          <a:pPr marL="0" lvl="0" indent="0" algn="ctr" defTabSz="1200150">
            <a:lnSpc>
              <a:spcPct val="90000"/>
            </a:lnSpc>
            <a:spcBef>
              <a:spcPct val="0"/>
            </a:spcBef>
            <a:spcAft>
              <a:spcPct val="35000"/>
            </a:spcAft>
            <a:buNone/>
          </a:pPr>
          <a:r>
            <a:rPr lang="en-GB" sz="2700" kern="1200" dirty="0"/>
            <a:t>Create and support meaningful   action and change </a:t>
          </a:r>
        </a:p>
      </dsp:txBody>
      <dsp:txXfrm>
        <a:off x="7559161" y="1107501"/>
        <a:ext cx="2098234" cy="20982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06EFA-EBE9-491C-830B-4EC03B075DB0}">
      <dsp:nvSpPr>
        <dsp:cNvPr id="0" name=""/>
        <dsp:cNvSpPr/>
      </dsp:nvSpPr>
      <dsp:spPr>
        <a:xfrm>
          <a:off x="2298702" y="1586472"/>
          <a:ext cx="3530595" cy="332845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Ethnic Disproportionalities  in child protection</a:t>
          </a:r>
          <a:endParaRPr lang="en-GB" sz="2200" b="1" kern="1200" dirty="0"/>
        </a:p>
      </dsp:txBody>
      <dsp:txXfrm>
        <a:off x="2815746" y="2073913"/>
        <a:ext cx="2496507" cy="2353576"/>
      </dsp:txXfrm>
    </dsp:sp>
    <dsp:sp modelId="{AF626D28-C551-498E-B101-042BFE55B882}">
      <dsp:nvSpPr>
        <dsp:cNvPr id="0" name=""/>
        <dsp:cNvSpPr/>
      </dsp:nvSpPr>
      <dsp:spPr>
        <a:xfrm>
          <a:off x="3231885" y="253113"/>
          <a:ext cx="1664229" cy="1664229"/>
        </a:xfrm>
        <a:prstGeom prst="ellipse">
          <a:avLst/>
        </a:prstGeom>
        <a:solidFill>
          <a:schemeClr val="accent1">
            <a:lumMod val="20000"/>
            <a:lumOff val="8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Research </a:t>
          </a:r>
          <a:endParaRPr lang="en-GB" sz="2300" b="1" kern="1200" dirty="0"/>
        </a:p>
      </dsp:txBody>
      <dsp:txXfrm>
        <a:off x="3475606" y="496834"/>
        <a:ext cx="1176787" cy="1176787"/>
      </dsp:txXfrm>
    </dsp:sp>
    <dsp:sp modelId="{963C03DE-5D79-44AE-861D-0BD510BF5E7B}">
      <dsp:nvSpPr>
        <dsp:cNvPr id="0" name=""/>
        <dsp:cNvSpPr/>
      </dsp:nvSpPr>
      <dsp:spPr>
        <a:xfrm>
          <a:off x="5107240" y="3501323"/>
          <a:ext cx="1664229" cy="1664229"/>
        </a:xfrm>
        <a:prstGeom prst="ellipse">
          <a:avLst/>
        </a:prstGeom>
        <a:solidFill>
          <a:schemeClr val="accent6">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Theory </a:t>
          </a:r>
          <a:endParaRPr lang="en-GB" sz="2300" b="1" kern="1200" dirty="0"/>
        </a:p>
      </dsp:txBody>
      <dsp:txXfrm>
        <a:off x="5350961" y="3745044"/>
        <a:ext cx="1176787" cy="1176787"/>
      </dsp:txXfrm>
    </dsp:sp>
    <dsp:sp modelId="{A9CFBCF1-3DAE-4DA7-877F-FF33A0485297}">
      <dsp:nvSpPr>
        <dsp:cNvPr id="0" name=""/>
        <dsp:cNvSpPr/>
      </dsp:nvSpPr>
      <dsp:spPr>
        <a:xfrm>
          <a:off x="1356530" y="3501323"/>
          <a:ext cx="1664229" cy="1664229"/>
        </a:xfrm>
        <a:prstGeom prst="ellipse">
          <a:avLst/>
        </a:prstGeom>
        <a:solidFill>
          <a:schemeClr val="accent4">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Practice </a:t>
          </a:r>
          <a:endParaRPr lang="en-GB" sz="2300" b="1" kern="1200" dirty="0"/>
        </a:p>
      </dsp:txBody>
      <dsp:txXfrm>
        <a:off x="1600251" y="3745044"/>
        <a:ext cx="1176787" cy="11767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4B77F-D842-49BE-98AB-997A78182C90}">
      <dsp:nvSpPr>
        <dsp:cNvPr id="0" name=""/>
        <dsp:cNvSpPr/>
      </dsp:nvSpPr>
      <dsp:spPr>
        <a:xfrm>
          <a:off x="3172341" y="591744"/>
          <a:ext cx="3793315" cy="3793315"/>
        </a:xfrm>
        <a:prstGeom prst="blockArc">
          <a:avLst>
            <a:gd name="adj1" fmla="val 10800000"/>
            <a:gd name="adj2" fmla="val 16200000"/>
            <a:gd name="adj3" fmla="val 4643"/>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E20AD76-3F1E-42B9-8F27-03EAEDAF4B94}">
      <dsp:nvSpPr>
        <dsp:cNvPr id="0" name=""/>
        <dsp:cNvSpPr/>
      </dsp:nvSpPr>
      <dsp:spPr>
        <a:xfrm>
          <a:off x="3167102" y="452526"/>
          <a:ext cx="3793315" cy="3793315"/>
        </a:xfrm>
        <a:prstGeom prst="blockArc">
          <a:avLst>
            <a:gd name="adj1" fmla="val 5390280"/>
            <a:gd name="adj2" fmla="val 10541423"/>
            <a:gd name="adj3" fmla="val 4643"/>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65D7CBF4-5DDC-4DA1-84D4-76EFE042DE4A}">
      <dsp:nvSpPr>
        <dsp:cNvPr id="0" name=""/>
        <dsp:cNvSpPr/>
      </dsp:nvSpPr>
      <dsp:spPr>
        <a:xfrm>
          <a:off x="3177579" y="452526"/>
          <a:ext cx="3793315" cy="3793315"/>
        </a:xfrm>
        <a:prstGeom prst="blockArc">
          <a:avLst>
            <a:gd name="adj1" fmla="val 258577"/>
            <a:gd name="adj2" fmla="val 5409720"/>
            <a:gd name="adj3" fmla="val 4643"/>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4C7F6EA8-AB18-446F-BB2B-EB330580FF21}">
      <dsp:nvSpPr>
        <dsp:cNvPr id="0" name=""/>
        <dsp:cNvSpPr/>
      </dsp:nvSpPr>
      <dsp:spPr>
        <a:xfrm>
          <a:off x="3172341" y="591744"/>
          <a:ext cx="3793315" cy="3793315"/>
        </a:xfrm>
        <a:prstGeom prst="blockArc">
          <a:avLst>
            <a:gd name="adj1" fmla="val 16200000"/>
            <a:gd name="adj2" fmla="val 0"/>
            <a:gd name="adj3" fmla="val 4643"/>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4A12253-82A0-4E23-8D6D-A78837994742}">
      <dsp:nvSpPr>
        <dsp:cNvPr id="0" name=""/>
        <dsp:cNvSpPr/>
      </dsp:nvSpPr>
      <dsp:spPr>
        <a:xfrm>
          <a:off x="4053112" y="1614709"/>
          <a:ext cx="2031772" cy="1747385"/>
        </a:xfrm>
        <a:prstGeom prst="ellipse">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Intersections in child protection </a:t>
          </a:r>
          <a:endParaRPr lang="en-GB" sz="2000" b="1" kern="1200" dirty="0"/>
        </a:p>
      </dsp:txBody>
      <dsp:txXfrm>
        <a:off x="4350658" y="1870608"/>
        <a:ext cx="1436680" cy="1235587"/>
      </dsp:txXfrm>
    </dsp:sp>
    <dsp:sp modelId="{20287CC2-4023-4874-95EE-6B382487BB36}">
      <dsp:nvSpPr>
        <dsp:cNvPr id="0" name=""/>
        <dsp:cNvSpPr/>
      </dsp:nvSpPr>
      <dsp:spPr>
        <a:xfrm>
          <a:off x="4313018" y="-139216"/>
          <a:ext cx="1511960" cy="1549988"/>
        </a:xfrm>
        <a:prstGeom prst="ellipse">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Race/</a:t>
          </a:r>
        </a:p>
        <a:p>
          <a:pPr marL="0" lvl="0" indent="0" algn="ctr" defTabSz="800100">
            <a:lnSpc>
              <a:spcPct val="90000"/>
            </a:lnSpc>
            <a:spcBef>
              <a:spcPct val="0"/>
            </a:spcBef>
            <a:spcAft>
              <a:spcPct val="35000"/>
            </a:spcAft>
            <a:buNone/>
          </a:pPr>
          <a:r>
            <a:rPr lang="en-US" sz="1800" kern="1200" dirty="0"/>
            <a:t>ethnicity and gender</a:t>
          </a:r>
          <a:endParaRPr lang="en-GB" sz="1800" kern="1200" dirty="0"/>
        </a:p>
      </dsp:txBody>
      <dsp:txXfrm>
        <a:off x="4534439" y="87774"/>
        <a:ext cx="1069118" cy="1096008"/>
      </dsp:txXfrm>
    </dsp:sp>
    <dsp:sp modelId="{20C5CAF7-CB02-4ACA-95E8-59D08EB216B8}">
      <dsp:nvSpPr>
        <dsp:cNvPr id="0" name=""/>
        <dsp:cNvSpPr/>
      </dsp:nvSpPr>
      <dsp:spPr>
        <a:xfrm>
          <a:off x="6197756" y="1713040"/>
          <a:ext cx="1447731" cy="1550722"/>
        </a:xfrm>
        <a:prstGeom prst="ellipse">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Gender and migration</a:t>
          </a:r>
          <a:endParaRPr lang="en-GB" sz="1800" kern="1200" dirty="0"/>
        </a:p>
      </dsp:txBody>
      <dsp:txXfrm>
        <a:off x="6409771" y="1940138"/>
        <a:ext cx="1023701" cy="1096526"/>
      </dsp:txXfrm>
    </dsp:sp>
    <dsp:sp modelId="{D5C6BCC3-387D-4EE0-AA68-BD0F31D34E38}">
      <dsp:nvSpPr>
        <dsp:cNvPr id="0" name=""/>
        <dsp:cNvSpPr/>
      </dsp:nvSpPr>
      <dsp:spPr>
        <a:xfrm>
          <a:off x="4323648" y="3471727"/>
          <a:ext cx="1490701" cy="1460147"/>
        </a:xfrm>
        <a:prstGeom prst="ellipse">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Race/</a:t>
          </a:r>
        </a:p>
        <a:p>
          <a:pPr marL="0" lvl="0" indent="0" algn="ctr" defTabSz="800100">
            <a:lnSpc>
              <a:spcPct val="90000"/>
            </a:lnSpc>
            <a:spcBef>
              <a:spcPct val="0"/>
            </a:spcBef>
            <a:spcAft>
              <a:spcPct val="35000"/>
            </a:spcAft>
            <a:buNone/>
          </a:pPr>
          <a:r>
            <a:rPr lang="en-US" sz="1800" kern="1200" dirty="0"/>
            <a:t>ethnicity and religion</a:t>
          </a:r>
          <a:endParaRPr lang="en-GB" sz="1800" kern="1200" dirty="0"/>
        </a:p>
      </dsp:txBody>
      <dsp:txXfrm>
        <a:off x="4541956" y="3685561"/>
        <a:ext cx="1054085" cy="1032479"/>
      </dsp:txXfrm>
    </dsp:sp>
    <dsp:sp modelId="{5EAA9270-64B6-48B5-A91A-07CD271FAB56}">
      <dsp:nvSpPr>
        <dsp:cNvPr id="0" name=""/>
        <dsp:cNvSpPr/>
      </dsp:nvSpPr>
      <dsp:spPr>
        <a:xfrm>
          <a:off x="2449423" y="1728984"/>
          <a:ext cx="1533904" cy="1518834"/>
        </a:xfrm>
        <a:prstGeom prst="ellipse">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Race/</a:t>
          </a:r>
          <a:br>
            <a:rPr lang="en-US" sz="1800" kern="1200" dirty="0"/>
          </a:br>
          <a:r>
            <a:rPr lang="en-US" sz="1800" kern="1200" dirty="0"/>
            <a:t>ethnicity  and socio-economic context</a:t>
          </a:r>
          <a:endParaRPr lang="en-GB" sz="1800" kern="1200" dirty="0"/>
        </a:p>
      </dsp:txBody>
      <dsp:txXfrm>
        <a:off x="2674058" y="1951412"/>
        <a:ext cx="1084634" cy="10739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B2ED6-E944-4BED-B23E-25778C50F315}">
      <dsp:nvSpPr>
        <dsp:cNvPr id="0" name=""/>
        <dsp:cNvSpPr/>
      </dsp:nvSpPr>
      <dsp:spPr>
        <a:xfrm>
          <a:off x="115549" y="629633"/>
          <a:ext cx="2850217" cy="285021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kern="1200" dirty="0"/>
            <a:t>Gender (female)</a:t>
          </a:r>
          <a:endParaRPr lang="en-GB" sz="3600" kern="1200" dirty="0"/>
        </a:p>
      </dsp:txBody>
      <dsp:txXfrm>
        <a:off x="513552" y="965735"/>
        <a:ext cx="1643368" cy="2178013"/>
      </dsp:txXfrm>
    </dsp:sp>
    <dsp:sp modelId="{B2726014-D472-439B-AE8F-0DB7D42C4111}">
      <dsp:nvSpPr>
        <dsp:cNvPr id="0" name=""/>
        <dsp:cNvSpPr/>
      </dsp:nvSpPr>
      <dsp:spPr>
        <a:xfrm>
          <a:off x="2169760" y="629633"/>
          <a:ext cx="2850217" cy="285021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kern="1200" dirty="0"/>
            <a:t>Ethnicity (South Asian)</a:t>
          </a:r>
          <a:endParaRPr lang="en-GB" sz="3600" kern="1200" dirty="0"/>
        </a:p>
      </dsp:txBody>
      <dsp:txXfrm>
        <a:off x="2978605" y="965735"/>
        <a:ext cx="1643368" cy="21780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98320-B4F8-4343-91CA-39FD49B5BA4C}">
      <dsp:nvSpPr>
        <dsp:cNvPr id="0" name=""/>
        <dsp:cNvSpPr/>
      </dsp:nvSpPr>
      <dsp:spPr>
        <a:xfrm>
          <a:off x="0" y="2605"/>
          <a:ext cx="8504237" cy="1719476"/>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t>The blame is always going to be on the woman…so sometimes it’s best not to say anything as the blame will always be on you. </a:t>
          </a:r>
          <a:br>
            <a:rPr lang="en-US" sz="2000" kern="1200" dirty="0"/>
          </a:br>
          <a:r>
            <a:rPr lang="en-US" sz="2000" i="1" kern="1200" dirty="0"/>
            <a:t>Laila.</a:t>
          </a:r>
          <a:endParaRPr lang="en-GB" sz="2000" kern="1200" dirty="0"/>
        </a:p>
      </dsp:txBody>
      <dsp:txXfrm>
        <a:off x="0" y="2605"/>
        <a:ext cx="8504237" cy="1719476"/>
      </dsp:txXfrm>
    </dsp:sp>
    <dsp:sp modelId="{2336CB31-D7C3-468D-9CB1-72F86B79AE30}">
      <dsp:nvSpPr>
        <dsp:cNvPr id="0" name=""/>
        <dsp:cNvSpPr/>
      </dsp:nvSpPr>
      <dsp:spPr>
        <a:xfrm>
          <a:off x="0" y="1808055"/>
          <a:ext cx="8504237" cy="1719476"/>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dirty="0"/>
            <a:t>Hopefully our generation is going to change and let girls know that you don’t have to hold all of this on your shoulders. It’s not just girls who should hold the shame. And then if something goes wrong, it’s the girls who get punished for it as well. When the man does wrong, the girl gets punished, when the girl does wrong, the girl gets punished. So, the man gets away scot-free every single time. And it’s not fair. </a:t>
          </a:r>
          <a:br>
            <a:rPr lang="en-US" sz="1900" kern="1200" dirty="0"/>
          </a:br>
          <a:r>
            <a:rPr lang="en-US" sz="1900" i="1" kern="1200" dirty="0"/>
            <a:t>Zara.</a:t>
          </a:r>
          <a:endParaRPr lang="en-GB" sz="1900" i="1" kern="1200" dirty="0"/>
        </a:p>
      </dsp:txBody>
      <dsp:txXfrm>
        <a:off x="0" y="1808055"/>
        <a:ext cx="8504237" cy="1719476"/>
      </dsp:txXfrm>
    </dsp:sp>
    <dsp:sp modelId="{9DC2A3CA-685D-4F5E-A661-F56EF3B83DBB}">
      <dsp:nvSpPr>
        <dsp:cNvPr id="0" name=""/>
        <dsp:cNvSpPr/>
      </dsp:nvSpPr>
      <dsp:spPr>
        <a:xfrm>
          <a:off x="0" y="3613505"/>
          <a:ext cx="8504237" cy="1719476"/>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err="1"/>
            <a:t>Sharam</a:t>
          </a:r>
          <a:r>
            <a:rPr lang="en-US" sz="2000" kern="1200" dirty="0"/>
            <a:t> and izzat play a huge part in my life. They’re constantly there, like a shadow that will never leave you kind of thing.</a:t>
          </a:r>
          <a:br>
            <a:rPr lang="en-US" sz="2000" kern="1200" dirty="0"/>
          </a:br>
          <a:r>
            <a:rPr lang="en-US" sz="2000" i="1" kern="1200" dirty="0"/>
            <a:t>Sonam.</a:t>
          </a:r>
          <a:r>
            <a:rPr lang="en-US" sz="2000" kern="1200" dirty="0"/>
            <a:t> </a:t>
          </a:r>
          <a:endParaRPr lang="en-GB" sz="2000" kern="1200" dirty="0"/>
        </a:p>
      </dsp:txBody>
      <dsp:txXfrm>
        <a:off x="0" y="3613505"/>
        <a:ext cx="8504237" cy="17194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919FF-FC7C-4550-AEF3-922E85797979}">
      <dsp:nvSpPr>
        <dsp:cNvPr id="0" name=""/>
        <dsp:cNvSpPr/>
      </dsp:nvSpPr>
      <dsp:spPr>
        <a:xfrm>
          <a:off x="4929" y="395318"/>
          <a:ext cx="2521263" cy="634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marL="0" lvl="0" indent="0" algn="r" defTabSz="844550">
            <a:lnSpc>
              <a:spcPct val="90000"/>
            </a:lnSpc>
            <a:spcBef>
              <a:spcPct val="0"/>
            </a:spcBef>
            <a:spcAft>
              <a:spcPct val="35000"/>
            </a:spcAft>
            <a:buNone/>
          </a:pPr>
          <a:r>
            <a:rPr lang="en-US" sz="1900" kern="1200" dirty="0"/>
            <a:t>Limited impact from research  </a:t>
          </a:r>
          <a:endParaRPr lang="en-GB" sz="1900" kern="1200" dirty="0"/>
        </a:p>
      </dsp:txBody>
      <dsp:txXfrm>
        <a:off x="4929" y="395318"/>
        <a:ext cx="2521263" cy="634837"/>
      </dsp:txXfrm>
    </dsp:sp>
    <dsp:sp modelId="{CACB15EC-A047-45C8-8419-6BE175AA887F}">
      <dsp:nvSpPr>
        <dsp:cNvPr id="0" name=""/>
        <dsp:cNvSpPr/>
      </dsp:nvSpPr>
      <dsp:spPr>
        <a:xfrm>
          <a:off x="2526192" y="87819"/>
          <a:ext cx="504252" cy="124983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6B9557-CDE2-4432-954E-8F75EFEC2D16}">
      <dsp:nvSpPr>
        <dsp:cNvPr id="0" name=""/>
        <dsp:cNvSpPr/>
      </dsp:nvSpPr>
      <dsp:spPr>
        <a:xfrm>
          <a:off x="3232146" y="87819"/>
          <a:ext cx="6857836" cy="12498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Robust scholarly research illustrating inequalities but without significant change </a:t>
          </a:r>
          <a:r>
            <a:rPr lang="en-GB" sz="1900" kern="1200" dirty="0">
              <a:effectLst/>
              <a:latin typeface="+mn-lt"/>
              <a:ea typeface="Calibri" panose="020F0502020204030204" pitchFamily="34" charset="0"/>
              <a:cs typeface="AdvOT3c2d9f11"/>
            </a:rPr>
            <a:t>(Thompson 2020)</a:t>
          </a:r>
          <a:endParaRPr lang="en-GB" sz="1900" kern="1200" dirty="0"/>
        </a:p>
        <a:p>
          <a:pPr marL="171450" lvl="1" indent="-171450" algn="l" defTabSz="844550">
            <a:lnSpc>
              <a:spcPct val="90000"/>
            </a:lnSpc>
            <a:spcBef>
              <a:spcPct val="0"/>
            </a:spcBef>
            <a:spcAft>
              <a:spcPct val="15000"/>
            </a:spcAft>
            <a:buChar char="•"/>
          </a:pPr>
          <a:r>
            <a:rPr lang="en-US" sz="1900" kern="1200" dirty="0">
              <a:solidFill>
                <a:schemeClr val="accent4">
                  <a:lumMod val="60000"/>
                  <a:lumOff val="40000"/>
                </a:schemeClr>
              </a:solidFill>
            </a:rPr>
            <a:t>Limited attention to adequacy of cultural competency frameworks </a:t>
          </a:r>
          <a:r>
            <a:rPr lang="en-GB" sz="1900" kern="1200" dirty="0">
              <a:latin typeface="+mn-lt"/>
              <a:ea typeface="Calibri" panose="020F0502020204030204" pitchFamily="34" charset="0"/>
              <a:cs typeface="AdvOT3c2d9f11"/>
            </a:rPr>
            <a:t>(Laird, 2014; Parrott, 2009; O</a:t>
          </a:r>
          <a:r>
            <a:rPr lang="en-GB" sz="1900" kern="1200" dirty="0">
              <a:latin typeface="+mn-lt"/>
              <a:ea typeface="Calibri" panose="020F0502020204030204" pitchFamily="34" charset="0"/>
              <a:cs typeface="AdvOT8608a8d1+20"/>
            </a:rPr>
            <a:t>’</a:t>
          </a:r>
          <a:r>
            <a:rPr lang="en-GB" sz="1900" kern="1200" dirty="0">
              <a:latin typeface="+mn-lt"/>
              <a:ea typeface="Calibri" panose="020F0502020204030204" pitchFamily="34" charset="0"/>
              <a:cs typeface="AdvOT3c2d9f11"/>
            </a:rPr>
            <a:t>Hagan 2001)</a:t>
          </a:r>
          <a:endParaRPr lang="en-GB" sz="1900" kern="1200" dirty="0"/>
        </a:p>
      </dsp:txBody>
      <dsp:txXfrm>
        <a:off x="3232146" y="87819"/>
        <a:ext cx="6857836" cy="1249836"/>
      </dsp:txXfrm>
    </dsp:sp>
    <dsp:sp modelId="{AB172542-BDE6-414E-8CC8-DE7953A05EA9}">
      <dsp:nvSpPr>
        <dsp:cNvPr id="0" name=""/>
        <dsp:cNvSpPr/>
      </dsp:nvSpPr>
      <dsp:spPr>
        <a:xfrm>
          <a:off x="4929" y="2252505"/>
          <a:ext cx="2521263" cy="37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marL="0" lvl="0" indent="0" algn="r" defTabSz="844550">
            <a:lnSpc>
              <a:spcPct val="90000"/>
            </a:lnSpc>
            <a:spcBef>
              <a:spcPct val="0"/>
            </a:spcBef>
            <a:spcAft>
              <a:spcPct val="35000"/>
            </a:spcAft>
            <a:buNone/>
          </a:pPr>
          <a:r>
            <a:rPr lang="en-US" sz="1900" kern="1200" dirty="0"/>
            <a:t>Lack of critical analysis</a:t>
          </a:r>
          <a:endParaRPr lang="en-GB" sz="1900" kern="1200" dirty="0"/>
        </a:p>
      </dsp:txBody>
      <dsp:txXfrm>
        <a:off x="4929" y="2252505"/>
        <a:ext cx="2521263" cy="376200"/>
      </dsp:txXfrm>
    </dsp:sp>
    <dsp:sp modelId="{5C4A684F-9F1D-40AD-8E86-7A7945D73873}">
      <dsp:nvSpPr>
        <dsp:cNvPr id="0" name=""/>
        <dsp:cNvSpPr/>
      </dsp:nvSpPr>
      <dsp:spPr>
        <a:xfrm>
          <a:off x="2526192" y="1406055"/>
          <a:ext cx="504252" cy="20691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F68F1B-FE8D-47A1-84E9-607E21B6D738}">
      <dsp:nvSpPr>
        <dsp:cNvPr id="0" name=""/>
        <dsp:cNvSpPr/>
      </dsp:nvSpPr>
      <dsp:spPr>
        <a:xfrm>
          <a:off x="3232146" y="1406055"/>
          <a:ext cx="6857836" cy="20691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GB" sz="1900" kern="1200" dirty="0">
              <a:latin typeface="Calibri" panose="020F0502020204030204" pitchFamily="34" charset="0"/>
              <a:ea typeface="Oswald" panose="00000500000000000000" pitchFamily="2" charset="0"/>
              <a:cs typeface="Calibri" panose="020F0502020204030204" pitchFamily="34" charset="0"/>
            </a:rPr>
            <a:t>Bhatti‐Sinclair and Price (2016) and </a:t>
          </a:r>
          <a:r>
            <a:rPr lang="en-GB" sz="1900" kern="1200" dirty="0">
              <a:ea typeface="Calibri" panose="020F0502020204030204" pitchFamily="34" charset="0"/>
              <a:cs typeface="Calibri" panose="020F0502020204030204" pitchFamily="34" charset="0"/>
            </a:rPr>
            <a:t>Bernard and Harris (2019) discuss that Child Safeguarding Practice Reviews lack critical analysis of race and culture which limits an effective assessment of the </a:t>
          </a:r>
          <a:r>
            <a:rPr lang="en-GB" sz="1900" i="1" kern="1200" dirty="0">
              <a:ea typeface="Calibri" panose="020F0502020204030204" pitchFamily="34" charset="0"/>
              <a:cs typeface="Calibri" panose="020F0502020204030204" pitchFamily="34" charset="0"/>
            </a:rPr>
            <a:t>significance </a:t>
          </a:r>
          <a:r>
            <a:rPr lang="en-GB" sz="1900" kern="1200" dirty="0">
              <a:ea typeface="Calibri" panose="020F0502020204030204" pitchFamily="34" charset="0"/>
              <a:cs typeface="Calibri" panose="020F0502020204030204" pitchFamily="34" charset="0"/>
            </a:rPr>
            <a:t>of race and cultural issues</a:t>
          </a:r>
          <a:endParaRPr lang="en-GB" sz="1900" kern="1200" dirty="0"/>
        </a:p>
        <a:p>
          <a:pPr marL="171450" lvl="1" indent="-171450" algn="l" defTabSz="844550">
            <a:lnSpc>
              <a:spcPct val="90000"/>
            </a:lnSpc>
            <a:spcBef>
              <a:spcPct val="0"/>
            </a:spcBef>
            <a:spcAft>
              <a:spcPct val="15000"/>
            </a:spcAft>
            <a:buChar char="•"/>
          </a:pPr>
          <a:r>
            <a:rPr lang="en-US" sz="1900" kern="1200" dirty="0"/>
            <a:t>Role of education and training: </a:t>
          </a:r>
          <a:r>
            <a:rPr lang="en-US" sz="1900" kern="1200" dirty="0" err="1"/>
            <a:t>ChildSim</a:t>
          </a:r>
          <a:r>
            <a:rPr lang="en-US" sz="1900" kern="1200" dirty="0"/>
            <a:t> providing simulative learning to students to examine biases in decision-making (</a:t>
          </a:r>
          <a:r>
            <a:rPr lang="en-US" sz="1900" kern="1200" dirty="0" err="1"/>
            <a:t>Egonsdotter</a:t>
          </a:r>
          <a:r>
            <a:rPr lang="en-US" sz="1900" kern="1200" dirty="0"/>
            <a:t> et al. 2020)</a:t>
          </a:r>
          <a:endParaRPr lang="en-GB" sz="1900" kern="1200" dirty="0"/>
        </a:p>
      </dsp:txBody>
      <dsp:txXfrm>
        <a:off x="3232146" y="1406055"/>
        <a:ext cx="6857836" cy="2069100"/>
      </dsp:txXfrm>
    </dsp:sp>
    <dsp:sp modelId="{325181E7-B050-4A5F-B4E0-DBA101C0B1FA}">
      <dsp:nvSpPr>
        <dsp:cNvPr id="0" name=""/>
        <dsp:cNvSpPr/>
      </dsp:nvSpPr>
      <dsp:spPr>
        <a:xfrm>
          <a:off x="4929" y="3696386"/>
          <a:ext cx="2521263" cy="37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marL="0" lvl="0" indent="0" algn="r" defTabSz="844550">
            <a:lnSpc>
              <a:spcPct val="90000"/>
            </a:lnSpc>
            <a:spcBef>
              <a:spcPct val="0"/>
            </a:spcBef>
            <a:spcAft>
              <a:spcPct val="35000"/>
            </a:spcAft>
            <a:buNone/>
          </a:pPr>
          <a:r>
            <a:rPr lang="en-US" sz="1900" kern="1200" dirty="0"/>
            <a:t>Deviations?</a:t>
          </a:r>
          <a:endParaRPr lang="en-GB" sz="1900" kern="1200" dirty="0"/>
        </a:p>
      </dsp:txBody>
      <dsp:txXfrm>
        <a:off x="4929" y="3696386"/>
        <a:ext cx="2521263" cy="376200"/>
      </dsp:txXfrm>
    </dsp:sp>
    <dsp:sp modelId="{C0A00F49-62D7-407A-9022-2B7CC42FB71D}">
      <dsp:nvSpPr>
        <dsp:cNvPr id="0" name=""/>
        <dsp:cNvSpPr/>
      </dsp:nvSpPr>
      <dsp:spPr>
        <a:xfrm>
          <a:off x="2526192" y="3543555"/>
          <a:ext cx="504252" cy="68186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2FFF52-EF9B-48A0-A374-EC4802390DFD}">
      <dsp:nvSpPr>
        <dsp:cNvPr id="0" name=""/>
        <dsp:cNvSpPr/>
      </dsp:nvSpPr>
      <dsp:spPr>
        <a:xfrm>
          <a:off x="3232146" y="3543555"/>
          <a:ext cx="6857836" cy="6818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Becoming preoccupied by other things e.g. terminology, data, workloads, training, political and economic context</a:t>
          </a:r>
          <a:endParaRPr lang="en-GB" sz="1900" kern="1200" dirty="0"/>
        </a:p>
      </dsp:txBody>
      <dsp:txXfrm>
        <a:off x="3232146" y="3543555"/>
        <a:ext cx="6857836" cy="6818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30B2B-4194-4F2F-87AC-CD6A9ACEF597}">
      <dsp:nvSpPr>
        <dsp:cNvPr id="0" name=""/>
        <dsp:cNvSpPr/>
      </dsp:nvSpPr>
      <dsp:spPr>
        <a:xfrm>
          <a:off x="4340122" y="2011"/>
          <a:ext cx="1414667" cy="9195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Cultural awareness </a:t>
          </a:r>
          <a:endParaRPr lang="en-GB" sz="2000" kern="1200" dirty="0"/>
        </a:p>
      </dsp:txBody>
      <dsp:txXfrm>
        <a:off x="4385010" y="46899"/>
        <a:ext cx="1324891" cy="829758"/>
      </dsp:txXfrm>
    </dsp:sp>
    <dsp:sp modelId="{D483A63D-0204-45E1-BB53-713460B23A22}">
      <dsp:nvSpPr>
        <dsp:cNvPr id="0" name=""/>
        <dsp:cNvSpPr/>
      </dsp:nvSpPr>
      <dsp:spPr>
        <a:xfrm>
          <a:off x="3207612" y="461778"/>
          <a:ext cx="3679686" cy="3679686"/>
        </a:xfrm>
        <a:custGeom>
          <a:avLst/>
          <a:gdLst/>
          <a:ahLst/>
          <a:cxnLst/>
          <a:rect l="0" t="0" r="0" b="0"/>
          <a:pathLst>
            <a:path>
              <a:moveTo>
                <a:pt x="2556929" y="145496"/>
              </a:moveTo>
              <a:arcTo wR="1839843" hR="1839843" stAng="17576351" swAng="196505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127588F-670B-4E29-9F54-1F6F70458367}">
      <dsp:nvSpPr>
        <dsp:cNvPr id="0" name=""/>
        <dsp:cNvSpPr/>
      </dsp:nvSpPr>
      <dsp:spPr>
        <a:xfrm>
          <a:off x="6089917" y="1273312"/>
          <a:ext cx="1414667" cy="9195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Cultural skill</a:t>
          </a:r>
          <a:endParaRPr lang="en-GB" sz="2000" kern="1200" dirty="0"/>
        </a:p>
      </dsp:txBody>
      <dsp:txXfrm>
        <a:off x="6134805" y="1318200"/>
        <a:ext cx="1324891" cy="829758"/>
      </dsp:txXfrm>
    </dsp:sp>
    <dsp:sp modelId="{922379DD-812A-41EC-93CE-F5E4D3897932}">
      <dsp:nvSpPr>
        <dsp:cNvPr id="0" name=""/>
        <dsp:cNvSpPr/>
      </dsp:nvSpPr>
      <dsp:spPr>
        <a:xfrm>
          <a:off x="3207612" y="461778"/>
          <a:ext cx="3679686" cy="3679686"/>
        </a:xfrm>
        <a:custGeom>
          <a:avLst/>
          <a:gdLst/>
          <a:ahLst/>
          <a:cxnLst/>
          <a:rect l="0" t="0" r="0" b="0"/>
          <a:pathLst>
            <a:path>
              <a:moveTo>
                <a:pt x="3677127" y="1742841"/>
              </a:moveTo>
              <a:arcTo wR="1839843" hR="1839843" stAng="21418669" swAng="219900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5F9738E-603B-4DB8-94ED-6CD56A158114}">
      <dsp:nvSpPr>
        <dsp:cNvPr id="0" name=""/>
        <dsp:cNvSpPr/>
      </dsp:nvSpPr>
      <dsp:spPr>
        <a:xfrm>
          <a:off x="5421554" y="3330319"/>
          <a:ext cx="1414667" cy="9195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Cultural knowledge</a:t>
          </a:r>
          <a:endParaRPr lang="en-GB" sz="2000" kern="1200" dirty="0"/>
        </a:p>
      </dsp:txBody>
      <dsp:txXfrm>
        <a:off x="5466442" y="3375207"/>
        <a:ext cx="1324891" cy="829758"/>
      </dsp:txXfrm>
    </dsp:sp>
    <dsp:sp modelId="{23A71F96-4020-4D9E-992C-6B12E0F1F59B}">
      <dsp:nvSpPr>
        <dsp:cNvPr id="0" name=""/>
        <dsp:cNvSpPr/>
      </dsp:nvSpPr>
      <dsp:spPr>
        <a:xfrm>
          <a:off x="3207612" y="461778"/>
          <a:ext cx="3679686" cy="3679686"/>
        </a:xfrm>
        <a:custGeom>
          <a:avLst/>
          <a:gdLst/>
          <a:ahLst/>
          <a:cxnLst/>
          <a:rect l="0" t="0" r="0" b="0"/>
          <a:pathLst>
            <a:path>
              <a:moveTo>
                <a:pt x="2206613" y="3642758"/>
              </a:moveTo>
              <a:arcTo wR="1839843" hR="1839843" stAng="4710068" swAng="137986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5B7EA81-B890-4D5E-A160-1D0AD8747AEE}">
      <dsp:nvSpPr>
        <dsp:cNvPr id="0" name=""/>
        <dsp:cNvSpPr/>
      </dsp:nvSpPr>
      <dsp:spPr>
        <a:xfrm>
          <a:off x="3258689" y="3330319"/>
          <a:ext cx="1414667" cy="9195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Cultural encounter </a:t>
          </a:r>
          <a:endParaRPr lang="en-GB" sz="2000" kern="1200" dirty="0"/>
        </a:p>
      </dsp:txBody>
      <dsp:txXfrm>
        <a:off x="3303577" y="3375207"/>
        <a:ext cx="1324891" cy="829758"/>
      </dsp:txXfrm>
    </dsp:sp>
    <dsp:sp modelId="{701DC648-B7C1-4930-B072-9087E3067886}">
      <dsp:nvSpPr>
        <dsp:cNvPr id="0" name=""/>
        <dsp:cNvSpPr/>
      </dsp:nvSpPr>
      <dsp:spPr>
        <a:xfrm>
          <a:off x="3207612" y="461778"/>
          <a:ext cx="3679686" cy="3679686"/>
        </a:xfrm>
        <a:custGeom>
          <a:avLst/>
          <a:gdLst/>
          <a:ahLst/>
          <a:cxnLst/>
          <a:rect l="0" t="0" r="0" b="0"/>
          <a:pathLst>
            <a:path>
              <a:moveTo>
                <a:pt x="307894" y="2858742"/>
              </a:moveTo>
              <a:arcTo wR="1839843" hR="1839843" stAng="8782328" swAng="219900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A13BE56-4E9A-43ED-9FC3-565C11F0D632}">
      <dsp:nvSpPr>
        <dsp:cNvPr id="0" name=""/>
        <dsp:cNvSpPr/>
      </dsp:nvSpPr>
      <dsp:spPr>
        <a:xfrm>
          <a:off x="2590327" y="1273312"/>
          <a:ext cx="1414667" cy="9195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Cultural desire</a:t>
          </a:r>
          <a:endParaRPr lang="en-GB" sz="2000" kern="1200" dirty="0"/>
        </a:p>
      </dsp:txBody>
      <dsp:txXfrm>
        <a:off x="2635215" y="1318200"/>
        <a:ext cx="1324891" cy="829758"/>
      </dsp:txXfrm>
    </dsp:sp>
    <dsp:sp modelId="{DC5E7C53-C1A4-4FD5-8B13-8248BC85170A}">
      <dsp:nvSpPr>
        <dsp:cNvPr id="0" name=""/>
        <dsp:cNvSpPr/>
      </dsp:nvSpPr>
      <dsp:spPr>
        <a:xfrm>
          <a:off x="3207612" y="461778"/>
          <a:ext cx="3679686" cy="3679686"/>
        </a:xfrm>
        <a:custGeom>
          <a:avLst/>
          <a:gdLst/>
          <a:ahLst/>
          <a:cxnLst/>
          <a:rect l="0" t="0" r="0" b="0"/>
          <a:pathLst>
            <a:path>
              <a:moveTo>
                <a:pt x="320131" y="802779"/>
              </a:moveTo>
              <a:arcTo wR="1839843" hR="1839843" stAng="12858597" swAng="196505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CE811-4B6F-494B-837A-BD194AB7D449}">
      <dsp:nvSpPr>
        <dsp:cNvPr id="0" name=""/>
        <dsp:cNvSpPr/>
      </dsp:nvSpPr>
      <dsp:spPr>
        <a:xfrm>
          <a:off x="0" y="0"/>
          <a:ext cx="5031288"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FE4A5C1-E915-466E-87A2-53E2B11AC685}">
      <dsp:nvSpPr>
        <dsp:cNvPr id="0" name=""/>
        <dsp:cNvSpPr/>
      </dsp:nvSpPr>
      <dsp:spPr>
        <a:xfrm>
          <a:off x="0" y="0"/>
          <a:ext cx="5031288" cy="1078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kern="1200" dirty="0">
              <a:effectLst/>
              <a:latin typeface="+mn-lt"/>
              <a:cs typeface="Calibri Light" panose="020F0302020204030204" pitchFamily="34" charset="0"/>
            </a:rPr>
            <a:t>The Local Child Safeguarding Practice Review (Gamble, 2022) for Child Q explicitly named and responded to race and racism within the finding and recommendations, and links were made across the safeguarding context. </a:t>
          </a:r>
          <a:endParaRPr lang="en-US" sz="1600" b="0" kern="1200" dirty="0">
            <a:latin typeface="+mn-lt"/>
          </a:endParaRPr>
        </a:p>
      </dsp:txBody>
      <dsp:txXfrm>
        <a:off x="0" y="0"/>
        <a:ext cx="5031288" cy="1078418"/>
      </dsp:txXfrm>
    </dsp:sp>
    <dsp:sp modelId="{A3809D29-E25A-43D7-A706-0C89A0959C42}">
      <dsp:nvSpPr>
        <dsp:cNvPr id="0" name=""/>
        <dsp:cNvSpPr/>
      </dsp:nvSpPr>
      <dsp:spPr>
        <a:xfrm>
          <a:off x="0" y="1078418"/>
          <a:ext cx="5031288"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C4FB4C2-E9DD-4671-8E3F-794612C44181}">
      <dsp:nvSpPr>
        <dsp:cNvPr id="0" name=""/>
        <dsp:cNvSpPr/>
      </dsp:nvSpPr>
      <dsp:spPr>
        <a:xfrm>
          <a:off x="0" y="1078418"/>
          <a:ext cx="5031288" cy="1078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This shocking and offensive case has exposed the impact of institutional racism/ racialized responses/ disproportionality within the context of safeguarding.</a:t>
          </a:r>
        </a:p>
      </dsp:txBody>
      <dsp:txXfrm>
        <a:off x="0" y="1078418"/>
        <a:ext cx="5031288" cy="1078418"/>
      </dsp:txXfrm>
    </dsp:sp>
    <dsp:sp modelId="{E6069D99-7796-4E1C-B242-4EB211270431}">
      <dsp:nvSpPr>
        <dsp:cNvPr id="0" name=""/>
        <dsp:cNvSpPr/>
      </dsp:nvSpPr>
      <dsp:spPr>
        <a:xfrm>
          <a:off x="0" y="2156837"/>
          <a:ext cx="5031288"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BFA45C5-3A86-48EF-BDBE-26366874467C}">
      <dsp:nvSpPr>
        <dsp:cNvPr id="0" name=""/>
        <dsp:cNvSpPr/>
      </dsp:nvSpPr>
      <dsp:spPr>
        <a:xfrm>
          <a:off x="0" y="2156837"/>
          <a:ext cx="5031288" cy="1078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The visibility of race and racism as an issue within the context of this </a:t>
          </a:r>
          <a:r>
            <a:rPr lang="en-US" sz="1600" b="0" kern="1200" dirty="0"/>
            <a:t>local child safeguarding practice review (LCSPR) creates opportunity for deep and uncomfortable personal, professional and institutional learning. </a:t>
          </a:r>
        </a:p>
      </dsp:txBody>
      <dsp:txXfrm>
        <a:off x="0" y="2156837"/>
        <a:ext cx="5031288" cy="1078418"/>
      </dsp:txXfrm>
    </dsp:sp>
    <dsp:sp modelId="{4BF1BB67-E52A-4C57-AEC0-3F0161530990}">
      <dsp:nvSpPr>
        <dsp:cNvPr id="0" name=""/>
        <dsp:cNvSpPr/>
      </dsp:nvSpPr>
      <dsp:spPr>
        <a:xfrm>
          <a:off x="0" y="3235256"/>
          <a:ext cx="5031288"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CD82379-F835-4C2A-8B79-D703FB990665}">
      <dsp:nvSpPr>
        <dsp:cNvPr id="0" name=""/>
        <dsp:cNvSpPr/>
      </dsp:nvSpPr>
      <dsp:spPr>
        <a:xfrm>
          <a:off x="0" y="3235256"/>
          <a:ext cx="5031288" cy="1078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kern="1200" dirty="0"/>
            <a:t>The case is important within the context of the wider UK political and societal backdrop.</a:t>
          </a:r>
        </a:p>
      </dsp:txBody>
      <dsp:txXfrm>
        <a:off x="0" y="3235256"/>
        <a:ext cx="5031288" cy="107841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2240E65C-8EB7-EC4F-8F54-FE9FFD46986F}" type="datetimeFigureOut">
              <a:rPr lang="en-US" smtClean="0"/>
              <a:t>11/14/2023</a:t>
            </a:fld>
            <a:endParaRPr lang="en-US"/>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DCD630AC-6E4C-1945-B186-5F501D754081}" type="slidenum">
              <a:rPr lang="en-US" smtClean="0"/>
              <a:t>‹#›</a:t>
            </a:fld>
            <a:endParaRPr lang="en-US"/>
          </a:p>
        </p:txBody>
      </p:sp>
    </p:spTree>
    <p:extLst>
      <p:ext uri="{BB962C8B-B14F-4D97-AF65-F5344CB8AC3E}">
        <p14:creationId xmlns:p14="http://schemas.microsoft.com/office/powerpoint/2010/main" val="353323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630AC-6E4C-1945-B186-5F501D754081}" type="slidenum">
              <a:rPr lang="en-US" smtClean="0"/>
              <a:t>1</a:t>
            </a:fld>
            <a:endParaRPr lang="en-US"/>
          </a:p>
        </p:txBody>
      </p:sp>
    </p:spTree>
    <p:extLst>
      <p:ext uri="{BB962C8B-B14F-4D97-AF65-F5344CB8AC3E}">
        <p14:creationId xmlns:p14="http://schemas.microsoft.com/office/powerpoint/2010/main" val="4178257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10</a:t>
            </a:fld>
            <a:endParaRPr lang="en-US"/>
          </a:p>
        </p:txBody>
      </p:sp>
    </p:spTree>
    <p:extLst>
      <p:ext uri="{BB962C8B-B14F-4D97-AF65-F5344CB8AC3E}">
        <p14:creationId xmlns:p14="http://schemas.microsoft.com/office/powerpoint/2010/main" val="301875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11</a:t>
            </a:fld>
            <a:endParaRPr lang="en-US"/>
          </a:p>
        </p:txBody>
      </p:sp>
    </p:spTree>
    <p:extLst>
      <p:ext uri="{BB962C8B-B14F-4D97-AF65-F5344CB8AC3E}">
        <p14:creationId xmlns:p14="http://schemas.microsoft.com/office/powerpoint/2010/main" val="3788140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12</a:t>
            </a:fld>
            <a:endParaRPr lang="en-US"/>
          </a:p>
        </p:txBody>
      </p:sp>
    </p:spTree>
    <p:extLst>
      <p:ext uri="{BB962C8B-B14F-4D97-AF65-F5344CB8AC3E}">
        <p14:creationId xmlns:p14="http://schemas.microsoft.com/office/powerpoint/2010/main" val="2042023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13</a:t>
            </a:fld>
            <a:endParaRPr lang="en-US"/>
          </a:p>
        </p:txBody>
      </p:sp>
    </p:spTree>
    <p:extLst>
      <p:ext uri="{BB962C8B-B14F-4D97-AF65-F5344CB8AC3E}">
        <p14:creationId xmlns:p14="http://schemas.microsoft.com/office/powerpoint/2010/main" val="2996691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14</a:t>
            </a:fld>
            <a:endParaRPr lang="en-US"/>
          </a:p>
        </p:txBody>
      </p:sp>
    </p:spTree>
    <p:extLst>
      <p:ext uri="{BB962C8B-B14F-4D97-AF65-F5344CB8AC3E}">
        <p14:creationId xmlns:p14="http://schemas.microsoft.com/office/powerpoint/2010/main" val="1482665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15</a:t>
            </a:fld>
            <a:endParaRPr lang="en-US"/>
          </a:p>
        </p:txBody>
      </p:sp>
    </p:spTree>
    <p:extLst>
      <p:ext uri="{BB962C8B-B14F-4D97-AF65-F5344CB8AC3E}">
        <p14:creationId xmlns:p14="http://schemas.microsoft.com/office/powerpoint/2010/main" val="3321962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9C64B5-EBD7-4F16-981C-93AF24EF4274}" type="slidenum">
              <a:rPr lang="en-GB" smtClean="0"/>
              <a:t>16</a:t>
            </a:fld>
            <a:endParaRPr lang="en-GB"/>
          </a:p>
        </p:txBody>
      </p:sp>
    </p:spTree>
    <p:extLst>
      <p:ext uri="{BB962C8B-B14F-4D97-AF65-F5344CB8AC3E}">
        <p14:creationId xmlns:p14="http://schemas.microsoft.com/office/powerpoint/2010/main" val="1039955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17</a:t>
            </a:fld>
            <a:endParaRPr lang="en-US"/>
          </a:p>
        </p:txBody>
      </p:sp>
    </p:spTree>
    <p:extLst>
      <p:ext uri="{BB962C8B-B14F-4D97-AF65-F5344CB8AC3E}">
        <p14:creationId xmlns:p14="http://schemas.microsoft.com/office/powerpoint/2010/main" val="2119686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Macpherson is likely to be the most familiar but is perhaps a little passive in its voice.</a:t>
            </a:r>
          </a:p>
          <a:p>
            <a:pPr marL="171450" indent="-171450">
              <a:buFont typeface="Arial" panose="020B0604020202020204" pitchFamily="34" charset="0"/>
              <a:buChar char="•"/>
            </a:pPr>
            <a:r>
              <a:rPr lang="en-GB" dirty="0"/>
              <a:t>2</a:t>
            </a:r>
            <a:r>
              <a:rPr lang="en-GB" baseline="30000" dirty="0"/>
              <a:t>nd</a:t>
            </a:r>
            <a:r>
              <a:rPr lang="en-GB" dirty="0"/>
              <a:t> Acknowledgment of overt/ covert important as is the relationship between the institution and person. </a:t>
            </a:r>
          </a:p>
        </p:txBody>
      </p:sp>
      <p:sp>
        <p:nvSpPr>
          <p:cNvPr id="4" name="Slide Number Placeholder 3"/>
          <p:cNvSpPr>
            <a:spLocks noGrp="1"/>
          </p:cNvSpPr>
          <p:nvPr>
            <p:ph type="sldNum" sz="quarter" idx="5"/>
          </p:nvPr>
        </p:nvSpPr>
        <p:spPr/>
        <p:txBody>
          <a:bodyPr/>
          <a:lstStyle/>
          <a:p>
            <a:fld id="{5198C42B-5698-461F-913E-944EE552F166}" type="slidenum">
              <a:rPr lang="en-GB" smtClean="0"/>
              <a:t>18</a:t>
            </a:fld>
            <a:endParaRPr lang="en-GB"/>
          </a:p>
        </p:txBody>
      </p:sp>
    </p:spTree>
    <p:extLst>
      <p:ext uri="{BB962C8B-B14F-4D97-AF65-F5344CB8AC3E}">
        <p14:creationId xmlns:p14="http://schemas.microsoft.com/office/powerpoint/2010/main" val="2772489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19</a:t>
            </a:fld>
            <a:endParaRPr lang="en-US"/>
          </a:p>
        </p:txBody>
      </p:sp>
    </p:spTree>
    <p:extLst>
      <p:ext uri="{BB962C8B-B14F-4D97-AF65-F5344CB8AC3E}">
        <p14:creationId xmlns:p14="http://schemas.microsoft.com/office/powerpoint/2010/main" val="3253977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2</a:t>
            </a:fld>
            <a:endParaRPr lang="en-US"/>
          </a:p>
        </p:txBody>
      </p:sp>
    </p:spTree>
    <p:extLst>
      <p:ext uri="{BB962C8B-B14F-4D97-AF65-F5344CB8AC3E}">
        <p14:creationId xmlns:p14="http://schemas.microsoft.com/office/powerpoint/2010/main" val="1153084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20</a:t>
            </a:fld>
            <a:endParaRPr lang="en-US"/>
          </a:p>
        </p:txBody>
      </p:sp>
    </p:spTree>
    <p:extLst>
      <p:ext uri="{BB962C8B-B14F-4D97-AF65-F5344CB8AC3E}">
        <p14:creationId xmlns:p14="http://schemas.microsoft.com/office/powerpoint/2010/main" val="801224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21</a:t>
            </a:fld>
            <a:endParaRPr lang="en-US"/>
          </a:p>
        </p:txBody>
      </p:sp>
    </p:spTree>
    <p:extLst>
      <p:ext uri="{BB962C8B-B14F-4D97-AF65-F5344CB8AC3E}">
        <p14:creationId xmlns:p14="http://schemas.microsoft.com/office/powerpoint/2010/main" val="218377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22</a:t>
            </a:fld>
            <a:endParaRPr lang="en-US"/>
          </a:p>
        </p:txBody>
      </p:sp>
    </p:spTree>
    <p:extLst>
      <p:ext uri="{BB962C8B-B14F-4D97-AF65-F5344CB8AC3E}">
        <p14:creationId xmlns:p14="http://schemas.microsoft.com/office/powerpoint/2010/main" val="1631012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23</a:t>
            </a:fld>
            <a:endParaRPr lang="en-US"/>
          </a:p>
        </p:txBody>
      </p:sp>
    </p:spTree>
    <p:extLst>
      <p:ext uri="{BB962C8B-B14F-4D97-AF65-F5344CB8AC3E}">
        <p14:creationId xmlns:p14="http://schemas.microsoft.com/office/powerpoint/2010/main" val="2604824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24</a:t>
            </a:fld>
            <a:endParaRPr lang="en-US"/>
          </a:p>
        </p:txBody>
      </p:sp>
    </p:spTree>
    <p:extLst>
      <p:ext uri="{BB962C8B-B14F-4D97-AF65-F5344CB8AC3E}">
        <p14:creationId xmlns:p14="http://schemas.microsoft.com/office/powerpoint/2010/main" val="1287074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25</a:t>
            </a:fld>
            <a:endParaRPr lang="en-US"/>
          </a:p>
        </p:txBody>
      </p:sp>
    </p:spTree>
    <p:extLst>
      <p:ext uri="{BB962C8B-B14F-4D97-AF65-F5344CB8AC3E}">
        <p14:creationId xmlns:p14="http://schemas.microsoft.com/office/powerpoint/2010/main" val="1086153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26</a:t>
            </a:fld>
            <a:endParaRPr lang="en-US"/>
          </a:p>
        </p:txBody>
      </p:sp>
    </p:spTree>
    <p:extLst>
      <p:ext uri="{BB962C8B-B14F-4D97-AF65-F5344CB8AC3E}">
        <p14:creationId xmlns:p14="http://schemas.microsoft.com/office/powerpoint/2010/main" val="370846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27</a:t>
            </a:fld>
            <a:endParaRPr lang="en-US"/>
          </a:p>
        </p:txBody>
      </p:sp>
    </p:spTree>
    <p:extLst>
      <p:ext uri="{BB962C8B-B14F-4D97-AF65-F5344CB8AC3E}">
        <p14:creationId xmlns:p14="http://schemas.microsoft.com/office/powerpoint/2010/main" val="1098981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28</a:t>
            </a:fld>
            <a:endParaRPr lang="en-US"/>
          </a:p>
        </p:txBody>
      </p:sp>
    </p:spTree>
    <p:extLst>
      <p:ext uri="{BB962C8B-B14F-4D97-AF65-F5344CB8AC3E}">
        <p14:creationId xmlns:p14="http://schemas.microsoft.com/office/powerpoint/2010/main" val="3630256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29</a:t>
            </a:fld>
            <a:endParaRPr lang="en-US"/>
          </a:p>
        </p:txBody>
      </p:sp>
    </p:spTree>
    <p:extLst>
      <p:ext uri="{BB962C8B-B14F-4D97-AF65-F5344CB8AC3E}">
        <p14:creationId xmlns:p14="http://schemas.microsoft.com/office/powerpoint/2010/main" val="1158981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3</a:t>
            </a:fld>
            <a:endParaRPr lang="en-US"/>
          </a:p>
        </p:txBody>
      </p:sp>
    </p:spTree>
    <p:extLst>
      <p:ext uri="{BB962C8B-B14F-4D97-AF65-F5344CB8AC3E}">
        <p14:creationId xmlns:p14="http://schemas.microsoft.com/office/powerpoint/2010/main" val="638166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30</a:t>
            </a:fld>
            <a:endParaRPr lang="en-US"/>
          </a:p>
        </p:txBody>
      </p:sp>
    </p:spTree>
    <p:extLst>
      <p:ext uri="{BB962C8B-B14F-4D97-AF65-F5344CB8AC3E}">
        <p14:creationId xmlns:p14="http://schemas.microsoft.com/office/powerpoint/2010/main" val="901773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31</a:t>
            </a:fld>
            <a:endParaRPr lang="en-US"/>
          </a:p>
        </p:txBody>
      </p:sp>
    </p:spTree>
    <p:extLst>
      <p:ext uri="{BB962C8B-B14F-4D97-AF65-F5344CB8AC3E}">
        <p14:creationId xmlns:p14="http://schemas.microsoft.com/office/powerpoint/2010/main" val="519754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32</a:t>
            </a:fld>
            <a:endParaRPr lang="en-US"/>
          </a:p>
        </p:txBody>
      </p:sp>
    </p:spTree>
    <p:extLst>
      <p:ext uri="{BB962C8B-B14F-4D97-AF65-F5344CB8AC3E}">
        <p14:creationId xmlns:p14="http://schemas.microsoft.com/office/powerpoint/2010/main" val="4175823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33</a:t>
            </a:fld>
            <a:endParaRPr lang="en-US"/>
          </a:p>
        </p:txBody>
      </p:sp>
    </p:spTree>
    <p:extLst>
      <p:ext uri="{BB962C8B-B14F-4D97-AF65-F5344CB8AC3E}">
        <p14:creationId xmlns:p14="http://schemas.microsoft.com/office/powerpoint/2010/main" val="721498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34</a:t>
            </a:fld>
            <a:endParaRPr lang="en-US"/>
          </a:p>
        </p:txBody>
      </p:sp>
    </p:spTree>
    <p:extLst>
      <p:ext uri="{BB962C8B-B14F-4D97-AF65-F5344CB8AC3E}">
        <p14:creationId xmlns:p14="http://schemas.microsoft.com/office/powerpoint/2010/main" val="930385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36</a:t>
            </a:fld>
            <a:endParaRPr lang="en-US"/>
          </a:p>
        </p:txBody>
      </p:sp>
    </p:spTree>
    <p:extLst>
      <p:ext uri="{BB962C8B-B14F-4D97-AF65-F5344CB8AC3E}">
        <p14:creationId xmlns:p14="http://schemas.microsoft.com/office/powerpoint/2010/main" val="2201503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4</a:t>
            </a:fld>
            <a:endParaRPr lang="en-US"/>
          </a:p>
        </p:txBody>
      </p:sp>
    </p:spTree>
    <p:extLst>
      <p:ext uri="{BB962C8B-B14F-4D97-AF65-F5344CB8AC3E}">
        <p14:creationId xmlns:p14="http://schemas.microsoft.com/office/powerpoint/2010/main" val="1329571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5</a:t>
            </a:fld>
            <a:endParaRPr lang="en-US"/>
          </a:p>
        </p:txBody>
      </p:sp>
    </p:spTree>
    <p:extLst>
      <p:ext uri="{BB962C8B-B14F-4D97-AF65-F5344CB8AC3E}">
        <p14:creationId xmlns:p14="http://schemas.microsoft.com/office/powerpoint/2010/main" val="1710297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6</a:t>
            </a:fld>
            <a:endParaRPr lang="en-US"/>
          </a:p>
        </p:txBody>
      </p:sp>
    </p:spTree>
    <p:extLst>
      <p:ext uri="{BB962C8B-B14F-4D97-AF65-F5344CB8AC3E}">
        <p14:creationId xmlns:p14="http://schemas.microsoft.com/office/powerpoint/2010/main" val="4277827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7</a:t>
            </a:fld>
            <a:endParaRPr lang="en-US"/>
          </a:p>
        </p:txBody>
      </p:sp>
    </p:spTree>
    <p:extLst>
      <p:ext uri="{BB962C8B-B14F-4D97-AF65-F5344CB8AC3E}">
        <p14:creationId xmlns:p14="http://schemas.microsoft.com/office/powerpoint/2010/main" val="2777280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8</a:t>
            </a:fld>
            <a:endParaRPr lang="en-US"/>
          </a:p>
        </p:txBody>
      </p:sp>
    </p:spTree>
    <p:extLst>
      <p:ext uri="{BB962C8B-B14F-4D97-AF65-F5344CB8AC3E}">
        <p14:creationId xmlns:p14="http://schemas.microsoft.com/office/powerpoint/2010/main" val="333041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9</a:t>
            </a:fld>
            <a:endParaRPr lang="en-US"/>
          </a:p>
        </p:txBody>
      </p:sp>
    </p:spTree>
    <p:extLst>
      <p:ext uri="{BB962C8B-B14F-4D97-AF65-F5344CB8AC3E}">
        <p14:creationId xmlns:p14="http://schemas.microsoft.com/office/powerpoint/2010/main" val="2509785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Master" Target="../slideMasters/slideMaster5.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image" Target="../media/image3.emf"/></Relationships>
</file>

<file path=ppt/slideLayouts/_rels/slideLayout10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chart" Target="../charts/chart25.xml"/></Relationships>
</file>

<file path=ppt/slideLayouts/_rels/slideLayout12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6.xml"/><Relationship Id="rId1" Type="http://schemas.openxmlformats.org/officeDocument/2006/relationships/slideMaster" Target="../slideMasters/slideMaster2.xml"/><Relationship Id="rId4" Type="http://schemas.openxmlformats.org/officeDocument/2006/relationships/chart" Target="../charts/chart7.xml"/></Relationships>
</file>

<file path=ppt/slideLayouts/_rels/slideLayout3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7.emf"/></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Master" Target="../slideMasters/slideMaster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3.emf"/></Relationships>
</file>

<file path=ppt/slideLayouts/_rels/slideLayout8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urpl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424E997-EF74-3066-3E90-5F29FC28858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13" name="Parallelogram 12">
            <a:extLst>
              <a:ext uri="{FF2B5EF4-FFF2-40B4-BE49-F238E27FC236}">
                <a16:creationId xmlns:a16="http://schemas.microsoft.com/office/drawing/2014/main" id="{AB69DAB4-6254-5D35-3D24-CBF4B8CFB8E5}"/>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ross lit image of a female looking to the left with an ambitious facial expression.">
            <a:extLst>
              <a:ext uri="{FF2B5EF4-FFF2-40B4-BE49-F238E27FC236}">
                <a16:creationId xmlns:a16="http://schemas.microsoft.com/office/drawing/2014/main" id="{48E68861-82CC-CA96-E1AA-4105331315A0}"/>
              </a:ext>
              <a:ext uri="{C183D7F6-B498-43B3-948B-1728B52AA6E4}">
                <adec:decorative xmlns:adec="http://schemas.microsoft.com/office/drawing/2017/decorative" val="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815896" y="559786"/>
            <a:ext cx="5070764" cy="6369420"/>
          </a:xfrm>
          <a:prstGeom prst="rect">
            <a:avLst/>
          </a:prstGeom>
        </p:spPr>
      </p:pic>
      <p:sp>
        <p:nvSpPr>
          <p:cNvPr id="15" name="Rectangle 14">
            <a:extLst>
              <a:ext uri="{FF2B5EF4-FFF2-40B4-BE49-F238E27FC236}">
                <a16:creationId xmlns:a16="http://schemas.microsoft.com/office/drawing/2014/main" id="{00012AF0-7806-4695-4D12-697B57463CD5}"/>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2925C3F4-DAE6-4949-0DD3-CDC15A7E8DC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119331539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6D21B-D681-EF5F-D271-8CEF4C29B47F}"/>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53B94D7A-40DC-DA14-DCBE-B0869C3D4103}"/>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2" name="Rectangle 11">
            <a:extLst>
              <a:ext uri="{FF2B5EF4-FFF2-40B4-BE49-F238E27FC236}">
                <a16:creationId xmlns:a16="http://schemas.microsoft.com/office/drawing/2014/main" id="{CC3DC414-B9EA-3DAB-D78D-CF6A5E3527A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B2F87B-51B3-1C49-89EE-96FC96A4A756}"/>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9CD6AD59-0524-BB6C-BB53-A1023BC475EA}"/>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8644725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range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33571519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rang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8F1EC-6648-81BC-1586-779C4A379B35}"/>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BA71108-6665-7855-E00D-EC9866636F3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A2CFFB3-CA76-D2E2-183A-6D7592C4F43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F263DF-875B-AE9F-EB5A-A07EE946C05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8DCFD0CF-822D-E27E-A786-8057364DE35B}"/>
              </a:ext>
            </a:extLst>
          </p:cNvPr>
          <p:cNvGraphicFramePr/>
          <p:nvPr userDrawn="1">
            <p:extLst>
              <p:ext uri="{D42A27DB-BD31-4B8C-83A1-F6EECF244321}">
                <p14:modId xmlns:p14="http://schemas.microsoft.com/office/powerpoint/2010/main" val="4251172761"/>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5441AE3-7A4E-39EE-5C6D-83F8AE9CB6C9}"/>
              </a:ext>
            </a:extLst>
          </p:cNvPr>
          <p:cNvGraphicFramePr/>
          <p:nvPr userDrawn="1">
            <p:extLst>
              <p:ext uri="{D42A27DB-BD31-4B8C-83A1-F6EECF244321}">
                <p14:modId xmlns:p14="http://schemas.microsoft.com/office/powerpoint/2010/main" val="1130682913"/>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928467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rang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814AF3-1F3A-264A-7EA0-5C41E1C328B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BA4EE4CD-386E-BA85-6487-ABDFBEE05FFA}"/>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7AA8E95-3E2C-B518-D978-EE56EEE72A89}"/>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DD7935-9D09-5144-02EE-C67BAB2C675C}"/>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B46A27A7-487F-EC0A-F102-F0F6F4E6E4E0}"/>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1040209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range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A6C736-7D84-CB4E-82C3-8E5FE3BFEEA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39217E9-884A-35E6-AAC9-20E6E0EBB1ED}"/>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0A8165D-EF22-85FF-7A29-A2C7EB9419BE}"/>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C1283D7-9021-F25C-C4A7-D7ABB00667DB}"/>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022905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range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CE98CE-E6B1-EAE5-16DF-9A3617430A54}"/>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AF11BFC-F88B-6D81-1B9D-B2A71AE382D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2105755-8495-C8D5-AB0D-04FB927B7C6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F910C6-7769-C2B5-FCEA-46DCE0E70320}"/>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7940261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rang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1655204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rang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4011363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rang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1009383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rang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16036438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Red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5" name="Rectangle 4">
            <a:extLst>
              <a:ext uri="{FF2B5EF4-FFF2-40B4-BE49-F238E27FC236}">
                <a16:creationId xmlns:a16="http://schemas.microsoft.com/office/drawing/2014/main" id="{516B28D9-BB8E-CBDA-E864-E8FCF67A0EF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824C9048-BB85-2F54-E8DA-83F2FD06977D}"/>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ross lit image of a male looking to the right with an ambitious facial expression.">
            <a:extLst>
              <a:ext uri="{FF2B5EF4-FFF2-40B4-BE49-F238E27FC236}">
                <a16:creationId xmlns:a16="http://schemas.microsoft.com/office/drawing/2014/main" id="{B5E81FCE-605A-3FB0-3DF0-70CAAC6F1F9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8" name="Parallelogram 7">
            <a:extLst>
              <a:ext uri="{FF2B5EF4-FFF2-40B4-BE49-F238E27FC236}">
                <a16:creationId xmlns:a16="http://schemas.microsoft.com/office/drawing/2014/main" id="{2ED64FC8-2263-3A43-DB30-3A29738E8567}"/>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A56F1DE-F3CF-94A9-07BA-1EAEE8399E9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93663730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1422221-76D8-3A61-588D-455C7F860071}"/>
              </a:ext>
            </a:extLst>
          </p:cNvPr>
          <p:cNvSpPr>
            <a:spLocks noGrp="1"/>
          </p:cNvSpPr>
          <p:nvPr>
            <p:ph type="pic" sz="quarter" idx="11"/>
          </p:nvPr>
        </p:nvSpPr>
        <p:spPr>
          <a:xfrm>
            <a:off x="-7190" y="1"/>
            <a:ext cx="12210303" cy="6858000"/>
          </a:xfrm>
        </p:spPr>
        <p:txBody>
          <a:bodyPr/>
          <a:lstStyle/>
          <a:p>
            <a:r>
              <a:rPr lang="en-GB"/>
              <a:t>Click icon to add picture</a:t>
            </a:r>
            <a:endParaRPr lang="en-US"/>
          </a:p>
        </p:txBody>
      </p:sp>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4445" y="5944909"/>
            <a:ext cx="1842483" cy="1617533"/>
          </a:xfrm>
          <a:prstGeom prst="parallelogram">
            <a:avLst>
              <a:gd name="adj" fmla="val 52898"/>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8488165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ed - Photo Intro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5CB18-7EFD-D20F-C0F7-4E3FB22AACFC}"/>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8" name="Rectangle 7">
            <a:extLst>
              <a:ext uri="{FF2B5EF4-FFF2-40B4-BE49-F238E27FC236}">
                <a16:creationId xmlns:a16="http://schemas.microsoft.com/office/drawing/2014/main" id="{CA6DC6C3-0411-B839-E141-FF9178A6FE64}"/>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9C7E824-6A00-3EB4-DEC7-DF03377467BA}"/>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male looking to the right with an ambitious facial expression.">
            <a:extLst>
              <a:ext uri="{FF2B5EF4-FFF2-40B4-BE49-F238E27FC236}">
                <a16:creationId xmlns:a16="http://schemas.microsoft.com/office/drawing/2014/main" id="{1DB54A30-E324-9817-8335-53A1CE0D1A8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13" name="Parallelogram 12">
            <a:extLst>
              <a:ext uri="{FF2B5EF4-FFF2-40B4-BE49-F238E27FC236}">
                <a16:creationId xmlns:a16="http://schemas.microsoft.com/office/drawing/2014/main" id="{3D76B9BF-A377-9449-7A6D-56AD7D27B289}"/>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BA0CE64-07D8-193D-51D5-9965DFE5E697}"/>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928781169"/>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ed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695241140"/>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ed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1523709868"/>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ed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460342661"/>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ed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2AB09399-9B3A-491E-4063-1F0848466ADA}"/>
              </a:ext>
            </a:extLst>
          </p:cNvPr>
          <p:cNvSpPr>
            <a:spLocks noGrp="1"/>
          </p:cNvSpPr>
          <p:nvPr>
            <p:ph type="pic" sz="quarter" idx="11"/>
          </p:nvPr>
        </p:nvSpPr>
        <p:spPr>
          <a:xfrm>
            <a:off x="7351713" y="0"/>
            <a:ext cx="4840288" cy="6858000"/>
          </a:xfrm>
        </p:spPr>
        <p:txBody>
          <a:body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191153352"/>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ed - Text &amp; Pictur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D7C2E8-2D38-4B48-4DEA-CA6AE7C4B12B}"/>
              </a:ext>
            </a:extLst>
          </p:cNvPr>
          <p:cNvSpPr>
            <a:spLocks noGrp="1"/>
          </p:cNvSpPr>
          <p:nvPr>
            <p:ph type="pic" sz="quarter" idx="11"/>
          </p:nvPr>
        </p:nvSpPr>
        <p:spPr>
          <a:xfrm>
            <a:off x="-7689" y="0"/>
            <a:ext cx="4683858" cy="6858000"/>
          </a:xfrm>
        </p:spPr>
        <p:txBody>
          <a:body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663863469"/>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ed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2E7BA065-ED23-1599-3BEE-FF14FFBD029B}"/>
              </a:ext>
            </a:extLst>
          </p:cNvPr>
          <p:cNvSpPr>
            <a:spLocks noGrp="1"/>
          </p:cNvSpPr>
          <p:nvPr>
            <p:ph type="pic" sz="quarter" idx="11"/>
          </p:nvPr>
        </p:nvSpPr>
        <p:spPr>
          <a:xfrm>
            <a:off x="-7689" y="3392232"/>
            <a:ext cx="12199690" cy="3465768"/>
          </a:xfrm>
        </p:spPr>
        <p:txBody>
          <a:bodyPr/>
          <a:lstStyle/>
          <a:p>
            <a:endParaRPr lang="en-US"/>
          </a:p>
        </p:txBody>
      </p:sp>
      <p:sp>
        <p:nvSpPr>
          <p:cNvPr id="4" name="Rectangle 3">
            <a:extLst>
              <a:ext uri="{FF2B5EF4-FFF2-40B4-BE49-F238E27FC236}">
                <a16:creationId xmlns:a16="http://schemas.microsoft.com/office/drawing/2014/main" id="{34699CEB-6195-8AD3-30A5-F99104F3E211}"/>
              </a:ext>
              <a:ext uri="{C183D7F6-B498-43B3-948B-1728B52AA6E4}">
                <adec:decorative xmlns:adec="http://schemas.microsoft.com/office/drawing/2017/decorative" val="1"/>
              </a:ext>
            </a:extLst>
          </p:cNvPr>
          <p:cNvSpPr/>
          <p:nvPr userDrawn="1"/>
        </p:nvSpPr>
        <p:spPr>
          <a:xfrm>
            <a:off x="-14381" y="-36768"/>
            <a:ext cx="12261736" cy="3429000"/>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04808" y="-6981"/>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2255" y="3422288"/>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024011078"/>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ed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7722338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ed - Text &amp; Small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4" name="Rectangle 3">
            <a:extLst>
              <a:ext uri="{FF2B5EF4-FFF2-40B4-BE49-F238E27FC236}">
                <a16:creationId xmlns:a16="http://schemas.microsoft.com/office/drawing/2014/main" id="{21E3FACA-D339-141A-E443-A492FAAABEBD}"/>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C63AD018-987C-8689-B8B0-6BD4BCBF1EA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37FE844-A38D-1F00-9833-5BA8774E77A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354A43-F817-CB54-A5EE-1392C1F75CE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6F90DA3B-0EB9-0376-08AC-08DE3F1825A2}"/>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40379190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ed - Picture &amp; 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416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rpl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5679330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ed - Picture &amp; Logo ">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3857595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ed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3106351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ed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32B712-B30D-293E-C6B7-B286C41A067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0E35EF2-38CF-E504-869B-283525107E5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6B47C2-0B89-E08F-4E88-F7A703B0A3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8D0523-5AAC-A7E7-CBC6-C8F24079AE8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8" name="Chart 7">
            <a:extLst>
              <a:ext uri="{FF2B5EF4-FFF2-40B4-BE49-F238E27FC236}">
                <a16:creationId xmlns:a16="http://schemas.microsoft.com/office/drawing/2014/main" id="{4F71C44C-24F1-2BDA-3B6B-E689DA14C9BE}"/>
              </a:ext>
            </a:extLst>
          </p:cNvPr>
          <p:cNvGraphicFramePr/>
          <p:nvPr userDrawn="1">
            <p:extLst>
              <p:ext uri="{D42A27DB-BD31-4B8C-83A1-F6EECF244321}">
                <p14:modId xmlns:p14="http://schemas.microsoft.com/office/powerpoint/2010/main" val="218541458"/>
              </p:ext>
            </p:extLst>
          </p:nvPr>
        </p:nvGraphicFramePr>
        <p:xfrm>
          <a:off x="5534142" y="1869834"/>
          <a:ext cx="6056284" cy="4367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BBC1492B-3FD8-30DC-327A-853554B85998}"/>
              </a:ext>
            </a:extLst>
          </p:cNvPr>
          <p:cNvGraphicFramePr/>
          <p:nvPr userDrawn="1">
            <p:extLst>
              <p:ext uri="{D42A27DB-BD31-4B8C-83A1-F6EECF244321}">
                <p14:modId xmlns:p14="http://schemas.microsoft.com/office/powerpoint/2010/main" val="1268266906"/>
              </p:ext>
            </p:extLst>
          </p:nvPr>
        </p:nvGraphicFramePr>
        <p:xfrm>
          <a:off x="305436" y="186983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8121130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ed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D9255A-D365-0380-F556-B250A53F02B3}"/>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38B3B05-1EA9-7F74-CAFB-42935550D56F}"/>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3EADD9B-355E-97C8-66E0-C23C4B2D431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F838A1-425A-0BF9-E63E-30387BE4390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8094DA17-D6E5-C591-823A-95E30F45028D}"/>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8099845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ed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5476D-750E-DEB9-DBE4-82B11E44BB57}"/>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67B18FB-6188-D4EF-BF03-CF898D201DE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D1F54CD-300A-A3AB-38F7-922577DC2234}"/>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863D5D-6473-730D-AD48-97C43472B71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4346721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ed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40FCA3-0DA9-7373-D788-81FEE803E19C}"/>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3D273F5-A454-E6C9-CCD3-BC4400DB8A3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9942E71-A645-6640-CBCD-62EB6507AC6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5EE0F0-700C-82A8-3DBD-2B7C84335F8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505335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ed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5382661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Red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7759845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Red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3120390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Red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3726335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123C17-B7AA-4138-A771-88891C8C0EBC}"/>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8" name="Rectangle 7">
            <a:extLst>
              <a:ext uri="{FF2B5EF4-FFF2-40B4-BE49-F238E27FC236}">
                <a16:creationId xmlns:a16="http://schemas.microsoft.com/office/drawing/2014/main" id="{5CC0D6E9-20D8-5AD3-CCD2-D3AAD2FEFE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8D6F6C-BC87-19F5-4A6A-B2C47537A8C2}"/>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343AAAC9-0D4D-AC5E-C3D4-50D665C07A94}"/>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913231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l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596787-D640-D370-B0D5-5B0A17A4D209}"/>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49062573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1299306948"/>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Rectangle 7">
            <a:extLst>
              <a:ext uri="{FF2B5EF4-FFF2-40B4-BE49-F238E27FC236}">
                <a16:creationId xmlns:a16="http://schemas.microsoft.com/office/drawing/2014/main" id="{7DACD527-39BE-1265-E7CC-1AF12893D5D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E4B22B-2255-3F9E-86B2-D249966E2FE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a:extLst>
              <a:ext uri="{FF2B5EF4-FFF2-40B4-BE49-F238E27FC236}">
                <a16:creationId xmlns:a16="http://schemas.microsoft.com/office/drawing/2014/main" id="{B42E8435-EAA8-856C-8B36-D066DD15B45C}"/>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Chart 9">
            <a:extLst>
              <a:ext uri="{FF2B5EF4-FFF2-40B4-BE49-F238E27FC236}">
                <a16:creationId xmlns:a16="http://schemas.microsoft.com/office/drawing/2014/main" id="{E3998FF0-82E7-BC57-A0B6-AC1E3923D190}"/>
              </a:ext>
            </a:extLst>
          </p:cNvPr>
          <p:cNvGraphicFramePr/>
          <p:nvPr userDrawn="1">
            <p:extLst>
              <p:ext uri="{D42A27DB-BD31-4B8C-83A1-F6EECF244321}">
                <p14:modId xmlns:p14="http://schemas.microsoft.com/office/powerpoint/2010/main" val="503002157"/>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80F240A3-F6BB-402A-1AC4-7AA5562A2B84}"/>
              </a:ext>
            </a:extLst>
          </p:cNvPr>
          <p:cNvGraphicFramePr/>
          <p:nvPr userDrawn="1">
            <p:extLst>
              <p:ext uri="{D42A27DB-BD31-4B8C-83A1-F6EECF244321}">
                <p14:modId xmlns:p14="http://schemas.microsoft.com/office/powerpoint/2010/main" val="110099169"/>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3699211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rpl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560574-F2A9-F8D5-E258-C8876C65BA65}"/>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7" name="Rectangle 6">
            <a:extLst>
              <a:ext uri="{FF2B5EF4-FFF2-40B4-BE49-F238E27FC236}">
                <a16:creationId xmlns:a16="http://schemas.microsoft.com/office/drawing/2014/main" id="{4E3527EF-CFE3-3C2D-BF02-BA21551023B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57A036-FA08-A53E-F8D3-92A91B5DCF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70CB8AB6-2E86-BE40-9FCA-62959624F42F}"/>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hart 3">
            <a:extLst>
              <a:ext uri="{FF2B5EF4-FFF2-40B4-BE49-F238E27FC236}">
                <a16:creationId xmlns:a16="http://schemas.microsoft.com/office/drawing/2014/main" id="{E2612C29-5DA4-9BE3-6133-2697B323EBA9}"/>
              </a:ext>
            </a:extLst>
          </p:cNvPr>
          <p:cNvGraphicFramePr/>
          <p:nvPr userDrawn="1">
            <p:extLst>
              <p:ext uri="{D42A27DB-BD31-4B8C-83A1-F6EECF244321}">
                <p14:modId xmlns:p14="http://schemas.microsoft.com/office/powerpoint/2010/main" val="4235042838"/>
              </p:ext>
            </p:extLst>
          </p:nvPr>
        </p:nvGraphicFramePr>
        <p:xfrm>
          <a:off x="183142" y="1249390"/>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267030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rpl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96110E-8D86-1D75-C72F-7BD18E87A63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DC31954F-7162-6484-5577-249595356FD7}"/>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3BD8170-8F1E-D45F-96C7-3ACCC34A08F5}"/>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100B94C-70FE-C2B3-544F-BC05EEDF2DFF}"/>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619539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 Blank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D2DBB6-AEA4-EF98-DC95-85F4A6BB07D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16C779-E5E4-1C18-33EB-25D06226C7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3A6C22-EAB1-F2F4-463F-DD11CEB10AB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3C1EB483-6560-18C4-1DD5-C6CC62E7E57C}"/>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575797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rpl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212874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rpl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B1AD642-D127-DF9C-6319-DACB2F9F6375}"/>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94FD06-6099-8617-234D-0FB12E32843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5">
            <a:extLst>
              <a:ext uri="{FF2B5EF4-FFF2-40B4-BE49-F238E27FC236}">
                <a16:creationId xmlns:a16="http://schemas.microsoft.com/office/drawing/2014/main" id="{4FA7D6A1-791A-F305-BC35-BC21E6366E9B}"/>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74974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 Photo Intro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17088F-183C-09B6-119E-18CBEA4DC778}"/>
              </a:ext>
              <a:ext uri="{C183D7F6-B498-43B3-948B-1728B52AA6E4}">
                <adec:decorative xmlns:adec="http://schemas.microsoft.com/office/drawing/2017/decorative" val="1"/>
              </a:ext>
            </a:extLst>
          </p:cNvPr>
          <p:cNvSpPr/>
          <p:nvPr userDrawn="1"/>
        </p:nvSpPr>
        <p:spPr>
          <a:xfrm>
            <a:off x="-13185" y="-1"/>
            <a:ext cx="12205185" cy="69173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2881A637-822A-D582-CE29-DAAB7B91376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DF433404-31AF-2F2E-A49A-5BB5256B1FF3}"/>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ross lit image of a female looking to the left with an ambitious facial expression.">
            <a:extLst>
              <a:ext uri="{FF2B5EF4-FFF2-40B4-BE49-F238E27FC236}">
                <a16:creationId xmlns:a16="http://schemas.microsoft.com/office/drawing/2014/main" id="{BC73D607-7AEE-B551-2BCA-87D6CC7FBC9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815896" y="559786"/>
            <a:ext cx="5070764" cy="6369420"/>
          </a:xfrm>
          <a:prstGeom prst="rect">
            <a:avLst/>
          </a:prstGeom>
        </p:spPr>
      </p:pic>
      <p:sp>
        <p:nvSpPr>
          <p:cNvPr id="7" name="Rectangle 6">
            <a:extLst>
              <a:ext uri="{FF2B5EF4-FFF2-40B4-BE49-F238E27FC236}">
                <a16:creationId xmlns:a16="http://schemas.microsoft.com/office/drawing/2014/main" id="{CEE03BC2-1FB4-3AC0-0B7E-4BCB3323D88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E9685F2-443F-73EA-DF58-866C8B5B202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175392747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rpl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633273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rpl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229597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DEAE-A74F-966F-FF18-DD5EDE0AD5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057E1A-11EA-4CE4-458F-7740C64F26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9CBD05-8D34-905A-2A52-9FEA47ED2370}"/>
              </a:ext>
            </a:extLst>
          </p:cNvPr>
          <p:cNvSpPr>
            <a:spLocks noGrp="1"/>
          </p:cNvSpPr>
          <p:nvPr>
            <p:ph type="dt" sz="half" idx="10"/>
          </p:nvPr>
        </p:nvSpPr>
        <p:spPr/>
        <p:txBody>
          <a:bodyPr/>
          <a:lstStyle/>
          <a:p>
            <a:fld id="{1D9BB93C-5241-4EEF-BF2F-B48C32B3ACE4}" type="datetimeFigureOut">
              <a:rPr lang="en-GB" smtClean="0"/>
              <a:t>14/11/2023</a:t>
            </a:fld>
            <a:endParaRPr lang="en-GB"/>
          </a:p>
        </p:txBody>
      </p:sp>
      <p:sp>
        <p:nvSpPr>
          <p:cNvPr id="5" name="Footer Placeholder 4">
            <a:extLst>
              <a:ext uri="{FF2B5EF4-FFF2-40B4-BE49-F238E27FC236}">
                <a16:creationId xmlns:a16="http://schemas.microsoft.com/office/drawing/2014/main" id="{E1685F71-021C-D0DB-CEF2-D4A9640997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EFA62F-8B81-EFEE-D88F-4E16A4437B5C}"/>
              </a:ext>
            </a:extLst>
          </p:cNvPr>
          <p:cNvSpPr>
            <a:spLocks noGrp="1"/>
          </p:cNvSpPr>
          <p:nvPr>
            <p:ph type="sldNum" sz="quarter" idx="12"/>
          </p:nvPr>
        </p:nvSpPr>
        <p:spPr/>
        <p:txBody>
          <a:bodyPr/>
          <a:lstStyle/>
          <a:p>
            <a:fld id="{4EEAB4C6-8759-443B-9930-B5AA8B18DF2B}" type="slidenum">
              <a:rPr lang="en-GB" smtClean="0"/>
              <a:t>‹#›</a:t>
            </a:fld>
            <a:endParaRPr lang="en-GB"/>
          </a:p>
        </p:txBody>
      </p:sp>
    </p:spTree>
    <p:extLst>
      <p:ext uri="{BB962C8B-B14F-4D97-AF65-F5344CB8AC3E}">
        <p14:creationId xmlns:p14="http://schemas.microsoft.com/office/powerpoint/2010/main" val="936523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A56D2-8844-CFE0-FAD4-C5C7084E09E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8EF7E4-11A1-3849-75FA-64BEF9A63E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A1FCD7-376D-638A-F0BB-67ACE1F847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CBC7093-4EC2-DDF8-25FF-395603FF9B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B8FE18-11EA-C9EF-2FAE-79C1F76C1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CB89B0-4658-B96E-C5D5-991FAF362706}"/>
              </a:ext>
            </a:extLst>
          </p:cNvPr>
          <p:cNvSpPr>
            <a:spLocks noGrp="1"/>
          </p:cNvSpPr>
          <p:nvPr>
            <p:ph type="dt" sz="half" idx="10"/>
          </p:nvPr>
        </p:nvSpPr>
        <p:spPr/>
        <p:txBody>
          <a:bodyPr/>
          <a:lstStyle/>
          <a:p>
            <a:fld id="{1D9BB93C-5241-4EEF-BF2F-B48C32B3ACE4}" type="datetimeFigureOut">
              <a:rPr lang="en-GB" smtClean="0"/>
              <a:t>14/11/2023</a:t>
            </a:fld>
            <a:endParaRPr lang="en-GB"/>
          </a:p>
        </p:txBody>
      </p:sp>
      <p:sp>
        <p:nvSpPr>
          <p:cNvPr id="8" name="Footer Placeholder 7">
            <a:extLst>
              <a:ext uri="{FF2B5EF4-FFF2-40B4-BE49-F238E27FC236}">
                <a16:creationId xmlns:a16="http://schemas.microsoft.com/office/drawing/2014/main" id="{E1B5F167-E041-2BA7-4F4D-D32159E2B4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CD95B8A-BA39-54BA-50D4-9D0CB43A869C}"/>
              </a:ext>
            </a:extLst>
          </p:cNvPr>
          <p:cNvSpPr>
            <a:spLocks noGrp="1"/>
          </p:cNvSpPr>
          <p:nvPr>
            <p:ph type="sldNum" sz="quarter" idx="12"/>
          </p:nvPr>
        </p:nvSpPr>
        <p:spPr/>
        <p:txBody>
          <a:bodyPr/>
          <a:lstStyle/>
          <a:p>
            <a:fld id="{4EEAB4C6-8759-443B-9930-B5AA8B18DF2B}" type="slidenum">
              <a:rPr lang="en-GB" smtClean="0"/>
              <a:t>‹#›</a:t>
            </a:fld>
            <a:endParaRPr lang="en-GB"/>
          </a:p>
        </p:txBody>
      </p:sp>
    </p:spTree>
    <p:extLst>
      <p:ext uri="{BB962C8B-B14F-4D97-AF65-F5344CB8AC3E}">
        <p14:creationId xmlns:p14="http://schemas.microsoft.com/office/powerpoint/2010/main" val="2940968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2F86E-7D95-EECB-4F55-1CB79FFCD2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3CB9DB2-4970-4AD5-FDCE-F008EDF598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23F7C8-27EF-5EEC-9E02-40CE83C81F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D62843-DEC5-A6F0-C999-C0ADA97BFEAE}"/>
              </a:ext>
            </a:extLst>
          </p:cNvPr>
          <p:cNvSpPr>
            <a:spLocks noGrp="1"/>
          </p:cNvSpPr>
          <p:nvPr>
            <p:ph type="dt" sz="half" idx="10"/>
          </p:nvPr>
        </p:nvSpPr>
        <p:spPr/>
        <p:txBody>
          <a:bodyPr/>
          <a:lstStyle/>
          <a:p>
            <a:fld id="{1D9BB93C-5241-4EEF-BF2F-B48C32B3ACE4}" type="datetimeFigureOut">
              <a:rPr lang="en-GB" smtClean="0"/>
              <a:t>14/11/2023</a:t>
            </a:fld>
            <a:endParaRPr lang="en-GB"/>
          </a:p>
        </p:txBody>
      </p:sp>
      <p:sp>
        <p:nvSpPr>
          <p:cNvPr id="6" name="Footer Placeholder 5">
            <a:extLst>
              <a:ext uri="{FF2B5EF4-FFF2-40B4-BE49-F238E27FC236}">
                <a16:creationId xmlns:a16="http://schemas.microsoft.com/office/drawing/2014/main" id="{9785E2DB-4B38-63A3-E4E3-A6F7EE231B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4F43A3-97B8-F775-ACC9-9C022729E9F8}"/>
              </a:ext>
            </a:extLst>
          </p:cNvPr>
          <p:cNvSpPr>
            <a:spLocks noGrp="1"/>
          </p:cNvSpPr>
          <p:nvPr>
            <p:ph type="sldNum" sz="quarter" idx="12"/>
          </p:nvPr>
        </p:nvSpPr>
        <p:spPr/>
        <p:txBody>
          <a:bodyPr/>
          <a:lstStyle/>
          <a:p>
            <a:fld id="{4EEAB4C6-8759-443B-9930-B5AA8B18DF2B}" type="slidenum">
              <a:rPr lang="en-GB" smtClean="0"/>
              <a:t>‹#›</a:t>
            </a:fld>
            <a:endParaRPr lang="en-GB"/>
          </a:p>
        </p:txBody>
      </p:sp>
    </p:spTree>
    <p:extLst>
      <p:ext uri="{BB962C8B-B14F-4D97-AF65-F5344CB8AC3E}">
        <p14:creationId xmlns:p14="http://schemas.microsoft.com/office/powerpoint/2010/main" val="2006967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8AB4A0A9-65E0-D340-E996-78C34447A38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509E0A0-1AE4-A9C0-AD2F-2CA577745F50}"/>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female looking to the left with an ambitious facial expression.">
            <a:extLst>
              <a:ext uri="{FF2B5EF4-FFF2-40B4-BE49-F238E27FC236}">
                <a16:creationId xmlns:a16="http://schemas.microsoft.com/office/drawing/2014/main" id="{41813A45-0BA1-690E-D4B4-123A5E2836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7" name="Rectangle 6">
            <a:extLst>
              <a:ext uri="{FF2B5EF4-FFF2-40B4-BE49-F238E27FC236}">
                <a16:creationId xmlns:a16="http://schemas.microsoft.com/office/drawing/2014/main" id="{B12D4673-115A-9026-5DB8-1B4248F4B5E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85106C0-88D2-A925-AAD9-9ECE7785E125}"/>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95879057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 Photo Intro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222DB3-A858-6600-467C-36027E6BAB0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2" name="Rectangle 11">
            <a:extLst>
              <a:ext uri="{FF2B5EF4-FFF2-40B4-BE49-F238E27FC236}">
                <a16:creationId xmlns:a16="http://schemas.microsoft.com/office/drawing/2014/main" id="{D946F7EE-BCDD-61F6-1796-F7D2CD36FE81}"/>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3CD77D6E-DF5B-6243-8C99-D41590DE2778}"/>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ross lit image of a female looking to the left with an ambitious facial expression.">
            <a:extLst>
              <a:ext uri="{FF2B5EF4-FFF2-40B4-BE49-F238E27FC236}">
                <a16:creationId xmlns:a16="http://schemas.microsoft.com/office/drawing/2014/main" id="{F06D0B8F-5D8E-97EB-450C-0B61B48616B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18" name="Rectangle 17">
            <a:extLst>
              <a:ext uri="{FF2B5EF4-FFF2-40B4-BE49-F238E27FC236}">
                <a16:creationId xmlns:a16="http://schemas.microsoft.com/office/drawing/2014/main" id="{235123BC-862D-CBC0-6A4B-46E62349333C}"/>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6ED16297-E14E-76CA-34F8-8E2048D3D1D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424914095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96522-04F0-020E-B807-7BEA6646D1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40188850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98599873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CAD9F4-57C0-090E-748D-A20EA1F1AB36}"/>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02533911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rple - Text Intro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D8D45A-F361-D5AC-1E73-826ACEC9D5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 y="-8167"/>
            <a:ext cx="12192000" cy="6858000"/>
          </a:xfrm>
          <a:prstGeom prst="rect">
            <a:avLst/>
          </a:prstGeom>
        </p:spPr>
      </p:pic>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26520" y="1312178"/>
            <a:ext cx="1376483" cy="28620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09982" y="4166912"/>
            <a:ext cx="1182017" cy="1196939"/>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60918667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07E4F55-60A0-EA97-1403-5F4F6F97935A}"/>
              </a:ext>
            </a:extLst>
          </p:cNvPr>
          <p:cNvSpPr>
            <a:spLocks noGrp="1"/>
          </p:cNvSpPr>
          <p:nvPr>
            <p:ph type="pic" sz="quarter" idx="11"/>
          </p:nvPr>
        </p:nvSpPr>
        <p:spPr>
          <a:xfrm>
            <a:off x="7369661" y="-1"/>
            <a:ext cx="4833452" cy="6858001"/>
          </a:xfrm>
        </p:spPr>
        <p:txBody>
          <a:bodyPr/>
          <a:lstStyle/>
          <a:p>
            <a:endParaRPr lang="en-US"/>
          </a:p>
        </p:txBody>
      </p:sp>
      <p:sp>
        <p:nvSpPr>
          <p:cNvPr id="5" name="Rectangle 4">
            <a:extLst>
              <a:ext uri="{FF2B5EF4-FFF2-40B4-BE49-F238E27FC236}">
                <a16:creationId xmlns:a16="http://schemas.microsoft.com/office/drawing/2014/main" id="{2E40A54E-697B-3198-466A-5420857C2D04}"/>
              </a:ext>
              <a:ext uri="{C183D7F6-B498-43B3-948B-1728B52AA6E4}">
                <adec:decorative xmlns:adec="http://schemas.microsoft.com/office/drawing/2017/decorative" val="1"/>
              </a:ext>
            </a:extLst>
          </p:cNvPr>
          <p:cNvSpPr/>
          <p:nvPr userDrawn="1"/>
        </p:nvSpPr>
        <p:spPr>
          <a:xfrm>
            <a:off x="-13185" y="-36768"/>
            <a:ext cx="7396872"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03829624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7F90A1AF-A084-F4CD-26F9-FFB3C35FF5F4}"/>
              </a:ext>
            </a:extLst>
          </p:cNvPr>
          <p:cNvSpPr>
            <a:spLocks noGrp="1"/>
          </p:cNvSpPr>
          <p:nvPr>
            <p:ph type="pic" sz="quarter" idx="11"/>
          </p:nvPr>
        </p:nvSpPr>
        <p:spPr>
          <a:xfrm>
            <a:off x="-7189" y="-8825"/>
            <a:ext cx="4683360" cy="6866825"/>
          </a:xfrm>
        </p:spPr>
        <p:txBody>
          <a:bodyPr/>
          <a:lstStyle/>
          <a:p>
            <a:endParaRPr lang="en-US"/>
          </a:p>
        </p:txBody>
      </p:sp>
      <p:sp>
        <p:nvSpPr>
          <p:cNvPr id="7" name="Rectangle 6">
            <a:extLst>
              <a:ext uri="{FF2B5EF4-FFF2-40B4-BE49-F238E27FC236}">
                <a16:creationId xmlns:a16="http://schemas.microsoft.com/office/drawing/2014/main" id="{4A213D0E-DE64-2889-AE16-EB8CF4771B29}"/>
              </a:ext>
              <a:ext uri="{C183D7F6-B498-43B3-948B-1728B52AA6E4}">
                <adec:decorative xmlns:adec="http://schemas.microsoft.com/office/drawing/2017/decorative" val="1"/>
              </a:ext>
            </a:extLst>
          </p:cNvPr>
          <p:cNvSpPr/>
          <p:nvPr userDrawn="1"/>
        </p:nvSpPr>
        <p:spPr>
          <a:xfrm>
            <a:off x="4676170" y="-36768"/>
            <a:ext cx="75337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99022845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B18DDC-A9A9-AD3F-9BB5-5BEB8A598807}"/>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4AFC92F8-B5D6-8246-F09E-48F7ED6CA70F}"/>
              </a:ext>
              <a:ext uri="{C183D7F6-B498-43B3-948B-1728B52AA6E4}">
                <adec:decorative xmlns:adec="http://schemas.microsoft.com/office/drawing/2017/decorative" val="1"/>
              </a:ext>
            </a:extLst>
          </p:cNvPr>
          <p:cNvSpPr/>
          <p:nvPr userDrawn="1"/>
        </p:nvSpPr>
        <p:spPr>
          <a:xfrm>
            <a:off x="0" y="-36768"/>
            <a:ext cx="12209956" cy="3465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35781355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23D45E-DB47-7FFE-1170-108C289B4DC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400201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FB6D0-6320-92AE-E7DA-DC656763FEF8}"/>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25A1EE52-8A80-C5CB-35F9-F0047284643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2475E0-FE9D-217C-C821-B285CEF68D2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05C8FE-2B7B-86F1-F1CB-4CD453AC2D7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7" name="Picture Placeholder 5">
            <a:extLst>
              <a:ext uri="{FF2B5EF4-FFF2-40B4-BE49-F238E27FC236}">
                <a16:creationId xmlns:a16="http://schemas.microsoft.com/office/drawing/2014/main" id="{760BA0D0-FF80-6BD5-E0AF-849FA7EACA9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149102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DE6D906-0F76-A069-F8B3-460F792608E2}"/>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1932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463059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 Triple Text &amp; Pictur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4804FE-810D-2D47-D26B-D6A75E59FD7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1F559438-3A59-CAE3-AC9E-82ED0E6E6A5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7889584-28D8-FE26-9A59-4417233E5EB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CAB609-3531-DA1C-133F-7D5E9BE2065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723769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B28F4-E0E4-B0B5-746A-50A38B96D29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1525A05-B8A1-3918-AFB4-A7B1971BF1A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E243A14-786E-D99F-7075-157250C671B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CD356C-A596-B3AD-1175-FAF67AB698D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373111166"/>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070226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BD8CBA-0827-96BA-AE51-49882E95D72D}"/>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CE6292B5-CA87-57B5-D0C7-980C00E151E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7A93151-76B9-08DC-F6B2-C3C85215BA3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C96E9F-2CCF-8EBE-C23F-92F8CE0801D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5BF8A6FF-00C5-CDB4-82AB-3FC1E6BBE5EB}"/>
              </a:ext>
            </a:extLst>
          </p:cNvPr>
          <p:cNvGraphicFramePr/>
          <p:nvPr userDrawn="1">
            <p:extLst>
              <p:ext uri="{D42A27DB-BD31-4B8C-83A1-F6EECF244321}">
                <p14:modId xmlns:p14="http://schemas.microsoft.com/office/powerpoint/2010/main" val="149778334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071442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rpl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388800668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F454E-7420-A1C9-9EBD-31BF1E9FF7F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11558B62-457F-C70B-CB34-6061C705103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C87CFEC-5909-0651-8E6C-48DBBAC65EE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2219D8-5CFE-F1EF-70C5-EFB77A8F92D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980782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33B61-243E-23B9-D2B4-D8CBFCA7152F}"/>
              </a:ext>
              <a:ext uri="{C183D7F6-B498-43B3-948B-1728B52AA6E4}">
                <adec:decorative xmlns:adec="http://schemas.microsoft.com/office/drawing/2017/decorative" val="1"/>
              </a:ext>
            </a:extLst>
          </p:cNvPr>
          <p:cNvSpPr/>
          <p:nvPr userDrawn="1"/>
        </p:nvSpPr>
        <p:spPr>
          <a:xfrm>
            <a:off x="0" y="-36768"/>
            <a:ext cx="12209956" cy="7007584"/>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B17C645-6B6B-45D5-D9F7-08BD67D9C89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02A2116-9355-9CB2-2F01-0619DAB18F9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6050CF-2A06-92AB-D808-D87D191BEC3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013040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43665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7" name="Parallelogram 6">
            <a:extLst>
              <a:ext uri="{FF2B5EF4-FFF2-40B4-BE49-F238E27FC236}">
                <a16:creationId xmlns:a16="http://schemas.microsoft.com/office/drawing/2014/main" id="{62197754-6497-4ED7-85BB-FE4DFF16700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3D6C2D2-46BD-B8EB-E875-40920C8E3A4E}"/>
              </a:ext>
              <a:ext uri="{C183D7F6-B498-43B3-948B-1728B52AA6E4}">
                <adec:decorative xmlns:adec="http://schemas.microsoft.com/office/drawing/2017/decorative" val="1"/>
              </a:ext>
            </a:extLst>
          </p:cNvPr>
          <p:cNvSpPr/>
          <p:nvPr userDrawn="1"/>
        </p:nvSpPr>
        <p:spPr>
          <a:xfrm>
            <a:off x="-3073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B00B66-17D9-8CAC-E74B-FD5630501353}"/>
              </a:ext>
              <a:ext uri="{C183D7F6-B498-43B3-948B-1728B52AA6E4}">
                <adec:decorative xmlns:adec="http://schemas.microsoft.com/office/drawing/2017/decorative" val="1"/>
              </a:ext>
            </a:extLst>
          </p:cNvPr>
          <p:cNvSpPr/>
          <p:nvPr userDrawn="1"/>
        </p:nvSpPr>
        <p:spPr>
          <a:xfrm rot="5400000">
            <a:off x="17112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6167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u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693807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ue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49298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FF1798BE-ABFB-ACCA-E11F-7781D6DC563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78DDEB8-683C-24B4-E3E7-A614D8183F32}"/>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D17895EF-9B57-6A4E-9C72-5A43B16969E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female looking to the right with an ambitious facial expression.">
            <a:extLst>
              <a:ext uri="{FF2B5EF4-FFF2-40B4-BE49-F238E27FC236}">
                <a16:creationId xmlns:a16="http://schemas.microsoft.com/office/drawing/2014/main" id="{9E205128-2EC2-2D1F-65B1-99722776AC4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7" name="Rectangle 6">
            <a:extLst>
              <a:ext uri="{FF2B5EF4-FFF2-40B4-BE49-F238E27FC236}">
                <a16:creationId xmlns:a16="http://schemas.microsoft.com/office/drawing/2014/main" id="{EA1C319C-C903-5D7E-1F1B-20835DE5D93D}"/>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79182265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en - Photo Intro L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0330B4E-5204-0211-99A1-9BA203007DB9}"/>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9" name="Rectangle 8">
            <a:extLst>
              <a:ext uri="{FF2B5EF4-FFF2-40B4-BE49-F238E27FC236}">
                <a16:creationId xmlns:a16="http://schemas.microsoft.com/office/drawing/2014/main" id="{0EB6DD22-6EB4-1B5F-C6DE-4DB25D4FB9E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5E4ABC8A-62B0-15C0-ABDD-80F9BA7D506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a:extLst>
              <a:ext uri="{FF2B5EF4-FFF2-40B4-BE49-F238E27FC236}">
                <a16:creationId xmlns:a16="http://schemas.microsoft.com/office/drawing/2014/main" id="{785DB184-0F30-CB3A-E087-D03001E73E0C}"/>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ross lit image of a female looking to the right with an ambitious facial expression.">
            <a:extLst>
              <a:ext uri="{FF2B5EF4-FFF2-40B4-BE49-F238E27FC236}">
                <a16:creationId xmlns:a16="http://schemas.microsoft.com/office/drawing/2014/main" id="{EF3E739E-30CA-416E-AF04-7855B4799DF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18" name="Rectangle 17">
            <a:extLst>
              <a:ext uri="{FF2B5EF4-FFF2-40B4-BE49-F238E27FC236}">
                <a16:creationId xmlns:a16="http://schemas.microsoft.com/office/drawing/2014/main" id="{992BA596-9572-AF4F-6D25-E7EEEFA4F4F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16775119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en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334557496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en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09027662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rple - Title Slide">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23D71B6-E4B0-DC8E-E013-DCA7E1E6267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26234"/>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49003193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en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9BAEDF-ABE7-EF0B-601B-8A0AAC9FF97F}"/>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55441222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en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11214C0F-D059-C347-E967-2680EB9DBFF4}"/>
              </a:ext>
            </a:extLst>
          </p:cNvPr>
          <p:cNvSpPr>
            <a:spLocks noGrp="1"/>
          </p:cNvSpPr>
          <p:nvPr>
            <p:ph type="pic" sz="quarter" idx="11"/>
          </p:nvPr>
        </p:nvSpPr>
        <p:spPr>
          <a:xfrm>
            <a:off x="7351713" y="-36767"/>
            <a:ext cx="4851400" cy="6894768"/>
          </a:xfrm>
        </p:spPr>
        <p:txBody>
          <a:bodyPr/>
          <a:lstStyle/>
          <a:p>
            <a:endParaRPr lang="en-US"/>
          </a:p>
        </p:txBody>
      </p:sp>
      <p:sp>
        <p:nvSpPr>
          <p:cNvPr id="4" name="Rectangle 3">
            <a:extLst>
              <a:ext uri="{FF2B5EF4-FFF2-40B4-BE49-F238E27FC236}">
                <a16:creationId xmlns:a16="http://schemas.microsoft.com/office/drawing/2014/main" id="{D16395E4-F1CD-1237-6E72-ADEBD5ADB2FB}"/>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425658071"/>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en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350DD9-8C7D-2F19-5747-957E48B4032E}"/>
              </a:ext>
            </a:extLst>
          </p:cNvPr>
          <p:cNvSpPr>
            <a:spLocks noGrp="1"/>
          </p:cNvSpPr>
          <p:nvPr>
            <p:ph type="pic" sz="quarter" idx="11"/>
          </p:nvPr>
        </p:nvSpPr>
        <p:spPr>
          <a:xfrm>
            <a:off x="-7189" y="-10953"/>
            <a:ext cx="4683360" cy="6868953"/>
          </a:xfrm>
        </p:spPr>
        <p:txBody>
          <a:bodyPr/>
          <a:lstStyle/>
          <a:p>
            <a:endParaRPr lang="en-US"/>
          </a:p>
        </p:txBody>
      </p:sp>
      <p:sp>
        <p:nvSpPr>
          <p:cNvPr id="10" name="Rectangle 9">
            <a:extLst>
              <a:ext uri="{FF2B5EF4-FFF2-40B4-BE49-F238E27FC236}">
                <a16:creationId xmlns:a16="http://schemas.microsoft.com/office/drawing/2014/main" id="{2ECF710E-45FB-411F-45CA-D5BE6FB2CC66}"/>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75987800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en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B42EB7-A17A-8DCA-FED0-D6DAA415CC7B}"/>
              </a:ext>
            </a:extLst>
          </p:cNvPr>
          <p:cNvSpPr>
            <a:spLocks noGrp="1"/>
          </p:cNvSpPr>
          <p:nvPr>
            <p:ph type="pic" sz="quarter" idx="11"/>
          </p:nvPr>
        </p:nvSpPr>
        <p:spPr>
          <a:xfrm>
            <a:off x="-7190" y="3422287"/>
            <a:ext cx="12210303" cy="3435713"/>
          </a:xfrm>
        </p:spPr>
        <p:txBody>
          <a:bodyPr/>
          <a:lstStyle/>
          <a:p>
            <a:endParaRPr lang="en-US"/>
          </a:p>
        </p:txBody>
      </p:sp>
      <p:sp>
        <p:nvSpPr>
          <p:cNvPr id="5" name="Rectangle 4">
            <a:extLst>
              <a:ext uri="{FF2B5EF4-FFF2-40B4-BE49-F238E27FC236}">
                <a16:creationId xmlns:a16="http://schemas.microsoft.com/office/drawing/2014/main" id="{BD71259A-5123-6F99-6F9F-860C5F6ADFBD}"/>
              </a:ext>
              <a:ext uri="{C183D7F6-B498-43B3-948B-1728B52AA6E4}">
                <adec:decorative xmlns:adec="http://schemas.microsoft.com/office/drawing/2017/decorative" val="1"/>
              </a:ext>
            </a:extLst>
          </p:cNvPr>
          <p:cNvSpPr/>
          <p:nvPr userDrawn="1"/>
        </p:nvSpPr>
        <p:spPr>
          <a:xfrm>
            <a:off x="0" y="-36768"/>
            <a:ext cx="12192000" cy="3465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851896699"/>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een - Tex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9C0A9E-2690-6168-0939-C8CCBFA1DB71}"/>
              </a:ext>
              <a:ext uri="{C183D7F6-B498-43B3-948B-1728B52AA6E4}">
                <adec:decorative xmlns:adec="http://schemas.microsoft.com/office/drawing/2017/decorative" val="1"/>
              </a:ext>
            </a:extLst>
          </p:cNvPr>
          <p:cNvSpPr/>
          <p:nvPr userDrawn="1"/>
        </p:nvSpPr>
        <p:spPr>
          <a:xfrm>
            <a:off x="-6980" y="-36768"/>
            <a:ext cx="1219897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3519761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en - Text &amp; Small Pictur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9DFDC55-5D12-D32D-4376-B4E70082760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584E02A9-FA85-1C2F-A88E-BF1CCF51B3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11C6FC0-D88C-A2B0-7ED2-632F1660CEB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3B00D9-8200-7083-3E4C-439F812E870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4" name="Picture Placeholder 5">
            <a:extLst>
              <a:ext uri="{FF2B5EF4-FFF2-40B4-BE49-F238E27FC236}">
                <a16:creationId xmlns:a16="http://schemas.microsoft.com/office/drawing/2014/main" id="{803E4DDC-3C45-B3EC-B977-8A6535A92397}"/>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22626069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een - Picture &amp; K">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0480AD7B-04B2-AB51-832C-2E4D85166DF7}"/>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46090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een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2C25337-6E85-E8DE-103E-0C49904B7230}"/>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40513684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en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7ACC94-9745-8CD4-77BF-79C7404E09F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BBF0E67D-D45E-EF9F-C1B7-4CC544BCD7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F4BA49-AB76-E77C-CC32-EF7D16F116C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D39096-FA27-3C00-96AD-A9C86D3257B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3254970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2FCBE-DCE1-6664-F202-BBF161CCAF3E}"/>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8E58FD18-4DD1-5898-AF76-F96434B2C63B}"/>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D8C5D6-4EC8-0853-4B22-E151C1A63E0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93B20C-D031-8873-1608-11CA41B1F09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95154A2A-42CE-2F7C-5972-45A5F381E35B}"/>
              </a:ext>
            </a:extLst>
          </p:cNvPr>
          <p:cNvGraphicFramePr/>
          <p:nvPr userDrawn="1">
            <p:extLst>
              <p:ext uri="{D42A27DB-BD31-4B8C-83A1-F6EECF244321}">
                <p14:modId xmlns:p14="http://schemas.microsoft.com/office/powerpoint/2010/main" val="2110075252"/>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3859883-B02B-3762-BD8C-4D611062C440}"/>
              </a:ext>
            </a:extLst>
          </p:cNvPr>
          <p:cNvGraphicFramePr/>
          <p:nvPr userDrawn="1">
            <p:extLst>
              <p:ext uri="{D42A27DB-BD31-4B8C-83A1-F6EECF244321}">
                <p14:modId xmlns:p14="http://schemas.microsoft.com/office/powerpoint/2010/main" val="1910541780"/>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503202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462F0EF-C70D-F224-B6F1-BDE5C2F3EE13}"/>
              </a:ext>
            </a:extLst>
          </p:cNvPr>
          <p:cNvSpPr>
            <a:spLocks noGrp="1"/>
          </p:cNvSpPr>
          <p:nvPr>
            <p:ph type="pic" sz="quarter" idx="11"/>
          </p:nvPr>
        </p:nvSpPr>
        <p:spPr>
          <a:xfrm>
            <a:off x="7383687" y="1"/>
            <a:ext cx="4819426" cy="6858000"/>
          </a:xfrm>
        </p:spPr>
        <p:txBody>
          <a:bodyPr/>
          <a:lstStyle/>
          <a:p>
            <a:r>
              <a:rPr lang="en-GB"/>
              <a:t>Click icon to add picture</a:t>
            </a:r>
            <a:endParaRPr lang="en-US"/>
          </a:p>
        </p:txBody>
      </p:sp>
      <p:pic>
        <p:nvPicPr>
          <p:cNvPr id="9" name="Picture 8">
            <a:extLst>
              <a:ext uri="{FF2B5EF4-FFF2-40B4-BE49-F238E27FC236}">
                <a16:creationId xmlns:a16="http://schemas.microsoft.com/office/drawing/2014/main" id="{5C04CD2D-C237-1323-E0AD-9DCBB80244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7383687" cy="6858000"/>
          </a:xfrm>
          <a:prstGeom prst="rect">
            <a:avLst/>
          </a:prstGeom>
        </p:spPr>
      </p:pic>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286561"/>
            <a:ext cx="514478" cy="514478"/>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4210117108"/>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8100D-1841-012D-ADDB-37C09CCF8614}"/>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C99A3B31-F762-93A1-187D-B85EEB3C6C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C96E20B-BC50-EBC2-7C66-F8C0245AA12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5EF9F5-040F-A74D-6646-88DACF773D4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5EE9CB1C-A75A-FE36-CEE1-B2B62F47CF5E}"/>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7363135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en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F47D4-EBA3-7166-5816-3396ECDA7B16}"/>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832A6168-0920-EFCE-8340-23B347A1152E}"/>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C1F307F-4A56-4F42-CFF8-009DF3E1415A}"/>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B9575E6-F3B8-2F86-A967-843A91E119B3}"/>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124139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en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338819-058B-3900-DCD1-E9F787B25151}"/>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4B170628-5D6C-968B-78A1-45FF64424A8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5908857-21EE-6D79-83E9-09326AC6270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6D936F-D6F1-A12E-74B4-5FBC4475AAC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469554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en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6579550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een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3" name="Parallelogram 2">
            <a:extLst>
              <a:ext uri="{FF2B5EF4-FFF2-40B4-BE49-F238E27FC236}">
                <a16:creationId xmlns:a16="http://schemas.microsoft.com/office/drawing/2014/main" id="{45B18023-FD0A-559B-73E0-2EA554D3919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0A8F6EF-9D0D-4904-67E1-9844EEC2AEA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20408D-551F-AE72-540C-6490845C35BF}"/>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82070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een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7694604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en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2298420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nk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A50314C1-813A-EE77-5A02-732B0CE8994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6466C9C-C0E7-3CA0-A400-36A03468C3B6}"/>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ross lit image of a female looking to the right with an ambitious facial expression.">
            <a:extLst>
              <a:ext uri="{FF2B5EF4-FFF2-40B4-BE49-F238E27FC236}">
                <a16:creationId xmlns:a16="http://schemas.microsoft.com/office/drawing/2014/main" id="{0F88A044-DA48-B8FB-9CCC-8ED7D9C29EC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95803" y="-106073"/>
            <a:ext cx="5504036" cy="7004716"/>
          </a:xfrm>
          <a:prstGeom prst="rect">
            <a:avLst/>
          </a:prstGeom>
        </p:spPr>
      </p:pic>
      <p:sp>
        <p:nvSpPr>
          <p:cNvPr id="6" name="Parallelogram 5">
            <a:extLst>
              <a:ext uri="{FF2B5EF4-FFF2-40B4-BE49-F238E27FC236}">
                <a16:creationId xmlns:a16="http://schemas.microsoft.com/office/drawing/2014/main" id="{F6821953-72FB-C880-412C-6AC9C5BD635B}"/>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2BB8B1-C9DB-8F37-FD67-F1F776BC237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375319952"/>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nk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90DFAB-38F3-676D-1D1E-AD1F40E112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7ED761C9-C496-030F-C3B7-6F0266B5523C}"/>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82DB8470-E47E-4B63-73C5-2627E8DE400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ross lit image of a female looking to the right with an ambitious facial expression.">
            <a:extLst>
              <a:ext uri="{FF2B5EF4-FFF2-40B4-BE49-F238E27FC236}">
                <a16:creationId xmlns:a16="http://schemas.microsoft.com/office/drawing/2014/main" id="{4BB3D78A-5766-3470-8559-75482A0954D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95803" y="-117948"/>
            <a:ext cx="5504036" cy="7004716"/>
          </a:xfrm>
          <a:prstGeom prst="rect">
            <a:avLst/>
          </a:prstGeom>
        </p:spPr>
      </p:pic>
      <p:sp>
        <p:nvSpPr>
          <p:cNvPr id="7" name="Parallelogram 6">
            <a:extLst>
              <a:ext uri="{FF2B5EF4-FFF2-40B4-BE49-F238E27FC236}">
                <a16:creationId xmlns:a16="http://schemas.microsoft.com/office/drawing/2014/main" id="{879F4148-34FD-984F-55A1-379407F00FF0}"/>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E65AAF3-C281-8991-8DBC-75B03191611B}"/>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640096393"/>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nk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28605279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26C44908-C422-E090-6B58-1342C6568653}"/>
              </a:ext>
            </a:extLst>
          </p:cNvPr>
          <p:cNvSpPr>
            <a:spLocks noGrp="1"/>
          </p:cNvSpPr>
          <p:nvPr>
            <p:ph type="pic" sz="quarter" idx="11"/>
          </p:nvPr>
        </p:nvSpPr>
        <p:spPr>
          <a:xfrm>
            <a:off x="-7189" y="-3579"/>
            <a:ext cx="4683360" cy="6875648"/>
          </a:xfrm>
        </p:spPr>
        <p:txBody>
          <a:bodyPr/>
          <a:lstStyle/>
          <a:p>
            <a:r>
              <a:rPr lang="en-GB"/>
              <a:t>Click icon to add picture</a:t>
            </a:r>
            <a:endParaRPr lang="en-US"/>
          </a:p>
        </p:txBody>
      </p:sp>
      <p:pic>
        <p:nvPicPr>
          <p:cNvPr id="23" name="Picture 22">
            <a:extLst>
              <a:ext uri="{FF2B5EF4-FFF2-40B4-BE49-F238E27FC236}">
                <a16:creationId xmlns:a16="http://schemas.microsoft.com/office/drawing/2014/main" id="{DD6A08F6-B3EE-E2AB-71C3-1F3BD7221B7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76170" y="0"/>
            <a:ext cx="7515830" cy="6858000"/>
          </a:xfrm>
          <a:prstGeom prst="rect">
            <a:avLst/>
          </a:prstGeom>
        </p:spPr>
      </p:pic>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B7F059A-1013-818F-E68D-B59E75CDAFF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690" y="0"/>
            <a:ext cx="687192" cy="1365459"/>
          </a:xfrm>
          <a:prstGeom prst="rect">
            <a:avLst/>
          </a:prstGeom>
        </p:spPr>
      </p:pic>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472659448"/>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nk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1203488227"/>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nk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C59DA1-FF13-66F2-0CDC-6EF2B1B40B35}"/>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466846926"/>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nk - Text &amp; Picture 1">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0F830D3F-CCFE-6856-45CB-7E9D3AC14DC9}"/>
              </a:ext>
            </a:extLst>
          </p:cNvPr>
          <p:cNvSpPr>
            <a:spLocks noGrp="1"/>
          </p:cNvSpPr>
          <p:nvPr>
            <p:ph type="pic" sz="quarter" idx="11"/>
          </p:nvPr>
        </p:nvSpPr>
        <p:spPr>
          <a:xfrm>
            <a:off x="7369175" y="1"/>
            <a:ext cx="4833938" cy="6858000"/>
          </a:xfrm>
        </p:spPr>
        <p:txBody>
          <a:bodyPr/>
          <a:lstStyle/>
          <a:p>
            <a:endParaRPr lang="en-US"/>
          </a:p>
        </p:txBody>
      </p:sp>
      <p:sp>
        <p:nvSpPr>
          <p:cNvPr id="5" name="Rectangle 4">
            <a:extLst>
              <a:ext uri="{FF2B5EF4-FFF2-40B4-BE49-F238E27FC236}">
                <a16:creationId xmlns:a16="http://schemas.microsoft.com/office/drawing/2014/main" id="{C2D1E8D1-331C-29DC-4687-4531D9F6235C}"/>
              </a:ext>
              <a:ext uri="{C183D7F6-B498-43B3-948B-1728B52AA6E4}">
                <adec:decorative xmlns:adec="http://schemas.microsoft.com/office/drawing/2017/decorative" val="1"/>
              </a:ext>
            </a:extLst>
          </p:cNvPr>
          <p:cNvSpPr/>
          <p:nvPr userDrawn="1"/>
        </p:nvSpPr>
        <p:spPr>
          <a:xfrm>
            <a:off x="-13185" y="-36768"/>
            <a:ext cx="7397830"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221438331"/>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nk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8EF1BA06-204A-6598-0D89-6726787CEEB9}"/>
              </a:ext>
            </a:extLst>
          </p:cNvPr>
          <p:cNvSpPr>
            <a:spLocks noGrp="1"/>
          </p:cNvSpPr>
          <p:nvPr>
            <p:ph type="pic" sz="quarter" idx="11"/>
          </p:nvPr>
        </p:nvSpPr>
        <p:spPr>
          <a:xfrm>
            <a:off x="0" y="1"/>
            <a:ext cx="4676170" cy="6858000"/>
          </a:xfrm>
        </p:spPr>
        <p:txBody>
          <a:bodyPr/>
          <a:lstStyle/>
          <a:p>
            <a:endParaRPr lang="en-US"/>
          </a:p>
        </p:txBody>
      </p:sp>
      <p:sp>
        <p:nvSpPr>
          <p:cNvPr id="8" name="Rectangle 7">
            <a:extLst>
              <a:ext uri="{FF2B5EF4-FFF2-40B4-BE49-F238E27FC236}">
                <a16:creationId xmlns:a16="http://schemas.microsoft.com/office/drawing/2014/main" id="{F783C239-C1ED-AACD-3CB0-C9A2E1166B18}"/>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50658435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nk - Text &amp; Picture 3">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66B50C84-D5CA-9E66-D10D-FA55D2102F48}"/>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663E0E9A-8376-ECC5-DE8F-C08C675E8FB7}"/>
              </a:ext>
              <a:ext uri="{C183D7F6-B498-43B3-948B-1728B52AA6E4}">
                <adec:decorative xmlns:adec="http://schemas.microsoft.com/office/drawing/2017/decorative" val="1"/>
              </a:ext>
            </a:extLst>
          </p:cNvPr>
          <p:cNvSpPr/>
          <p:nvPr userDrawn="1"/>
        </p:nvSpPr>
        <p:spPr>
          <a:xfrm>
            <a:off x="-7190" y="-36768"/>
            <a:ext cx="12199189" cy="3445650"/>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05065" y="3422288"/>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3363702399"/>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nk - Tex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4B075-4C73-A485-58C7-26D172010B4D}"/>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2422331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nk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A9DE9B-20B2-2A1C-3CDC-2491619556A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A00DF2CF-0E56-99C7-35F1-F32D696127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498CDD9-4D39-CAD5-453B-40FAF4DC4D7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3D0415-73DD-0AD1-3E4F-6D1A7760F95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CDE175EF-E8C2-CA1F-47E3-5EF7AD0CE2B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3057746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nk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832B3E8-5EC7-CC73-6DB2-627AEE7AC487}"/>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66151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nk - Picture &amp; Logo">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242DA3E-3353-4401-B456-1B523A3901B0}"/>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89194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nk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14720B-1202-C7A0-3913-67CCE3D9C58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44623169-97FF-97D3-0F79-FE748B833E2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4C87B9B-D4DE-D28E-8344-F8878B8C32C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7B0DAF-8214-7173-11D3-2A1D6062F7F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163908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 Text &amp; Picture 3">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AA0673A0-B7CD-36BD-6AC5-01F452C6EA9D}"/>
              </a:ext>
            </a:extLst>
          </p:cNvPr>
          <p:cNvSpPr>
            <a:spLocks noGrp="1"/>
          </p:cNvSpPr>
          <p:nvPr>
            <p:ph type="pic" sz="quarter" idx="11"/>
          </p:nvPr>
        </p:nvSpPr>
        <p:spPr>
          <a:xfrm>
            <a:off x="-7190" y="3422287"/>
            <a:ext cx="12210303" cy="3435713"/>
          </a:xfrm>
        </p:spPr>
        <p:txBody>
          <a:bodyPr/>
          <a:lstStyle/>
          <a:p>
            <a:r>
              <a:rPr lang="en-GB"/>
              <a:t>Click icon to add picture</a:t>
            </a:r>
            <a:endParaRPr lang="en-US"/>
          </a:p>
        </p:txBody>
      </p:sp>
      <p:pic>
        <p:nvPicPr>
          <p:cNvPr id="4" name="Picture 3">
            <a:extLst>
              <a:ext uri="{FF2B5EF4-FFF2-40B4-BE49-F238E27FC236}">
                <a16:creationId xmlns:a16="http://schemas.microsoft.com/office/drawing/2014/main" id="{A6A970D3-C3B3-CADC-851B-153E62B0BF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3415594"/>
          </a:xfrm>
          <a:prstGeom prst="rect">
            <a:avLst/>
          </a:prstGeom>
        </p:spPr>
      </p:pic>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980241" y="3429000"/>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726573500"/>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nk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F8E7AF-393D-78AC-088E-63D7C6D84896}"/>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BA5F9EA-BE42-1CBD-5109-A06B27950F5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862890C-A8DE-DF26-F8EB-47E111860A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BD4353-2DD1-F4FE-4DDB-0CBD847186A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4" name="Chart 3">
            <a:extLst>
              <a:ext uri="{FF2B5EF4-FFF2-40B4-BE49-F238E27FC236}">
                <a16:creationId xmlns:a16="http://schemas.microsoft.com/office/drawing/2014/main" id="{41B6576B-4286-888B-A928-FDE05427DC59}"/>
              </a:ext>
            </a:extLst>
          </p:cNvPr>
          <p:cNvGraphicFramePr/>
          <p:nvPr userDrawn="1">
            <p:extLst>
              <p:ext uri="{D42A27DB-BD31-4B8C-83A1-F6EECF244321}">
                <p14:modId xmlns:p14="http://schemas.microsoft.com/office/powerpoint/2010/main" val="1723727954"/>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507F5171-2680-01AB-E7FD-3640CAC68434}"/>
              </a:ext>
            </a:extLst>
          </p:cNvPr>
          <p:cNvGraphicFramePr/>
          <p:nvPr userDrawn="1">
            <p:extLst>
              <p:ext uri="{D42A27DB-BD31-4B8C-83A1-F6EECF244321}">
                <p14:modId xmlns:p14="http://schemas.microsoft.com/office/powerpoint/2010/main" val="1328950600"/>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9251167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nk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40B96B-9369-FC3D-4C45-A9F563805B1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9754A84D-E25D-9B11-CEA1-C239CFE20A7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A5443B-5CA1-02CE-4F95-63C6EF422BF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A77106-45E9-9912-7A92-7F583AA218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graphicFrame>
        <p:nvGraphicFramePr>
          <p:cNvPr id="3" name="Chart 2">
            <a:extLst>
              <a:ext uri="{FF2B5EF4-FFF2-40B4-BE49-F238E27FC236}">
                <a16:creationId xmlns:a16="http://schemas.microsoft.com/office/drawing/2014/main" id="{E8D8B9CB-81D7-E6C2-CBDC-9A8053A06D31}"/>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66176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nk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F57BA-4DDB-7B60-1E41-CC997FB1CE4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9AB0606-ABF4-8750-372A-07DB338FC0C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B89216F-C063-C852-7B1E-76771969655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84ABBBF-61A2-B948-3244-CB225AFB4C4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9229663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nk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B9A4A7-5037-56B1-9C75-8EEDF8455F7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2F0912E8-B69A-752E-A557-CAEF65C547B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CEB4506-F5F5-C054-3516-A7F3C602AC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1B2FE9-526D-1024-01DE-4EF52BE3376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118699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nk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6541753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ink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035083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nk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1607958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nk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28985599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rang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97DD2F5E-5C94-FE2C-71EC-D721FDFC503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F08111B-3B33-2442-FE10-43B0D7014BC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ross lit image of a male looking to the right with an ambitious facial expression.">
            <a:extLst>
              <a:ext uri="{FF2B5EF4-FFF2-40B4-BE49-F238E27FC236}">
                <a16:creationId xmlns:a16="http://schemas.microsoft.com/office/drawing/2014/main" id="{2F8B3521-9B55-112C-26B2-D69FDB878FE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6" name="Parallelogram 5">
            <a:extLst>
              <a:ext uri="{FF2B5EF4-FFF2-40B4-BE49-F238E27FC236}">
                <a16:creationId xmlns:a16="http://schemas.microsoft.com/office/drawing/2014/main" id="{55172638-D6FB-F165-C180-38AAB8A210C4}"/>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582F8B0-39D4-2E78-8C0D-C42F8EDF2F1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4203046835"/>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range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0FF67-D482-CAFE-91ED-68FBFFADEE27}"/>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8BECCB2C-A782-4413-AAF9-66D0A4AB01F3}"/>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51D02E98-ED06-FEF2-4A8A-1DAD9D34FFF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ross lit image of a male looking to the right with an ambitious facial expression.">
            <a:extLst>
              <a:ext uri="{FF2B5EF4-FFF2-40B4-BE49-F238E27FC236}">
                <a16:creationId xmlns:a16="http://schemas.microsoft.com/office/drawing/2014/main" id="{424066AC-A4E4-2E84-1B4F-797B1E621C5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7" name="Parallelogram 6">
            <a:extLst>
              <a:ext uri="{FF2B5EF4-FFF2-40B4-BE49-F238E27FC236}">
                <a16:creationId xmlns:a16="http://schemas.microsoft.com/office/drawing/2014/main" id="{10603986-0D04-5B6B-E581-AFD22A058423}"/>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1D228-9FF0-052A-4526-3DB17E2FE8F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86081782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8C2FD7-5968-486B-3A99-0519113691B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0473863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rang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557860568"/>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rang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Lst>
          </p:cNvPr>
          <p:cNvSpPr/>
          <p:nvPr userDrawn="1"/>
        </p:nvSpPr>
        <p:spPr>
          <a:xfrm>
            <a:off x="-55841" y="-14068"/>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Lst>
          </p:cNvPr>
          <p:cNvSpPr/>
          <p:nvPr userDrawn="1"/>
        </p:nvSpPr>
        <p:spPr>
          <a:xfrm>
            <a:off x="7329758" y="-765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Lst>
          </p:cNvPr>
          <p:cNvSpPr/>
          <p:nvPr userDrawn="1"/>
        </p:nvSpPr>
        <p:spPr>
          <a:xfrm>
            <a:off x="9846596" y="1223054"/>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47706418"/>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range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456602678"/>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range - Text &amp; Pictur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F1155B0-9A19-C750-4F67-0D8B2FFAF5DF}"/>
              </a:ext>
            </a:extLst>
          </p:cNvPr>
          <p:cNvSpPr>
            <a:spLocks noGrp="1"/>
          </p:cNvSpPr>
          <p:nvPr>
            <p:ph type="pic" sz="quarter" idx="11"/>
          </p:nvPr>
        </p:nvSpPr>
        <p:spPr>
          <a:xfrm>
            <a:off x="7369661" y="-36767"/>
            <a:ext cx="4833452" cy="6894768"/>
          </a:xfrm>
        </p:spPr>
        <p:txBody>
          <a:body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767040352"/>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range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D18639-0772-C6C6-9735-E77C1E0C0C6C}"/>
              </a:ext>
            </a:extLst>
          </p:cNvPr>
          <p:cNvSpPr>
            <a:spLocks noGrp="1"/>
          </p:cNvSpPr>
          <p:nvPr>
            <p:ph type="pic" sz="quarter" idx="11"/>
          </p:nvPr>
        </p:nvSpPr>
        <p:spPr>
          <a:xfrm>
            <a:off x="-7690" y="-1"/>
            <a:ext cx="4683859" cy="6858001"/>
          </a:xfrm>
        </p:spPr>
        <p:txBody>
          <a:body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631862849"/>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range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579CDA0-2F10-8B14-31D6-03780FF24C92}"/>
              </a:ext>
            </a:extLst>
          </p:cNvPr>
          <p:cNvSpPr>
            <a:spLocks noGrp="1"/>
          </p:cNvSpPr>
          <p:nvPr>
            <p:ph type="pic" sz="quarter" idx="11"/>
          </p:nvPr>
        </p:nvSpPr>
        <p:spPr>
          <a:xfrm>
            <a:off x="-7689" y="3392232"/>
            <a:ext cx="12199690" cy="3465768"/>
          </a:xfrm>
        </p:spPr>
        <p:txBody>
          <a:bodyPr/>
          <a:lstStyle/>
          <a:p>
            <a:endParaRPr lang="en-US"/>
          </a:p>
        </p:txBody>
      </p:sp>
      <p:sp>
        <p:nvSpPr>
          <p:cNvPr id="4" name="Rectangle 3">
            <a:extLst>
              <a:ext uri="{FF2B5EF4-FFF2-40B4-BE49-F238E27FC236}">
                <a16:creationId xmlns:a16="http://schemas.microsoft.com/office/drawing/2014/main" id="{34699CEB-6195-8AD3-30A5-F99104F3E211}"/>
              </a:ext>
            </a:extLst>
          </p:cNvPr>
          <p:cNvSpPr/>
          <p:nvPr userDrawn="1"/>
        </p:nvSpPr>
        <p:spPr>
          <a:xfrm>
            <a:off x="-14381" y="-36768"/>
            <a:ext cx="12261736" cy="3429000"/>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Lst>
          </p:cNvPr>
          <p:cNvSpPr/>
          <p:nvPr userDrawn="1"/>
        </p:nvSpPr>
        <p:spPr>
          <a:xfrm>
            <a:off x="10821210" y="-6694"/>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Lst>
          </p:cNvPr>
          <p:cNvSpPr/>
          <p:nvPr userDrawn="1"/>
        </p:nvSpPr>
        <p:spPr>
          <a:xfrm>
            <a:off x="11511998" y="-6981"/>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Lst>
          </p:cNvPr>
          <p:cNvSpPr/>
          <p:nvPr userDrawn="1"/>
        </p:nvSpPr>
        <p:spPr>
          <a:xfrm flipH="1" flipV="1">
            <a:off x="55356" y="5253873"/>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Lst>
          </p:cNvPr>
          <p:cNvSpPr/>
          <p:nvPr userDrawn="1"/>
        </p:nvSpPr>
        <p:spPr>
          <a:xfrm flipV="1">
            <a:off x="-1005065" y="3422288"/>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44981908"/>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rang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2578243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range - Text &amp; Small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C52AD7-3FED-C7C5-7896-85DCB987724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141B57C8-177C-AD08-CB54-262A674140E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7E0337-DF5D-C210-AB4D-C5C62305DC9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3E83FA-1A18-68E3-C5D2-6364A4210F4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4" name="Picture Placeholder 5">
            <a:extLst>
              <a:ext uri="{FF2B5EF4-FFF2-40B4-BE49-F238E27FC236}">
                <a16:creationId xmlns:a16="http://schemas.microsoft.com/office/drawing/2014/main" id="{3589738A-FBF5-035A-4330-3E43DA3E6EFC}"/>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10557411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rang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BEDDE07-8090-8C1A-3144-E82D559C28E3}"/>
              </a:ext>
            </a:extLst>
          </p:cNvPr>
          <p:cNvSpPr>
            <a:spLocks noGrp="1"/>
          </p:cNvSpPr>
          <p:nvPr>
            <p:ph type="pic" sz="quarter" idx="11"/>
          </p:nvPr>
        </p:nvSpPr>
        <p:spPr>
          <a:xfrm>
            <a:off x="-7689" y="0"/>
            <a:ext cx="12199690"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5126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rang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BE64548-2AF7-37E2-B0A6-B2CAEB1A5894}"/>
              </a:ext>
            </a:extLst>
          </p:cNvPr>
          <p:cNvSpPr>
            <a:spLocks noGrp="1"/>
          </p:cNvSpPr>
          <p:nvPr>
            <p:ph type="pic" sz="quarter" idx="11"/>
          </p:nvPr>
        </p:nvSpPr>
        <p:spPr>
          <a:xfrm>
            <a:off x="-7689" y="0"/>
            <a:ext cx="12199690"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975952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11/14/2023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232483573"/>
      </p:ext>
    </p:extLst>
  </p:cSld>
  <p:clrMap bg1="lt1" tx1="dk1" bg2="lt2" tx2="dk2" accent1="accent1" accent2="accent2" accent3="accent3" accent4="accent4" accent5="accent5" accent6="accent6" hlink="hlink" folHlink="folHlink"/>
  <p:sldLayoutIdLst>
    <p:sldLayoutId id="2147483691" r:id="rId1"/>
    <p:sldLayoutId id="2147483649" r:id="rId2"/>
    <p:sldLayoutId id="2147483661" r:id="rId3"/>
    <p:sldLayoutId id="2147483692" r:id="rId4"/>
    <p:sldLayoutId id="2147483697" r:id="rId5"/>
    <p:sldLayoutId id="2147483694" r:id="rId6"/>
    <p:sldLayoutId id="2147483695" r:id="rId7"/>
    <p:sldLayoutId id="2147483696" r:id="rId8"/>
    <p:sldLayoutId id="2147483650" r:id="rId9"/>
    <p:sldLayoutId id="2147483671" r:id="rId10"/>
    <p:sldLayoutId id="2147483672" r:id="rId11"/>
    <p:sldLayoutId id="2147483812" r:id="rId12"/>
    <p:sldLayoutId id="2147483673" r:id="rId13"/>
    <p:sldLayoutId id="2147483676" r:id="rId14"/>
    <p:sldLayoutId id="2147483677" r:id="rId15"/>
    <p:sldLayoutId id="2147483678" r:id="rId16"/>
    <p:sldLayoutId id="2147483722" r:id="rId17"/>
    <p:sldLayoutId id="2147483718" r:id="rId18"/>
    <p:sldLayoutId id="2147483723" r:id="rId19"/>
    <p:sldLayoutId id="2147483719" r:id="rId20"/>
    <p:sldLayoutId id="2147483674" r:id="rId21"/>
    <p:sldLayoutId id="2147483813" r:id="rId22"/>
    <p:sldLayoutId id="2147483815" r:id="rId23"/>
    <p:sldLayoutId id="2147483817" r:id="rId24"/>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11/14/2023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31541166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5" r:id="rId12"/>
    <p:sldLayoutId id="2147483710" r:id="rId13"/>
    <p:sldLayoutId id="2147483711" r:id="rId14"/>
    <p:sldLayoutId id="2147483712" r:id="rId15"/>
    <p:sldLayoutId id="2147483713" r:id="rId16"/>
    <p:sldLayoutId id="2147483720" r:id="rId17"/>
    <p:sldLayoutId id="2147483716" r:id="rId18"/>
    <p:sldLayoutId id="2147483717" r:id="rId19"/>
    <p:sldLayoutId id="2147483721" r:id="rId20"/>
    <p:sldLayoutId id="2147483714"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11/14/2023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25067138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11/14/2023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402829153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11/14/2023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35876755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11/14/2023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84939170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www.childprotectionprofessionals.org.uk/special-interest-groups/"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hyperlink" Target="mailto:v.jassal@kent.ac.uk"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csacentre.org.uk/documents/improving-responses-csa-of-black-asian-minority-ethnic-children/" TargetMode="External"/><Relationship Id="rId7" Type="http://schemas.openxmlformats.org/officeDocument/2006/relationships/hyperlink" Target="http://chicagounbound.uchicago.edu/uclf/vol1989/iss1/8"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hyperlink" Target="https://doi.org/10.1086/669608" TargetMode="External"/><Relationship Id="rId5" Type="http://schemas.openxmlformats.org/officeDocument/2006/relationships/hyperlink" Target="https://doi.org/10.1093/bjsw/bcw165" TargetMode="External"/><Relationship Id="rId4" Type="http://schemas.openxmlformats.org/officeDocument/2006/relationships/hyperlink" Target="https://dora.dmu.ac.uk/handle/2086/18315.%20Accessed%2013%20Oct%2023"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093/bjc/azy059"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hyperlink" Target="https://dera.ioe.ac.uk/25409/3/Protecting%20children%20from%20harm%20-%20executive%20summary_0.pdf" TargetMode="External"/><Relationship Id="rId5" Type="http://schemas.openxmlformats.org/officeDocument/2006/relationships/hyperlink" Target="https://doi.org/10.1016/j.chiabu.2020.104479" TargetMode="External"/><Relationship Id="rId4" Type="http://schemas.openxmlformats.org/officeDocument/2006/relationships/hyperlink" Target="https://publications.parliament.uk/pa/cm201314/cmselect/cmhaff/68/68i.pdf.%20Accessed%209%20Oct%202021"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1080/02615470903027322"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hyperlink" Target="https://doi.org/10.1016/j.childyouth.2020" TargetMode="External"/><Relationship Id="rId4" Type="http://schemas.openxmlformats.org/officeDocument/2006/relationships/hyperlink" Target="https://doi.org/10.1016/j.jbusres.2018.12.03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DF2D-746F-8A4E-4866-FCF4D31F1525}"/>
              </a:ext>
            </a:extLst>
          </p:cNvPr>
          <p:cNvSpPr>
            <a:spLocks noGrp="1"/>
          </p:cNvSpPr>
          <p:nvPr>
            <p:ph type="title"/>
          </p:nvPr>
        </p:nvSpPr>
        <p:spPr>
          <a:xfrm>
            <a:off x="437557" y="2078174"/>
            <a:ext cx="9331476" cy="2144681"/>
          </a:xfrm>
        </p:spPr>
        <p:txBody>
          <a:bodyPr/>
          <a:lstStyle/>
          <a:p>
            <a:r>
              <a:rPr lang="en-US" sz="4000" dirty="0"/>
              <a:t>What intersectionality and critical race theory offers child protection professionals</a:t>
            </a:r>
          </a:p>
        </p:txBody>
      </p:sp>
      <p:sp>
        <p:nvSpPr>
          <p:cNvPr id="3" name="Text Placeholder 2">
            <a:extLst>
              <a:ext uri="{FF2B5EF4-FFF2-40B4-BE49-F238E27FC236}">
                <a16:creationId xmlns:a16="http://schemas.microsoft.com/office/drawing/2014/main" id="{0066B8F6-382F-A0EE-4BBA-60421B3765A6}"/>
              </a:ext>
            </a:extLst>
          </p:cNvPr>
          <p:cNvSpPr>
            <a:spLocks noGrp="1"/>
          </p:cNvSpPr>
          <p:nvPr>
            <p:ph type="body" sz="quarter" idx="10"/>
          </p:nvPr>
        </p:nvSpPr>
        <p:spPr>
          <a:xfrm>
            <a:off x="437557" y="4574585"/>
            <a:ext cx="6547765" cy="1154883"/>
          </a:xfrm>
        </p:spPr>
        <p:txBody>
          <a:bodyPr>
            <a:normAutofit fontScale="47500" lnSpcReduction="20000"/>
          </a:bodyPr>
          <a:lstStyle/>
          <a:p>
            <a:r>
              <a:rPr lang="en-US" dirty="0"/>
              <a:t>Vanisha Jassal (Senior Lecturer and Director of Studies)</a:t>
            </a:r>
            <a:br>
              <a:rPr lang="en-US" dirty="0"/>
            </a:br>
            <a:br>
              <a:rPr lang="en-US" dirty="0"/>
            </a:br>
            <a:r>
              <a:rPr lang="en-US" dirty="0"/>
              <a:t>Isobel Drew (Lecturer) </a:t>
            </a:r>
            <a:br>
              <a:rPr lang="en-US" dirty="0"/>
            </a:br>
            <a:r>
              <a:rPr lang="en-US" dirty="0"/>
              <a:t> </a:t>
            </a:r>
            <a:br>
              <a:rPr lang="en-US" i="1" dirty="0"/>
            </a:br>
            <a:r>
              <a:rPr lang="en-US" i="1" dirty="0"/>
              <a:t>Centre for Child Protection </a:t>
            </a:r>
          </a:p>
        </p:txBody>
      </p:sp>
    </p:spTree>
    <p:extLst>
      <p:ext uri="{BB962C8B-B14F-4D97-AF65-F5344CB8AC3E}">
        <p14:creationId xmlns:p14="http://schemas.microsoft.com/office/powerpoint/2010/main" val="2297741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C98C6A3-7E7D-E25D-C6CF-47266046E2FF}"/>
              </a:ext>
            </a:extLst>
          </p:cNvPr>
          <p:cNvGraphicFramePr>
            <a:graphicFrameLocks noGrp="1"/>
          </p:cNvGraphicFramePr>
          <p:nvPr>
            <p:ph idx="1"/>
            <p:extLst>
              <p:ext uri="{D42A27DB-BD31-4B8C-83A1-F6EECF244321}">
                <p14:modId xmlns:p14="http://schemas.microsoft.com/office/powerpoint/2010/main" val="2067530092"/>
              </p:ext>
            </p:extLst>
          </p:nvPr>
        </p:nvGraphicFramePr>
        <p:xfrm>
          <a:off x="3631017" y="1374258"/>
          <a:ext cx="5135527" cy="4109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2">
            <a:extLst>
              <a:ext uri="{FF2B5EF4-FFF2-40B4-BE49-F238E27FC236}">
                <a16:creationId xmlns:a16="http://schemas.microsoft.com/office/drawing/2014/main" id="{E096B052-A69F-A477-212F-DAB6602E4A6E}"/>
              </a:ext>
            </a:extLst>
          </p:cNvPr>
          <p:cNvSpPr>
            <a:spLocks noGrp="1"/>
          </p:cNvSpPr>
          <p:nvPr>
            <p:ph type="title"/>
          </p:nvPr>
        </p:nvSpPr>
        <p:spPr>
          <a:xfrm>
            <a:off x="671173" y="596385"/>
            <a:ext cx="9637092" cy="653005"/>
          </a:xfrm>
        </p:spPr>
        <p:txBody>
          <a:bodyPr/>
          <a:lstStyle/>
          <a:p>
            <a:r>
              <a:rPr lang="en-US" sz="2400" dirty="0"/>
              <a:t>Lived experiences of CSA narrated by British South Asian women</a:t>
            </a:r>
            <a:endParaRPr lang="en-GB" sz="2400" dirty="0"/>
          </a:p>
        </p:txBody>
      </p:sp>
      <p:pic>
        <p:nvPicPr>
          <p:cNvPr id="6" name="Picture 2" descr="Child Sexual Abuse in Black and Minoritised Communities: Improving Legal,  Policy and Practical Responses eBook : Gill, Aisha K., Begum, Hannah:  Amazon.co.uk: Kindle Store">
            <a:extLst>
              <a:ext uri="{FF2B5EF4-FFF2-40B4-BE49-F238E27FC236}">
                <a16:creationId xmlns:a16="http://schemas.microsoft.com/office/drawing/2014/main" id="{92DB6D44-2C3B-31B8-23B3-DC44E7E4C0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363" y="1497502"/>
            <a:ext cx="2607967" cy="33954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FCFF65-59D7-7E3A-F847-9BBF3CBCF5AC}"/>
              </a:ext>
            </a:extLst>
          </p:cNvPr>
          <p:cNvSpPr txBox="1"/>
          <p:nvPr/>
        </p:nvSpPr>
        <p:spPr>
          <a:xfrm>
            <a:off x="406363" y="5799950"/>
            <a:ext cx="11326666" cy="523220"/>
          </a:xfrm>
          <a:prstGeom prst="rect">
            <a:avLst/>
          </a:prstGeom>
          <a:noFill/>
        </p:spPr>
        <p:txBody>
          <a:bodyPr wrap="square">
            <a:spAutoFit/>
          </a:bodyPr>
          <a:lstStyle/>
          <a:p>
            <a:pPr marL="0" indent="0" algn="ctr">
              <a:buNone/>
            </a:pPr>
            <a:r>
              <a:rPr lang="en-US" sz="1400" dirty="0">
                <a:solidFill>
                  <a:srgbClr val="000000"/>
                </a:solidFill>
                <a:effectLst/>
              </a:rPr>
              <a:t>Jassal, V. (2022). ‘ “Preserving what for whom?” Female victim/survivor perspectives on the silence behind child sexual abuse in Britain’s South Asian communities’ in </a:t>
            </a:r>
            <a:r>
              <a:rPr lang="en-US" sz="1400" dirty="0" err="1">
                <a:solidFill>
                  <a:srgbClr val="000000"/>
                </a:solidFill>
                <a:effectLst/>
              </a:rPr>
              <a:t>A.Gill</a:t>
            </a:r>
            <a:r>
              <a:rPr lang="en-US" sz="1400" dirty="0">
                <a:solidFill>
                  <a:srgbClr val="000000"/>
                </a:solidFill>
                <a:effectLst/>
              </a:rPr>
              <a:t> and </a:t>
            </a:r>
            <a:r>
              <a:rPr lang="en-US" sz="1400" dirty="0" err="1">
                <a:solidFill>
                  <a:srgbClr val="000000"/>
                </a:solidFill>
                <a:effectLst/>
              </a:rPr>
              <a:t>H.Begum</a:t>
            </a:r>
            <a:r>
              <a:rPr lang="en-US" sz="1400" dirty="0">
                <a:solidFill>
                  <a:srgbClr val="000000"/>
                </a:solidFill>
                <a:effectLst/>
              </a:rPr>
              <a:t> (eds). Child Sexual Abuse in Black and </a:t>
            </a:r>
            <a:r>
              <a:rPr lang="en-US" sz="1400" dirty="0" err="1">
                <a:solidFill>
                  <a:srgbClr val="000000"/>
                </a:solidFill>
                <a:effectLst/>
              </a:rPr>
              <a:t>Minoritised</a:t>
            </a:r>
            <a:r>
              <a:rPr lang="en-US" sz="1400" dirty="0">
                <a:solidFill>
                  <a:srgbClr val="000000"/>
                </a:solidFill>
                <a:effectLst/>
              </a:rPr>
              <a:t> Communities. Palgrave Macmillan.</a:t>
            </a:r>
            <a:endParaRPr lang="en-GB" sz="1400" dirty="0"/>
          </a:p>
        </p:txBody>
      </p:sp>
      <p:sp>
        <p:nvSpPr>
          <p:cNvPr id="8" name="Rectangle 7">
            <a:extLst>
              <a:ext uri="{FF2B5EF4-FFF2-40B4-BE49-F238E27FC236}">
                <a16:creationId xmlns:a16="http://schemas.microsoft.com/office/drawing/2014/main" id="{6E577C61-A9F1-64A4-C0D3-34801476663C}"/>
              </a:ext>
            </a:extLst>
          </p:cNvPr>
          <p:cNvSpPr/>
          <p:nvPr/>
        </p:nvSpPr>
        <p:spPr>
          <a:xfrm>
            <a:off x="4688957" y="5078320"/>
            <a:ext cx="3099391" cy="5635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Shame and </a:t>
            </a:r>
            <a:r>
              <a:rPr lang="en-US" b="1" dirty="0" err="1">
                <a:solidFill>
                  <a:schemeClr val="tx1"/>
                </a:solidFill>
              </a:rPr>
              <a:t>Honour</a:t>
            </a:r>
            <a:endParaRPr lang="en-GB" b="1" dirty="0">
              <a:solidFill>
                <a:schemeClr val="tx1"/>
              </a:solidFill>
            </a:endParaRPr>
          </a:p>
        </p:txBody>
      </p:sp>
      <p:pic>
        <p:nvPicPr>
          <p:cNvPr id="9" name="Picture 8" descr="A screenshot of a computer&#10;&#10;Description automatically generated">
            <a:extLst>
              <a:ext uri="{FF2B5EF4-FFF2-40B4-BE49-F238E27FC236}">
                <a16:creationId xmlns:a16="http://schemas.microsoft.com/office/drawing/2014/main" id="{0DE88940-EE2A-3F46-F50A-5FABF914DF42}"/>
              </a:ext>
            </a:extLst>
          </p:cNvPr>
          <p:cNvPicPr>
            <a:picLocks noChangeAspect="1"/>
          </p:cNvPicPr>
          <p:nvPr/>
        </p:nvPicPr>
        <p:blipFill rotWithShape="1">
          <a:blip r:embed="rId9"/>
          <a:srcRect l="34899" t="30333" r="32473" b="7031"/>
          <a:stretch/>
        </p:blipFill>
        <p:spPr bwMode="auto">
          <a:xfrm>
            <a:off x="9061450" y="1497502"/>
            <a:ext cx="2889250" cy="33954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2039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1">
            <a:extLst>
              <a:ext uri="{FF2B5EF4-FFF2-40B4-BE49-F238E27FC236}">
                <a16:creationId xmlns:a16="http://schemas.microsoft.com/office/drawing/2014/main" id="{A40394E4-C2B3-43AC-CEF3-9B82FF241A6C}"/>
              </a:ext>
            </a:extLst>
          </p:cNvPr>
          <p:cNvGraphicFramePr>
            <a:graphicFrameLocks noGrp="1"/>
          </p:cNvGraphicFramePr>
          <p:nvPr>
            <p:ph idx="1"/>
            <p:extLst>
              <p:ext uri="{D42A27DB-BD31-4B8C-83A1-F6EECF244321}">
                <p14:modId xmlns:p14="http://schemas.microsoft.com/office/powerpoint/2010/main" val="508568995"/>
              </p:ext>
            </p:extLst>
          </p:nvPr>
        </p:nvGraphicFramePr>
        <p:xfrm>
          <a:off x="810409" y="817161"/>
          <a:ext cx="8504237" cy="5335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Call for South Asian Victims of Childhood Sexual Abuse">
            <a:extLst>
              <a:ext uri="{FF2B5EF4-FFF2-40B4-BE49-F238E27FC236}">
                <a16:creationId xmlns:a16="http://schemas.microsoft.com/office/drawing/2014/main" id="{ABEE72AE-5453-5E68-1227-2ED2FE9E313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188" t="6246" r="18358" b="6097"/>
          <a:stretch/>
        </p:blipFill>
        <p:spPr bwMode="auto">
          <a:xfrm>
            <a:off x="9658432" y="1964511"/>
            <a:ext cx="2169043" cy="27503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6AA125-DC8B-D0FB-D6B5-EEC8A64093F2}"/>
              </a:ext>
            </a:extLst>
          </p:cNvPr>
          <p:cNvSpPr txBox="1"/>
          <p:nvPr/>
        </p:nvSpPr>
        <p:spPr>
          <a:xfrm>
            <a:off x="9658433" y="4660498"/>
            <a:ext cx="2169042" cy="369332"/>
          </a:xfrm>
          <a:prstGeom prst="rect">
            <a:avLst/>
          </a:prstGeom>
          <a:noFill/>
        </p:spPr>
        <p:txBody>
          <a:bodyPr wrap="square" rtlCol="0">
            <a:spAutoFit/>
          </a:bodyPr>
          <a:lstStyle/>
          <a:p>
            <a:pPr algn="ctr"/>
            <a:r>
              <a:rPr lang="en-US" i="1" dirty="0"/>
              <a:t>Vanisha Jassal </a:t>
            </a:r>
            <a:endParaRPr lang="en-GB" i="1" dirty="0"/>
          </a:p>
        </p:txBody>
      </p:sp>
    </p:spTree>
    <p:extLst>
      <p:ext uri="{BB962C8B-B14F-4D97-AF65-F5344CB8AC3E}">
        <p14:creationId xmlns:p14="http://schemas.microsoft.com/office/powerpoint/2010/main" val="438676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62A521DA-997A-4D2C-938E-DEF71B0DAFCE}"/>
              </a:ext>
            </a:extLst>
          </p:cNvPr>
          <p:cNvGraphicFramePr>
            <a:graphicFrameLocks/>
          </p:cNvGraphicFramePr>
          <p:nvPr>
            <p:extLst>
              <p:ext uri="{D42A27DB-BD31-4B8C-83A1-F6EECF244321}">
                <p14:modId xmlns:p14="http://schemas.microsoft.com/office/powerpoint/2010/main" val="1498558428"/>
              </p:ext>
            </p:extLst>
          </p:nvPr>
        </p:nvGraphicFramePr>
        <p:xfrm>
          <a:off x="671173" y="1389506"/>
          <a:ext cx="10094912" cy="4313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9500125-6564-B0E6-6B0D-510D3A34D569}"/>
              </a:ext>
            </a:extLst>
          </p:cNvPr>
          <p:cNvSpPr txBox="1">
            <a:spLocks/>
          </p:cNvSpPr>
          <p:nvPr/>
        </p:nvSpPr>
        <p:spPr>
          <a:xfrm>
            <a:off x="671172" y="596385"/>
            <a:ext cx="9355329" cy="6530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a:lstStyle>
          <a:p>
            <a:r>
              <a:rPr lang="en-US" sz="3200"/>
              <a:t>Addressing the problem </a:t>
            </a:r>
            <a:endParaRPr lang="en-GB" sz="3200" dirty="0"/>
          </a:p>
        </p:txBody>
      </p:sp>
    </p:spTree>
    <p:extLst>
      <p:ext uri="{BB962C8B-B14F-4D97-AF65-F5344CB8AC3E}">
        <p14:creationId xmlns:p14="http://schemas.microsoft.com/office/powerpoint/2010/main" val="121271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052BA527-DDE8-A256-C272-7D958C30B386}"/>
              </a:ext>
            </a:extLst>
          </p:cNvPr>
          <p:cNvGraphicFramePr>
            <a:graphicFrameLocks/>
          </p:cNvGraphicFramePr>
          <p:nvPr>
            <p:extLst>
              <p:ext uri="{D42A27DB-BD31-4B8C-83A1-F6EECF244321}">
                <p14:modId xmlns:p14="http://schemas.microsoft.com/office/powerpoint/2010/main" val="576396193"/>
              </p:ext>
            </p:extLst>
          </p:nvPr>
        </p:nvGraphicFramePr>
        <p:xfrm>
          <a:off x="1135063" y="2415382"/>
          <a:ext cx="10094912" cy="4313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66A4626-0655-A843-8BF7-69EAE1C57DB1}"/>
              </a:ext>
            </a:extLst>
          </p:cNvPr>
          <p:cNvSpPr txBox="1">
            <a:spLocks/>
          </p:cNvSpPr>
          <p:nvPr/>
        </p:nvSpPr>
        <p:spPr>
          <a:xfrm>
            <a:off x="963273" y="179436"/>
            <a:ext cx="3983377" cy="6530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a:lstStyle>
          <a:p>
            <a:r>
              <a:rPr lang="en-US" sz="2400"/>
              <a:t>Transitioning from practice thinking to practice action: ASKED model of cultural competency </a:t>
            </a:r>
            <a:endParaRPr lang="en-GB" sz="2400" dirty="0"/>
          </a:p>
        </p:txBody>
      </p:sp>
      <p:sp>
        <p:nvSpPr>
          <p:cNvPr id="4" name="TextBox 3">
            <a:extLst>
              <a:ext uri="{FF2B5EF4-FFF2-40B4-BE49-F238E27FC236}">
                <a16:creationId xmlns:a16="http://schemas.microsoft.com/office/drawing/2014/main" id="{AFB0F007-DDBB-8936-BAFD-C81F0E19D4C1}"/>
              </a:ext>
            </a:extLst>
          </p:cNvPr>
          <p:cNvSpPr txBox="1"/>
          <p:nvPr/>
        </p:nvSpPr>
        <p:spPr>
          <a:xfrm>
            <a:off x="388579" y="5744392"/>
            <a:ext cx="1149387" cy="738664"/>
          </a:xfrm>
          <a:prstGeom prst="rect">
            <a:avLst/>
          </a:prstGeom>
          <a:noFill/>
        </p:spPr>
        <p:txBody>
          <a:bodyPr wrap="square">
            <a:spAutoFit/>
          </a:bodyPr>
          <a:lstStyle/>
          <a:p>
            <a:pPr marL="0" indent="0" algn="ctr">
              <a:buNone/>
            </a:pPr>
            <a:r>
              <a:rPr lang="en-US" sz="1400" dirty="0">
                <a:solidFill>
                  <a:srgbClr val="000000"/>
                </a:solidFill>
                <a:effectLst/>
              </a:rPr>
              <a:t>Laird and Williams (2023)</a:t>
            </a:r>
            <a:endParaRPr lang="en-GB" sz="1400" dirty="0"/>
          </a:p>
        </p:txBody>
      </p:sp>
      <p:sp>
        <p:nvSpPr>
          <p:cNvPr id="5" name="Rectangle: Rounded Corners 4">
            <a:extLst>
              <a:ext uri="{FF2B5EF4-FFF2-40B4-BE49-F238E27FC236}">
                <a16:creationId xmlns:a16="http://schemas.microsoft.com/office/drawing/2014/main" id="{8491202E-CBA6-C690-29B1-24345357465C}"/>
              </a:ext>
            </a:extLst>
          </p:cNvPr>
          <p:cNvSpPr/>
          <p:nvPr/>
        </p:nvSpPr>
        <p:spPr>
          <a:xfrm>
            <a:off x="5232593" y="711200"/>
            <a:ext cx="2184207" cy="142523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200" dirty="0">
                <a:solidFill>
                  <a:schemeClr val="tx1"/>
                </a:solidFill>
                <a:effectLst/>
                <a:ea typeface="Calibri" panose="020F0502020204030204" pitchFamily="34" charset="0"/>
                <a:cs typeface="AdvOT3c2d9f11"/>
              </a:rPr>
              <a:t>Recognising how our values and beliefs shape our interpretation of the observed and experienced, including our perceptions of people from a different cultural background.</a:t>
            </a:r>
            <a:endParaRPr lang="en-GB" sz="1200" dirty="0">
              <a:solidFill>
                <a:schemeClr val="tx1"/>
              </a:solidFill>
              <a:effectLst/>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4F63ED56-7E03-A972-3AF8-44E59CAD6C49}"/>
              </a:ext>
            </a:extLst>
          </p:cNvPr>
          <p:cNvSpPr/>
          <p:nvPr/>
        </p:nvSpPr>
        <p:spPr>
          <a:xfrm>
            <a:off x="8829929" y="2311400"/>
            <a:ext cx="2400046" cy="159329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200" dirty="0">
                <a:solidFill>
                  <a:schemeClr val="tx1"/>
                </a:solidFill>
                <a:effectLst/>
                <a:ea typeface="Calibri" panose="020F0502020204030204" pitchFamily="34" charset="0"/>
                <a:cs typeface="AdvOT3c2d9f11"/>
              </a:rPr>
              <a:t>Ability to collect, comprehend and accurately analyse cultural information regarding beliefs, values and practices relevant to a family</a:t>
            </a:r>
            <a:r>
              <a:rPr lang="en-GB" sz="1200" dirty="0">
                <a:solidFill>
                  <a:schemeClr val="tx1"/>
                </a:solidFill>
                <a:effectLst/>
                <a:ea typeface="Calibri" panose="020F0502020204030204" pitchFamily="34" charset="0"/>
                <a:cs typeface="AdvOT8608a8d1+20"/>
              </a:rPr>
              <a:t>’</a:t>
            </a:r>
            <a:r>
              <a:rPr lang="en-GB" sz="1200" dirty="0">
                <a:solidFill>
                  <a:schemeClr val="tx1"/>
                </a:solidFill>
                <a:effectLst/>
                <a:ea typeface="Calibri" panose="020F0502020204030204" pitchFamily="34" charset="0"/>
                <a:cs typeface="AdvOT3c2d9f11"/>
              </a:rPr>
              <a:t>s needs and problems as part of the assessment and care planning process.</a:t>
            </a:r>
            <a:endParaRPr lang="en-GB" sz="1200" dirty="0">
              <a:solidFill>
                <a:schemeClr val="tx1"/>
              </a:solidFill>
              <a:effectLst/>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86DEFE9E-8F23-9D3C-4C2E-0F762EA276B7}"/>
              </a:ext>
            </a:extLst>
          </p:cNvPr>
          <p:cNvSpPr/>
          <p:nvPr/>
        </p:nvSpPr>
        <p:spPr>
          <a:xfrm>
            <a:off x="8289278" y="5089172"/>
            <a:ext cx="1889772" cy="1317978"/>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200" dirty="0">
                <a:solidFill>
                  <a:schemeClr val="tx1"/>
                </a:solidFill>
                <a:effectLst/>
                <a:ea typeface="Calibri" panose="020F0502020204030204" pitchFamily="34" charset="0"/>
                <a:cs typeface="AdvOT3c2d9f11"/>
              </a:rPr>
              <a:t>Comprises searching for and acquiring detailed information about other cultures, faiths and ethnic groups while avoiding stereotyping.</a:t>
            </a:r>
            <a:endParaRPr lang="en-GB" sz="1200" dirty="0">
              <a:solidFill>
                <a:schemeClr val="tx1"/>
              </a:solidFill>
              <a:effectLst/>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D04DFC4F-E4F3-19AE-EC48-C793357A4FF3}"/>
              </a:ext>
            </a:extLst>
          </p:cNvPr>
          <p:cNvSpPr/>
          <p:nvPr/>
        </p:nvSpPr>
        <p:spPr>
          <a:xfrm>
            <a:off x="1595116" y="4838701"/>
            <a:ext cx="2494259" cy="1616574"/>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200" dirty="0">
                <a:solidFill>
                  <a:schemeClr val="tx1"/>
                </a:solidFill>
                <a:effectLst/>
                <a:ea typeface="Calibri" panose="020F0502020204030204" pitchFamily="34" charset="0"/>
                <a:cs typeface="AdvOT3c2d9f11"/>
              </a:rPr>
              <a:t>It means going beyond mere interaction with families from ethnically diverse backgrounds. It requires meaningful cross-cultural engagement which modi</a:t>
            </a:r>
            <a:r>
              <a:rPr lang="en-GB" sz="1200" dirty="0">
                <a:solidFill>
                  <a:schemeClr val="tx1"/>
                </a:solidFill>
                <a:effectLst/>
                <a:ea typeface="Calibri" panose="020F0502020204030204" pitchFamily="34" charset="0"/>
                <a:cs typeface="AdvOT3c2d9f11+fb"/>
              </a:rPr>
              <a:t>fi</a:t>
            </a:r>
            <a:r>
              <a:rPr lang="en-GB" sz="1200" dirty="0">
                <a:solidFill>
                  <a:schemeClr val="tx1"/>
                </a:solidFill>
                <a:effectLst/>
                <a:ea typeface="Calibri" panose="020F0502020204030204" pitchFamily="34" charset="0"/>
                <a:cs typeface="AdvOT3c2d9f11"/>
              </a:rPr>
              <a:t>es the practitioner</a:t>
            </a:r>
            <a:r>
              <a:rPr lang="en-GB" sz="1200" dirty="0">
                <a:solidFill>
                  <a:schemeClr val="tx1"/>
                </a:solidFill>
                <a:effectLst/>
                <a:ea typeface="Calibri" panose="020F0502020204030204" pitchFamily="34" charset="0"/>
                <a:cs typeface="AdvOT8608a8d1+20"/>
              </a:rPr>
              <a:t>’</a:t>
            </a:r>
            <a:r>
              <a:rPr lang="en-GB" sz="1200" dirty="0">
                <a:solidFill>
                  <a:schemeClr val="tx1"/>
                </a:solidFill>
                <a:effectLst/>
                <a:ea typeface="Calibri" panose="020F0502020204030204" pitchFamily="34" charset="0"/>
                <a:cs typeface="AdvOT3c2d9f11"/>
              </a:rPr>
              <a:t>s existing beliefs and perceptions regarding a particular ethnic group.</a:t>
            </a:r>
            <a:endParaRPr lang="en-GB" sz="1200" dirty="0">
              <a:solidFill>
                <a:schemeClr val="tx1"/>
              </a:solidFill>
              <a:effectLst/>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72EAB08F-D6FC-A174-BE0A-26B3B3B0B9A4}"/>
              </a:ext>
            </a:extLst>
          </p:cNvPr>
          <p:cNvSpPr/>
          <p:nvPr/>
        </p:nvSpPr>
        <p:spPr>
          <a:xfrm>
            <a:off x="1077913" y="2073332"/>
            <a:ext cx="2418617" cy="19497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200" dirty="0">
                <a:solidFill>
                  <a:schemeClr val="tx1"/>
                </a:solidFill>
                <a:effectLst/>
                <a:ea typeface="Calibri" panose="020F0502020204030204" pitchFamily="34" charset="0"/>
                <a:cs typeface="AdvOT3c2d9f11"/>
              </a:rPr>
              <a:t>This concerns the practitioner</a:t>
            </a:r>
            <a:r>
              <a:rPr lang="en-GB" sz="1200" dirty="0">
                <a:solidFill>
                  <a:schemeClr val="tx1"/>
                </a:solidFill>
                <a:effectLst/>
                <a:ea typeface="Calibri" panose="020F0502020204030204" pitchFamily="34" charset="0"/>
                <a:cs typeface="AdvOT8608a8d1+20"/>
              </a:rPr>
              <a:t>’</a:t>
            </a:r>
            <a:r>
              <a:rPr lang="en-GB" sz="1200" dirty="0">
                <a:solidFill>
                  <a:schemeClr val="tx1"/>
                </a:solidFill>
                <a:effectLst/>
                <a:ea typeface="Calibri" panose="020F0502020204030204" pitchFamily="34" charset="0"/>
                <a:cs typeface="AdvOT3c2d9f11"/>
              </a:rPr>
              <a:t>s motivation to </a:t>
            </a:r>
            <a:r>
              <a:rPr lang="en-GB" sz="1200" dirty="0">
                <a:solidFill>
                  <a:schemeClr val="tx1"/>
                </a:solidFill>
                <a:effectLst/>
                <a:ea typeface="Calibri" panose="020F0502020204030204" pitchFamily="34" charset="0"/>
                <a:cs typeface="AdvOT21bf1298.I"/>
              </a:rPr>
              <a:t>want </a:t>
            </a:r>
            <a:r>
              <a:rPr lang="en-GB" sz="1200" dirty="0">
                <a:solidFill>
                  <a:schemeClr val="tx1"/>
                </a:solidFill>
                <a:effectLst/>
                <a:ea typeface="Calibri" panose="020F0502020204030204" pitchFamily="34" charset="0"/>
                <a:cs typeface="AdvOT3c2d9f11"/>
              </a:rPr>
              <a:t>to, rather than </a:t>
            </a:r>
            <a:r>
              <a:rPr lang="en-GB" sz="1200" dirty="0">
                <a:solidFill>
                  <a:schemeClr val="tx1"/>
                </a:solidFill>
                <a:effectLst/>
                <a:ea typeface="Calibri" panose="020F0502020204030204" pitchFamily="34" charset="0"/>
                <a:cs typeface="AdvOT21bf1298.I"/>
              </a:rPr>
              <a:t>have </a:t>
            </a:r>
            <a:r>
              <a:rPr lang="en-GB" sz="1200" dirty="0">
                <a:solidFill>
                  <a:schemeClr val="tx1"/>
                </a:solidFill>
                <a:effectLst/>
                <a:ea typeface="Calibri" panose="020F0502020204030204" pitchFamily="34" charset="0"/>
                <a:cs typeface="AdvOT3c2d9f11"/>
              </a:rPr>
              <a:t>to, engage in the above four processes. It encompasses a willingness to accept differences, recognise similarities, and learn from family members about their culture and faith.</a:t>
            </a:r>
            <a:endParaRPr lang="en-GB" sz="1200" dirty="0">
              <a:solidFill>
                <a:schemeClr val="tx1"/>
              </a:solidFill>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05BDB39-E2DE-99A3-CD49-BAFD1426DC0D}"/>
              </a:ext>
            </a:extLst>
          </p:cNvPr>
          <p:cNvSpPr txBox="1"/>
          <p:nvPr/>
        </p:nvSpPr>
        <p:spPr>
          <a:xfrm>
            <a:off x="10606050" y="5744392"/>
            <a:ext cx="1149387" cy="738664"/>
          </a:xfrm>
          <a:prstGeom prst="rect">
            <a:avLst/>
          </a:prstGeom>
          <a:noFill/>
        </p:spPr>
        <p:txBody>
          <a:bodyPr wrap="square">
            <a:spAutoFit/>
          </a:bodyPr>
          <a:lstStyle/>
          <a:p>
            <a:pPr marL="0" indent="0" algn="ctr">
              <a:buNone/>
            </a:pPr>
            <a:r>
              <a:rPr lang="en-US" sz="1400" dirty="0">
                <a:solidFill>
                  <a:srgbClr val="000000"/>
                </a:solidFill>
                <a:effectLst/>
              </a:rPr>
              <a:t>Laird and </a:t>
            </a:r>
            <a:r>
              <a:rPr lang="en-US" sz="1400" dirty="0" err="1">
                <a:solidFill>
                  <a:srgbClr val="000000"/>
                </a:solidFill>
                <a:effectLst/>
              </a:rPr>
              <a:t>Tedam</a:t>
            </a:r>
            <a:r>
              <a:rPr lang="en-US" sz="1400" dirty="0">
                <a:solidFill>
                  <a:srgbClr val="000000"/>
                </a:solidFill>
                <a:effectLst/>
              </a:rPr>
              <a:t> (2019)</a:t>
            </a:r>
            <a:endParaRPr lang="en-GB" sz="1400" dirty="0"/>
          </a:p>
        </p:txBody>
      </p:sp>
    </p:spTree>
    <p:extLst>
      <p:ext uri="{BB962C8B-B14F-4D97-AF65-F5344CB8AC3E}">
        <p14:creationId xmlns:p14="http://schemas.microsoft.com/office/powerpoint/2010/main" val="262517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3BC9CA-CFFC-BF1F-EF1E-5A246C809093}"/>
              </a:ext>
            </a:extLst>
          </p:cNvPr>
          <p:cNvSpPr>
            <a:spLocks noGrp="1"/>
          </p:cNvSpPr>
          <p:nvPr>
            <p:ph idx="1"/>
          </p:nvPr>
        </p:nvSpPr>
        <p:spPr>
          <a:xfrm>
            <a:off x="671173" y="1249390"/>
            <a:ext cx="10095978" cy="5360132"/>
          </a:xfrm>
        </p:spPr>
        <p:txBody>
          <a:bodyPr/>
          <a:lstStyle/>
          <a:p>
            <a:pPr marL="0" indent="0">
              <a:buNone/>
            </a:pPr>
            <a:r>
              <a:rPr lang="en-GB" b="1" dirty="0">
                <a:latin typeface="Overpass" panose="00000500000000000000" pitchFamily="50" charset="0"/>
              </a:rPr>
              <a:t>What is CRT?</a:t>
            </a:r>
            <a:endParaRPr lang="en-GB" b="1" dirty="0"/>
          </a:p>
          <a:p>
            <a:pPr marL="0" indent="0">
              <a:buNone/>
            </a:pPr>
            <a:endParaRPr lang="en-GB" dirty="0"/>
          </a:p>
        </p:txBody>
      </p:sp>
      <p:sp>
        <p:nvSpPr>
          <p:cNvPr id="3" name="Title 2">
            <a:extLst>
              <a:ext uri="{FF2B5EF4-FFF2-40B4-BE49-F238E27FC236}">
                <a16:creationId xmlns:a16="http://schemas.microsoft.com/office/drawing/2014/main" id="{0515B011-DC57-93BF-557E-BADFA3D84243}"/>
              </a:ext>
            </a:extLst>
          </p:cNvPr>
          <p:cNvSpPr>
            <a:spLocks noGrp="1"/>
          </p:cNvSpPr>
          <p:nvPr>
            <p:ph type="title"/>
          </p:nvPr>
        </p:nvSpPr>
        <p:spPr>
          <a:xfrm>
            <a:off x="671172" y="596385"/>
            <a:ext cx="9526123" cy="653005"/>
          </a:xfrm>
        </p:spPr>
        <p:txBody>
          <a:bodyPr/>
          <a:lstStyle/>
          <a:p>
            <a:r>
              <a:rPr lang="en-US" sz="2800" dirty="0">
                <a:solidFill>
                  <a:srgbClr val="000000"/>
                </a:solidFill>
                <a:latin typeface="Overpass" panose="020B0604020202020204" charset="0"/>
              </a:rPr>
              <a:t>Critical Race Theory (CRT) and Child Protection </a:t>
            </a:r>
            <a:br>
              <a:rPr lang="en-US" sz="2800" dirty="0">
                <a:solidFill>
                  <a:srgbClr val="000000"/>
                </a:solidFill>
                <a:latin typeface="Overpass" panose="020B0604020202020204" charset="0"/>
              </a:rPr>
            </a:br>
            <a:endParaRPr lang="en-GB" sz="2800" dirty="0"/>
          </a:p>
        </p:txBody>
      </p:sp>
      <p:sp>
        <p:nvSpPr>
          <p:cNvPr id="4" name="Content Placeholder 2">
            <a:extLst>
              <a:ext uri="{FF2B5EF4-FFF2-40B4-BE49-F238E27FC236}">
                <a16:creationId xmlns:a16="http://schemas.microsoft.com/office/drawing/2014/main" id="{F7C37415-CB5A-49EF-D480-113210D51805}"/>
              </a:ext>
            </a:extLst>
          </p:cNvPr>
          <p:cNvSpPr txBox="1">
            <a:spLocks/>
          </p:cNvSpPr>
          <p:nvPr/>
        </p:nvSpPr>
        <p:spPr>
          <a:xfrm>
            <a:off x="838199" y="1679714"/>
            <a:ext cx="10830339" cy="492980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Overpass" panose="00000500000000000000" pitchFamily="50" charset="0"/>
              </a:rPr>
              <a:t>It is the understanding of lived oppression—the struggle to make a way out of no way—which propels us to problematise dominant ideologies in which knowledge is constructed.</a:t>
            </a:r>
          </a:p>
          <a:p>
            <a:pPr marL="0" indent="0">
              <a:buNone/>
            </a:pPr>
            <a:r>
              <a:rPr lang="en-GB" dirty="0">
                <a:latin typeface="Overpass" panose="00000500000000000000" pitchFamily="50" charset="0"/>
              </a:rPr>
              <a:t>Tyson (2003, p 20)</a:t>
            </a:r>
          </a:p>
          <a:p>
            <a:pPr marL="0" indent="0">
              <a:buNone/>
            </a:pPr>
            <a:endParaRPr lang="en-GB" dirty="0">
              <a:latin typeface="Overpass" panose="00000500000000000000" pitchFamily="50" charset="0"/>
            </a:endParaRPr>
          </a:p>
          <a:p>
            <a:pPr marL="0" indent="0">
              <a:buNone/>
            </a:pPr>
            <a:r>
              <a:rPr lang="en-GB" b="1" dirty="0">
                <a:solidFill>
                  <a:srgbClr val="FF0000"/>
                </a:solidFill>
                <a:latin typeface="Overpass" panose="00000500000000000000" pitchFamily="50" charset="0"/>
              </a:rPr>
              <a:t>Critical race theory (CRT) provides a framework for examining power structures that maintain racial inequities and developing strategies for action and change</a:t>
            </a:r>
            <a:r>
              <a:rPr lang="en-GB" dirty="0">
                <a:solidFill>
                  <a:srgbClr val="FF0000"/>
                </a:solidFill>
                <a:latin typeface="Overpass" panose="00000500000000000000" pitchFamily="50" charset="0"/>
              </a:rPr>
              <a:t>. </a:t>
            </a:r>
            <a:r>
              <a:rPr lang="en-GB" dirty="0">
                <a:latin typeface="Overpass" panose="00000500000000000000" pitchFamily="50" charset="0"/>
              </a:rPr>
              <a:t>Though social work acknowledges racial disparities and the role of racism when identifying and attempting to ameliorate social problems, the profession has not fully incorporated CRT. </a:t>
            </a:r>
            <a:r>
              <a:rPr lang="en-GB" b="1" dirty="0">
                <a:solidFill>
                  <a:srgbClr val="FF0000"/>
                </a:solidFill>
                <a:latin typeface="Overpass" panose="00000500000000000000" pitchFamily="50" charset="0"/>
              </a:rPr>
              <a:t>Covert and institutional racism continues to operate through policies and practices embedded within social structures, systems, and institutions that systematically reflect and produce racial inequality. </a:t>
            </a:r>
          </a:p>
          <a:p>
            <a:pPr marL="0" indent="0">
              <a:buNone/>
            </a:pPr>
            <a:r>
              <a:rPr lang="en-GB" b="0" i="0" dirty="0">
                <a:solidFill>
                  <a:srgbClr val="222222"/>
                </a:solidFill>
                <a:effectLst/>
                <a:latin typeface="Overpass" panose="00000500000000000000" pitchFamily="50" charset="0"/>
              </a:rPr>
              <a:t>Kolivoski et al</a:t>
            </a:r>
            <a:r>
              <a:rPr lang="en-GB" dirty="0">
                <a:solidFill>
                  <a:srgbClr val="222222"/>
                </a:solidFill>
                <a:latin typeface="Overpass" panose="00000500000000000000" pitchFamily="50" charset="0"/>
              </a:rPr>
              <a:t> </a:t>
            </a:r>
            <a:r>
              <a:rPr lang="en-GB" b="0" i="0" dirty="0">
                <a:solidFill>
                  <a:srgbClr val="222222"/>
                </a:solidFill>
                <a:effectLst/>
                <a:latin typeface="Overpass" panose="00000500000000000000" pitchFamily="50" charset="0"/>
              </a:rPr>
              <a:t>(2014, p269)</a:t>
            </a:r>
          </a:p>
          <a:p>
            <a:pPr marL="0" indent="0">
              <a:buNone/>
            </a:pPr>
            <a:endParaRPr lang="en-GB" dirty="0">
              <a:latin typeface="Overpass" panose="00000500000000000000" pitchFamily="50" charset="0"/>
            </a:endParaRPr>
          </a:p>
          <a:p>
            <a:pPr marL="0" indent="0">
              <a:buNone/>
            </a:pPr>
            <a:r>
              <a:rPr lang="en-GB" b="1" dirty="0">
                <a:solidFill>
                  <a:srgbClr val="FF0000"/>
                </a:solidFill>
                <a:latin typeface="Overpass" panose="00000500000000000000" pitchFamily="50" charset="0"/>
              </a:rPr>
              <a:t>Where racism and the distribution of power and resources disproportionately marginalise racialised people’s position in society, CRT ensures that they remain central to research investigations or critical lenses rather than at convenient margins.</a:t>
            </a:r>
          </a:p>
          <a:p>
            <a:pPr marL="0" indent="0">
              <a:buNone/>
            </a:pPr>
            <a:r>
              <a:rPr lang="en-GB" b="0" i="0" dirty="0">
                <a:effectLst/>
                <a:latin typeface="Overpass" panose="00000500000000000000" pitchFamily="50" charset="0"/>
              </a:rPr>
              <a:t>Hylton (2012, p2) </a:t>
            </a:r>
          </a:p>
          <a:p>
            <a:pPr marL="0" indent="0">
              <a:buNone/>
            </a:pPr>
            <a:endParaRPr lang="en-GB" dirty="0">
              <a:latin typeface="Overpass" panose="00000500000000000000" pitchFamily="50" charset="0"/>
            </a:endParaRPr>
          </a:p>
          <a:p>
            <a:pPr marL="0" indent="0">
              <a:buNone/>
            </a:pPr>
            <a:r>
              <a:rPr lang="en-GB" dirty="0">
                <a:latin typeface="Overpass" panose="00000500000000000000" pitchFamily="50" charset="0"/>
              </a:rPr>
              <a:t>CRT provides a platform through which a society's assumed ontological and epistemological norms, values, beliefs and accepted behaviours can be interrogated to reveal how they function in creating blind spots for racism.</a:t>
            </a:r>
          </a:p>
          <a:p>
            <a:pPr marL="0" indent="0">
              <a:buNone/>
            </a:pPr>
            <a:r>
              <a:rPr lang="en-GB" b="0" i="0" dirty="0">
                <a:solidFill>
                  <a:srgbClr val="222222"/>
                </a:solidFill>
                <a:effectLst/>
                <a:latin typeface="Overpass" panose="00000500000000000000" pitchFamily="50" charset="0"/>
              </a:rPr>
              <a:t>Gatwiri and Anderson (2021, p154)</a:t>
            </a:r>
            <a:endParaRPr lang="en-GB" dirty="0">
              <a:latin typeface="Overpass" panose="00000500000000000000" pitchFamily="50" charset="0"/>
            </a:endParaRPr>
          </a:p>
        </p:txBody>
      </p:sp>
    </p:spTree>
    <p:extLst>
      <p:ext uri="{BB962C8B-B14F-4D97-AF65-F5344CB8AC3E}">
        <p14:creationId xmlns:p14="http://schemas.microsoft.com/office/powerpoint/2010/main" val="16529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ld Q: Black professionals urge education secretary to take action  following strip-search | The Independent">
            <a:extLst>
              <a:ext uri="{FF2B5EF4-FFF2-40B4-BE49-F238E27FC236}">
                <a16:creationId xmlns:a16="http://schemas.microsoft.com/office/drawing/2014/main" id="{E0AC5404-3C3E-0CE5-09AD-D16573A2ECBF}"/>
              </a:ext>
            </a:extLst>
          </p:cNvPr>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l="27267" r="27265" b="-2"/>
          <a:stretch/>
        </p:blipFill>
        <p:spPr bwMode="auto">
          <a:xfrm>
            <a:off x="-7189" y="-3579"/>
            <a:ext cx="4683360" cy="6875648"/>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 Placeholder 2">
            <a:extLst>
              <a:ext uri="{FF2B5EF4-FFF2-40B4-BE49-F238E27FC236}">
                <a16:creationId xmlns:a16="http://schemas.microsoft.com/office/drawing/2014/main" id="{80893A23-BBE6-E896-96B4-C0E03F1DE8A0}"/>
              </a:ext>
            </a:extLst>
          </p:cNvPr>
          <p:cNvSpPr>
            <a:spLocks noGrp="1"/>
          </p:cNvSpPr>
          <p:nvPr>
            <p:ph type="body" sz="quarter" idx="10"/>
          </p:nvPr>
        </p:nvSpPr>
        <p:spPr>
          <a:xfrm>
            <a:off x="5760525" y="4574585"/>
            <a:ext cx="4711107" cy="746125"/>
          </a:xfrm>
        </p:spPr>
        <p:txBody>
          <a:bodyPr/>
          <a:lstStyle/>
          <a:p>
            <a:endParaRPr lang="en-US" dirty="0"/>
          </a:p>
        </p:txBody>
      </p:sp>
      <p:sp>
        <p:nvSpPr>
          <p:cNvPr id="2" name="Title 1">
            <a:extLst>
              <a:ext uri="{FF2B5EF4-FFF2-40B4-BE49-F238E27FC236}">
                <a16:creationId xmlns:a16="http://schemas.microsoft.com/office/drawing/2014/main" id="{25AF250A-525F-4D1B-4700-1B3DAF882AD0}"/>
              </a:ext>
            </a:extLst>
          </p:cNvPr>
          <p:cNvSpPr>
            <a:spLocks noGrp="1"/>
          </p:cNvSpPr>
          <p:nvPr>
            <p:ph type="title"/>
          </p:nvPr>
        </p:nvSpPr>
        <p:spPr>
          <a:xfrm>
            <a:off x="5760525" y="2078174"/>
            <a:ext cx="4711107" cy="2144681"/>
          </a:xfrm>
        </p:spPr>
        <p:txBody>
          <a:bodyPr vert="horz" lIns="91440" tIns="45720" rIns="91440" bIns="45720" rtlCol="0" anchor="t" anchorCtr="0">
            <a:normAutofit/>
          </a:bodyPr>
          <a:lstStyle/>
          <a:p>
            <a:r>
              <a:rPr lang="en-US" sz="3600"/>
              <a:t>Child Q: Setting the scene and exploring the professional context</a:t>
            </a:r>
          </a:p>
        </p:txBody>
      </p:sp>
    </p:spTree>
    <p:extLst>
      <p:ext uri="{BB962C8B-B14F-4D97-AF65-F5344CB8AC3E}">
        <p14:creationId xmlns:p14="http://schemas.microsoft.com/office/powerpoint/2010/main" val="2105509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8FE3D47-8CC2-3512-9E92-F07276512447}"/>
              </a:ext>
            </a:extLst>
          </p:cNvPr>
          <p:cNvSpPr>
            <a:spLocks/>
          </p:cNvSpPr>
          <p:nvPr/>
        </p:nvSpPr>
        <p:spPr>
          <a:xfrm>
            <a:off x="370327" y="2465388"/>
            <a:ext cx="6440557" cy="3669665"/>
          </a:xfrm>
          <a:prstGeom prst="rect">
            <a:avLst/>
          </a:prstGeom>
        </p:spPr>
        <p:txBody>
          <a:bodyPr>
            <a:noAutofit/>
          </a:bodyPr>
          <a:lstStyle/>
          <a:p>
            <a:pPr defTabSz="923544">
              <a:spcAft>
                <a:spcPts val="600"/>
              </a:spcAft>
            </a:pPr>
            <a:r>
              <a:rPr lang="en-GB" kern="1200" dirty="0">
                <a:solidFill>
                  <a:schemeClr val="tx1"/>
                </a:solidFill>
                <a:latin typeface="Overpass" panose="00000500000000000000" pitchFamily="50" charset="0"/>
              </a:rPr>
              <a:t>The malignant spectre of institutional racism in safeguarding: </a:t>
            </a:r>
            <a:br>
              <a:rPr lang="en-GB" kern="1200" dirty="0">
                <a:solidFill>
                  <a:schemeClr val="tx1"/>
                </a:solidFill>
                <a:latin typeface="Overpass" panose="00000500000000000000" pitchFamily="50" charset="0"/>
              </a:rPr>
            </a:br>
            <a:r>
              <a:rPr lang="en-GB" kern="1200" dirty="0">
                <a:solidFill>
                  <a:schemeClr val="tx1"/>
                </a:solidFill>
                <a:latin typeface="Overpass" panose="00000500000000000000" pitchFamily="50" charset="0"/>
              </a:rPr>
              <a:t>How does the case of Child Q confront and disrupt the professional status quo? </a:t>
            </a:r>
            <a:r>
              <a:rPr lang="en-GB" b="0" i="0" dirty="0">
                <a:effectLst/>
                <a:latin typeface="-apple-system"/>
              </a:rPr>
              <a:t>The Joint Social Work Education and Research Conference </a:t>
            </a:r>
            <a:r>
              <a:rPr lang="en-GB" b="0" i="0" dirty="0">
                <a:solidFill>
                  <a:srgbClr val="444444"/>
                </a:solidFill>
                <a:effectLst/>
                <a:latin typeface="-apple-system"/>
              </a:rPr>
              <a:t>(</a:t>
            </a:r>
            <a:r>
              <a:rPr lang="en-GB" kern="1200" dirty="0">
                <a:solidFill>
                  <a:schemeClr val="tx1"/>
                </a:solidFill>
                <a:latin typeface="Overpass" panose="00000500000000000000" pitchFamily="50" charset="0"/>
              </a:rPr>
              <a:t>JSWEC 2022)</a:t>
            </a:r>
          </a:p>
          <a:p>
            <a:pPr defTabSz="923544">
              <a:spcAft>
                <a:spcPts val="600"/>
              </a:spcAft>
            </a:pPr>
            <a:endParaRPr lang="en-GB" kern="1200" dirty="0">
              <a:solidFill>
                <a:schemeClr val="tx1"/>
              </a:solidFill>
              <a:latin typeface="Overpass" panose="00000500000000000000" pitchFamily="50" charset="0"/>
            </a:endParaRPr>
          </a:p>
          <a:p>
            <a:pPr defTabSz="923544">
              <a:spcAft>
                <a:spcPts val="600"/>
              </a:spcAft>
            </a:pPr>
            <a:r>
              <a:rPr lang="en-GB" kern="1200" dirty="0">
                <a:solidFill>
                  <a:schemeClr val="tx1"/>
                </a:solidFill>
                <a:latin typeface="Overpass" panose="00000500000000000000" pitchFamily="50" charset="0"/>
              </a:rPr>
              <a:t>Drew, I., Pierre, R. and Sen, R., 2023. Exploring and re-imagining children’s services in England through a decolonial frame. In </a:t>
            </a:r>
            <a:r>
              <a:rPr lang="en-GB" i="1" kern="1200" dirty="0">
                <a:solidFill>
                  <a:schemeClr val="tx1"/>
                </a:solidFill>
                <a:latin typeface="Overpass" panose="00000500000000000000" pitchFamily="50" charset="0"/>
              </a:rPr>
              <a:t>The Future of Children’s Care</a:t>
            </a:r>
            <a:r>
              <a:rPr lang="en-GB" kern="1200" dirty="0">
                <a:solidFill>
                  <a:schemeClr val="tx1"/>
                </a:solidFill>
                <a:latin typeface="Overpass" panose="00000500000000000000" pitchFamily="50" charset="0"/>
              </a:rPr>
              <a:t> (pp. 101-121). Policy Press.</a:t>
            </a:r>
            <a:endParaRPr lang="en-US" kern="1200" dirty="0">
              <a:solidFill>
                <a:schemeClr val="tx1"/>
              </a:solidFill>
              <a:latin typeface="Overpass" panose="00000500000000000000" pitchFamily="50" charset="0"/>
            </a:endParaRPr>
          </a:p>
          <a:p>
            <a:pPr defTabSz="923544">
              <a:spcAft>
                <a:spcPts val="600"/>
              </a:spcAft>
            </a:pPr>
            <a:endParaRPr lang="en-GB" sz="1414" kern="1200" dirty="0">
              <a:solidFill>
                <a:schemeClr val="tx1"/>
              </a:solidFill>
              <a:latin typeface="+mn-lt"/>
              <a:ea typeface="+mn-ea"/>
              <a:cs typeface="+mn-cs"/>
            </a:endParaRPr>
          </a:p>
          <a:p>
            <a:pPr>
              <a:spcAft>
                <a:spcPts val="600"/>
              </a:spcAft>
            </a:pPr>
            <a:endParaRPr lang="en-GB" sz="1400" dirty="0"/>
          </a:p>
        </p:txBody>
      </p:sp>
      <p:pic>
        <p:nvPicPr>
          <p:cNvPr id="28" name="Content Placeholder 27" descr="A blue text on a black background&#10;&#10;Description automatically generated">
            <a:extLst>
              <a:ext uri="{FF2B5EF4-FFF2-40B4-BE49-F238E27FC236}">
                <a16:creationId xmlns:a16="http://schemas.microsoft.com/office/drawing/2014/main" id="{B2A3CBF6-F5A9-B5F4-3F8F-BBBC3D385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847" y="1480844"/>
            <a:ext cx="2325595" cy="668608"/>
          </a:xfrm>
          <a:prstGeom prst="rect">
            <a:avLst/>
          </a:prstGeom>
        </p:spPr>
      </p:pic>
      <p:pic>
        <p:nvPicPr>
          <p:cNvPr id="10" name="Content Placeholder 9" descr="A yellow and white cover&#10;&#10;Description automatically generated">
            <a:extLst>
              <a:ext uri="{FF2B5EF4-FFF2-40B4-BE49-F238E27FC236}">
                <a16:creationId xmlns:a16="http://schemas.microsoft.com/office/drawing/2014/main" id="{33EF4D23-233C-C098-9DAB-44C612CA4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3819" y="2466126"/>
            <a:ext cx="2427093" cy="3748407"/>
          </a:xfrm>
          <a:prstGeom prst="rect">
            <a:avLst/>
          </a:prstGeom>
        </p:spPr>
      </p:pic>
      <p:pic>
        <p:nvPicPr>
          <p:cNvPr id="8" name="Picture Placeholder 7" descr="A yellow and white cover&#10;&#10;Description automatically generated">
            <a:extLst>
              <a:ext uri="{FF2B5EF4-FFF2-40B4-BE49-F238E27FC236}">
                <a16:creationId xmlns:a16="http://schemas.microsoft.com/office/drawing/2014/main" id="{FD2F8307-5B1F-BECD-C82F-E842F33CD869}"/>
              </a:ext>
            </a:extLst>
          </p:cNvPr>
          <p:cNvPicPr>
            <a:picLocks noGrp="1" noChangeAspect="1"/>
          </p:cNvPicPr>
          <p:nvPr>
            <p:ph type="pic" sz="quarter" idx="11"/>
          </p:nvPr>
        </p:nvPicPr>
        <p:blipFill>
          <a:blip r:embed="rId4"/>
          <a:srcRect l="13" r="13"/>
          <a:stretch>
            <a:fillRect/>
          </a:stretch>
        </p:blipFill>
        <p:spPr>
          <a:xfrm>
            <a:off x="7604125" y="2465388"/>
            <a:ext cx="2427288" cy="3749675"/>
          </a:xfrm>
        </p:spPr>
      </p:pic>
    </p:spTree>
    <p:extLst>
      <p:ext uri="{BB962C8B-B14F-4D97-AF65-F5344CB8AC3E}">
        <p14:creationId xmlns:p14="http://schemas.microsoft.com/office/powerpoint/2010/main" val="2743637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AD16-7E69-2F26-1169-3ED7B6DA8232}"/>
              </a:ext>
            </a:extLst>
          </p:cNvPr>
          <p:cNvSpPr>
            <a:spLocks noGrp="1"/>
          </p:cNvSpPr>
          <p:nvPr>
            <p:ph type="title"/>
          </p:nvPr>
        </p:nvSpPr>
        <p:spPr>
          <a:xfrm>
            <a:off x="1064712" y="596385"/>
            <a:ext cx="7312874" cy="653005"/>
          </a:xfrm>
        </p:spPr>
        <p:txBody>
          <a:bodyPr vert="horz" lIns="91440" tIns="45720" rIns="91440" bIns="45720" rtlCol="0" anchor="t">
            <a:normAutofit fontScale="90000"/>
          </a:bodyPr>
          <a:lstStyle/>
          <a:p>
            <a:r>
              <a:rPr lang="en-US" sz="3500" i="0"/>
              <a:t>Why is the case of Child Q  important?</a:t>
            </a:r>
          </a:p>
        </p:txBody>
      </p:sp>
      <p:graphicFrame>
        <p:nvGraphicFramePr>
          <p:cNvPr id="5" name="Content Placeholder 2">
            <a:extLst>
              <a:ext uri="{FF2B5EF4-FFF2-40B4-BE49-F238E27FC236}">
                <a16:creationId xmlns:a16="http://schemas.microsoft.com/office/drawing/2014/main" id="{358538AA-D4C1-78E2-80FF-4609EBE48AFA}"/>
              </a:ext>
            </a:extLst>
          </p:cNvPr>
          <p:cNvGraphicFramePr>
            <a:graphicFrameLocks noGrp="1"/>
          </p:cNvGraphicFramePr>
          <p:nvPr>
            <p:ph idx="1"/>
            <p:extLst>
              <p:ext uri="{D42A27DB-BD31-4B8C-83A1-F6EECF244321}">
                <p14:modId xmlns:p14="http://schemas.microsoft.com/office/powerpoint/2010/main" val="4086480154"/>
              </p:ext>
            </p:extLst>
          </p:nvPr>
        </p:nvGraphicFramePr>
        <p:xfrm>
          <a:off x="1064712" y="1979112"/>
          <a:ext cx="5031288" cy="431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Content Placeholder 4" descr="Elephant studio portrait">
            <a:extLst>
              <a:ext uri="{FF2B5EF4-FFF2-40B4-BE49-F238E27FC236}">
                <a16:creationId xmlns:a16="http://schemas.microsoft.com/office/drawing/2014/main" id="{35C3ABA0-F7DC-9C24-EDA0-E47532705C13}"/>
              </a:ext>
            </a:extLst>
          </p:cNvPr>
          <p:cNvPicPr>
            <a:picLocks noGrp="1" noChangeAspect="1"/>
          </p:cNvPicPr>
          <p:nvPr>
            <p:ph type="pic" sz="quarter" idx="11"/>
          </p:nvPr>
        </p:nvPicPr>
        <p:blipFill rotWithShape="1">
          <a:blip r:embed="rId8">
            <a:extLst>
              <a:ext uri="{28A0092B-C50C-407E-A947-70E740481C1C}">
                <a14:useLocalDpi xmlns:a14="http://schemas.microsoft.com/office/drawing/2010/main" val="0"/>
              </a:ext>
            </a:extLst>
          </a:blip>
          <a:srcRect l="16876" r="16876"/>
          <a:stretch/>
        </p:blipFill>
        <p:spPr>
          <a:xfrm>
            <a:off x="6483350" y="1979613"/>
            <a:ext cx="4643438" cy="4313237"/>
          </a:xfrm>
          <a:prstGeom prst="rect">
            <a:avLst/>
          </a:prstGeom>
        </p:spPr>
      </p:pic>
    </p:spTree>
    <p:extLst>
      <p:ext uri="{BB962C8B-B14F-4D97-AF65-F5344CB8AC3E}">
        <p14:creationId xmlns:p14="http://schemas.microsoft.com/office/powerpoint/2010/main" val="2178552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850EF-5366-080F-F53A-E8A6D07F4BE8}"/>
              </a:ext>
            </a:extLst>
          </p:cNvPr>
          <p:cNvSpPr>
            <a:spLocks noGrp="1"/>
          </p:cNvSpPr>
          <p:nvPr>
            <p:ph type="title"/>
          </p:nvPr>
        </p:nvSpPr>
        <p:spPr>
          <a:xfrm>
            <a:off x="671173" y="596385"/>
            <a:ext cx="7312874" cy="653005"/>
          </a:xfrm>
        </p:spPr>
        <p:txBody>
          <a:bodyPr anchor="t">
            <a:normAutofit/>
          </a:bodyPr>
          <a:lstStyle/>
          <a:p>
            <a:r>
              <a:rPr lang="en-GB" sz="3900" i="0"/>
              <a:t>Institutional Racism</a:t>
            </a:r>
          </a:p>
        </p:txBody>
      </p:sp>
      <p:graphicFrame>
        <p:nvGraphicFramePr>
          <p:cNvPr id="5" name="Content Placeholder 2">
            <a:extLst>
              <a:ext uri="{FF2B5EF4-FFF2-40B4-BE49-F238E27FC236}">
                <a16:creationId xmlns:a16="http://schemas.microsoft.com/office/drawing/2014/main" id="{617902CF-86D5-2855-DA68-27ECDDB6359F}"/>
              </a:ext>
            </a:extLst>
          </p:cNvPr>
          <p:cNvGraphicFramePr>
            <a:graphicFrameLocks noGrp="1"/>
          </p:cNvGraphicFramePr>
          <p:nvPr>
            <p:ph idx="1"/>
            <p:extLst>
              <p:ext uri="{D42A27DB-BD31-4B8C-83A1-F6EECF244321}">
                <p14:modId xmlns:p14="http://schemas.microsoft.com/office/powerpoint/2010/main" val="3421542707"/>
              </p:ext>
            </p:extLst>
          </p:nvPr>
        </p:nvGraphicFramePr>
        <p:xfrm>
          <a:off x="671173" y="1979112"/>
          <a:ext cx="10095978" cy="431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4849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850EF-5366-080F-F53A-E8A6D07F4BE8}"/>
              </a:ext>
            </a:extLst>
          </p:cNvPr>
          <p:cNvSpPr>
            <a:spLocks noGrp="1"/>
          </p:cNvSpPr>
          <p:nvPr>
            <p:ph type="title"/>
          </p:nvPr>
        </p:nvSpPr>
        <p:spPr>
          <a:xfrm>
            <a:off x="671173" y="596385"/>
            <a:ext cx="7312874" cy="653005"/>
          </a:xfrm>
        </p:spPr>
        <p:txBody>
          <a:bodyPr anchor="t">
            <a:normAutofit/>
          </a:bodyPr>
          <a:lstStyle/>
          <a:p>
            <a:r>
              <a:rPr lang="en-GB" sz="3900" i="0"/>
              <a:t>(Un)conscious Bias</a:t>
            </a:r>
          </a:p>
        </p:txBody>
      </p:sp>
      <p:graphicFrame>
        <p:nvGraphicFramePr>
          <p:cNvPr id="5" name="Content Placeholder 2">
            <a:extLst>
              <a:ext uri="{FF2B5EF4-FFF2-40B4-BE49-F238E27FC236}">
                <a16:creationId xmlns:a16="http://schemas.microsoft.com/office/drawing/2014/main" id="{617902CF-86D5-2855-DA68-27ECDDB6359F}"/>
              </a:ext>
            </a:extLst>
          </p:cNvPr>
          <p:cNvGraphicFramePr>
            <a:graphicFrameLocks noGrp="1"/>
          </p:cNvGraphicFramePr>
          <p:nvPr>
            <p:ph idx="1"/>
            <p:extLst>
              <p:ext uri="{D42A27DB-BD31-4B8C-83A1-F6EECF244321}">
                <p14:modId xmlns:p14="http://schemas.microsoft.com/office/powerpoint/2010/main" val="346406384"/>
              </p:ext>
            </p:extLst>
          </p:nvPr>
        </p:nvGraphicFramePr>
        <p:xfrm>
          <a:off x="671173" y="1979112"/>
          <a:ext cx="10095978" cy="431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8872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0E9336DC-6EF9-C29B-0689-AF863D099A01}"/>
              </a:ext>
            </a:extLst>
          </p:cNvPr>
          <p:cNvSpPr>
            <a:spLocks noGrp="1"/>
          </p:cNvSpPr>
          <p:nvPr>
            <p:ph idx="1"/>
          </p:nvPr>
        </p:nvSpPr>
        <p:spPr>
          <a:xfrm>
            <a:off x="671173" y="1846163"/>
            <a:ext cx="10095978" cy="3819646"/>
          </a:xfrm>
        </p:spPr>
        <p:txBody>
          <a:bodyPr>
            <a:normAutofit fontScale="92500" lnSpcReduction="10000"/>
          </a:bodyPr>
          <a:lstStyle/>
          <a:p>
            <a:r>
              <a:rPr lang="en-US" dirty="0">
                <a:latin typeface="Overpass" panose="020B0604020202020204" charset="0"/>
              </a:rPr>
              <a:t>Why this topic and why now: the </a:t>
            </a:r>
            <a:r>
              <a:rPr lang="en-US" dirty="0">
                <a:solidFill>
                  <a:srgbClr val="000000"/>
                </a:solidFill>
                <a:latin typeface="Overpass" panose="020B0604020202020204" charset="0"/>
              </a:rPr>
              <a:t>context of having courageous conversations </a:t>
            </a:r>
          </a:p>
          <a:p>
            <a:r>
              <a:rPr lang="en-US" dirty="0">
                <a:solidFill>
                  <a:srgbClr val="000000"/>
                </a:solidFill>
                <a:latin typeface="Overpass" panose="020B0604020202020204" charset="0"/>
              </a:rPr>
              <a:t>A recap of research illustrating why these theoretical frameworks are relevant to and critical to child protection practice </a:t>
            </a:r>
          </a:p>
          <a:p>
            <a:r>
              <a:rPr lang="en-US" dirty="0">
                <a:solidFill>
                  <a:srgbClr val="000000"/>
                </a:solidFill>
                <a:latin typeface="Overpass" panose="020B0604020202020204" charset="0"/>
              </a:rPr>
              <a:t>The impact of inequality, disproportionality and discrimination on lived experiences </a:t>
            </a:r>
          </a:p>
          <a:p>
            <a:r>
              <a:rPr lang="en-US" dirty="0">
                <a:solidFill>
                  <a:srgbClr val="000000"/>
                </a:solidFill>
                <a:latin typeface="Overpass" panose="020B0604020202020204" charset="0"/>
              </a:rPr>
              <a:t>Professional perspectives </a:t>
            </a:r>
          </a:p>
          <a:p>
            <a:r>
              <a:rPr lang="en-US" dirty="0">
                <a:solidFill>
                  <a:srgbClr val="000000"/>
                </a:solidFill>
                <a:latin typeface="Overpass" panose="020B0604020202020204" charset="0"/>
              </a:rPr>
              <a:t>Child sexual abuse amongst British South Asian women (Intersectionality theory and practice thinking)</a:t>
            </a:r>
          </a:p>
          <a:p>
            <a:r>
              <a:rPr lang="en-US" dirty="0">
                <a:solidFill>
                  <a:srgbClr val="000000"/>
                </a:solidFill>
                <a:latin typeface="Overpass" panose="020B0604020202020204" charset="0"/>
              </a:rPr>
              <a:t>Child Q (Critical Race Theory and practice thinking) </a:t>
            </a:r>
          </a:p>
          <a:p>
            <a:r>
              <a:rPr lang="en-US" dirty="0">
                <a:solidFill>
                  <a:srgbClr val="000000"/>
                </a:solidFill>
                <a:latin typeface="Overpass" panose="020B0604020202020204" charset="0"/>
              </a:rPr>
              <a:t>Association of Child Protection Professionals: Special Interest Group on Culture in Child Protection 2024</a:t>
            </a:r>
          </a:p>
          <a:p>
            <a:r>
              <a:rPr lang="en-US" dirty="0">
                <a:solidFill>
                  <a:srgbClr val="000000"/>
                </a:solidFill>
                <a:latin typeface="Overpass" panose="020B0604020202020204" charset="0"/>
              </a:rPr>
              <a:t>Questions </a:t>
            </a:r>
            <a:br>
              <a:rPr lang="en-US" dirty="0">
                <a:solidFill>
                  <a:srgbClr val="000000"/>
                </a:solidFill>
                <a:latin typeface="Overpass" panose="020B0604020202020204" charset="0"/>
              </a:rPr>
            </a:br>
            <a:br>
              <a:rPr lang="en-US" dirty="0">
                <a:solidFill>
                  <a:srgbClr val="000000"/>
                </a:solidFill>
                <a:latin typeface="Overpass" panose="020B0604020202020204" charset="0"/>
              </a:rPr>
            </a:br>
            <a:endParaRPr lang="en-US" dirty="0">
              <a:latin typeface="Overpass" panose="020B0604020202020204" charset="0"/>
            </a:endParaRPr>
          </a:p>
          <a:p>
            <a:endParaRPr lang="en-GB" dirty="0">
              <a:latin typeface="Overpass" panose="020B0604020202020204" charset="0"/>
            </a:endParaRPr>
          </a:p>
        </p:txBody>
      </p:sp>
      <p:sp>
        <p:nvSpPr>
          <p:cNvPr id="11" name="Title 2">
            <a:extLst>
              <a:ext uri="{FF2B5EF4-FFF2-40B4-BE49-F238E27FC236}">
                <a16:creationId xmlns:a16="http://schemas.microsoft.com/office/drawing/2014/main" id="{F7FFF117-319E-54CB-FC54-A3F2314ABA79}"/>
              </a:ext>
            </a:extLst>
          </p:cNvPr>
          <p:cNvSpPr>
            <a:spLocks noGrp="1"/>
          </p:cNvSpPr>
          <p:nvPr>
            <p:ph type="title"/>
          </p:nvPr>
        </p:nvSpPr>
        <p:spPr>
          <a:xfrm>
            <a:off x="671173" y="596385"/>
            <a:ext cx="7312874" cy="653005"/>
          </a:xfrm>
        </p:spPr>
        <p:txBody>
          <a:bodyPr/>
          <a:lstStyle/>
          <a:p>
            <a:r>
              <a:rPr lang="en-US"/>
              <a:t>Aims of webinar</a:t>
            </a:r>
            <a:endParaRPr lang="en-GB" dirty="0"/>
          </a:p>
        </p:txBody>
      </p:sp>
      <p:sp>
        <p:nvSpPr>
          <p:cNvPr id="3" name="TextBox 2">
            <a:extLst>
              <a:ext uri="{FF2B5EF4-FFF2-40B4-BE49-F238E27FC236}">
                <a16:creationId xmlns:a16="http://schemas.microsoft.com/office/drawing/2014/main" id="{62045CF6-F766-B427-1949-42A68FB26007}"/>
              </a:ext>
            </a:extLst>
          </p:cNvPr>
          <p:cNvSpPr txBox="1"/>
          <p:nvPr/>
        </p:nvSpPr>
        <p:spPr>
          <a:xfrm>
            <a:off x="619246" y="5600046"/>
            <a:ext cx="10440364" cy="923330"/>
          </a:xfrm>
          <a:prstGeom prst="rect">
            <a:avLst/>
          </a:prstGeom>
          <a:noFill/>
        </p:spPr>
        <p:txBody>
          <a:bodyPr wrap="square">
            <a:spAutoFit/>
          </a:bodyPr>
          <a:lstStyle/>
          <a:p>
            <a:pPr marL="0" indent="0" algn="ctr">
              <a:buNone/>
            </a:pPr>
            <a:r>
              <a:rPr lang="en-US" b="1" dirty="0">
                <a:latin typeface="Gill Sans MT" panose="020B0502020104020203" pitchFamily="34" charset="0"/>
                <a:ea typeface="Batang" panose="02030600000101010101" pitchFamily="18" charset="-127"/>
              </a:rPr>
              <a:t>Go to </a:t>
            </a:r>
            <a:r>
              <a:rPr lang="en-US" b="1" dirty="0" err="1">
                <a:latin typeface="Gill Sans MT" panose="020B0502020104020203" pitchFamily="34" charset="0"/>
                <a:ea typeface="Batang" panose="02030600000101010101" pitchFamily="18" charset="-127"/>
              </a:rPr>
              <a:t>Vevox.app</a:t>
            </a:r>
            <a:r>
              <a:rPr lang="en-US" b="1" dirty="0">
                <a:latin typeface="Gill Sans MT" panose="020B0502020104020203" pitchFamily="34" charset="0"/>
                <a:ea typeface="Batang" panose="02030600000101010101" pitchFamily="18" charset="-127"/>
              </a:rPr>
              <a:t> on your phones and enter ID 172-779-657</a:t>
            </a:r>
          </a:p>
          <a:p>
            <a:pPr marL="0" indent="0" algn="ctr">
              <a:buNone/>
            </a:pPr>
            <a:r>
              <a:rPr lang="en-US" b="1" dirty="0">
                <a:latin typeface="Gill Sans MT" panose="020B0502020104020203" pitchFamily="34" charset="0"/>
                <a:ea typeface="Batang" panose="02030600000101010101" pitchFamily="18" charset="-127"/>
              </a:rPr>
              <a:t>Write down a framework/tool/model you know of, or which you have used to address anti-racist/discriminatory/oppressive practice</a:t>
            </a:r>
          </a:p>
        </p:txBody>
      </p:sp>
    </p:spTree>
    <p:extLst>
      <p:ext uri="{BB962C8B-B14F-4D97-AF65-F5344CB8AC3E}">
        <p14:creationId xmlns:p14="http://schemas.microsoft.com/office/powerpoint/2010/main" val="373295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AD16-7E69-2F26-1169-3ED7B6DA8232}"/>
              </a:ext>
            </a:extLst>
          </p:cNvPr>
          <p:cNvSpPr>
            <a:spLocks noGrp="1"/>
          </p:cNvSpPr>
          <p:nvPr>
            <p:ph type="title"/>
          </p:nvPr>
        </p:nvSpPr>
        <p:spPr>
          <a:xfrm>
            <a:off x="671173" y="596385"/>
            <a:ext cx="7312874" cy="653005"/>
          </a:xfrm>
        </p:spPr>
        <p:txBody>
          <a:bodyPr vert="horz" lIns="91440" tIns="45720" rIns="91440" bIns="45720" rtlCol="0" anchor="t">
            <a:normAutofit/>
          </a:bodyPr>
          <a:lstStyle/>
          <a:p>
            <a:r>
              <a:rPr lang="en-US" sz="3900" i="0" dirty="0"/>
              <a:t>Case Overview</a:t>
            </a:r>
          </a:p>
        </p:txBody>
      </p:sp>
      <p:graphicFrame>
        <p:nvGraphicFramePr>
          <p:cNvPr id="5" name="Content Placeholder 2">
            <a:extLst>
              <a:ext uri="{FF2B5EF4-FFF2-40B4-BE49-F238E27FC236}">
                <a16:creationId xmlns:a16="http://schemas.microsoft.com/office/drawing/2014/main" id="{358538AA-D4C1-78E2-80FF-4609EBE48AFA}"/>
              </a:ext>
            </a:extLst>
          </p:cNvPr>
          <p:cNvGraphicFramePr>
            <a:graphicFrameLocks noGrp="1"/>
          </p:cNvGraphicFramePr>
          <p:nvPr>
            <p:ph idx="1"/>
            <p:extLst>
              <p:ext uri="{D42A27DB-BD31-4B8C-83A1-F6EECF244321}">
                <p14:modId xmlns:p14="http://schemas.microsoft.com/office/powerpoint/2010/main" val="205703447"/>
              </p:ext>
            </p:extLst>
          </p:nvPr>
        </p:nvGraphicFramePr>
        <p:xfrm>
          <a:off x="671513" y="1979613"/>
          <a:ext cx="10094912" cy="4313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3342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91D01E-CC86-8081-02CB-F979EF1C5D57}"/>
              </a:ext>
            </a:extLst>
          </p:cNvPr>
          <p:cNvSpPr>
            <a:spLocks noGrp="1"/>
          </p:cNvSpPr>
          <p:nvPr>
            <p:ph type="title"/>
          </p:nvPr>
        </p:nvSpPr>
        <p:spPr>
          <a:xfrm>
            <a:off x="671173" y="596385"/>
            <a:ext cx="7312874" cy="653005"/>
          </a:xfrm>
        </p:spPr>
        <p:txBody>
          <a:bodyPr anchor="t">
            <a:normAutofit/>
          </a:bodyPr>
          <a:lstStyle/>
          <a:p>
            <a:r>
              <a:rPr lang="en-GB" sz="2000" i="0"/>
              <a:t>The rationale for </a:t>
            </a:r>
            <a:r>
              <a:rPr lang="en-US" sz="2000" i="0"/>
              <a:t>local child safeguarding practice review (LCSPR)</a:t>
            </a:r>
            <a:endParaRPr lang="en-GB" sz="2000" i="0"/>
          </a:p>
        </p:txBody>
      </p:sp>
      <p:sp>
        <p:nvSpPr>
          <p:cNvPr id="6" name="Text Placeholder 5">
            <a:extLst>
              <a:ext uri="{FF2B5EF4-FFF2-40B4-BE49-F238E27FC236}">
                <a16:creationId xmlns:a16="http://schemas.microsoft.com/office/drawing/2014/main" id="{E27B3E7E-8799-388D-B5AF-177BB10ECE08}"/>
              </a:ext>
            </a:extLst>
          </p:cNvPr>
          <p:cNvSpPr>
            <a:spLocks/>
          </p:cNvSpPr>
          <p:nvPr/>
        </p:nvSpPr>
        <p:spPr>
          <a:xfrm>
            <a:off x="1144409" y="1433455"/>
            <a:ext cx="4354498" cy="465044"/>
          </a:xfrm>
          <a:prstGeom prst="rect">
            <a:avLst/>
          </a:prstGeom>
        </p:spPr>
        <p:txBody>
          <a:bodyPr/>
          <a:lstStyle/>
          <a:p>
            <a:pPr defTabSz="804672">
              <a:spcAft>
                <a:spcPts val="600"/>
              </a:spcAft>
            </a:pPr>
            <a:endParaRPr lang="en-GB" sz="1584" b="1" kern="1200" dirty="0">
              <a:solidFill>
                <a:schemeClr val="tx1"/>
              </a:solidFill>
              <a:latin typeface="Overpass" panose="00000500000000000000" pitchFamily="50" charset="0"/>
              <a:ea typeface="+mn-ea"/>
              <a:cs typeface="+mn-cs"/>
            </a:endParaRPr>
          </a:p>
          <a:p>
            <a:pPr defTabSz="804672">
              <a:spcAft>
                <a:spcPts val="600"/>
              </a:spcAft>
            </a:pPr>
            <a:r>
              <a:rPr lang="en-GB" sz="1584" b="1" kern="1200" dirty="0">
                <a:solidFill>
                  <a:schemeClr val="tx1"/>
                </a:solidFill>
                <a:latin typeface="Overpass" panose="00000500000000000000" pitchFamily="50" charset="0"/>
                <a:ea typeface="+mn-ea"/>
                <a:cs typeface="+mn-cs"/>
              </a:rPr>
              <a:t>Impact on Child Q</a:t>
            </a:r>
            <a:endParaRPr lang="en-GB" b="1" dirty="0">
              <a:latin typeface="Overpass" panose="00000500000000000000" pitchFamily="50" charset="0"/>
            </a:endParaRPr>
          </a:p>
        </p:txBody>
      </p:sp>
      <p:sp>
        <p:nvSpPr>
          <p:cNvPr id="3" name="Content Placeholder 2">
            <a:extLst>
              <a:ext uri="{FF2B5EF4-FFF2-40B4-BE49-F238E27FC236}">
                <a16:creationId xmlns:a16="http://schemas.microsoft.com/office/drawing/2014/main" id="{CA271A77-DD31-9E02-EAB5-2B7E7673DB4F}"/>
              </a:ext>
            </a:extLst>
          </p:cNvPr>
          <p:cNvSpPr>
            <a:spLocks/>
          </p:cNvSpPr>
          <p:nvPr/>
        </p:nvSpPr>
        <p:spPr>
          <a:xfrm>
            <a:off x="1233861" y="2085756"/>
            <a:ext cx="4354498" cy="3220152"/>
          </a:xfrm>
          <a:prstGeom prst="rect">
            <a:avLst/>
          </a:prstGeom>
        </p:spPr>
        <p:txBody>
          <a:bodyPr>
            <a:noAutofit/>
          </a:bodyPr>
          <a:lstStyle/>
          <a:p>
            <a:pPr defTabSz="804672">
              <a:spcAft>
                <a:spcPts val="600"/>
              </a:spcAft>
            </a:pPr>
            <a:endParaRPr lang="en-GB" sz="1232" kern="1200" dirty="0">
              <a:solidFill>
                <a:schemeClr val="tx1"/>
              </a:solidFill>
              <a:latin typeface="Overpass" panose="00000500000000000000" pitchFamily="50" charset="0"/>
              <a:ea typeface="+mn-ea"/>
              <a:cs typeface="+mn-cs"/>
            </a:endParaRPr>
          </a:p>
          <a:p>
            <a:pPr defTabSz="804672">
              <a:spcAft>
                <a:spcPts val="600"/>
              </a:spcAft>
            </a:pPr>
            <a:r>
              <a:rPr lang="en-GB" sz="1232" kern="1200" dirty="0">
                <a:solidFill>
                  <a:schemeClr val="tx1"/>
                </a:solidFill>
                <a:latin typeface="Overpass" panose="00000500000000000000" pitchFamily="50" charset="0"/>
                <a:ea typeface="+mn-ea"/>
                <a:cs typeface="+mn-cs"/>
              </a:rPr>
              <a:t>In considering the relevant statutory guidance, the overwhelming opinion was that Child Q had been exposed to a traumatic incident and had undoubtedly suffered harm. Whilst there was less certainty about whether the precise definition of a ‘serious child safeguarding case’ had been met, there was little doubt that the impact on Child Q had been profound.</a:t>
            </a:r>
          </a:p>
          <a:p>
            <a:pPr defTabSz="804672">
              <a:spcAft>
                <a:spcPts val="600"/>
              </a:spcAft>
            </a:pPr>
            <a:r>
              <a:rPr lang="en-GB" sz="1584" b="1" kern="1200" dirty="0">
                <a:solidFill>
                  <a:schemeClr val="tx1"/>
                </a:solidFill>
                <a:latin typeface="Overpass" panose="00000500000000000000" pitchFamily="50" charset="0"/>
                <a:ea typeface="+mn-ea"/>
                <a:cs typeface="+mn-cs"/>
              </a:rPr>
              <a:t>Impact on Child Q</a:t>
            </a:r>
          </a:p>
          <a:p>
            <a:pPr defTabSz="804672">
              <a:spcAft>
                <a:spcPts val="600"/>
              </a:spcAft>
            </a:pPr>
            <a:r>
              <a:rPr lang="en-US" sz="1232" b="1" kern="1200" dirty="0">
                <a:latin typeface="Overpass" panose="00000500000000000000" pitchFamily="50" charset="0"/>
                <a:ea typeface="+mn-ea"/>
                <a:cs typeface="+mn-cs"/>
              </a:rPr>
              <a:t>There was also an overwhelming perception by the family that Child Q had been let down badly, </a:t>
            </a:r>
            <a:r>
              <a:rPr lang="en-US" sz="1232" b="1" kern="1200" dirty="0" err="1">
                <a:latin typeface="Overpass" panose="00000500000000000000" pitchFamily="50" charset="0"/>
                <a:ea typeface="+mn-ea"/>
                <a:cs typeface="+mn-cs"/>
              </a:rPr>
              <a:t>criminalised</a:t>
            </a:r>
            <a:r>
              <a:rPr lang="en-US" sz="1232" b="1" kern="1200" dirty="0">
                <a:latin typeface="Overpass" panose="00000500000000000000" pitchFamily="50" charset="0"/>
                <a:ea typeface="+mn-ea"/>
                <a:cs typeface="+mn-cs"/>
              </a:rPr>
              <a:t>, and above all, a view that Child Q was treated differently because she is Black.</a:t>
            </a:r>
          </a:p>
          <a:p>
            <a:pPr marL="0" indent="0">
              <a:spcAft>
                <a:spcPts val="600"/>
              </a:spcAft>
              <a:buNone/>
            </a:pPr>
            <a:endParaRPr lang="en-GB" sz="1400" dirty="0"/>
          </a:p>
        </p:txBody>
      </p:sp>
      <p:sp>
        <p:nvSpPr>
          <p:cNvPr id="7" name="Text Placeholder 6">
            <a:extLst>
              <a:ext uri="{FF2B5EF4-FFF2-40B4-BE49-F238E27FC236}">
                <a16:creationId xmlns:a16="http://schemas.microsoft.com/office/drawing/2014/main" id="{4CAB76E9-E96D-55D0-0891-399A81097248}"/>
              </a:ext>
            </a:extLst>
          </p:cNvPr>
          <p:cNvSpPr>
            <a:spLocks/>
          </p:cNvSpPr>
          <p:nvPr/>
        </p:nvSpPr>
        <p:spPr>
          <a:xfrm>
            <a:off x="6096000" y="1433455"/>
            <a:ext cx="4354498" cy="465044"/>
          </a:xfrm>
          <a:prstGeom prst="rect">
            <a:avLst/>
          </a:prstGeom>
        </p:spPr>
        <p:txBody>
          <a:bodyPr/>
          <a:lstStyle/>
          <a:p>
            <a:pPr defTabSz="804672">
              <a:spcAft>
                <a:spcPts val="600"/>
              </a:spcAft>
            </a:pPr>
            <a:endParaRPr lang="en-GB" sz="1584" b="1" kern="1200" dirty="0">
              <a:solidFill>
                <a:schemeClr val="tx1"/>
              </a:solidFill>
              <a:latin typeface="Overpass" panose="00000500000000000000" pitchFamily="50" charset="0"/>
              <a:ea typeface="+mn-ea"/>
              <a:cs typeface="+mn-cs"/>
            </a:endParaRPr>
          </a:p>
          <a:p>
            <a:pPr defTabSz="804672">
              <a:spcAft>
                <a:spcPts val="600"/>
              </a:spcAft>
            </a:pPr>
            <a:r>
              <a:rPr lang="en-GB" sz="1584" b="1" kern="1200" dirty="0">
                <a:solidFill>
                  <a:schemeClr val="tx1"/>
                </a:solidFill>
                <a:latin typeface="Overpass" panose="00000500000000000000" pitchFamily="50" charset="0"/>
                <a:ea typeface="+mn-ea"/>
                <a:cs typeface="+mn-cs"/>
              </a:rPr>
              <a:t>The voice of Child Q</a:t>
            </a:r>
            <a:endParaRPr lang="en-GB" b="1" dirty="0">
              <a:latin typeface="Overpass" panose="00000500000000000000" pitchFamily="50" charset="0"/>
            </a:endParaRPr>
          </a:p>
        </p:txBody>
      </p:sp>
      <p:sp>
        <p:nvSpPr>
          <p:cNvPr id="8" name="Content Placeholder 7">
            <a:extLst>
              <a:ext uri="{FF2B5EF4-FFF2-40B4-BE49-F238E27FC236}">
                <a16:creationId xmlns:a16="http://schemas.microsoft.com/office/drawing/2014/main" id="{AF5F90BC-B9E6-319A-3132-12143D2C04D3}"/>
              </a:ext>
            </a:extLst>
          </p:cNvPr>
          <p:cNvSpPr>
            <a:spLocks/>
          </p:cNvSpPr>
          <p:nvPr/>
        </p:nvSpPr>
        <p:spPr>
          <a:xfrm>
            <a:off x="5927831" y="2082564"/>
            <a:ext cx="4354498" cy="3802552"/>
          </a:xfrm>
          <a:prstGeom prst="rect">
            <a:avLst/>
          </a:prstGeom>
        </p:spPr>
        <p:txBody>
          <a:bodyPr>
            <a:normAutofit/>
          </a:bodyPr>
          <a:lstStyle/>
          <a:p>
            <a:pPr defTabSz="804672">
              <a:lnSpc>
                <a:spcPct val="90000"/>
              </a:lnSpc>
              <a:spcAft>
                <a:spcPts val="600"/>
              </a:spcAft>
            </a:pPr>
            <a:endParaRPr lang="en-US" sz="1232" kern="1200" dirty="0">
              <a:solidFill>
                <a:schemeClr val="tx1"/>
              </a:solidFill>
              <a:latin typeface="Overpass" panose="00000500000000000000" pitchFamily="50" charset="0"/>
              <a:ea typeface="+mn-ea"/>
              <a:cs typeface="+mn-cs"/>
            </a:endParaRPr>
          </a:p>
          <a:p>
            <a:pPr defTabSz="804672">
              <a:lnSpc>
                <a:spcPct val="90000"/>
              </a:lnSpc>
              <a:spcAft>
                <a:spcPts val="600"/>
              </a:spcAft>
            </a:pPr>
            <a:r>
              <a:rPr lang="en-US" sz="1232" kern="1200" dirty="0">
                <a:solidFill>
                  <a:schemeClr val="tx1"/>
                </a:solidFill>
                <a:latin typeface="Overpass" panose="00000500000000000000" pitchFamily="50" charset="0"/>
                <a:ea typeface="+mn-ea"/>
                <a:cs typeface="+mn-cs"/>
              </a:rPr>
              <a:t>“Someone walked into the school, where I was supposed to feel safe, took me away from the people who were supposed to protect me and stripped me naked, while on my period.”</a:t>
            </a:r>
          </a:p>
          <a:p>
            <a:pPr defTabSz="804672">
              <a:lnSpc>
                <a:spcPct val="90000"/>
              </a:lnSpc>
              <a:spcAft>
                <a:spcPts val="600"/>
              </a:spcAft>
            </a:pPr>
            <a:r>
              <a:rPr lang="en-US" sz="1232" b="1" kern="1200" dirty="0">
                <a:latin typeface="Overpass" panose="00000500000000000000" pitchFamily="50" charset="0"/>
                <a:ea typeface="+mn-ea"/>
                <a:cs typeface="+mn-cs"/>
              </a:rPr>
              <a:t>“All the people that allowed this to happen need to be held responsible. I was held responsible for a smell.”</a:t>
            </a:r>
          </a:p>
          <a:p>
            <a:pPr defTabSz="804672">
              <a:lnSpc>
                <a:spcPct val="90000"/>
              </a:lnSpc>
              <a:spcAft>
                <a:spcPts val="600"/>
              </a:spcAft>
            </a:pPr>
            <a:r>
              <a:rPr lang="en-US" sz="1232" kern="1200" dirty="0">
                <a:solidFill>
                  <a:schemeClr val="tx1"/>
                </a:solidFill>
                <a:latin typeface="Overpass" panose="00000500000000000000" pitchFamily="50" charset="0"/>
                <a:ea typeface="+mn-ea"/>
                <a:cs typeface="+mn-cs"/>
              </a:rPr>
              <a:t>“…… I need to know that the people who have done this to me can't do it to anyone else ever again. In fact so NO ONE else can do this to any other child in their care.”</a:t>
            </a:r>
          </a:p>
          <a:p>
            <a:pPr defTabSz="804672">
              <a:lnSpc>
                <a:spcPct val="90000"/>
              </a:lnSpc>
              <a:spcAft>
                <a:spcPts val="600"/>
              </a:spcAft>
            </a:pPr>
            <a:r>
              <a:rPr lang="en-GB" sz="1584" b="1" kern="1200" dirty="0">
                <a:solidFill>
                  <a:schemeClr val="tx1"/>
                </a:solidFill>
                <a:latin typeface="Overpass" panose="00000500000000000000" pitchFamily="50" charset="0"/>
                <a:ea typeface="+mn-ea"/>
                <a:cs typeface="+mn-cs"/>
              </a:rPr>
              <a:t>Voice of the family</a:t>
            </a:r>
          </a:p>
          <a:p>
            <a:pPr defTabSz="804672">
              <a:lnSpc>
                <a:spcPct val="90000"/>
              </a:lnSpc>
              <a:spcAft>
                <a:spcPts val="600"/>
              </a:spcAft>
            </a:pPr>
            <a:r>
              <a:rPr lang="en-US" sz="1232" b="1" kern="1200" dirty="0">
                <a:latin typeface="Overpass" panose="00000500000000000000" pitchFamily="50" charset="0"/>
                <a:ea typeface="+mn-ea"/>
                <a:cs typeface="+mn-cs"/>
              </a:rPr>
              <a:t>“Child Q was searched by the police and was asked to go back into the exam without any teacher asking her about how she felt knowing what she had just gone through. Their position in the school is being part of the safeguarding team, but they were not acting as if they were a part of that team.” </a:t>
            </a:r>
          </a:p>
          <a:p>
            <a:pPr defTabSz="804672">
              <a:lnSpc>
                <a:spcPct val="90000"/>
              </a:lnSpc>
              <a:spcAft>
                <a:spcPts val="600"/>
              </a:spcAft>
            </a:pPr>
            <a:endParaRPr lang="en-US" sz="1232" kern="1200" dirty="0">
              <a:solidFill>
                <a:schemeClr val="tx1"/>
              </a:solidFill>
              <a:latin typeface="+mn-lt"/>
              <a:ea typeface="+mn-ea"/>
              <a:cs typeface="+mn-cs"/>
            </a:endParaRPr>
          </a:p>
          <a:p>
            <a:pPr defTabSz="804672">
              <a:lnSpc>
                <a:spcPct val="90000"/>
              </a:lnSpc>
              <a:spcAft>
                <a:spcPts val="600"/>
              </a:spcAft>
            </a:pPr>
            <a:endParaRPr lang="en-US" sz="1232" kern="1200" dirty="0">
              <a:solidFill>
                <a:schemeClr val="tx1"/>
              </a:solidFill>
              <a:latin typeface="+mn-lt"/>
              <a:ea typeface="+mn-ea"/>
              <a:cs typeface="+mn-cs"/>
            </a:endParaRPr>
          </a:p>
          <a:p>
            <a:pPr marL="0" indent="0">
              <a:spcAft>
                <a:spcPts val="600"/>
              </a:spcAft>
              <a:buNone/>
            </a:pPr>
            <a:endParaRPr lang="en-GB" dirty="0"/>
          </a:p>
        </p:txBody>
      </p:sp>
    </p:spTree>
    <p:extLst>
      <p:ext uri="{BB962C8B-B14F-4D97-AF65-F5344CB8AC3E}">
        <p14:creationId xmlns:p14="http://schemas.microsoft.com/office/powerpoint/2010/main" val="456447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56086748-8D03-B30B-BC32-708441CDAA82}"/>
              </a:ext>
            </a:extLst>
          </p:cNvPr>
          <p:cNvSpPr>
            <a:spLocks noGrp="1"/>
          </p:cNvSpPr>
          <p:nvPr>
            <p:ph type="title"/>
          </p:nvPr>
        </p:nvSpPr>
        <p:spPr>
          <a:xfrm>
            <a:off x="671173" y="596385"/>
            <a:ext cx="8288412" cy="653005"/>
          </a:xfrm>
        </p:spPr>
        <p:txBody>
          <a:bodyPr/>
          <a:lstStyle/>
          <a:p>
            <a:br>
              <a:rPr lang="en-GB" dirty="0"/>
            </a:br>
            <a:endParaRPr lang="en-US" dirty="0"/>
          </a:p>
        </p:txBody>
      </p:sp>
      <p:graphicFrame>
        <p:nvGraphicFramePr>
          <p:cNvPr id="6" name="Table 6">
            <a:extLst>
              <a:ext uri="{FF2B5EF4-FFF2-40B4-BE49-F238E27FC236}">
                <a16:creationId xmlns:a16="http://schemas.microsoft.com/office/drawing/2014/main" id="{C4AB98D1-A58C-5D80-B8C4-B828B2EA508E}"/>
              </a:ext>
            </a:extLst>
          </p:cNvPr>
          <p:cNvGraphicFramePr>
            <a:graphicFrameLocks noGrp="1"/>
          </p:cNvGraphicFramePr>
          <p:nvPr>
            <p:ph idx="1"/>
            <p:extLst>
              <p:ext uri="{D42A27DB-BD31-4B8C-83A1-F6EECF244321}">
                <p14:modId xmlns:p14="http://schemas.microsoft.com/office/powerpoint/2010/main" val="2982977013"/>
              </p:ext>
            </p:extLst>
          </p:nvPr>
        </p:nvGraphicFramePr>
        <p:xfrm>
          <a:off x="671173" y="596385"/>
          <a:ext cx="9625765" cy="6100054"/>
        </p:xfrm>
        <a:graphic>
          <a:graphicData uri="http://schemas.openxmlformats.org/drawingml/2006/table">
            <a:tbl>
              <a:tblPr firstRow="1" bandRow="1">
                <a:tableStyleId>{5940675A-B579-460E-94D1-54222C63F5DA}</a:tableStyleId>
              </a:tblPr>
              <a:tblGrid>
                <a:gridCol w="4989238">
                  <a:extLst>
                    <a:ext uri="{9D8B030D-6E8A-4147-A177-3AD203B41FA5}">
                      <a16:colId xmlns:a16="http://schemas.microsoft.com/office/drawing/2014/main" val="2230451506"/>
                    </a:ext>
                  </a:extLst>
                </a:gridCol>
                <a:gridCol w="4636527">
                  <a:extLst>
                    <a:ext uri="{9D8B030D-6E8A-4147-A177-3AD203B41FA5}">
                      <a16:colId xmlns:a16="http://schemas.microsoft.com/office/drawing/2014/main" val="4179720478"/>
                    </a:ext>
                  </a:extLst>
                </a:gridCol>
              </a:tblGrid>
              <a:tr h="402126">
                <a:tc>
                  <a:txBody>
                    <a:bodyPr/>
                    <a:lstStyle/>
                    <a:p>
                      <a:r>
                        <a:rPr lang="en-GB" sz="2000" b="1" dirty="0">
                          <a:latin typeface="Overpass" panose="00000500000000000000" pitchFamily="50" charset="0"/>
                        </a:rPr>
                        <a:t>Review </a:t>
                      </a:r>
                    </a:p>
                  </a:txBody>
                  <a:tcPr marL="73023" marR="73023" marT="36511" marB="36511"/>
                </a:tc>
                <a:tc>
                  <a:txBody>
                    <a:bodyPr/>
                    <a:lstStyle/>
                    <a:p>
                      <a:r>
                        <a:rPr lang="en-GB" sz="2000" b="1" dirty="0">
                          <a:latin typeface="Overpass" panose="00000500000000000000" pitchFamily="50" charset="0"/>
                        </a:rPr>
                        <a:t>Literature </a:t>
                      </a:r>
                    </a:p>
                  </a:txBody>
                  <a:tcPr marL="73023" marR="73023" marT="36511" marB="36511"/>
                </a:tc>
                <a:extLst>
                  <a:ext uri="{0D108BD9-81ED-4DB2-BD59-A6C34878D82A}">
                    <a16:rowId xmlns:a16="http://schemas.microsoft.com/office/drawing/2014/main" val="3146331955"/>
                  </a:ext>
                </a:extLst>
              </a:tr>
              <a:tr h="5697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Overpass" panose="00000500000000000000" pitchFamily="50" charset="0"/>
                        </a:rPr>
                        <a:t>5.1</a:t>
                      </a:r>
                      <a:r>
                        <a:rPr lang="en-GB" sz="1400" dirty="0">
                          <a:latin typeface="Overpass" panose="00000500000000000000" pitchFamily="50" charset="0"/>
                        </a:rPr>
                        <a:t> It has been a relatively straightforward process for the review to conclude that Child Q should never have been strip searched. </a:t>
                      </a:r>
                      <a:r>
                        <a:rPr lang="en-GB" sz="1400" dirty="0">
                          <a:solidFill>
                            <a:srgbClr val="FF0000"/>
                          </a:solidFill>
                          <a:latin typeface="Overpass" panose="00000500000000000000" pitchFamily="50" charset="0"/>
                        </a:rPr>
                        <a:t>Across many of the professionals involved that day, there was an absence of a safeguarding first approach to their practice. </a:t>
                      </a:r>
                      <a:r>
                        <a:rPr lang="en-GB" sz="1400" dirty="0">
                          <a:latin typeface="Overpass" panose="00000500000000000000" pitchFamily="50" charset="0"/>
                        </a:rPr>
                        <a:t>There were other ways that this incident could and should have been managed, beyond the largely criminal justice response from the police and the disciplinary response from the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verpass"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Overpass" panose="00000500000000000000" pitchFamily="50" charset="0"/>
                        </a:rPr>
                        <a:t>2.11</a:t>
                      </a:r>
                      <a:r>
                        <a:rPr lang="en-GB" sz="1400" dirty="0">
                          <a:latin typeface="Overpass" panose="00000500000000000000" pitchFamily="50" charset="0"/>
                        </a:rPr>
                        <a:t> The rationale used by the police to initiate the strip search was primarily based on reports provided by the school – that she had smelt of cannabis, that she had previously </a:t>
                      </a:r>
                      <a:r>
                        <a:rPr lang="en-GB" sz="1400" dirty="0">
                          <a:solidFill>
                            <a:srgbClr val="FF0000"/>
                          </a:solidFill>
                          <a:latin typeface="Overpass" panose="00000500000000000000" pitchFamily="50" charset="0"/>
                        </a:rPr>
                        <a:t>smelt of cannabis at school and that someone known to Child Q had previously been excluded for drugs.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verpass" panose="00000500000000000000" pitchFamily="50" charset="0"/>
                      </a:endParaRPr>
                    </a:p>
                    <a:p>
                      <a:r>
                        <a:rPr lang="en-GB" sz="1400" b="1" dirty="0">
                          <a:latin typeface="Overpass" panose="00000500000000000000" pitchFamily="50" charset="0"/>
                        </a:rPr>
                        <a:t>5.50</a:t>
                      </a:r>
                      <a:r>
                        <a:rPr lang="en-GB" sz="1400" dirty="0">
                          <a:latin typeface="Overpass" panose="00000500000000000000" pitchFamily="50" charset="0"/>
                        </a:rPr>
                        <a:t> </a:t>
                      </a:r>
                      <a:r>
                        <a:rPr lang="en-GB" sz="1400" dirty="0">
                          <a:solidFill>
                            <a:srgbClr val="FF0000"/>
                          </a:solidFill>
                          <a:latin typeface="Overpass" panose="00000500000000000000" pitchFamily="50" charset="0"/>
                        </a:rPr>
                        <a:t>A clear theme of practice on the day of the strip search was the lack of any parental engagement</a:t>
                      </a:r>
                      <a:r>
                        <a:rPr lang="en-GB" sz="1400" dirty="0">
                          <a:latin typeface="Overpass" panose="00000500000000000000" pitchFamily="50" charset="0"/>
                        </a:rPr>
                        <a:t>. One account from the police states that Child Q was asked if she wanted her mother to be contacted, which they say she declined. Child Q disputes this and states that she did in fact ask for her mother on both this and other occasions that day. </a:t>
                      </a:r>
                      <a:r>
                        <a:rPr lang="en-GB" sz="1400" dirty="0">
                          <a:solidFill>
                            <a:srgbClr val="FF0000"/>
                          </a:solidFill>
                          <a:latin typeface="Overpass" panose="00000500000000000000" pitchFamily="50" charset="0"/>
                        </a:rPr>
                        <a:t>In the opinion of the review, little thought appears to have been given to the importance of contacting someone with parental responsibility for Child Q.</a:t>
                      </a:r>
                    </a:p>
                  </a:txBody>
                  <a:tcPr marL="73023" marR="73023" marT="36511" marB="36511"/>
                </a:tc>
                <a:tc>
                  <a:txBody>
                    <a:bodyPr/>
                    <a:lstStyle/>
                    <a:p>
                      <a:endParaRPr lang="en-GB" sz="1400" dirty="0"/>
                    </a:p>
                    <a:p>
                      <a:r>
                        <a:rPr lang="en-GB" sz="1400" dirty="0">
                          <a:latin typeface="Overpass" panose="00000500000000000000" pitchFamily="50" charset="0"/>
                        </a:rPr>
                        <a:t>“In the focus group on education young Black people shared that in British society, the definition of a ‘Black boy’ or ‘Black girl’ has already been decided. Young Black people felt that society typically views them as “the class clown” or “underachiever”. As a result, </a:t>
                      </a:r>
                      <a:r>
                        <a:rPr lang="en-GB" sz="1400" dirty="0">
                          <a:solidFill>
                            <a:srgbClr val="FF0000"/>
                          </a:solidFill>
                          <a:latin typeface="Overpass" panose="00000500000000000000" pitchFamily="50" charset="0"/>
                        </a:rPr>
                        <a:t>young Black people explained that some teachers automatically view young Black people as “less capable”, “unintelligent” and “aggressive”</a:t>
                      </a:r>
                      <a:r>
                        <a:rPr lang="en-GB" sz="1400" dirty="0">
                          <a:latin typeface="Overpass" panose="00000500000000000000" pitchFamily="50" charset="0"/>
                        </a:rPr>
                        <a:t>.” </a:t>
                      </a:r>
                    </a:p>
                    <a:p>
                      <a:r>
                        <a:rPr lang="en-GB" sz="1400" b="0" i="0" kern="1200" dirty="0">
                          <a:solidFill>
                            <a:schemeClr val="tx1"/>
                          </a:solidFill>
                          <a:effectLst/>
                          <a:latin typeface="Overpass" panose="00000500000000000000" pitchFamily="50" charset="0"/>
                          <a:ea typeface="+mn-ea"/>
                          <a:cs typeface="+mn-cs"/>
                        </a:rPr>
                        <a:t>(Young and Black: the young Black experience of institutional racism in the UK. YMCA, Oct 21)</a:t>
                      </a:r>
                      <a:endParaRPr lang="en-GB" sz="1400" b="0" dirty="0">
                        <a:solidFill>
                          <a:srgbClr val="00B050"/>
                        </a:solidFill>
                        <a:latin typeface="Overpass" panose="00000500000000000000" pitchFamily="50" charset="0"/>
                      </a:endParaRPr>
                    </a:p>
                    <a:p>
                      <a:endParaRPr lang="en-GB" sz="1400" dirty="0">
                        <a:solidFill>
                          <a:srgbClr val="00B050"/>
                        </a:solidFill>
                        <a:latin typeface="Overpass" panose="00000500000000000000" pitchFamily="50" charset="0"/>
                      </a:endParaRPr>
                    </a:p>
                    <a:p>
                      <a:r>
                        <a:rPr lang="en-GB" sz="1400" dirty="0">
                          <a:latin typeface="Overpass" panose="00000500000000000000" pitchFamily="50" charset="0"/>
                        </a:rPr>
                        <a:t>“</a:t>
                      </a:r>
                      <a:r>
                        <a:rPr lang="en-GB" sz="1400" dirty="0">
                          <a:solidFill>
                            <a:srgbClr val="FF0000"/>
                          </a:solidFill>
                          <a:latin typeface="Overpass" panose="00000500000000000000" pitchFamily="50" charset="0"/>
                        </a:rPr>
                        <a:t>Working-class multiracial youth </a:t>
                      </a:r>
                      <a:r>
                        <a:rPr lang="en-GB" sz="1400" dirty="0">
                          <a:latin typeface="Overpass" panose="00000500000000000000" pitchFamily="50" charset="0"/>
                        </a:rPr>
                        <a:t>in the benighted estates of London are ‘at risk’ </a:t>
                      </a:r>
                      <a:r>
                        <a:rPr lang="en-GB" sz="1400" dirty="0" err="1">
                          <a:latin typeface="Overpass" panose="00000500000000000000" pitchFamily="50" charset="0"/>
                        </a:rPr>
                        <a:t>popultions</a:t>
                      </a:r>
                      <a:r>
                        <a:rPr lang="en-GB" sz="1400" dirty="0">
                          <a:latin typeface="Overpass" panose="00000500000000000000" pitchFamily="50" charset="0"/>
                        </a:rPr>
                        <a:t>, racially </a:t>
                      </a:r>
                      <a:r>
                        <a:rPr lang="en-GB" sz="1400" dirty="0">
                          <a:solidFill>
                            <a:srgbClr val="FF0000"/>
                          </a:solidFill>
                          <a:latin typeface="Overpass" panose="00000500000000000000" pitchFamily="50" charset="0"/>
                        </a:rPr>
                        <a:t>stereotyped, stigmatised </a:t>
                      </a:r>
                      <a:r>
                        <a:rPr lang="en-GB" sz="1400" dirty="0" err="1">
                          <a:solidFill>
                            <a:srgbClr val="FF0000"/>
                          </a:solidFill>
                          <a:latin typeface="Overpass" panose="00000500000000000000" pitchFamily="50" charset="0"/>
                        </a:rPr>
                        <a:t>acdroding</a:t>
                      </a:r>
                      <a:r>
                        <a:rPr lang="en-GB" sz="1400" dirty="0">
                          <a:solidFill>
                            <a:srgbClr val="FF0000"/>
                          </a:solidFill>
                          <a:latin typeface="Overpass" panose="00000500000000000000" pitchFamily="50" charset="0"/>
                        </a:rPr>
                        <a:t> to their class and culture and framed as feckless……..study also highlights a gap between the professional expertise of social workers and the lived experience </a:t>
                      </a:r>
                      <a:r>
                        <a:rPr lang="en-GB" sz="1400" dirty="0">
                          <a:latin typeface="Overpass" panose="00000500000000000000" pitchFamily="50" charset="0"/>
                        </a:rPr>
                        <a:t>and intuitive knowledge of families. This is not to undermine the hard work of social workers (many of whom are also working class)within a widely under-resourced sector (Murray, 2015), but to </a:t>
                      </a:r>
                      <a:r>
                        <a:rPr lang="en-GB" sz="1400" dirty="0">
                          <a:solidFill>
                            <a:srgbClr val="FF0000"/>
                          </a:solidFill>
                          <a:latin typeface="Overpass" panose="00000500000000000000" pitchFamily="50" charset="0"/>
                        </a:rPr>
                        <a:t>highlight a wider culture of prejudice which shapes how working-class and BME people are perceived and addressed by social services.</a:t>
                      </a:r>
                      <a:r>
                        <a:rPr lang="en-GB" sz="1400" dirty="0">
                          <a:latin typeface="Overpass" panose="00000500000000000000" pitchFamily="50" charset="0"/>
                        </a:rPr>
                        <a:t>” </a:t>
                      </a:r>
                    </a:p>
                    <a:p>
                      <a:r>
                        <a:rPr lang="en-GB" sz="1400" b="0" i="0" dirty="0">
                          <a:solidFill>
                            <a:srgbClr val="222222"/>
                          </a:solidFill>
                          <a:effectLst/>
                          <a:latin typeface="Overpass" panose="00000500000000000000" pitchFamily="50" charset="0"/>
                        </a:rPr>
                        <a:t>Perera (2020, p35)</a:t>
                      </a:r>
                    </a:p>
                    <a:p>
                      <a:endParaRPr lang="en-GB" sz="1400" b="0" dirty="0">
                        <a:solidFill>
                          <a:srgbClr val="00B050"/>
                        </a:solidFill>
                      </a:endParaRPr>
                    </a:p>
                  </a:txBody>
                  <a:tcPr marL="73023" marR="73023" marT="36511" marB="36511"/>
                </a:tc>
                <a:extLst>
                  <a:ext uri="{0D108BD9-81ED-4DB2-BD59-A6C34878D82A}">
                    <a16:rowId xmlns:a16="http://schemas.microsoft.com/office/drawing/2014/main" val="4117685042"/>
                  </a:ext>
                </a:extLst>
              </a:tr>
            </a:tbl>
          </a:graphicData>
        </a:graphic>
      </p:graphicFrame>
    </p:spTree>
    <p:extLst>
      <p:ext uri="{BB962C8B-B14F-4D97-AF65-F5344CB8AC3E}">
        <p14:creationId xmlns:p14="http://schemas.microsoft.com/office/powerpoint/2010/main" val="1969802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C4AB98D1-A58C-5D80-B8C4-B828B2EA508E}"/>
              </a:ext>
            </a:extLst>
          </p:cNvPr>
          <p:cNvGraphicFramePr>
            <a:graphicFrameLocks noGrp="1"/>
          </p:cNvGraphicFramePr>
          <p:nvPr>
            <p:ph idx="1"/>
            <p:extLst>
              <p:ext uri="{D42A27DB-BD31-4B8C-83A1-F6EECF244321}">
                <p14:modId xmlns:p14="http://schemas.microsoft.com/office/powerpoint/2010/main" val="3428609078"/>
              </p:ext>
            </p:extLst>
          </p:nvPr>
        </p:nvGraphicFramePr>
        <p:xfrm>
          <a:off x="671173" y="655983"/>
          <a:ext cx="9635705" cy="5903843"/>
        </p:xfrm>
        <a:graphic>
          <a:graphicData uri="http://schemas.openxmlformats.org/drawingml/2006/table">
            <a:tbl>
              <a:tblPr firstRow="1" bandRow="1">
                <a:tableStyleId>{5940675A-B579-460E-94D1-54222C63F5DA}</a:tableStyleId>
              </a:tblPr>
              <a:tblGrid>
                <a:gridCol w="4961091">
                  <a:extLst>
                    <a:ext uri="{9D8B030D-6E8A-4147-A177-3AD203B41FA5}">
                      <a16:colId xmlns:a16="http://schemas.microsoft.com/office/drawing/2014/main" val="2230451506"/>
                    </a:ext>
                  </a:extLst>
                </a:gridCol>
                <a:gridCol w="4674614">
                  <a:extLst>
                    <a:ext uri="{9D8B030D-6E8A-4147-A177-3AD203B41FA5}">
                      <a16:colId xmlns:a16="http://schemas.microsoft.com/office/drawing/2014/main" val="4179720478"/>
                    </a:ext>
                  </a:extLst>
                </a:gridCol>
              </a:tblGrid>
              <a:tr h="612879">
                <a:tc>
                  <a:txBody>
                    <a:bodyPr/>
                    <a:lstStyle/>
                    <a:p>
                      <a:r>
                        <a:rPr lang="en-GB" sz="2000" b="1" dirty="0">
                          <a:latin typeface="Overpass" panose="00000500000000000000" pitchFamily="50" charset="0"/>
                        </a:rPr>
                        <a:t>Review </a:t>
                      </a:r>
                    </a:p>
                  </a:txBody>
                  <a:tcPr marL="104402" marR="104402" marT="52201" marB="52201"/>
                </a:tc>
                <a:tc>
                  <a:txBody>
                    <a:bodyPr/>
                    <a:lstStyle/>
                    <a:p>
                      <a:r>
                        <a:rPr lang="en-GB" sz="2000" b="1" dirty="0">
                          <a:latin typeface="Overpass" panose="00000500000000000000" pitchFamily="50" charset="0"/>
                        </a:rPr>
                        <a:t>Literature </a:t>
                      </a:r>
                    </a:p>
                  </a:txBody>
                  <a:tcPr marL="104402" marR="104402" marT="52201" marB="52201"/>
                </a:tc>
                <a:extLst>
                  <a:ext uri="{0D108BD9-81ED-4DB2-BD59-A6C34878D82A}">
                    <a16:rowId xmlns:a16="http://schemas.microsoft.com/office/drawing/2014/main" val="3146331955"/>
                  </a:ext>
                </a:extLst>
              </a:tr>
              <a:tr h="5290964">
                <a:tc>
                  <a:txBody>
                    <a:bodyPr/>
                    <a:lstStyle/>
                    <a:p>
                      <a:pPr marL="0" indent="0">
                        <a:buNone/>
                      </a:pPr>
                      <a:r>
                        <a:rPr lang="en-GB" sz="1400" b="1" dirty="0">
                          <a:latin typeface="Overpass" panose="00000500000000000000" pitchFamily="50" charset="0"/>
                        </a:rPr>
                        <a:t>5.70</a:t>
                      </a:r>
                      <a:r>
                        <a:rPr lang="en-GB" sz="1400" dirty="0">
                          <a:latin typeface="Overpass" panose="00000500000000000000" pitchFamily="50" charset="0"/>
                        </a:rPr>
                        <a:t> The full reasons behind why racism continues to feature in professional safeguarding practice are without doubt wide-ranging and complex. That said, one feature believed to have a significance to the experience of Child Q is that of </a:t>
                      </a:r>
                      <a:r>
                        <a:rPr lang="en-GB" sz="1400" dirty="0" err="1">
                          <a:latin typeface="Overpass" panose="00000500000000000000" pitchFamily="50" charset="0"/>
                        </a:rPr>
                        <a:t>adultification</a:t>
                      </a:r>
                      <a:r>
                        <a:rPr lang="en-GB" sz="1400" dirty="0">
                          <a:latin typeface="Overpass" panose="00000500000000000000" pitchFamily="50" charset="0"/>
                        </a:rPr>
                        <a:t> bias.</a:t>
                      </a:r>
                    </a:p>
                    <a:p>
                      <a:pPr marL="0" indent="0">
                        <a:buNone/>
                      </a:pPr>
                      <a:endParaRPr lang="en-GB" sz="1400" dirty="0">
                        <a:latin typeface="Overpass" panose="00000500000000000000" pitchFamily="50" charset="0"/>
                      </a:endParaRPr>
                    </a:p>
                    <a:p>
                      <a:pPr marL="0" indent="0">
                        <a:buNone/>
                      </a:pPr>
                      <a:r>
                        <a:rPr lang="en-GB" sz="1400" b="1" dirty="0">
                          <a:solidFill>
                            <a:schemeClr val="tx1"/>
                          </a:solidFill>
                          <a:latin typeface="Overpass" panose="00000500000000000000" pitchFamily="50" charset="0"/>
                        </a:rPr>
                        <a:t>5.73</a:t>
                      </a:r>
                      <a:r>
                        <a:rPr lang="en-GB" sz="1400" dirty="0">
                          <a:solidFill>
                            <a:srgbClr val="FF0000"/>
                          </a:solidFill>
                          <a:latin typeface="Overpass" panose="00000500000000000000" pitchFamily="50" charset="0"/>
                        </a:rPr>
                        <a:t> In reflecting on how </a:t>
                      </a:r>
                      <a:r>
                        <a:rPr lang="en-GB" sz="1400" dirty="0" err="1">
                          <a:solidFill>
                            <a:srgbClr val="FF0000"/>
                          </a:solidFill>
                          <a:latin typeface="Overpass" panose="00000500000000000000" pitchFamily="50" charset="0"/>
                        </a:rPr>
                        <a:t>adultification</a:t>
                      </a:r>
                      <a:r>
                        <a:rPr lang="en-GB" sz="1400" dirty="0">
                          <a:solidFill>
                            <a:srgbClr val="FF0000"/>
                          </a:solidFill>
                          <a:latin typeface="Overpass" panose="00000500000000000000" pitchFamily="50" charset="0"/>
                        </a:rPr>
                        <a:t> bias might have been evident in practice with Child Q, this can be seen in the fact that she received a largely criminal justice and disciplinary response from the adults around her, ‘rather than a child protection response’. </a:t>
                      </a:r>
                      <a:endParaRPr lang="en-GB" sz="1400" dirty="0">
                        <a:latin typeface="Overpass" panose="00000500000000000000" pitchFamily="50" charset="0"/>
                      </a:endParaRPr>
                    </a:p>
                    <a:p>
                      <a:endParaRPr lang="en-GB" sz="1400" dirty="0"/>
                    </a:p>
                  </a:txBody>
                  <a:tcPr marL="104402" marR="104402" marT="52201" marB="52201"/>
                </a:tc>
                <a:tc>
                  <a:txBody>
                    <a:bodyPr/>
                    <a:lstStyle/>
                    <a:p>
                      <a:r>
                        <a:rPr lang="en-GB" sz="1400" b="0" i="0" kern="1200" dirty="0">
                          <a:solidFill>
                            <a:schemeClr val="tx1"/>
                          </a:solidFill>
                          <a:effectLst/>
                          <a:latin typeface="Overpass" panose="00000500000000000000" pitchFamily="50" charset="0"/>
                          <a:ea typeface="+mn-ea"/>
                          <a:cs typeface="+mn-cs"/>
                        </a:rPr>
                        <a:t>“</a:t>
                      </a:r>
                      <a:r>
                        <a:rPr lang="en-GB" sz="1400" b="0" i="0" kern="1200" dirty="0" err="1">
                          <a:solidFill>
                            <a:srgbClr val="FF0000"/>
                          </a:solidFill>
                          <a:effectLst/>
                          <a:latin typeface="Overpass" panose="00000500000000000000" pitchFamily="50" charset="0"/>
                          <a:ea typeface="+mn-ea"/>
                          <a:cs typeface="+mn-cs"/>
                        </a:rPr>
                        <a:t>Adultification</a:t>
                      </a:r>
                      <a:r>
                        <a:rPr lang="en-GB" sz="1400" b="0" i="0" kern="1200" dirty="0">
                          <a:solidFill>
                            <a:srgbClr val="FF0000"/>
                          </a:solidFill>
                          <a:effectLst/>
                          <a:latin typeface="Overpass" panose="00000500000000000000" pitchFamily="50" charset="0"/>
                          <a:ea typeface="+mn-ea"/>
                          <a:cs typeface="+mn-cs"/>
                        </a:rPr>
                        <a:t> occurs when Black children are perceived as being less innocent and less vulnerable, and subsequently not afforded the same protection as their non-Black peers </a:t>
                      </a:r>
                      <a:r>
                        <a:rPr lang="en-GB" sz="1400" b="0" i="0" kern="1200" dirty="0">
                          <a:solidFill>
                            <a:schemeClr val="tx1"/>
                          </a:solidFill>
                          <a:effectLst/>
                          <a:latin typeface="Overpass" panose="00000500000000000000" pitchFamily="50" charset="0"/>
                          <a:ea typeface="+mn-ea"/>
                          <a:cs typeface="+mn-cs"/>
                        </a:rPr>
                        <a:t>(Goff </a:t>
                      </a:r>
                      <a:r>
                        <a:rPr lang="en-GB" sz="1400" b="0" i="1" kern="1200" dirty="0">
                          <a:solidFill>
                            <a:schemeClr val="tx1"/>
                          </a:solidFill>
                          <a:effectLst/>
                          <a:latin typeface="Overpass" panose="00000500000000000000" pitchFamily="50" charset="0"/>
                          <a:ea typeface="+mn-ea"/>
                          <a:cs typeface="+mn-cs"/>
                        </a:rPr>
                        <a:t>et al</a:t>
                      </a:r>
                      <a:r>
                        <a:rPr lang="en-GB" sz="1400" b="0" i="0" kern="1200" dirty="0">
                          <a:solidFill>
                            <a:schemeClr val="tx1"/>
                          </a:solidFill>
                          <a:effectLst/>
                          <a:latin typeface="Overpass" panose="00000500000000000000" pitchFamily="50" charset="0"/>
                          <a:ea typeface="+mn-ea"/>
                          <a:cs typeface="+mn-cs"/>
                        </a:rPr>
                        <a:t>, 2014; Epstein </a:t>
                      </a:r>
                      <a:r>
                        <a:rPr lang="en-GB" sz="1400" b="0" i="1" kern="1200" dirty="0">
                          <a:solidFill>
                            <a:schemeClr val="tx1"/>
                          </a:solidFill>
                          <a:effectLst/>
                          <a:latin typeface="Overpass" panose="00000500000000000000" pitchFamily="50" charset="0"/>
                          <a:ea typeface="+mn-ea"/>
                          <a:cs typeface="+mn-cs"/>
                        </a:rPr>
                        <a:t>et al</a:t>
                      </a:r>
                      <a:r>
                        <a:rPr lang="en-GB" sz="1400" b="0" i="0" kern="1200" dirty="0">
                          <a:solidFill>
                            <a:schemeClr val="tx1"/>
                          </a:solidFill>
                          <a:effectLst/>
                          <a:latin typeface="Overpass" panose="00000500000000000000" pitchFamily="50" charset="0"/>
                          <a:ea typeface="+mn-ea"/>
                          <a:cs typeface="+mn-cs"/>
                        </a:rPr>
                        <a:t>, 2017)</a:t>
                      </a:r>
                      <a:r>
                        <a:rPr lang="en-GB" sz="1400" b="0" i="0" u="none" kern="1200" dirty="0">
                          <a:solidFill>
                            <a:schemeClr val="tx1"/>
                          </a:solidFill>
                          <a:effectLst/>
                          <a:latin typeface="Overpass" panose="00000500000000000000" pitchFamily="50" charset="0"/>
                          <a:ea typeface="+mn-ea"/>
                          <a:cs typeface="+mn-cs"/>
                        </a:rPr>
                        <a:t>.” </a:t>
                      </a:r>
                    </a:p>
                    <a:p>
                      <a:r>
                        <a:rPr lang="en-GB" sz="1400" b="0" i="0" kern="1200" dirty="0">
                          <a:solidFill>
                            <a:schemeClr val="tx1"/>
                          </a:solidFill>
                          <a:effectLst/>
                          <a:latin typeface="Overpass" panose="00000500000000000000" pitchFamily="50" charset="0"/>
                          <a:ea typeface="+mn-ea"/>
                          <a:cs typeface="+mn-cs"/>
                        </a:rPr>
                        <a:t>(Davis and Marsh 2020, p256)</a:t>
                      </a:r>
                    </a:p>
                    <a:p>
                      <a:endParaRPr lang="en-GB" sz="1400" dirty="0">
                        <a:latin typeface="Overpass" panose="00000500000000000000" pitchFamily="50" charset="0"/>
                      </a:endParaRPr>
                    </a:p>
                    <a:p>
                      <a:r>
                        <a:rPr lang="en-GB" sz="1400" dirty="0">
                          <a:latin typeface="Overpass" panose="00000500000000000000" pitchFamily="50" charset="0"/>
                        </a:rPr>
                        <a:t>“Black girls are likened more to adults than to children and are treated as if they are </a:t>
                      </a:r>
                      <a:r>
                        <a:rPr lang="en-GB" sz="1400" dirty="0" err="1">
                          <a:latin typeface="Overpass" panose="00000500000000000000" pitchFamily="50" charset="0"/>
                        </a:rPr>
                        <a:t>willfully</a:t>
                      </a:r>
                      <a:r>
                        <a:rPr lang="en-GB" sz="1400" dirty="0">
                          <a:latin typeface="Overpass" panose="00000500000000000000" pitchFamily="50" charset="0"/>
                        </a:rPr>
                        <a:t> engaging in behaviors typically expected of Black women . </a:t>
                      </a:r>
                      <a:r>
                        <a:rPr lang="en-GB" sz="1400" dirty="0">
                          <a:solidFill>
                            <a:srgbClr val="FF0000"/>
                          </a:solidFill>
                          <a:latin typeface="Overpass" panose="00000500000000000000" pitchFamily="50" charset="0"/>
                        </a:rPr>
                        <a:t>This compression [has] stripped Black girls of their childhood freedoms [and] renders Black girlhood interchangeable with Black womanhood</a:t>
                      </a:r>
                      <a:r>
                        <a:rPr lang="en-GB" sz="1400" dirty="0">
                          <a:latin typeface="Overpass" panose="00000500000000000000" pitchFamily="50" charset="0"/>
                        </a:rPr>
                        <a:t>.</a:t>
                      </a:r>
                      <a:r>
                        <a:rPr lang="en-GB" sz="1400" b="0" i="0" dirty="0">
                          <a:solidFill>
                            <a:srgbClr val="222222"/>
                          </a:solidFill>
                          <a:effectLst/>
                          <a:latin typeface="Overpass" panose="00000500000000000000" pitchFamily="50" charset="0"/>
                        </a:rPr>
                        <a:t>”</a:t>
                      </a:r>
                    </a:p>
                    <a:p>
                      <a:r>
                        <a:rPr lang="en-GB" sz="1400" b="0" i="0" dirty="0">
                          <a:solidFill>
                            <a:srgbClr val="222222"/>
                          </a:solidFill>
                          <a:effectLst/>
                          <a:latin typeface="Overpass" panose="00000500000000000000" pitchFamily="50" charset="0"/>
                        </a:rPr>
                        <a:t>(</a:t>
                      </a:r>
                      <a:r>
                        <a:rPr lang="en-GB" sz="1400" dirty="0">
                          <a:latin typeface="Overpass" panose="00000500000000000000" pitchFamily="50" charset="0"/>
                        </a:rPr>
                        <a:t>Morris, 2016)</a:t>
                      </a:r>
                    </a:p>
                    <a:p>
                      <a:endParaRPr lang="en-GB" sz="1400" dirty="0"/>
                    </a:p>
                  </a:txBody>
                  <a:tcPr marL="104402" marR="104402" marT="52201" marB="52201"/>
                </a:tc>
                <a:extLst>
                  <a:ext uri="{0D108BD9-81ED-4DB2-BD59-A6C34878D82A}">
                    <a16:rowId xmlns:a16="http://schemas.microsoft.com/office/drawing/2014/main" val="4117685042"/>
                  </a:ext>
                </a:extLst>
              </a:tr>
            </a:tbl>
          </a:graphicData>
        </a:graphic>
      </p:graphicFrame>
    </p:spTree>
    <p:extLst>
      <p:ext uri="{BB962C8B-B14F-4D97-AF65-F5344CB8AC3E}">
        <p14:creationId xmlns:p14="http://schemas.microsoft.com/office/powerpoint/2010/main" val="3802882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C4AB98D1-A58C-5D80-B8C4-B828B2EA508E}"/>
              </a:ext>
            </a:extLst>
          </p:cNvPr>
          <p:cNvGraphicFramePr>
            <a:graphicFrameLocks noGrp="1"/>
          </p:cNvGraphicFramePr>
          <p:nvPr>
            <p:ph idx="1"/>
            <p:extLst>
              <p:ext uri="{D42A27DB-BD31-4B8C-83A1-F6EECF244321}">
                <p14:modId xmlns:p14="http://schemas.microsoft.com/office/powerpoint/2010/main" val="3343789529"/>
              </p:ext>
            </p:extLst>
          </p:nvPr>
        </p:nvGraphicFramePr>
        <p:xfrm>
          <a:off x="671173" y="646043"/>
          <a:ext cx="9655584" cy="5929669"/>
        </p:xfrm>
        <a:graphic>
          <a:graphicData uri="http://schemas.openxmlformats.org/drawingml/2006/table">
            <a:tbl>
              <a:tblPr firstRow="1" bandRow="1">
                <a:tableStyleId>{5940675A-B579-460E-94D1-54222C63F5DA}</a:tableStyleId>
              </a:tblPr>
              <a:tblGrid>
                <a:gridCol w="5049227">
                  <a:extLst>
                    <a:ext uri="{9D8B030D-6E8A-4147-A177-3AD203B41FA5}">
                      <a16:colId xmlns:a16="http://schemas.microsoft.com/office/drawing/2014/main" val="2230451506"/>
                    </a:ext>
                  </a:extLst>
                </a:gridCol>
                <a:gridCol w="4606357">
                  <a:extLst>
                    <a:ext uri="{9D8B030D-6E8A-4147-A177-3AD203B41FA5}">
                      <a16:colId xmlns:a16="http://schemas.microsoft.com/office/drawing/2014/main" val="4179720478"/>
                    </a:ext>
                  </a:extLst>
                </a:gridCol>
              </a:tblGrid>
              <a:tr h="567205">
                <a:tc>
                  <a:txBody>
                    <a:bodyPr/>
                    <a:lstStyle/>
                    <a:p>
                      <a:r>
                        <a:rPr lang="en-GB" sz="2000" b="1">
                          <a:latin typeface="Overpass" panose="00000500000000000000" pitchFamily="50" charset="0"/>
                        </a:rPr>
                        <a:t>Review </a:t>
                      </a:r>
                    </a:p>
                  </a:txBody>
                  <a:tcPr marL="99603" marR="99603" marT="49801" marB="49801"/>
                </a:tc>
                <a:tc>
                  <a:txBody>
                    <a:bodyPr/>
                    <a:lstStyle/>
                    <a:p>
                      <a:r>
                        <a:rPr lang="en-GB" sz="2000" b="1" dirty="0">
                          <a:latin typeface="Overpass" panose="00000500000000000000" pitchFamily="50" charset="0"/>
                        </a:rPr>
                        <a:t>Literature </a:t>
                      </a:r>
                    </a:p>
                  </a:txBody>
                  <a:tcPr marL="99603" marR="99603" marT="49801" marB="49801"/>
                </a:tc>
                <a:extLst>
                  <a:ext uri="{0D108BD9-81ED-4DB2-BD59-A6C34878D82A}">
                    <a16:rowId xmlns:a16="http://schemas.microsoft.com/office/drawing/2014/main" val="3146331955"/>
                  </a:ext>
                </a:extLst>
              </a:tr>
              <a:tr h="5362464">
                <a:tc>
                  <a:txBody>
                    <a:bodyPr/>
                    <a:lstStyle/>
                    <a:p>
                      <a:endParaRPr lang="en-GB" sz="1400" dirty="0">
                        <a:latin typeface="Overpass" panose="00000500000000000000" pitchFamily="50" charset="0"/>
                      </a:endParaRPr>
                    </a:p>
                    <a:p>
                      <a:endParaRPr lang="en-GB" sz="1400" dirty="0">
                        <a:latin typeface="Overpass" panose="00000500000000000000" pitchFamily="50" charset="0"/>
                      </a:endParaRPr>
                    </a:p>
                    <a:p>
                      <a:r>
                        <a:rPr lang="en-GB" sz="1400" b="1" dirty="0">
                          <a:solidFill>
                            <a:schemeClr val="tx1"/>
                          </a:solidFill>
                          <a:latin typeface="Overpass" panose="00000500000000000000" pitchFamily="50" charset="0"/>
                        </a:rPr>
                        <a:t>5.39</a:t>
                      </a:r>
                      <a:r>
                        <a:rPr lang="en-GB" sz="1400" dirty="0">
                          <a:solidFill>
                            <a:schemeClr val="tx1"/>
                          </a:solidFill>
                          <a:latin typeface="Overpass" panose="00000500000000000000" pitchFamily="50" charset="0"/>
                        </a:rPr>
                        <a:t> </a:t>
                      </a:r>
                      <a:r>
                        <a:rPr lang="en-GB" sz="1400" dirty="0">
                          <a:solidFill>
                            <a:srgbClr val="FF0000"/>
                          </a:solidFill>
                          <a:latin typeface="Overpass" panose="00000500000000000000" pitchFamily="50" charset="0"/>
                        </a:rPr>
                        <a:t>In terms of the strip search of Child Q, practice that day appears to have been far too weighted towards a criminal justice response</a:t>
                      </a:r>
                      <a:r>
                        <a:rPr lang="en-GB" sz="1400" dirty="0">
                          <a:latin typeface="Overpass" panose="00000500000000000000" pitchFamily="50" charset="0"/>
                        </a:rPr>
                        <a:t>. This may be explained in part by the deference of school staff to the police. It might relate to the relative junior police staff involved or the fact that officers didn’t seek the advice of their supervisor. </a:t>
                      </a:r>
                      <a:r>
                        <a:rPr lang="en-GB" sz="1400" dirty="0">
                          <a:solidFill>
                            <a:srgbClr val="FF0000"/>
                          </a:solidFill>
                          <a:latin typeface="Overpass" panose="00000500000000000000" pitchFamily="50" charset="0"/>
                        </a:rPr>
                        <a:t>It might also relate to elements of disproportionality and racism leading those involved to make certain assumptions about Child Q and what response was required. </a:t>
                      </a:r>
                    </a:p>
                    <a:p>
                      <a:endParaRPr lang="en-GB" sz="1400" dirty="0">
                        <a:solidFill>
                          <a:srgbClr val="FF0000"/>
                        </a:solidFill>
                        <a:latin typeface="Overpass" panose="00000500000000000000" pitchFamily="50" charset="0"/>
                      </a:endParaRPr>
                    </a:p>
                    <a:p>
                      <a:r>
                        <a:rPr lang="en-GB" sz="1400" b="1" dirty="0">
                          <a:solidFill>
                            <a:schemeClr val="tx1"/>
                          </a:solidFill>
                          <a:latin typeface="Overpass" panose="00000500000000000000" pitchFamily="50" charset="0"/>
                        </a:rPr>
                        <a:t>5.40</a:t>
                      </a:r>
                      <a:r>
                        <a:rPr lang="en-GB" sz="1400" dirty="0">
                          <a:solidFill>
                            <a:srgbClr val="FF0000"/>
                          </a:solidFill>
                          <a:latin typeface="Overpass" panose="00000500000000000000" pitchFamily="50" charset="0"/>
                        </a:rPr>
                        <a:t> It was also the lack of action taken after the strip search that shows Child Q was primarily being seen as </a:t>
                      </a:r>
                      <a:r>
                        <a:rPr lang="en-GB" sz="1400" dirty="0" err="1">
                          <a:solidFill>
                            <a:srgbClr val="FF0000"/>
                          </a:solidFill>
                          <a:latin typeface="Overpass" panose="00000500000000000000" pitchFamily="50" charset="0"/>
                        </a:rPr>
                        <a:t>‘the</a:t>
                      </a:r>
                      <a:r>
                        <a:rPr lang="en-GB" sz="1400" dirty="0">
                          <a:solidFill>
                            <a:srgbClr val="FF0000"/>
                          </a:solidFill>
                          <a:latin typeface="Overpass" panose="00000500000000000000" pitchFamily="50" charset="0"/>
                        </a:rPr>
                        <a:t> risk’ as opposed to being ‘at risk’.</a:t>
                      </a:r>
                      <a:r>
                        <a:rPr lang="en-GB" sz="1400" dirty="0">
                          <a:solidFill>
                            <a:schemeClr val="tx1"/>
                          </a:solidFill>
                          <a:latin typeface="Overpass" panose="00000500000000000000" pitchFamily="50" charset="0"/>
                        </a:rPr>
                        <a:t> </a:t>
                      </a:r>
                    </a:p>
                  </a:txBody>
                  <a:tcPr marL="99603" marR="99603" marT="49801" marB="49801"/>
                </a:tc>
                <a:tc>
                  <a:txBody>
                    <a:bodyPr/>
                    <a:lstStyle/>
                    <a:p>
                      <a:endParaRPr lang="en-GB" sz="1400" dirty="0">
                        <a:latin typeface="Overpass" panose="00000500000000000000" pitchFamily="50" charset="0"/>
                      </a:endParaRPr>
                    </a:p>
                    <a:p>
                      <a:r>
                        <a:rPr lang="en-GB" sz="1400" dirty="0">
                          <a:latin typeface="Overpass" panose="00000500000000000000" pitchFamily="50" charset="0"/>
                        </a:rPr>
                        <a:t> “</a:t>
                      </a:r>
                      <a:r>
                        <a:rPr lang="en-GB" sz="1400" dirty="0">
                          <a:solidFill>
                            <a:srgbClr val="FF0000"/>
                          </a:solidFill>
                          <a:latin typeface="Overpass" panose="00000500000000000000" pitchFamily="50" charset="0"/>
                        </a:rPr>
                        <a:t>To understand racism as institutional (and structural) is to recognise the ways in which racism is woven into the fabric of society’s institutions</a:t>
                      </a:r>
                      <a:r>
                        <a:rPr lang="en-GB" sz="1400" dirty="0">
                          <a:latin typeface="Overpass" panose="00000500000000000000" pitchFamily="50" charset="0"/>
                        </a:rPr>
                        <a:t>. This understanding enables teachers to see, and therefore respond to, the ways in which the </a:t>
                      </a:r>
                      <a:r>
                        <a:rPr lang="en-GB" sz="1400" dirty="0">
                          <a:solidFill>
                            <a:srgbClr val="FF0000"/>
                          </a:solidFill>
                          <a:latin typeface="Overpass" panose="00000500000000000000" pitchFamily="50" charset="0"/>
                        </a:rPr>
                        <a:t>education system can and does reproduce racism and racial inequalities.</a:t>
                      </a:r>
                      <a:r>
                        <a:rPr lang="en-GB" sz="1400" dirty="0">
                          <a:latin typeface="Overpass" panose="00000500000000000000" pitchFamily="50" charset="0"/>
                        </a:rPr>
                        <a:t>”</a:t>
                      </a:r>
                    </a:p>
                    <a:p>
                      <a:endParaRPr lang="en-GB" sz="1400" dirty="0">
                        <a:latin typeface="Overpass" panose="00000500000000000000" pitchFamily="50" charset="0"/>
                      </a:endParaRPr>
                    </a:p>
                    <a:p>
                      <a:r>
                        <a:rPr lang="en-GB" sz="1400" kern="1200" dirty="0">
                          <a:solidFill>
                            <a:srgbClr val="FF0000"/>
                          </a:solidFill>
                          <a:effectLst/>
                          <a:latin typeface="Overpass" panose="00000500000000000000" pitchFamily="50" charset="0"/>
                          <a:ea typeface="+mn-ea"/>
                          <a:cs typeface="+mn-cs"/>
                        </a:rPr>
                        <a:t>“In the absence of strong discourses on institutional racism and anti-racism, the language of diversity, inclusion and equality seems to have much more legitimacy and palatability in schools. Such language is often wrapped up in colour-blind approaches to racism. </a:t>
                      </a:r>
                      <a:r>
                        <a:rPr lang="en-GB" sz="1400" kern="1200" dirty="0">
                          <a:solidFill>
                            <a:schemeClr val="tx1"/>
                          </a:solidFill>
                          <a:effectLst/>
                          <a:latin typeface="Overpass" panose="00000500000000000000" pitchFamily="50" charset="0"/>
                          <a:ea typeface="+mn-ea"/>
                          <a:cs typeface="+mn-cs"/>
                        </a:rPr>
                        <a:t>‘Colour-blind racism’ refers to an ideology in which it is believed that not seeing and not talking about race is a solution to ending racism </a:t>
                      </a:r>
                    </a:p>
                    <a:p>
                      <a:r>
                        <a:rPr lang="en-GB" sz="1400" b="0" i="0" dirty="0">
                          <a:solidFill>
                            <a:srgbClr val="222222"/>
                          </a:solidFill>
                          <a:effectLst/>
                          <a:latin typeface="Overpass" panose="00000500000000000000" pitchFamily="50" charset="0"/>
                        </a:rPr>
                        <a:t>(Joseph-Salisbury, 2020, p8)</a:t>
                      </a:r>
                      <a:endParaRPr lang="en-GB" sz="1400" kern="1200" dirty="0">
                        <a:solidFill>
                          <a:schemeClr val="tx1"/>
                        </a:solidFill>
                        <a:effectLst/>
                        <a:latin typeface="Overpass" panose="00000500000000000000" pitchFamily="50" charset="0"/>
                        <a:ea typeface="+mn-ea"/>
                        <a:cs typeface="+mn-cs"/>
                      </a:endParaRPr>
                    </a:p>
                  </a:txBody>
                  <a:tcPr marL="99603" marR="99603" marT="49801" marB="49801"/>
                </a:tc>
                <a:extLst>
                  <a:ext uri="{0D108BD9-81ED-4DB2-BD59-A6C34878D82A}">
                    <a16:rowId xmlns:a16="http://schemas.microsoft.com/office/drawing/2014/main" val="4117685042"/>
                  </a:ext>
                </a:extLst>
              </a:tr>
            </a:tbl>
          </a:graphicData>
        </a:graphic>
      </p:graphicFrame>
    </p:spTree>
    <p:extLst>
      <p:ext uri="{BB962C8B-B14F-4D97-AF65-F5344CB8AC3E}">
        <p14:creationId xmlns:p14="http://schemas.microsoft.com/office/powerpoint/2010/main" val="2477447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5CA609F-B70D-1855-3F30-83F546B32744}"/>
              </a:ext>
            </a:extLst>
          </p:cNvPr>
          <p:cNvSpPr>
            <a:spLocks noGrp="1"/>
          </p:cNvSpPr>
          <p:nvPr>
            <p:ph idx="1"/>
          </p:nvPr>
        </p:nvSpPr>
        <p:spPr>
          <a:xfrm>
            <a:off x="1064712" y="1979112"/>
            <a:ext cx="5031288" cy="4313675"/>
          </a:xfrm>
        </p:spPr>
        <p:txBody>
          <a:bodyPr vert="horz" lIns="91440" tIns="45720" rIns="91440" bIns="45720" rtlCol="0">
            <a:normAutofit lnSpcReduction="10000"/>
          </a:bodyPr>
          <a:lstStyle/>
          <a:p>
            <a:pPr marL="0" indent="0">
              <a:buNone/>
            </a:pPr>
            <a:r>
              <a:rPr lang="en-GB" sz="1500" b="1" dirty="0"/>
              <a:t>Finding 3:</a:t>
            </a:r>
            <a:r>
              <a:rPr lang="en-GB" sz="1500" dirty="0"/>
              <a:t> </a:t>
            </a:r>
            <a:r>
              <a:rPr lang="en-GB" sz="1500" b="1" u="sng" dirty="0"/>
              <a:t>School staff deferred to the authority of the police on their arrival at school</a:t>
            </a:r>
            <a:r>
              <a:rPr lang="en-GB" sz="1500" b="1" dirty="0"/>
              <a:t>. </a:t>
            </a:r>
            <a:r>
              <a:rPr lang="en-GB" sz="1500" dirty="0"/>
              <a:t>They should have been more challenging to the police, seeking clarity about the actions they intended to take. All practitioners need to be mindful of their duties to uphold the best interests of children. </a:t>
            </a:r>
          </a:p>
          <a:p>
            <a:pPr marL="0" indent="0">
              <a:buNone/>
            </a:pPr>
            <a:r>
              <a:rPr lang="en-GB" sz="1500" b="1" dirty="0"/>
              <a:t>Finding 4:</a:t>
            </a:r>
            <a:r>
              <a:rPr lang="en-GB" sz="1500" dirty="0"/>
              <a:t> </a:t>
            </a:r>
            <a:r>
              <a:rPr lang="en-GB" sz="1500" b="1" u="sng" dirty="0"/>
              <a:t>School staff had an insufficient focus on the safeguarding needs of Child Q </a:t>
            </a:r>
            <a:r>
              <a:rPr lang="en-GB" sz="1500" dirty="0"/>
              <a:t>when responding to concerns about suspected drug use.</a:t>
            </a:r>
          </a:p>
          <a:p>
            <a:pPr marL="0" indent="0">
              <a:buNone/>
            </a:pPr>
            <a:r>
              <a:rPr lang="en-GB" sz="1500" b="1" dirty="0"/>
              <a:t>Finding 6: </a:t>
            </a:r>
            <a:r>
              <a:rPr lang="en-GB" sz="1500" b="1" u="sng" dirty="0"/>
              <a:t>The absence of any specific requirement to seek parental consent when strip searching children undermines the principles of parental responsibility </a:t>
            </a:r>
            <a:r>
              <a:rPr lang="en-GB" sz="1500" dirty="0"/>
              <a:t>and partnership working with parents to safeguard children. </a:t>
            </a:r>
          </a:p>
          <a:p>
            <a:pPr marL="0" indent="0">
              <a:buNone/>
            </a:pPr>
            <a:r>
              <a:rPr lang="en-GB" sz="1500" b="1" dirty="0"/>
              <a:t>Finding 8:</a:t>
            </a:r>
            <a:r>
              <a:rPr lang="en-GB" sz="1500" dirty="0"/>
              <a:t> Having considered the context of the incident, the views of those engaged in the review and the impact felt by Child Q and her family, </a:t>
            </a:r>
            <a:r>
              <a:rPr lang="en-GB" sz="1500" b="1" u="sng" dirty="0"/>
              <a:t>racism (whether deliberate or not) was likely to have been an influencing factor in the decision to undertake a strip search. </a:t>
            </a:r>
            <a:endParaRPr lang="en-US" sz="1500" b="1" u="sng" dirty="0"/>
          </a:p>
        </p:txBody>
      </p:sp>
      <p:sp>
        <p:nvSpPr>
          <p:cNvPr id="2" name="Title 1">
            <a:extLst>
              <a:ext uri="{FF2B5EF4-FFF2-40B4-BE49-F238E27FC236}">
                <a16:creationId xmlns:a16="http://schemas.microsoft.com/office/drawing/2014/main" id="{38193EEA-0F7F-B8BE-DA5E-39A220B88E05}"/>
              </a:ext>
            </a:extLst>
          </p:cNvPr>
          <p:cNvSpPr>
            <a:spLocks noGrp="1"/>
          </p:cNvSpPr>
          <p:nvPr>
            <p:ph type="title"/>
          </p:nvPr>
        </p:nvSpPr>
        <p:spPr>
          <a:xfrm>
            <a:off x="1064712" y="596385"/>
            <a:ext cx="7312874" cy="653005"/>
          </a:xfrm>
        </p:spPr>
        <p:txBody>
          <a:bodyPr vert="horz" lIns="91440" tIns="45720" rIns="91440" bIns="45720" rtlCol="0" anchor="t">
            <a:normAutofit/>
          </a:bodyPr>
          <a:lstStyle/>
          <a:p>
            <a:r>
              <a:rPr lang="en-US" sz="2000" i="0"/>
              <a:t>Key findings from the </a:t>
            </a:r>
            <a:r>
              <a:rPr lang="en-GB" sz="2000" i="0"/>
              <a:t>Local Child Safeguarding Practice Review (March 2022)</a:t>
            </a:r>
            <a:endParaRPr lang="en-US" sz="2000" i="0"/>
          </a:p>
        </p:txBody>
      </p:sp>
      <p:pic>
        <p:nvPicPr>
          <p:cNvPr id="7" name="Content Placeholder 6" descr="Eye exam equipment">
            <a:extLst>
              <a:ext uri="{FF2B5EF4-FFF2-40B4-BE49-F238E27FC236}">
                <a16:creationId xmlns:a16="http://schemas.microsoft.com/office/drawing/2014/main" id="{C36BED75-A995-896B-4DEA-D85EC2E1BB9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p:blipFill>
        <p:spPr>
          <a:xfrm>
            <a:off x="6483350" y="2830233"/>
            <a:ext cx="4643438" cy="2611933"/>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p:spPr>
      </p:pic>
    </p:spTree>
    <p:extLst>
      <p:ext uri="{BB962C8B-B14F-4D97-AF65-F5344CB8AC3E}">
        <p14:creationId xmlns:p14="http://schemas.microsoft.com/office/powerpoint/2010/main" val="1026380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A0C1DD-72A6-E2A8-D8E8-2F30D5AAB693}"/>
              </a:ext>
            </a:extLst>
          </p:cNvPr>
          <p:cNvSpPr>
            <a:spLocks noGrp="1"/>
          </p:cNvSpPr>
          <p:nvPr>
            <p:ph idx="1"/>
          </p:nvPr>
        </p:nvSpPr>
        <p:spPr/>
        <p:txBody>
          <a:bodyPr/>
          <a:lstStyle/>
          <a:p>
            <a:pPr marL="0" indent="0">
              <a:buNone/>
            </a:pPr>
            <a:r>
              <a:rPr lang="en-GB" sz="1800" dirty="0"/>
              <a:t>“</a:t>
            </a:r>
            <a:r>
              <a:rPr lang="en-GB" sz="1800" b="1" dirty="0"/>
              <a:t>The web of institutional racism is painfully obvious to the people of </a:t>
            </a:r>
            <a:r>
              <a:rPr lang="en-GB" sz="1800" b="1" dirty="0" err="1"/>
              <a:t>color</a:t>
            </a:r>
            <a:r>
              <a:rPr lang="en-GB" sz="1800" b="1" dirty="0"/>
              <a:t> caught in its strands and yet is nearly invisible to many white people who pass through it unimpeded. </a:t>
            </a:r>
            <a:r>
              <a:rPr lang="en-GB" sz="1800" dirty="0"/>
              <a:t>White people maintain the illusion that many societal institutions, policies, living and working arrangements, programs and organizations are race neutral…. Thus, </a:t>
            </a:r>
            <a:r>
              <a:rPr lang="en-GB" sz="1800" b="1" dirty="0"/>
              <a:t>identifying and mapping the web of institutional racism, pinning it on the wall of individual and collective consciousness, is a step toward confronting racism</a:t>
            </a:r>
            <a:r>
              <a:rPr lang="en-GB" sz="1800" dirty="0"/>
              <a:t>; it can no longer be denied or relegated to museums and history” </a:t>
            </a:r>
          </a:p>
          <a:p>
            <a:pPr marL="0" indent="0">
              <a:buNone/>
            </a:pPr>
            <a:r>
              <a:rPr lang="en-GB" sz="1800" dirty="0"/>
              <a:t>(Miller and Garran, 2007,p 60)</a:t>
            </a:r>
          </a:p>
          <a:p>
            <a:endParaRPr lang="en-GB" dirty="0"/>
          </a:p>
        </p:txBody>
      </p:sp>
      <p:sp>
        <p:nvSpPr>
          <p:cNvPr id="3" name="Title 2">
            <a:extLst>
              <a:ext uri="{FF2B5EF4-FFF2-40B4-BE49-F238E27FC236}">
                <a16:creationId xmlns:a16="http://schemas.microsoft.com/office/drawing/2014/main" id="{7CACCAC1-FD34-05A5-0FE0-EFED20E4BE8A}"/>
              </a:ext>
            </a:extLst>
          </p:cNvPr>
          <p:cNvSpPr>
            <a:spLocks noGrp="1"/>
          </p:cNvSpPr>
          <p:nvPr>
            <p:ph type="title"/>
          </p:nvPr>
        </p:nvSpPr>
        <p:spPr/>
        <p:txBody>
          <a:bodyPr/>
          <a:lstStyle/>
          <a:p>
            <a:r>
              <a:rPr lang="en-GB" i="0" dirty="0">
                <a:latin typeface="Overpass" panose="00000500000000000000" pitchFamily="50" charset="0"/>
              </a:rPr>
              <a:t>Child Q and the web of institutional racism</a:t>
            </a:r>
            <a:endParaRPr lang="en-GB" dirty="0">
              <a:latin typeface="Overpass" panose="00000500000000000000" pitchFamily="50" charset="0"/>
            </a:endParaRPr>
          </a:p>
        </p:txBody>
      </p:sp>
      <p:graphicFrame>
        <p:nvGraphicFramePr>
          <p:cNvPr id="5" name="Content Placeholder 4">
            <a:extLst>
              <a:ext uri="{FF2B5EF4-FFF2-40B4-BE49-F238E27FC236}">
                <a16:creationId xmlns:a16="http://schemas.microsoft.com/office/drawing/2014/main" id="{1327C69E-C9C8-8188-2494-4B2843E8DEC1}"/>
              </a:ext>
            </a:extLst>
          </p:cNvPr>
          <p:cNvGraphicFramePr>
            <a:graphicFrameLocks noGrp="1"/>
          </p:cNvGraphicFramePr>
          <p:nvPr>
            <p:ph type="pic" sz="quarter" idx="11"/>
          </p:nvPr>
        </p:nvGraphicFramePr>
        <p:xfrm>
          <a:off x="6483350" y="1979613"/>
          <a:ext cx="4643438" cy="4313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6918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BEF1E-C85C-922C-B20A-FDD84661D648}"/>
              </a:ext>
            </a:extLst>
          </p:cNvPr>
          <p:cNvSpPr>
            <a:spLocks noGrp="1"/>
          </p:cNvSpPr>
          <p:nvPr>
            <p:ph idx="1"/>
          </p:nvPr>
        </p:nvSpPr>
        <p:spPr>
          <a:xfrm>
            <a:off x="1064712" y="1979112"/>
            <a:ext cx="5031288" cy="4313675"/>
          </a:xfrm>
        </p:spPr>
        <p:txBody>
          <a:bodyPr>
            <a:normAutofit lnSpcReduction="10000"/>
          </a:bodyPr>
          <a:lstStyle/>
          <a:p>
            <a:r>
              <a:rPr lang="en-US" dirty="0"/>
              <a:t>CRT offers a constructive and in-depth response to injustice and a robust framework for analysis. </a:t>
            </a:r>
          </a:p>
          <a:p>
            <a:r>
              <a:rPr lang="en-US" dirty="0"/>
              <a:t>It </a:t>
            </a:r>
            <a:r>
              <a:rPr lang="en-US" dirty="0" err="1"/>
              <a:t>centres</a:t>
            </a:r>
            <a:r>
              <a:rPr lang="en-US" dirty="0"/>
              <a:t> the person and their experience and narrative.</a:t>
            </a:r>
          </a:p>
          <a:p>
            <a:r>
              <a:rPr lang="en-US" dirty="0"/>
              <a:t>Offers a systemic and systematic approach that is wide-ranging and links the personal to the political. </a:t>
            </a:r>
          </a:p>
          <a:p>
            <a:r>
              <a:rPr lang="en-US" dirty="0"/>
              <a:t>CRT recognizes the importance of challenging our own norms, values, and thinking. </a:t>
            </a:r>
          </a:p>
          <a:p>
            <a:r>
              <a:rPr lang="en-US" dirty="0"/>
              <a:t>CRT could be further developed within the context of child protection to support critical discourse and to respond to disproportionality, discrimination, and racism.</a:t>
            </a:r>
          </a:p>
        </p:txBody>
      </p:sp>
      <p:sp>
        <p:nvSpPr>
          <p:cNvPr id="3" name="Title 2">
            <a:extLst>
              <a:ext uri="{FF2B5EF4-FFF2-40B4-BE49-F238E27FC236}">
                <a16:creationId xmlns:a16="http://schemas.microsoft.com/office/drawing/2014/main" id="{A7FE3457-DE66-3622-9F5E-B48387C90D86}"/>
              </a:ext>
            </a:extLst>
          </p:cNvPr>
          <p:cNvSpPr>
            <a:spLocks noGrp="1"/>
          </p:cNvSpPr>
          <p:nvPr>
            <p:ph type="title"/>
          </p:nvPr>
        </p:nvSpPr>
        <p:spPr>
          <a:xfrm>
            <a:off x="1064712" y="596385"/>
            <a:ext cx="7312874" cy="653005"/>
          </a:xfrm>
        </p:spPr>
        <p:txBody>
          <a:bodyPr anchor="t">
            <a:normAutofit/>
          </a:bodyPr>
          <a:lstStyle/>
          <a:p>
            <a:r>
              <a:rPr lang="en-GB" sz="2000" dirty="0"/>
              <a:t>The application of CRT in the case of Child Q</a:t>
            </a:r>
          </a:p>
        </p:txBody>
      </p:sp>
      <p:pic>
        <p:nvPicPr>
          <p:cNvPr id="7" name="Picture Placeholder 6" descr="A sign on the wall">
            <a:extLst>
              <a:ext uri="{FF2B5EF4-FFF2-40B4-BE49-F238E27FC236}">
                <a16:creationId xmlns:a16="http://schemas.microsoft.com/office/drawing/2014/main" id="{36869B9A-0D5E-F6FD-C307-B8DA6A5974E1}"/>
              </a:ext>
            </a:extLst>
          </p:cNvPr>
          <p:cNvPicPr>
            <a:picLocks noGrp="1" noChangeAspect="1"/>
          </p:cNvPicPr>
          <p:nvPr>
            <p:ph type="pic" sz="quarter" idx="11"/>
          </p:nvPr>
        </p:nvPicPr>
        <p:blipFill rotWithShape="1">
          <a:blip r:embed="rId3"/>
          <a:srcRect t="13305" r="2" b="2"/>
          <a:stretch/>
        </p:blipFill>
        <p:spPr>
          <a:xfrm>
            <a:off x="6483350" y="1979613"/>
            <a:ext cx="4643438" cy="4313174"/>
          </a:xfrm>
          <a:noFill/>
        </p:spPr>
      </p:pic>
    </p:spTree>
    <p:extLst>
      <p:ext uri="{BB962C8B-B14F-4D97-AF65-F5344CB8AC3E}">
        <p14:creationId xmlns:p14="http://schemas.microsoft.com/office/powerpoint/2010/main" val="969002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814BD1-9BD6-DEEA-8B29-1F4499FC197A}"/>
              </a:ext>
            </a:extLst>
          </p:cNvPr>
          <p:cNvSpPr>
            <a:spLocks noGrp="1"/>
          </p:cNvSpPr>
          <p:nvPr>
            <p:ph idx="1"/>
          </p:nvPr>
        </p:nvSpPr>
        <p:spPr/>
        <p:txBody>
          <a:bodyPr/>
          <a:lstStyle/>
          <a:p>
            <a:r>
              <a:rPr lang="en-GB" dirty="0">
                <a:latin typeface="Overpass" panose="00000500000000000000" pitchFamily="50" charset="0"/>
              </a:rPr>
              <a:t>Build the confidence of practitioners to have difficult and challenging conversations. </a:t>
            </a:r>
          </a:p>
          <a:p>
            <a:r>
              <a:rPr lang="en-GB" dirty="0">
                <a:latin typeface="Overpass" panose="00000500000000000000" pitchFamily="50" charset="0"/>
              </a:rPr>
              <a:t>Considering race, ethnicity, and culture is not an addendum but a central pillar of professional practice. </a:t>
            </a:r>
          </a:p>
          <a:p>
            <a:r>
              <a:rPr lang="en-GB" dirty="0">
                <a:latin typeface="Overpass" panose="00000500000000000000" pitchFamily="50" charset="0"/>
              </a:rPr>
              <a:t>Every aspect of practice needs to reflect the centrality of race, ethnicity, and culture; consultation, decision-making, assessment, and review. </a:t>
            </a:r>
          </a:p>
          <a:p>
            <a:r>
              <a:rPr lang="en-GB" dirty="0">
                <a:latin typeface="Overpass" panose="00000500000000000000" pitchFamily="50" charset="0"/>
              </a:rPr>
              <a:t>Relationships and community are key to safe, supportive professional practice. </a:t>
            </a:r>
          </a:p>
          <a:p>
            <a:r>
              <a:rPr lang="en-GB" dirty="0">
                <a:latin typeface="Overpass" panose="00000500000000000000" pitchFamily="50" charset="0"/>
              </a:rPr>
              <a:t>Support staff to explore and share their narratives. This is important for groups, individuals, and a learning organisation. </a:t>
            </a:r>
          </a:p>
          <a:p>
            <a:r>
              <a:rPr lang="en-GB" dirty="0">
                <a:latin typeface="Overpass" panose="00000500000000000000" pitchFamily="50" charset="0"/>
              </a:rPr>
              <a:t>Critical reflection within individual supervision, group/ team meetings, and tailored sessions. </a:t>
            </a:r>
          </a:p>
          <a:p>
            <a:r>
              <a:rPr lang="en-GB" dirty="0">
                <a:latin typeface="Overpass" panose="00000500000000000000" pitchFamily="50" charset="0"/>
              </a:rPr>
              <a:t>Develop training that speaks directly to the lived experience of racism and discrimination. </a:t>
            </a:r>
          </a:p>
          <a:p>
            <a:r>
              <a:rPr lang="en-GB" dirty="0">
                <a:latin typeface="Overpass" panose="00000500000000000000" pitchFamily="50" charset="0"/>
              </a:rPr>
              <a:t>Any planning within the institution should be scrutinized by participants and responsive to change/ developments. </a:t>
            </a:r>
          </a:p>
        </p:txBody>
      </p:sp>
      <p:sp>
        <p:nvSpPr>
          <p:cNvPr id="3" name="Title 2">
            <a:extLst>
              <a:ext uri="{FF2B5EF4-FFF2-40B4-BE49-F238E27FC236}">
                <a16:creationId xmlns:a16="http://schemas.microsoft.com/office/drawing/2014/main" id="{EF9788AB-E44A-F68F-B2AF-F7BA0114F2C6}"/>
              </a:ext>
            </a:extLst>
          </p:cNvPr>
          <p:cNvSpPr>
            <a:spLocks noGrp="1"/>
          </p:cNvSpPr>
          <p:nvPr>
            <p:ph type="title"/>
          </p:nvPr>
        </p:nvSpPr>
        <p:spPr>
          <a:xfrm>
            <a:off x="671172" y="596385"/>
            <a:ext cx="10095977" cy="653005"/>
          </a:xfrm>
        </p:spPr>
        <p:txBody>
          <a:bodyPr/>
          <a:lstStyle/>
          <a:p>
            <a:r>
              <a:rPr lang="en-US" sz="2800" dirty="0">
                <a:solidFill>
                  <a:srgbClr val="000000"/>
                </a:solidFill>
                <a:latin typeface="Overpass" panose="020B0604020202020204" charset="0"/>
              </a:rPr>
              <a:t>Tools for courageous conversations in child protection </a:t>
            </a:r>
            <a:br>
              <a:rPr lang="en-US" sz="2800" dirty="0">
                <a:solidFill>
                  <a:srgbClr val="000000"/>
                </a:solidFill>
                <a:latin typeface="Overpass" panose="020B0604020202020204" charset="0"/>
              </a:rPr>
            </a:br>
            <a:r>
              <a:rPr lang="en-US" sz="2800" dirty="0">
                <a:solidFill>
                  <a:srgbClr val="000000"/>
                </a:solidFill>
                <a:latin typeface="Overpass" panose="020B0604020202020204" charset="0"/>
              </a:rPr>
              <a:t>(Kerr, 2022) </a:t>
            </a:r>
          </a:p>
        </p:txBody>
      </p:sp>
    </p:spTree>
    <p:extLst>
      <p:ext uri="{BB962C8B-B14F-4D97-AF65-F5344CB8AC3E}">
        <p14:creationId xmlns:p14="http://schemas.microsoft.com/office/powerpoint/2010/main" val="2365303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5D19C6-C8F9-49A3-DF6F-294C7E375BF8}"/>
              </a:ext>
            </a:extLst>
          </p:cNvPr>
          <p:cNvSpPr>
            <a:spLocks noGrp="1"/>
          </p:cNvSpPr>
          <p:nvPr>
            <p:ph type="body" sz="quarter" idx="10"/>
          </p:nvPr>
        </p:nvSpPr>
        <p:spPr/>
        <p:txBody>
          <a:bodyPr>
            <a:normAutofit/>
          </a:bodyPr>
          <a:lstStyle/>
          <a:p>
            <a:r>
              <a:rPr lang="en-US" sz="2000" dirty="0"/>
              <a:t>Stevenson (2007)</a:t>
            </a:r>
            <a:endParaRPr lang="en-GB" sz="2000" dirty="0"/>
          </a:p>
          <a:p>
            <a:endParaRPr lang="en-GB" sz="3600" dirty="0"/>
          </a:p>
        </p:txBody>
      </p:sp>
      <p:sp>
        <p:nvSpPr>
          <p:cNvPr id="8" name="Text Placeholder 1">
            <a:extLst>
              <a:ext uri="{FF2B5EF4-FFF2-40B4-BE49-F238E27FC236}">
                <a16:creationId xmlns:a16="http://schemas.microsoft.com/office/drawing/2014/main" id="{9657DCCF-1964-C5C6-7D35-485C70506CED}"/>
              </a:ext>
            </a:extLst>
          </p:cNvPr>
          <p:cNvSpPr txBox="1">
            <a:spLocks/>
          </p:cNvSpPr>
          <p:nvPr/>
        </p:nvSpPr>
        <p:spPr>
          <a:xfrm>
            <a:off x="4442397" y="5042918"/>
            <a:ext cx="4711107" cy="746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Overpass SemiBold"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dirty="0"/>
          </a:p>
        </p:txBody>
      </p:sp>
      <p:sp>
        <p:nvSpPr>
          <p:cNvPr id="9" name="Title 2">
            <a:extLst>
              <a:ext uri="{FF2B5EF4-FFF2-40B4-BE49-F238E27FC236}">
                <a16:creationId xmlns:a16="http://schemas.microsoft.com/office/drawing/2014/main" id="{68F67AF5-E154-89D4-A681-AF2B86C3AED5}"/>
              </a:ext>
            </a:extLst>
          </p:cNvPr>
          <p:cNvSpPr txBox="1">
            <a:spLocks/>
          </p:cNvSpPr>
          <p:nvPr/>
        </p:nvSpPr>
        <p:spPr>
          <a:xfrm>
            <a:off x="437557" y="1453141"/>
            <a:ext cx="10552605" cy="21446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i="0" kern="1200">
                <a:solidFill>
                  <a:schemeClr val="tx1"/>
                </a:solidFill>
                <a:latin typeface="Overpass" pitchFamily="2" charset="77"/>
                <a:ea typeface="+mj-ea"/>
                <a:cs typeface="+mj-cs"/>
              </a:defRPr>
            </a:lvl1pPr>
          </a:lstStyle>
          <a:p>
            <a:pPr>
              <a:lnSpc>
                <a:spcPct val="107000"/>
              </a:lnSpc>
              <a:spcAft>
                <a:spcPts val="800"/>
              </a:spcAft>
            </a:pPr>
            <a:r>
              <a:rPr lang="en-GB" sz="2400" i="1" dirty="0">
                <a:latin typeface="+mj-lt"/>
                <a:ea typeface="Calibri" panose="020F0502020204030204" pitchFamily="34" charset="0"/>
                <a:cs typeface="Times-Bold"/>
              </a:rPr>
              <a:t>‘[F]</a:t>
            </a:r>
            <a:r>
              <a:rPr lang="en-GB" sz="2400" i="1" dirty="0" err="1">
                <a:latin typeface="+mj-lt"/>
                <a:ea typeface="Calibri" panose="020F0502020204030204" pitchFamily="34" charset="0"/>
                <a:cs typeface="Times-Bold"/>
              </a:rPr>
              <a:t>ailure</a:t>
            </a:r>
            <a:r>
              <a:rPr lang="en-GB" sz="2400" i="1" dirty="0">
                <a:latin typeface="+mj-lt"/>
                <a:ea typeface="Calibri" panose="020F0502020204030204" pitchFamily="34" charset="0"/>
                <a:cs typeface="Times-Bold"/>
              </a:rPr>
              <a:t> to recognise the </a:t>
            </a:r>
            <a:r>
              <a:rPr lang="en-GB" sz="2400" i="1" dirty="0">
                <a:solidFill>
                  <a:schemeClr val="tx1">
                    <a:lumMod val="50000"/>
                    <a:lumOff val="50000"/>
                  </a:schemeClr>
                </a:solidFill>
                <a:latin typeface="+mj-lt"/>
                <a:ea typeface="Calibri" panose="020F0502020204030204" pitchFamily="34" charset="0"/>
                <a:cs typeface="Times-Bold"/>
              </a:rPr>
              <a:t>significance of culture </a:t>
            </a:r>
            <a:r>
              <a:rPr lang="en-GB" sz="2400" i="1" dirty="0">
                <a:latin typeface="+mj-lt"/>
                <a:ea typeface="Calibri" panose="020F0502020204030204" pitchFamily="34" charset="0"/>
                <a:cs typeface="Times-Bold"/>
              </a:rPr>
              <a:t>is in the end a kind of racism. It can result in a kind of </a:t>
            </a:r>
            <a:r>
              <a:rPr lang="en-GB" sz="2400" i="1" dirty="0">
                <a:solidFill>
                  <a:schemeClr val="tx1">
                    <a:lumMod val="50000"/>
                    <a:lumOff val="50000"/>
                  </a:schemeClr>
                </a:solidFill>
                <a:latin typeface="+mj-lt"/>
                <a:ea typeface="Calibri" panose="020F0502020204030204" pitchFamily="34" charset="0"/>
                <a:cs typeface="Times-Bold"/>
              </a:rPr>
              <a:t>professional immobilisation</a:t>
            </a:r>
            <a:r>
              <a:rPr lang="en-GB" sz="2400" i="1" dirty="0">
                <a:latin typeface="+mj-lt"/>
                <a:ea typeface="Calibri" panose="020F0502020204030204" pitchFamily="34" charset="0"/>
                <a:cs typeface="Times-Bold"/>
              </a:rPr>
              <a:t>, in which difference may be ignored, or wrongly attributed to cultural difference, rather than to the problems of certain individuals. Underlying this, there is confusion concerning the implications of "cultural relativism,“ </a:t>
            </a:r>
            <a:r>
              <a:rPr lang="en-GB" sz="2400" i="1" dirty="0">
                <a:solidFill>
                  <a:schemeClr val="tx1">
                    <a:lumMod val="50000"/>
                    <a:lumOff val="50000"/>
                  </a:schemeClr>
                </a:solidFill>
                <a:latin typeface="+mj-lt"/>
                <a:ea typeface="Calibri" panose="020F0502020204030204" pitchFamily="34" charset="0"/>
                <a:cs typeface="Times-Bold"/>
              </a:rPr>
              <a:t>an inability to sort out what differences in child rearing practices can be acceptable in the context of contemporary society and what cannot be accepted</a:t>
            </a:r>
            <a:r>
              <a:rPr lang="en-GB" sz="2400" i="1" dirty="0">
                <a:latin typeface="+mj-lt"/>
                <a:ea typeface="Calibri" panose="020F0502020204030204" pitchFamily="34" charset="0"/>
                <a:cs typeface="Times-Bold"/>
              </a:rPr>
              <a:t>’. </a:t>
            </a:r>
            <a:endParaRPr lang="en-GB" sz="8000" i="1" dirty="0">
              <a:latin typeface="+mj-lt"/>
            </a:endParaRPr>
          </a:p>
        </p:txBody>
      </p:sp>
    </p:spTree>
    <p:extLst>
      <p:ext uri="{BB962C8B-B14F-4D97-AF65-F5344CB8AC3E}">
        <p14:creationId xmlns:p14="http://schemas.microsoft.com/office/powerpoint/2010/main" val="2164923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8B8B63-2071-E9C2-3D87-A23AF6C1E221}"/>
              </a:ext>
            </a:extLst>
          </p:cNvPr>
          <p:cNvSpPr>
            <a:spLocks noGrp="1"/>
          </p:cNvSpPr>
          <p:nvPr>
            <p:ph idx="1"/>
          </p:nvPr>
        </p:nvSpPr>
        <p:spPr/>
        <p:txBody>
          <a:bodyPr/>
          <a:lstStyle/>
          <a:p>
            <a:pPr marL="0" indent="0">
              <a:buNone/>
            </a:pPr>
            <a:r>
              <a:rPr lang="en-US" b="0" dirty="0">
                <a:solidFill>
                  <a:srgbClr val="000000"/>
                </a:solidFill>
                <a:effectLst/>
                <a:latin typeface="Overpass" panose="020B0604020202020204" charset="0"/>
              </a:rPr>
              <a:t>Ethnic, racial and cultural disproportionalities continue to exist across UK child protection practice, services and outcomes for children, young people and their families. This is known and accepted across agencies and policy sectors and efforts to address the problem, although evidential, have made limited impact overall.  This session discusses the importance of integrating relevant theoretical approaches to develop practitioner skills in adopting a more interrogative approach with the aim of improving the lived experiences of children, young people and families.    </a:t>
            </a:r>
          </a:p>
          <a:p>
            <a:pPr marL="0" indent="0">
              <a:buNone/>
            </a:pPr>
            <a:r>
              <a:rPr lang="en-US" b="0" dirty="0">
                <a:effectLst/>
                <a:latin typeface="Overpass" panose="020B0604020202020204" charset="0"/>
              </a:rPr>
              <a:t>Our ethos:</a:t>
            </a:r>
          </a:p>
          <a:p>
            <a:r>
              <a:rPr lang="en-GB" dirty="0">
                <a:latin typeface="Overpass" panose="00000500000000000000" pitchFamily="50" charset="0"/>
              </a:rPr>
              <a:t>Being courageous is central and essential to this critical conversation - we want to practice what we preach</a:t>
            </a:r>
          </a:p>
          <a:p>
            <a:r>
              <a:rPr lang="en-GB" dirty="0">
                <a:latin typeface="Overpass" panose="00000500000000000000" pitchFamily="50" charset="0"/>
              </a:rPr>
              <a:t>Our focus is the relationship between theory research and practice- considering how we as child protection professional practice is key. </a:t>
            </a:r>
          </a:p>
          <a:p>
            <a:r>
              <a:rPr lang="en-GB" dirty="0">
                <a:latin typeface="Overpass" panose="00000500000000000000" pitchFamily="50" charset="0"/>
              </a:rPr>
              <a:t>Comfortable with the discomfort- this is valuable and necessary. </a:t>
            </a:r>
          </a:p>
          <a:p>
            <a:endParaRPr lang="en-US" b="0" dirty="0">
              <a:solidFill>
                <a:schemeClr val="tx1">
                  <a:lumMod val="50000"/>
                  <a:lumOff val="50000"/>
                </a:schemeClr>
              </a:solidFill>
              <a:effectLst/>
              <a:latin typeface="Overpass" panose="020B0604020202020204" charset="0"/>
            </a:endParaRPr>
          </a:p>
          <a:p>
            <a:endParaRPr lang="en-GB" dirty="0"/>
          </a:p>
        </p:txBody>
      </p:sp>
      <p:sp>
        <p:nvSpPr>
          <p:cNvPr id="3" name="Title 2">
            <a:extLst>
              <a:ext uri="{FF2B5EF4-FFF2-40B4-BE49-F238E27FC236}">
                <a16:creationId xmlns:a16="http://schemas.microsoft.com/office/drawing/2014/main" id="{7DB8F556-6B27-D8D3-47AF-000F5EC4B689}"/>
              </a:ext>
            </a:extLst>
          </p:cNvPr>
          <p:cNvSpPr>
            <a:spLocks noGrp="1"/>
          </p:cNvSpPr>
          <p:nvPr>
            <p:ph type="title"/>
          </p:nvPr>
        </p:nvSpPr>
        <p:spPr/>
        <p:txBody>
          <a:bodyPr/>
          <a:lstStyle/>
          <a:p>
            <a:r>
              <a:rPr lang="en-US" sz="2800" dirty="0">
                <a:latin typeface="Overpass" panose="020B0604020202020204" charset="0"/>
              </a:rPr>
              <a:t>Why this topic and why now: the </a:t>
            </a:r>
            <a:r>
              <a:rPr lang="en-US" sz="2800" dirty="0">
                <a:solidFill>
                  <a:srgbClr val="000000"/>
                </a:solidFill>
                <a:latin typeface="Overpass" panose="020B0604020202020204" charset="0"/>
              </a:rPr>
              <a:t>context of having courageous conversations </a:t>
            </a:r>
            <a:endParaRPr lang="en-GB" sz="2800" dirty="0"/>
          </a:p>
        </p:txBody>
      </p:sp>
    </p:spTree>
    <p:extLst>
      <p:ext uri="{BB962C8B-B14F-4D97-AF65-F5344CB8AC3E}">
        <p14:creationId xmlns:p14="http://schemas.microsoft.com/office/powerpoint/2010/main" val="1002284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C5661A-1972-4EDA-105A-ED9C5B1F3D21}"/>
              </a:ext>
            </a:extLst>
          </p:cNvPr>
          <p:cNvSpPr txBox="1">
            <a:spLocks/>
          </p:cNvSpPr>
          <p:nvPr/>
        </p:nvSpPr>
        <p:spPr>
          <a:xfrm>
            <a:off x="671173" y="1979112"/>
            <a:ext cx="10095978" cy="4313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Association of Child Protection Professionals (AoCPP) which is a charity and membership association that provides training, support and professional development opportunities for those working in child protection </a:t>
            </a:r>
          </a:p>
          <a:p>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The AoCPP has a range of </a:t>
            </a:r>
            <a:r>
              <a:rPr lang="en-US" sz="2000" b="1">
                <a:solidFill>
                  <a:srgbClr val="000000"/>
                </a:solidFill>
                <a:latin typeface="Arial" panose="020B0604020202020204" pitchFamily="34" charset="0"/>
                <a:ea typeface="Calibri" panose="020F0502020204030204" pitchFamily="34" charset="0"/>
                <a:cs typeface="Arial" panose="020B0604020202020204" pitchFamily="34" charset="0"/>
              </a:rPr>
              <a:t>Special Interest Groups (SIGs) </a:t>
            </a: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which are forums bringing together practitioners and academics in a specific subject of interest, to strengthen practice; further information at:</a:t>
            </a:r>
            <a:br>
              <a:rPr lang="en-US" sz="2000" b="1">
                <a:solidFill>
                  <a:srgbClr val="000000"/>
                </a:solidFill>
                <a:latin typeface="Arial" panose="020B0604020202020204" pitchFamily="34" charset="0"/>
                <a:ea typeface="Calibri" panose="020F0502020204030204" pitchFamily="34" charset="0"/>
                <a:cs typeface="Arial" panose="020B0604020202020204" pitchFamily="34" charset="0"/>
              </a:rPr>
            </a:br>
            <a:r>
              <a:rPr lang="en-GB" sz="2000" u="sng">
                <a:solidFill>
                  <a:srgbClr val="0563C1"/>
                </a:solidFill>
                <a:latin typeface="Arial" panose="020B0604020202020204" pitchFamily="34" charset="0"/>
                <a:ea typeface="Calibri" panose="020F0502020204030204" pitchFamily="34" charset="0"/>
                <a:cs typeface="Arial" panose="020B0604020202020204" pitchFamily="34" charset="0"/>
                <a:hlinkClick r:id="rId3"/>
              </a:rPr>
              <a:t>https://www.childprotectionprofessionals.org.uk/special-interest-groups/</a:t>
            </a:r>
            <a:endParaRPr lang="en-GB" sz="2000" u="sng">
              <a:solidFill>
                <a:srgbClr val="0563C1"/>
              </a:solidFill>
              <a:latin typeface="Arial" panose="020B0604020202020204" pitchFamily="34" charset="0"/>
              <a:ea typeface="Calibri" panose="020F0502020204030204" pitchFamily="34" charset="0"/>
              <a:cs typeface="Arial" panose="020B0604020202020204" pitchFamily="34" charset="0"/>
            </a:endParaRPr>
          </a:p>
          <a:p>
            <a:r>
              <a:rPr lang="en-GB" sz="2000">
                <a:solidFill>
                  <a:srgbClr val="000000"/>
                </a:solidFill>
                <a:latin typeface="Arial" panose="020B0604020202020204" pitchFamily="34" charset="0"/>
                <a:ea typeface="Calibri" panose="020F0502020204030204" pitchFamily="34" charset="0"/>
                <a:cs typeface="Arial" panose="020B0604020202020204" pitchFamily="34" charset="0"/>
              </a:rPr>
              <a:t>2024 launch of the Culture in CP Special Interest Group (or SIG), </a:t>
            </a:r>
            <a:r>
              <a:rPr lang="en-GB" sz="2000">
                <a:latin typeface="Arial" panose="020B0604020202020204" pitchFamily="34" charset="0"/>
                <a:ea typeface="Calibri" panose="020F0502020204030204" pitchFamily="34" charset="0"/>
                <a:cs typeface="Arial" panose="020B0604020202020204" pitchFamily="34" charset="0"/>
              </a:rPr>
              <a:t>Isobel Drew (Chair) and Vanisha Jassal (Vice-Chair)</a:t>
            </a:r>
          </a:p>
          <a:p>
            <a:r>
              <a:rPr lang="en-GB" sz="2000">
                <a:latin typeface="Arial" panose="020B0604020202020204" pitchFamily="34" charset="0"/>
                <a:ea typeface="Calibri" panose="020F0502020204030204" pitchFamily="34" charset="0"/>
                <a:cs typeface="Arial" panose="020B0604020202020204" pitchFamily="34" charset="0"/>
              </a:rPr>
              <a:t>Join us in early 2024 for our first meeting </a:t>
            </a:r>
          </a:p>
          <a:p>
            <a:r>
              <a:rPr lang="en-GB" sz="2000">
                <a:latin typeface="Arial" panose="020B0604020202020204" pitchFamily="34" charset="0"/>
                <a:ea typeface="Calibri" panose="020F0502020204030204" pitchFamily="34" charset="0"/>
                <a:cs typeface="Arial" panose="020B0604020202020204" pitchFamily="34" charset="0"/>
              </a:rPr>
              <a:t>Contact me for further information: </a:t>
            </a:r>
            <a:r>
              <a:rPr lang="en-GB" sz="2000" u="sng">
                <a:solidFill>
                  <a:srgbClr val="0563C1"/>
                </a:solidFill>
                <a:latin typeface="Arial" panose="020B0604020202020204" pitchFamily="34" charset="0"/>
                <a:ea typeface="Calibri" panose="020F0502020204030204" pitchFamily="34" charset="0"/>
                <a:cs typeface="Arial" panose="020B0604020202020204" pitchFamily="34" charset="0"/>
                <a:hlinkClick r:id="rId4"/>
              </a:rPr>
              <a:t>v.jassal@kent.ac.uk</a:t>
            </a:r>
            <a:endParaRPr lang="en-GB" sz="2000">
              <a:latin typeface="Arial" panose="020B0604020202020204" pitchFamily="34" charset="0"/>
              <a:ea typeface="Calibri" panose="020F050202020403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pic>
        <p:nvPicPr>
          <p:cNvPr id="3" name="Picture 2" descr="Child Protection Professionals">
            <a:extLst>
              <a:ext uri="{FF2B5EF4-FFF2-40B4-BE49-F238E27FC236}">
                <a16:creationId xmlns:a16="http://schemas.microsoft.com/office/drawing/2014/main" id="{E0ACF323-1A8C-4763-EA13-BC57D673A7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1850" y="142875"/>
            <a:ext cx="4533900" cy="1370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678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B940F6-D2F7-1CF7-4CF6-5643C8EB150C}"/>
              </a:ext>
            </a:extLst>
          </p:cNvPr>
          <p:cNvSpPr>
            <a:spLocks noGrp="1"/>
          </p:cNvSpPr>
          <p:nvPr>
            <p:ph idx="1"/>
          </p:nvPr>
        </p:nvSpPr>
        <p:spPr>
          <a:xfrm>
            <a:off x="336645" y="1123950"/>
            <a:ext cx="11323092" cy="5168837"/>
          </a:xfrm>
          <a:noFill/>
        </p:spPr>
        <p:txBody>
          <a:bodyPr>
            <a:noAutofit/>
          </a:bodyPr>
          <a:lstStyle/>
          <a:p>
            <a:pPr>
              <a:lnSpc>
                <a:spcPct val="100000"/>
              </a:lnSpc>
            </a:pPr>
            <a:r>
              <a:rPr lang="en-GB" sz="800" dirty="0">
                <a:effectLst/>
                <a:latin typeface="Overpass Medium" panose="020B0604020202020204" charset="0"/>
                <a:ea typeface="Times New Roman" panose="02020603050405020304" pitchFamily="18" charset="0"/>
              </a:rPr>
              <a:t>Ahmed et al. (2022). Ethnicity and Children’s Social Care. Department for Education.</a:t>
            </a:r>
          </a:p>
          <a:p>
            <a:pPr>
              <a:lnSpc>
                <a:spcPct val="100000"/>
              </a:lnSpc>
            </a:pPr>
            <a:r>
              <a:rPr lang="en-GB" sz="800" dirty="0">
                <a:effectLst/>
                <a:latin typeface="Overpass Medium" panose="020B0604020202020204" charset="0"/>
                <a:ea typeface="Times New Roman" panose="02020603050405020304" pitchFamily="18" charset="0"/>
              </a:rPr>
              <a:t>Ali, N., Butt, J. and Phillips, M. (2021). </a:t>
            </a:r>
            <a:r>
              <a:rPr lang="en-GB" sz="800" i="1" dirty="0">
                <a:effectLst/>
                <a:latin typeface="Overpass Medium" panose="020B0604020202020204" charset="0"/>
                <a:ea typeface="Times New Roman" panose="02020603050405020304" pitchFamily="18" charset="0"/>
              </a:rPr>
              <a:t>Improving responses to the sexual abuse of Black, Asian and minority ethnic children. </a:t>
            </a:r>
            <a:r>
              <a:rPr lang="fr-FR" sz="800" dirty="0">
                <a:effectLst/>
                <a:latin typeface="Overpass Medium" panose="020B0604020202020204" charset="0"/>
                <a:ea typeface="Times New Roman" panose="02020603050405020304" pitchFamily="18" charset="0"/>
              </a:rPr>
              <a:t>CSA Centre.</a:t>
            </a:r>
            <a:r>
              <a:rPr lang="fr-FR" sz="800" i="1" dirty="0">
                <a:effectLst/>
                <a:latin typeface="Overpass Medium" panose="020B0604020202020204" charset="0"/>
                <a:ea typeface="Times New Roman" panose="02020603050405020304" pitchFamily="18" charset="0"/>
              </a:rPr>
              <a:t> </a:t>
            </a:r>
            <a:r>
              <a:rPr lang="fr-FR" sz="800" dirty="0" err="1">
                <a:effectLst/>
                <a:latin typeface="Overpass Medium" panose="020B0604020202020204" charset="0"/>
                <a:ea typeface="Times New Roman" panose="02020603050405020304" pitchFamily="18" charset="0"/>
              </a:rPr>
              <a:t>Available</a:t>
            </a:r>
            <a:r>
              <a:rPr lang="fr-FR" sz="800" dirty="0">
                <a:effectLst/>
                <a:latin typeface="Overpass Medium" panose="020B0604020202020204" charset="0"/>
                <a:ea typeface="Times New Roman" panose="02020603050405020304" pitchFamily="18" charset="0"/>
              </a:rPr>
              <a:t> via </a:t>
            </a:r>
            <a:r>
              <a:rPr lang="fr-FR" sz="800" u="sng" dirty="0">
                <a:solidFill>
                  <a:srgbClr val="0000FF"/>
                </a:solidFill>
                <a:effectLst/>
                <a:latin typeface="Overpass Medium" panose="020B0604020202020204" charset="0"/>
                <a:ea typeface="Times New Roman" panose="02020603050405020304" pitchFamily="18" charset="0"/>
                <a:hlinkClick r:id="rId3"/>
              </a:rPr>
              <a:t>https://www.csacentre.org.uk/documents/improving-responses-csa-of-black-asian-minority-ethnic-children/</a:t>
            </a:r>
            <a:r>
              <a:rPr lang="fr-FR" sz="800" dirty="0">
                <a:effectLst/>
                <a:latin typeface="Overpass Medium" panose="020B0604020202020204" charset="0"/>
                <a:ea typeface="Times New Roman" panose="02020603050405020304" pitchFamily="18" charset="0"/>
              </a:rPr>
              <a:t>. </a:t>
            </a:r>
            <a:r>
              <a:rPr lang="en-GB" sz="800" dirty="0">
                <a:effectLst/>
                <a:latin typeface="Overpass Medium" panose="020B0604020202020204" charset="0"/>
                <a:ea typeface="Times New Roman" panose="02020603050405020304" pitchFamily="18" charset="0"/>
              </a:rPr>
              <a:t>Accessed 1 Nov 2023.</a:t>
            </a:r>
          </a:p>
          <a:p>
            <a:pPr>
              <a:lnSpc>
                <a:spcPct val="100000"/>
              </a:lnSpc>
            </a:pPr>
            <a:r>
              <a:rPr lang="en-GB" sz="800" dirty="0">
                <a:effectLst/>
                <a:latin typeface="Overpass Medium" panose="020B0604020202020204" charset="0"/>
                <a:ea typeface="Oswald" panose="00000500000000000000" pitchFamily="2" charset="0"/>
              </a:rPr>
              <a:t>Begum, H. (2018). </a:t>
            </a:r>
            <a:r>
              <a:rPr lang="en-GB" sz="800" i="1" dirty="0">
                <a:effectLst/>
                <a:latin typeface="Overpass Medium" panose="020B0604020202020204" charset="0"/>
                <a:ea typeface="Oswald" panose="00000500000000000000" pitchFamily="2" charset="0"/>
              </a:rPr>
              <a:t>An exploration of how British South Asian male survivors of childhood sexual abuse make sense of their experiences</a:t>
            </a:r>
            <a:r>
              <a:rPr lang="en-GB" sz="800" dirty="0">
                <a:effectLst/>
                <a:latin typeface="Overpass Medium" panose="020B0604020202020204" charset="0"/>
                <a:ea typeface="Oswald" panose="00000500000000000000" pitchFamily="2" charset="0"/>
              </a:rPr>
              <a:t>. PhD thesis. De Montfort University. Available via </a:t>
            </a:r>
            <a:r>
              <a:rPr lang="en-GB" sz="800" u="sng" dirty="0">
                <a:solidFill>
                  <a:srgbClr val="0000FF"/>
                </a:solidFill>
                <a:effectLst/>
                <a:latin typeface="Overpass Medium" panose="020B0604020202020204" charset="0"/>
                <a:ea typeface="Oswald" panose="00000500000000000000" pitchFamily="2" charset="0"/>
                <a:hlinkClick r:id="rId4"/>
              </a:rPr>
              <a:t>https://dora.dmu.ac.uk/handle/2086/18315</a:t>
            </a:r>
            <a:r>
              <a:rPr lang="en-GB" sz="800" dirty="0">
                <a:effectLst/>
                <a:latin typeface="Overpass Medium" panose="020B0604020202020204" charset="0"/>
                <a:ea typeface="Oswald" panose="00000500000000000000" pitchFamily="2" charset="0"/>
                <a:hlinkClick r:id="rId4"/>
              </a:rPr>
              <a:t>. Accessed 13 Oct 23</a:t>
            </a:r>
            <a:r>
              <a:rPr lang="en-GB" sz="800" dirty="0">
                <a:effectLst/>
                <a:latin typeface="Overpass Medium" panose="020B0604020202020204" charset="0"/>
                <a:ea typeface="Oswald" panose="00000500000000000000" pitchFamily="2" charset="0"/>
              </a:rPr>
              <a:t>.</a:t>
            </a:r>
          </a:p>
          <a:p>
            <a:pPr>
              <a:lnSpc>
                <a:spcPct val="100000"/>
              </a:lnSpc>
            </a:pPr>
            <a:r>
              <a:rPr lang="en-GB" sz="800" b="0" i="0" dirty="0">
                <a:solidFill>
                  <a:srgbClr val="222222"/>
                </a:solidFill>
                <a:effectLst/>
                <a:latin typeface="Overpass Medium" panose="020B0604020202020204" charset="0"/>
              </a:rPr>
              <a:t>Bernard, C. and Harris, P., 2019. Serious case reviews: The lived experience of Black children. </a:t>
            </a:r>
            <a:r>
              <a:rPr lang="en-GB" sz="800" b="0" i="1" dirty="0">
                <a:solidFill>
                  <a:srgbClr val="222222"/>
                </a:solidFill>
                <a:effectLst/>
                <a:latin typeface="Overpass Medium" panose="020B0604020202020204" charset="0"/>
              </a:rPr>
              <a:t>Child &amp; family social work</a:t>
            </a:r>
            <a:r>
              <a:rPr lang="en-GB" sz="800" b="0" i="0" dirty="0">
                <a:solidFill>
                  <a:srgbClr val="222222"/>
                </a:solidFill>
                <a:effectLst/>
                <a:latin typeface="Overpass Medium" panose="020B0604020202020204" charset="0"/>
              </a:rPr>
              <a:t>, </a:t>
            </a:r>
            <a:r>
              <a:rPr lang="en-GB" sz="800" b="0" i="1" dirty="0">
                <a:solidFill>
                  <a:srgbClr val="222222"/>
                </a:solidFill>
                <a:effectLst/>
                <a:latin typeface="Overpass Medium" panose="020B0604020202020204" charset="0"/>
              </a:rPr>
              <a:t>24</a:t>
            </a:r>
            <a:r>
              <a:rPr lang="en-GB" sz="800" b="0" i="0" dirty="0">
                <a:solidFill>
                  <a:srgbClr val="222222"/>
                </a:solidFill>
                <a:effectLst/>
                <a:latin typeface="Overpass Medium" panose="020B0604020202020204" charset="0"/>
              </a:rPr>
              <a:t>(2), pp.256-263.</a:t>
            </a:r>
          </a:p>
          <a:p>
            <a:pPr>
              <a:lnSpc>
                <a:spcPct val="100000"/>
              </a:lnSpc>
            </a:pPr>
            <a:r>
              <a:rPr lang="en-GB" sz="800" dirty="0">
                <a:effectLst/>
                <a:latin typeface="Overpass Medium" panose="020B0604020202020204" charset="0"/>
                <a:ea typeface="Times New Roman" panose="02020603050405020304" pitchFamily="18" charset="0"/>
              </a:rPr>
              <a:t>Bernard, C. and Harris, P. (2016). </a:t>
            </a:r>
            <a:r>
              <a:rPr lang="en-GB" sz="800" i="1" dirty="0">
                <a:effectLst/>
                <a:latin typeface="Overpass Medium" panose="020B0604020202020204" charset="0"/>
                <a:ea typeface="Times New Roman" panose="02020603050405020304" pitchFamily="18" charset="0"/>
              </a:rPr>
              <a:t>Safeguarding Black children: good practice in child protection</a:t>
            </a:r>
            <a:r>
              <a:rPr lang="en-GB" sz="800" dirty="0">
                <a:effectLst/>
                <a:latin typeface="Overpass Medium" panose="020B0604020202020204" charset="0"/>
                <a:ea typeface="Times New Roman" panose="02020603050405020304" pitchFamily="18" charset="0"/>
              </a:rPr>
              <a:t>. London: Jessica Kingsley Publishers.</a:t>
            </a:r>
          </a:p>
          <a:p>
            <a:pPr>
              <a:lnSpc>
                <a:spcPct val="100000"/>
              </a:lnSpc>
            </a:pPr>
            <a:r>
              <a:rPr lang="en-GB" sz="800" dirty="0">
                <a:effectLst/>
                <a:latin typeface="Overpass Medium" panose="020B0604020202020204" charset="0"/>
                <a:ea typeface="Oswald" panose="00000500000000000000" pitchFamily="2" charset="0"/>
              </a:rPr>
              <a:t>Bhatti‐Sinclair K. and Price, D. (2016). Evaluation: Serious case reviews and anti‐racist practice. In: Williams C and Graham MJ (ed) </a:t>
            </a:r>
            <a:r>
              <a:rPr lang="en-GB" sz="800" i="1" dirty="0">
                <a:effectLst/>
                <a:latin typeface="Overpass Medium" panose="020B0604020202020204" charset="0"/>
                <a:ea typeface="Oswald" panose="00000500000000000000" pitchFamily="2" charset="0"/>
              </a:rPr>
              <a:t>Social work in a diverse society: Transformative practice with Black and minority ethnic individuals and communities</a:t>
            </a:r>
            <a:r>
              <a:rPr lang="en-GB" sz="800" dirty="0">
                <a:effectLst/>
                <a:latin typeface="Overpass Medium" panose="020B0604020202020204" charset="0"/>
                <a:ea typeface="Oswald" panose="00000500000000000000" pitchFamily="2" charset="0"/>
              </a:rPr>
              <a:t>. Bristol: Policy Press, p 217–228.</a:t>
            </a:r>
          </a:p>
          <a:p>
            <a:pPr>
              <a:lnSpc>
                <a:spcPct val="100000"/>
              </a:lnSpc>
            </a:pPr>
            <a:r>
              <a:rPr lang="en-GB" sz="800" dirty="0" err="1">
                <a:solidFill>
                  <a:srgbClr val="1A1A18"/>
                </a:solidFill>
                <a:effectLst/>
                <a:latin typeface="Overpass Medium" panose="020B0604020202020204" charset="0"/>
                <a:ea typeface="Calibri" panose="020F0502020204030204" pitchFamily="34" charset="0"/>
                <a:cs typeface="Times New Roman" panose="02020603050405020304" pitchFamily="18" charset="0"/>
              </a:rPr>
              <a:t>Brah</a:t>
            </a:r>
            <a:r>
              <a:rPr lang="en-GB" sz="800" dirty="0">
                <a:solidFill>
                  <a:srgbClr val="1A1A18"/>
                </a:solidFill>
                <a:effectLst/>
                <a:latin typeface="Overpass Medium" panose="020B0604020202020204" charset="0"/>
                <a:ea typeface="Calibri" panose="020F0502020204030204" pitchFamily="34" charset="0"/>
                <a:cs typeface="Times New Roman" panose="02020603050405020304" pitchFamily="18" charset="0"/>
              </a:rPr>
              <a:t>, A., &amp; Phoenix, A. (2004). </a:t>
            </a:r>
            <a:r>
              <a:rPr lang="en-GB" sz="800" dirty="0" err="1">
                <a:solidFill>
                  <a:srgbClr val="1A1A18"/>
                </a:solidFill>
                <a:effectLst/>
                <a:latin typeface="Overpass Medium" panose="020B0604020202020204" charset="0"/>
                <a:ea typeface="Calibri" panose="020F0502020204030204" pitchFamily="34" charset="0"/>
                <a:cs typeface="Times New Roman" panose="02020603050405020304" pitchFamily="18" charset="0"/>
              </a:rPr>
              <a:t>Ain’t</a:t>
            </a:r>
            <a:r>
              <a:rPr lang="en-GB" sz="800" dirty="0">
                <a:solidFill>
                  <a:srgbClr val="1A1A18"/>
                </a:solidFill>
                <a:effectLst/>
                <a:latin typeface="Overpass Medium" panose="020B0604020202020204" charset="0"/>
                <a:ea typeface="Calibri" panose="020F0502020204030204" pitchFamily="34" charset="0"/>
                <a:cs typeface="Times New Roman" panose="02020603050405020304" pitchFamily="18" charset="0"/>
              </a:rPr>
              <a:t> I a woman? Revisiting intersectionality. </a:t>
            </a:r>
            <a:r>
              <a:rPr lang="en-GB" sz="800" i="1" dirty="0">
                <a:solidFill>
                  <a:srgbClr val="1A1A18"/>
                </a:solidFill>
                <a:effectLst/>
                <a:latin typeface="Overpass Medium" panose="020B0604020202020204" charset="0"/>
                <a:ea typeface="Calibri" panose="020F0502020204030204" pitchFamily="34" charset="0"/>
                <a:cs typeface="Times New Roman" panose="02020603050405020304" pitchFamily="18" charset="0"/>
              </a:rPr>
              <a:t>Journal of</a:t>
            </a:r>
            <a:r>
              <a:rPr lang="en-GB" sz="800" dirty="0">
                <a:latin typeface="Overpass Medium" panose="020B0604020202020204" charset="0"/>
                <a:ea typeface="Calibri" panose="020F0502020204030204" pitchFamily="34" charset="0"/>
                <a:cs typeface="Times New Roman" panose="02020603050405020304" pitchFamily="18" charset="0"/>
              </a:rPr>
              <a:t> </a:t>
            </a:r>
            <a:r>
              <a:rPr lang="en-GB" sz="800" i="1" dirty="0">
                <a:solidFill>
                  <a:srgbClr val="1A1A18"/>
                </a:solidFill>
                <a:effectLst/>
                <a:latin typeface="Overpass Medium" panose="020B0604020202020204" charset="0"/>
                <a:ea typeface="Calibri" panose="020F0502020204030204" pitchFamily="34" charset="0"/>
                <a:cs typeface="Times New Roman" panose="02020603050405020304" pitchFamily="18" charset="0"/>
              </a:rPr>
              <a:t>International Women’s Studies, 5</a:t>
            </a:r>
            <a:r>
              <a:rPr lang="en-GB" sz="800" dirty="0">
                <a:solidFill>
                  <a:srgbClr val="1A1A18"/>
                </a:solidFill>
                <a:effectLst/>
                <a:latin typeface="Overpass Medium" panose="020B0604020202020204" charset="0"/>
                <a:ea typeface="Calibri" panose="020F0502020204030204" pitchFamily="34" charset="0"/>
                <a:cs typeface="Times New Roman" panose="02020603050405020304" pitchFamily="18" charset="0"/>
              </a:rPr>
              <a:t>(3), 75–86.</a:t>
            </a:r>
          </a:p>
          <a:p>
            <a:pPr algn="l">
              <a:lnSpc>
                <a:spcPct val="100000"/>
              </a:lnSpc>
            </a:pPr>
            <a:r>
              <a:rPr lang="en-US" sz="800" b="0" i="0" u="none" strike="noStrike" baseline="0" dirty="0" err="1">
                <a:latin typeface="Overpass Medium" panose="020B0604020202020204" charset="0"/>
              </a:rPr>
              <a:t>Bywaters</a:t>
            </a:r>
            <a:r>
              <a:rPr lang="en-US" sz="800" b="0" i="0" u="none" strike="noStrike" baseline="0" dirty="0">
                <a:latin typeface="Overpass Medium" panose="020B0604020202020204" charset="0"/>
              </a:rPr>
              <a:t>, P., </a:t>
            </a:r>
            <a:r>
              <a:rPr lang="en-US" sz="800" b="0" i="0" u="none" strike="noStrike" baseline="0" dirty="0" err="1">
                <a:latin typeface="Overpass Medium" panose="020B0604020202020204" charset="0"/>
              </a:rPr>
              <a:t>Kwhali</a:t>
            </a:r>
            <a:r>
              <a:rPr lang="en-US" sz="800" b="0" i="0" u="none" strike="noStrike" baseline="0" dirty="0">
                <a:latin typeface="Overpass Medium" panose="020B0604020202020204" charset="0"/>
              </a:rPr>
              <a:t>, J., Brady, G., Sparks, T., &amp; Bos, E. (2017). Out of sight out of mind: Ethnic inequalities in child protection and out-of-home care intervention rates.</a:t>
            </a:r>
            <a:r>
              <a:rPr lang="en-US" sz="800" b="0" i="1" u="none" strike="noStrike" baseline="0" dirty="0">
                <a:latin typeface="Overpass Medium" panose="020B0604020202020204" charset="0"/>
              </a:rPr>
              <a:t> British Journal of Social Work,</a:t>
            </a:r>
            <a:r>
              <a:rPr lang="en-US" sz="800" b="0" i="0" u="none" strike="noStrike" baseline="0" dirty="0">
                <a:latin typeface="Overpass Medium" panose="020B0604020202020204" charset="0"/>
              </a:rPr>
              <a:t> 47(7), 1884–1902. </a:t>
            </a:r>
            <a:r>
              <a:rPr lang="en-US" sz="800" b="0" i="0" u="none" strike="noStrike" baseline="0" dirty="0">
                <a:latin typeface="Overpass Medium" panose="020B0604020202020204" charset="0"/>
                <a:hlinkClick r:id="rId5"/>
              </a:rPr>
              <a:t>https://doi.org/10.1093/bjsw/bcw165</a:t>
            </a:r>
            <a:r>
              <a:rPr lang="en-US" sz="800" b="0" i="0" u="none" strike="noStrike" baseline="0" dirty="0">
                <a:latin typeface="Overpass Medium" panose="020B0604020202020204" charset="0"/>
              </a:rPr>
              <a:t>.</a:t>
            </a:r>
          </a:p>
          <a:p>
            <a:pPr algn="l">
              <a:lnSpc>
                <a:spcPct val="100000"/>
              </a:lnSpc>
            </a:pPr>
            <a:r>
              <a:rPr lang="en-US" sz="800" dirty="0" err="1">
                <a:latin typeface="Overpass Medium" panose="020B0604020202020204" charset="0"/>
              </a:rPr>
              <a:t>Bywaters</a:t>
            </a:r>
            <a:r>
              <a:rPr lang="en-US" sz="800" dirty="0">
                <a:latin typeface="Overpass Medium" panose="020B0604020202020204" charset="0"/>
              </a:rPr>
              <a:t> et al. (2020). </a:t>
            </a:r>
            <a:r>
              <a:rPr lang="en-GB" sz="800" i="0" u="none" strike="noStrike" baseline="0" dirty="0">
                <a:latin typeface="Overpass Medium" panose="020B0604020202020204" charset="0"/>
              </a:rPr>
              <a:t>Child welfare inequalities </a:t>
            </a:r>
            <a:r>
              <a:rPr lang="en-US" sz="800" i="0" u="none" strike="noStrike" baseline="0" dirty="0">
                <a:latin typeface="Overpass Medium" panose="020B0604020202020204" charset="0"/>
              </a:rPr>
              <a:t>in the four nations of </a:t>
            </a:r>
            <a:r>
              <a:rPr lang="en-GB" sz="800" i="0" u="none" strike="noStrike" baseline="0" dirty="0">
                <a:latin typeface="Overpass Medium" panose="020B0604020202020204" charset="0"/>
              </a:rPr>
              <a:t>the UK. </a:t>
            </a:r>
            <a:r>
              <a:rPr lang="en-GB" sz="800" i="1" u="none" strike="noStrike" baseline="0" dirty="0">
                <a:latin typeface="Overpass Medium" panose="020B0604020202020204" charset="0"/>
              </a:rPr>
              <a:t>Journal of Social Work</a:t>
            </a:r>
            <a:r>
              <a:rPr lang="en-GB" sz="800" dirty="0">
                <a:latin typeface="Overpass Medium" panose="020B0604020202020204" charset="0"/>
              </a:rPr>
              <a:t>, 20(2), 193-215.</a:t>
            </a:r>
            <a:endParaRPr lang="en-US" sz="800" dirty="0">
              <a:latin typeface="Overpass Medium" panose="020B0604020202020204" charset="0"/>
            </a:endParaRPr>
          </a:p>
          <a:p>
            <a:pPr>
              <a:lnSpc>
                <a:spcPct val="100000"/>
              </a:lnSpc>
              <a:spcAft>
                <a:spcPts val="800"/>
              </a:spcAft>
            </a:pPr>
            <a:r>
              <a:rPr lang="en-GB" sz="800" dirty="0">
                <a:effectLst/>
                <a:latin typeface="Overpass Medium" panose="020B0604020202020204" charset="0"/>
                <a:ea typeface="Calibri" panose="020F0502020204030204" pitchFamily="34" charset="0"/>
                <a:cs typeface="FS Me"/>
              </a:rPr>
              <a:t>Cho, S., Crenshaw, K. </a:t>
            </a:r>
            <a:r>
              <a:rPr lang="en-GB" sz="800" dirty="0">
                <a:effectLst/>
                <a:latin typeface="Overpass Medium" panose="020B0604020202020204" charset="0"/>
                <a:ea typeface="Calibri" panose="020F0502020204030204" pitchFamily="34" charset="0"/>
                <a:cs typeface="FS Me Light"/>
              </a:rPr>
              <a:t>and </a:t>
            </a:r>
            <a:r>
              <a:rPr lang="en-GB" sz="800" dirty="0">
                <a:effectLst/>
                <a:latin typeface="Overpass Medium" panose="020B0604020202020204" charset="0"/>
                <a:ea typeface="Calibri" panose="020F0502020204030204" pitchFamily="34" charset="0"/>
                <a:cs typeface="FS Me"/>
              </a:rPr>
              <a:t>McCall, L. (</a:t>
            </a:r>
            <a:r>
              <a:rPr lang="en-GB" sz="800" dirty="0">
                <a:effectLst/>
                <a:latin typeface="Overpass Medium" panose="020B0604020202020204" charset="0"/>
                <a:ea typeface="Calibri" panose="020F0502020204030204" pitchFamily="34" charset="0"/>
                <a:cs typeface="FS Me Light"/>
              </a:rPr>
              <a:t>2013). “Toward a Field of Intersectionality Studies: Theory, Applications, and Praxis.” </a:t>
            </a:r>
            <a:r>
              <a:rPr lang="en-GB" sz="800" i="1" dirty="0">
                <a:effectLst/>
                <a:latin typeface="Overpass Medium" panose="020B0604020202020204" charset="0"/>
                <a:ea typeface="Calibri" panose="020F0502020204030204" pitchFamily="34" charset="0"/>
                <a:cs typeface="FS Me Light"/>
              </a:rPr>
              <a:t>Signs: Journal of Women in Culture and Society, </a:t>
            </a:r>
            <a:r>
              <a:rPr lang="en-GB" sz="800" dirty="0">
                <a:effectLst/>
                <a:latin typeface="Overpass Medium" panose="020B0604020202020204" charset="0"/>
                <a:ea typeface="Calibri" panose="020F0502020204030204" pitchFamily="34" charset="0"/>
                <a:cs typeface="FS Me Light"/>
              </a:rPr>
              <a:t>38, 785–810. DOI: </a:t>
            </a:r>
            <a:r>
              <a:rPr lang="en-GB" sz="800" u="sng" dirty="0">
                <a:effectLst/>
                <a:latin typeface="Overpass Medium" panose="020B0604020202020204" charset="0"/>
                <a:ea typeface="Calibri" panose="020F0502020204030204" pitchFamily="34" charset="0"/>
                <a:cs typeface="FS Me Light"/>
                <a:hlinkClick r:id="rId6">
                  <a:extLst>
                    <a:ext uri="{A12FA001-AC4F-418D-AE19-62706E023703}">
                      <ahyp:hlinkClr xmlns:ahyp="http://schemas.microsoft.com/office/drawing/2018/hyperlinkcolor" val="tx"/>
                    </a:ext>
                  </a:extLst>
                </a:hlinkClick>
              </a:rPr>
              <a:t>https://doi.org/10.1086/669608</a:t>
            </a:r>
            <a:endParaRPr lang="en-GB" sz="800" u="sng" dirty="0">
              <a:effectLst/>
              <a:latin typeface="Overpass Medium" panose="020B0604020202020204" charset="0"/>
              <a:ea typeface="Calibri" panose="020F0502020204030204" pitchFamily="34" charset="0"/>
              <a:cs typeface="FS Me Light"/>
            </a:endParaRPr>
          </a:p>
          <a:p>
            <a:pPr>
              <a:lnSpc>
                <a:spcPct val="100000"/>
              </a:lnSpc>
              <a:spcAft>
                <a:spcPts val="800"/>
              </a:spcAft>
            </a:pPr>
            <a:r>
              <a:rPr lang="en-GB" sz="800" dirty="0">
                <a:effectLst/>
                <a:latin typeface="Overpass Medium" panose="020B0604020202020204" charset="0"/>
                <a:ea typeface="Calibri" panose="020F0502020204030204" pitchFamily="34" charset="0"/>
                <a:cs typeface="FS Me"/>
              </a:rPr>
              <a:t>Corus, C. and </a:t>
            </a:r>
            <a:r>
              <a:rPr lang="en-GB" sz="800" dirty="0" err="1">
                <a:effectLst/>
                <a:latin typeface="Overpass Medium" panose="020B0604020202020204" charset="0"/>
                <a:ea typeface="Calibri" panose="020F0502020204030204" pitchFamily="34" charset="0"/>
                <a:cs typeface="FS Me"/>
              </a:rPr>
              <a:t>Saatcioglu</a:t>
            </a:r>
            <a:r>
              <a:rPr lang="en-GB" sz="800" dirty="0">
                <a:effectLst/>
                <a:latin typeface="Overpass Medium" panose="020B0604020202020204" charset="0"/>
                <a:ea typeface="Calibri" panose="020F0502020204030204" pitchFamily="34" charset="0"/>
                <a:cs typeface="FS Me"/>
              </a:rPr>
              <a:t>, B. (</a:t>
            </a:r>
            <a:r>
              <a:rPr lang="en-GB" sz="800" dirty="0">
                <a:effectLst/>
                <a:latin typeface="Overpass Medium" panose="020B0604020202020204" charset="0"/>
                <a:ea typeface="Calibri" panose="020F0502020204030204" pitchFamily="34" charset="0"/>
                <a:cs typeface="FS Me Light"/>
              </a:rPr>
              <a:t>2015). “An Intersectionality Framework for Transformative Services Research.” </a:t>
            </a:r>
            <a:r>
              <a:rPr lang="en-GB" sz="800" i="1" dirty="0">
                <a:effectLst/>
                <a:latin typeface="Overpass Medium" panose="020B0604020202020204" charset="0"/>
                <a:ea typeface="Calibri" panose="020F0502020204030204" pitchFamily="34" charset="0"/>
                <a:cs typeface="FS Me Light"/>
              </a:rPr>
              <a:t>The Service Industries Journal</a:t>
            </a:r>
            <a:r>
              <a:rPr lang="en-GB" sz="800" dirty="0">
                <a:effectLst/>
                <a:latin typeface="Overpass Medium" panose="020B0604020202020204" charset="0"/>
                <a:ea typeface="Calibri" panose="020F0502020204030204" pitchFamily="34" charset="0"/>
                <a:cs typeface="FS Me Light"/>
              </a:rPr>
              <a:t>, 35, 415–429. DOI: https://doi. org/10.1080/02642069.2015.1015522</a:t>
            </a:r>
            <a:endParaRPr lang="en-GB" sz="800" dirty="0">
              <a:latin typeface="Overpass Medium" panose="020B0604020202020204" charset="0"/>
              <a:ea typeface="Calibri" panose="020F0502020204030204" pitchFamily="34" charset="0"/>
              <a:cs typeface="Times New Roman" panose="02020603050405020304" pitchFamily="18" charset="0"/>
            </a:endParaRPr>
          </a:p>
          <a:p>
            <a:pPr>
              <a:lnSpc>
                <a:spcPct val="100000"/>
              </a:lnSpc>
              <a:spcAft>
                <a:spcPts val="800"/>
              </a:spcAft>
            </a:pPr>
            <a:r>
              <a:rPr lang="en-US" sz="800" dirty="0">
                <a:latin typeface="Overpass Medium" panose="020B0604020202020204" charset="0"/>
              </a:rPr>
              <a:t>Constance-Huggins, M., Moore, S. and Slay, Z.M. (2022). Sex Trafficking of Black Girls: A Critical Race Theory Approach to Practice. </a:t>
            </a:r>
            <a:r>
              <a:rPr lang="en-US" sz="800" i="1" dirty="0">
                <a:latin typeface="Overpass Medium" panose="020B0604020202020204" charset="0"/>
              </a:rPr>
              <a:t>Journal of Progressive Human Services, </a:t>
            </a:r>
            <a:r>
              <a:rPr lang="en-US" sz="800" dirty="0">
                <a:latin typeface="Overpass Medium" panose="020B0604020202020204" charset="0"/>
              </a:rPr>
              <a:t>33(1), 62-74, DOI: 10.1080/10428232.2021.1987755</a:t>
            </a:r>
          </a:p>
          <a:p>
            <a:pPr>
              <a:lnSpc>
                <a:spcPct val="100000"/>
              </a:lnSpc>
            </a:pPr>
            <a:r>
              <a:rPr lang="en-US" sz="800" dirty="0">
                <a:latin typeface="Overpass Medium" panose="020B0604020202020204" charset="0"/>
              </a:rPr>
              <a:t>Crenshaw, K. (1989). "Demarginalizing the Intersection of Race and Sex: A Black Feminist Critique of Antidiscrimination Doctrine, Feminist Theory and Antiracist Politics," University of Chicago Legal Forum: Vol. 1989: </a:t>
            </a:r>
            <a:r>
              <a:rPr lang="en-US" sz="800" dirty="0" err="1">
                <a:latin typeface="Overpass Medium" panose="020B0604020202020204" charset="0"/>
              </a:rPr>
              <a:t>Iss</a:t>
            </a:r>
            <a:r>
              <a:rPr lang="en-US" sz="800" dirty="0">
                <a:latin typeface="Overpass Medium" panose="020B0604020202020204" charset="0"/>
              </a:rPr>
              <a:t>. 1, Article 8. Available at: </a:t>
            </a:r>
            <a:r>
              <a:rPr lang="en-US" sz="800" dirty="0">
                <a:latin typeface="Overpass Medium" panose="020B0604020202020204" charset="0"/>
                <a:hlinkClick r:id="rId7"/>
              </a:rPr>
              <a:t>http://chicagounbound.uchicago.edu/uclf/vol1989/iss1/8</a:t>
            </a:r>
            <a:endParaRPr lang="en-US" sz="800" dirty="0">
              <a:latin typeface="Overpass Medium" panose="020B0604020202020204" charset="0"/>
            </a:endParaRPr>
          </a:p>
          <a:p>
            <a:pPr>
              <a:lnSpc>
                <a:spcPct val="100000"/>
              </a:lnSpc>
            </a:pPr>
            <a:r>
              <a:rPr lang="en-US" sz="800" dirty="0">
                <a:latin typeface="Overpass Medium" panose="020B0604020202020204" charset="0"/>
              </a:rPr>
              <a:t>Davis, J. (2019). </a:t>
            </a:r>
            <a:r>
              <a:rPr lang="en-US" sz="800" dirty="0" err="1">
                <a:latin typeface="Overpass Medium" panose="020B0604020202020204" charset="0"/>
              </a:rPr>
              <a:t>Adultification</a:t>
            </a:r>
            <a:r>
              <a:rPr lang="en-US" sz="800" dirty="0">
                <a:latin typeface="Overpass Medium" panose="020B0604020202020204" charset="0"/>
              </a:rPr>
              <a:t> bias within child protection safeguarding. HM Inspectorate of Probation.</a:t>
            </a:r>
            <a:endParaRPr lang="en-GB" sz="800" dirty="0">
              <a:effectLst/>
              <a:latin typeface="Overpass Medium" panose="020B0604020202020204" charset="0"/>
              <a:ea typeface="Calibri" panose="020F0502020204030204" pitchFamily="34" charset="0"/>
              <a:cs typeface="AdvOT3c2d9f11"/>
            </a:endParaRPr>
          </a:p>
          <a:p>
            <a:pPr>
              <a:lnSpc>
                <a:spcPct val="100000"/>
              </a:lnSpc>
            </a:pPr>
            <a:r>
              <a:rPr lang="en-GB" sz="800" i="0" dirty="0">
                <a:effectLst/>
                <a:latin typeface="Overpass Medium" panose="020B0604020202020204" charset="0"/>
              </a:rPr>
              <a:t>Davis, J. and Marsh, N., 2022. The Myth of the Universal Child in Wroe, L., Pearce, J., Lloyd, J., Beckett, H., Firmin, C., Knowles, R., Coleman, J., </a:t>
            </a:r>
            <a:r>
              <a:rPr lang="en-GB" sz="800" i="0" dirty="0" err="1">
                <a:effectLst/>
                <a:latin typeface="Overpass Medium" panose="020B0604020202020204" charset="0"/>
              </a:rPr>
              <a:t>Hagell</a:t>
            </a:r>
            <a:r>
              <a:rPr lang="en-GB" sz="800" i="0" dirty="0">
                <a:effectLst/>
                <a:latin typeface="Overpass Medium" panose="020B0604020202020204" charset="0"/>
              </a:rPr>
              <a:t>, A., </a:t>
            </a:r>
            <a:r>
              <a:rPr lang="en-GB" sz="800" i="0" dirty="0" err="1">
                <a:effectLst/>
                <a:latin typeface="Overpass Medium" panose="020B0604020202020204" charset="0"/>
              </a:rPr>
              <a:t>Hickle</a:t>
            </a:r>
            <a:r>
              <a:rPr lang="en-GB" sz="800" i="0" dirty="0">
                <a:effectLst/>
                <a:latin typeface="Overpass Medium" panose="020B0604020202020204" charset="0"/>
              </a:rPr>
              <a:t>, K., Lefevre, M. and Marsh, N., 2022. </a:t>
            </a:r>
            <a:r>
              <a:rPr lang="en-GB" sz="800" i="1" dirty="0">
                <a:effectLst/>
                <a:latin typeface="Overpass Medium" panose="020B0604020202020204" charset="0"/>
              </a:rPr>
              <a:t>Safeguarding Young People: Risk, Rights, Resilience and Relationships</a:t>
            </a:r>
            <a:r>
              <a:rPr lang="en-GB" sz="800" i="0" dirty="0">
                <a:effectLst/>
                <a:latin typeface="Overpass Medium" panose="020B0604020202020204" charset="0"/>
              </a:rPr>
              <a:t>. Jessica Kingsley Publishers.</a:t>
            </a:r>
            <a:endParaRPr lang="en-GB" sz="800" b="0" i="0" dirty="0">
              <a:solidFill>
                <a:srgbClr val="222222"/>
              </a:solidFill>
              <a:effectLst/>
              <a:latin typeface="Overpass Medium" panose="020B0604020202020204" charset="0"/>
            </a:endParaRPr>
          </a:p>
          <a:p>
            <a:pPr algn="l">
              <a:lnSpc>
                <a:spcPct val="100000"/>
              </a:lnSpc>
            </a:pPr>
            <a:r>
              <a:rPr lang="sv-SE" sz="800" b="0" i="0" u="none" strike="noStrike" baseline="0" dirty="0">
                <a:latin typeface="Overpass Medium" panose="020B0604020202020204" charset="0"/>
              </a:rPr>
              <a:t>Egonsdotter, G., Bengtsson, S., Israelsson, M. and Borell, K. </a:t>
            </a:r>
            <a:r>
              <a:rPr lang="en-US" sz="800" b="0" i="0" u="none" strike="noStrike" baseline="0" dirty="0">
                <a:latin typeface="Overpass Medium" panose="020B0604020202020204" charset="0"/>
              </a:rPr>
              <a:t>(2020) Child protection and cultural awareness: Simulation-based learning. </a:t>
            </a:r>
            <a:r>
              <a:rPr lang="en-US" sz="800" b="0" i="1" u="none" strike="noStrike" baseline="0" dirty="0">
                <a:latin typeface="Overpass Medium" panose="020B0604020202020204" charset="0"/>
              </a:rPr>
              <a:t>Journal of Ethnic &amp; Cultural Diversity in Social Work,</a:t>
            </a:r>
            <a:r>
              <a:rPr lang="en-US" sz="800" b="0" i="0" u="none" strike="noStrike" baseline="0" dirty="0">
                <a:latin typeface="Overpass Medium" panose="020B0604020202020204" charset="0"/>
              </a:rPr>
              <a:t> 29(5), 62-376, DOI: 10.1080/15313204.2018.1493013</a:t>
            </a:r>
          </a:p>
          <a:p>
            <a:pPr algn="l">
              <a:lnSpc>
                <a:spcPct val="100000"/>
              </a:lnSpc>
            </a:pPr>
            <a:r>
              <a:rPr lang="en-US" sz="800" dirty="0">
                <a:latin typeface="Overpass Medium" panose="020B0604020202020204" charset="0"/>
              </a:rPr>
              <a:t>Ferguson, L. (2014). </a:t>
            </a:r>
            <a:r>
              <a:rPr lang="en-US" sz="800" i="0" u="none" strike="noStrike" baseline="0" dirty="0">
                <a:latin typeface="Overpass Medium" panose="020B0604020202020204" charset="0"/>
              </a:rPr>
              <a:t>"Families in All Their Subversive Variety": Overrepresentation, the Ethnic Child Protection Penalty, and Responding to Diversity While Protecting Children. </a:t>
            </a:r>
            <a:r>
              <a:rPr lang="en-US" sz="800" i="1" u="none" strike="noStrike" baseline="0" dirty="0">
                <a:latin typeface="Overpass Medium" panose="020B0604020202020204" charset="0"/>
              </a:rPr>
              <a:t>Law, Politics and Society</a:t>
            </a:r>
            <a:r>
              <a:rPr lang="en-US" sz="800" u="none" strike="noStrike" baseline="0" dirty="0">
                <a:latin typeface="Overpass Medium" panose="020B0604020202020204" charset="0"/>
              </a:rPr>
              <a:t>, </a:t>
            </a:r>
            <a:r>
              <a:rPr lang="en-US" sz="800" i="0" u="none" strike="noStrike" baseline="0" dirty="0">
                <a:latin typeface="Overpass Medium" panose="020B0604020202020204" charset="0"/>
              </a:rPr>
              <a:t>63, 43-88.</a:t>
            </a:r>
          </a:p>
          <a:p>
            <a:pPr>
              <a:lnSpc>
                <a:spcPct val="100000"/>
              </a:lnSpc>
            </a:pPr>
            <a:r>
              <a:rPr lang="en-GB" sz="800" dirty="0">
                <a:effectLst/>
                <a:latin typeface="Overpass Medium" panose="020B0604020202020204" charset="0"/>
                <a:ea typeface="DengXian" panose="02010600030101010101" pitchFamily="2" charset="-122"/>
                <a:cs typeface="Times New Roman" panose="02020603050405020304" pitchFamily="18" charset="0"/>
              </a:rPr>
              <a:t>Gamble, J. 2022. Local Child Safeguarding Practice Review Child Q, CHSCP</a:t>
            </a:r>
            <a:endParaRPr lang="en-GB" sz="800" b="0" i="0" dirty="0">
              <a:solidFill>
                <a:srgbClr val="222222"/>
              </a:solidFill>
              <a:effectLst/>
              <a:latin typeface="Overpass Medium" panose="020B0604020202020204" charset="0"/>
            </a:endParaRPr>
          </a:p>
          <a:p>
            <a:pPr marL="0" indent="0">
              <a:lnSpc>
                <a:spcPct val="100000"/>
              </a:lnSpc>
              <a:buNone/>
            </a:pPr>
            <a:endParaRPr lang="en-GB" sz="800" dirty="0">
              <a:latin typeface="Overpass Medium" panose="020B0604020202020204" charset="0"/>
            </a:endParaRPr>
          </a:p>
        </p:txBody>
      </p:sp>
      <p:sp>
        <p:nvSpPr>
          <p:cNvPr id="3" name="Title 2">
            <a:extLst>
              <a:ext uri="{FF2B5EF4-FFF2-40B4-BE49-F238E27FC236}">
                <a16:creationId xmlns:a16="http://schemas.microsoft.com/office/drawing/2014/main" id="{A2F3AB09-8370-6CA7-C238-74417F116953}"/>
              </a:ext>
            </a:extLst>
          </p:cNvPr>
          <p:cNvSpPr>
            <a:spLocks noGrp="1"/>
          </p:cNvSpPr>
          <p:nvPr>
            <p:ph type="title"/>
          </p:nvPr>
        </p:nvSpPr>
        <p:spPr/>
        <p:txBody>
          <a:bodyPr/>
          <a:lstStyle/>
          <a:p>
            <a:r>
              <a:rPr lang="en-US" sz="2400" dirty="0"/>
              <a:t>References</a:t>
            </a:r>
            <a:endParaRPr lang="en-GB" sz="2400" dirty="0"/>
          </a:p>
        </p:txBody>
      </p:sp>
    </p:spTree>
    <p:extLst>
      <p:ext uri="{BB962C8B-B14F-4D97-AF65-F5344CB8AC3E}">
        <p14:creationId xmlns:p14="http://schemas.microsoft.com/office/powerpoint/2010/main" val="558010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BA53A4-40C7-D851-05B3-C5CEBDF016F7}"/>
              </a:ext>
            </a:extLst>
          </p:cNvPr>
          <p:cNvSpPr>
            <a:spLocks noGrp="1"/>
          </p:cNvSpPr>
          <p:nvPr>
            <p:ph idx="1"/>
          </p:nvPr>
        </p:nvSpPr>
        <p:spPr>
          <a:xfrm>
            <a:off x="411866" y="596694"/>
            <a:ext cx="10095978" cy="4931820"/>
          </a:xfrm>
        </p:spPr>
        <p:txBody>
          <a:bodyPr>
            <a:noAutofit/>
          </a:bodyPr>
          <a:lstStyle/>
          <a:p>
            <a:pPr>
              <a:lnSpc>
                <a:spcPct val="100000"/>
              </a:lnSpc>
            </a:pPr>
            <a:r>
              <a:rPr lang="en-GB" sz="800" b="0" i="0" dirty="0" err="1">
                <a:solidFill>
                  <a:srgbClr val="222222"/>
                </a:solidFill>
                <a:effectLst/>
                <a:latin typeface="Overpass Medium" panose="020B0604020202020204" charset="0"/>
              </a:rPr>
              <a:t>Gatwiri</a:t>
            </a:r>
            <a:r>
              <a:rPr lang="en-GB" sz="800" b="0" i="0" dirty="0">
                <a:solidFill>
                  <a:srgbClr val="222222"/>
                </a:solidFill>
                <a:effectLst/>
                <a:latin typeface="Overpass Medium" panose="020B0604020202020204" charset="0"/>
              </a:rPr>
              <a:t>, K. and Anderson, L., 2021. Parenting Black children in White spaces: Skilled African migrants reflect on their parenting experiences in Australia. </a:t>
            </a:r>
            <a:r>
              <a:rPr lang="en-GB" sz="800" b="0" i="1" dirty="0">
                <a:solidFill>
                  <a:srgbClr val="222222"/>
                </a:solidFill>
                <a:effectLst/>
                <a:latin typeface="Overpass Medium" panose="020B0604020202020204" charset="0"/>
              </a:rPr>
              <a:t>Child &amp; Family Social Work</a:t>
            </a:r>
            <a:r>
              <a:rPr lang="en-GB" sz="800" b="0" i="0" dirty="0">
                <a:solidFill>
                  <a:srgbClr val="222222"/>
                </a:solidFill>
                <a:effectLst/>
                <a:latin typeface="Overpass Medium" panose="020B0604020202020204" charset="0"/>
              </a:rPr>
              <a:t>, </a:t>
            </a:r>
            <a:r>
              <a:rPr lang="en-GB" sz="800" b="0" i="1" dirty="0">
                <a:solidFill>
                  <a:srgbClr val="222222"/>
                </a:solidFill>
                <a:effectLst/>
                <a:latin typeface="Overpass Medium" panose="020B0604020202020204" charset="0"/>
              </a:rPr>
              <a:t>26</a:t>
            </a:r>
            <a:r>
              <a:rPr lang="en-GB" sz="800" b="0" i="0" dirty="0">
                <a:solidFill>
                  <a:srgbClr val="222222"/>
                </a:solidFill>
                <a:effectLst/>
                <a:latin typeface="Overpass Medium" panose="020B0604020202020204" charset="0"/>
              </a:rPr>
              <a:t>(1), pp.153-162.</a:t>
            </a:r>
          </a:p>
          <a:p>
            <a:pPr>
              <a:lnSpc>
                <a:spcPct val="100000"/>
              </a:lnSpc>
            </a:pPr>
            <a:r>
              <a:rPr lang="en-GB" sz="800" dirty="0">
                <a:effectLst/>
                <a:latin typeface="Overpass Medium" panose="020B0604020202020204" charset="0"/>
                <a:ea typeface="Calibri" panose="020F0502020204030204" pitchFamily="34" charset="0"/>
                <a:cs typeface="Times New Roman" panose="02020603050405020304" pitchFamily="18" charset="0"/>
              </a:rPr>
              <a:t>Gill, A.K. and Harrison, K. (2019). ‘I am talking about it because I want to stop it’: child sexual abuse and sexual violence against women in British South Asian Communities. </a:t>
            </a:r>
            <a:r>
              <a:rPr lang="en-GB" sz="800" i="1" dirty="0">
                <a:effectLst/>
                <a:latin typeface="Overpass Medium" panose="020B0604020202020204" charset="0"/>
                <a:ea typeface="Calibri" panose="020F0502020204030204" pitchFamily="34" charset="0"/>
                <a:cs typeface="Times New Roman" panose="02020603050405020304" pitchFamily="18" charset="0"/>
              </a:rPr>
              <a:t>The British Journal of Criminology</a:t>
            </a:r>
            <a:r>
              <a:rPr lang="en-GB" sz="800" dirty="0">
                <a:effectLst/>
                <a:latin typeface="Overpass Medium" panose="020B0604020202020204" charset="0"/>
                <a:ea typeface="Calibri" panose="020F0502020204030204" pitchFamily="34" charset="0"/>
                <a:cs typeface="Times New Roman" panose="02020603050405020304" pitchFamily="18" charset="0"/>
              </a:rPr>
              <a:t>, 59(3), 511–529.</a:t>
            </a:r>
            <a:r>
              <a:rPr lang="en-GB" sz="800" u="none" strike="noStrike" dirty="0">
                <a:solidFill>
                  <a:srgbClr val="0563C1"/>
                </a:solidFill>
                <a:effectLst/>
                <a:latin typeface="Overpass Medium" panose="020B0604020202020204" charset="0"/>
                <a:ea typeface="Calibri" panose="020F0502020204030204" pitchFamily="34" charset="0"/>
                <a:cs typeface="Times New Roman" panose="02020603050405020304" pitchFamily="18" charset="0"/>
                <a:hlinkClick r:id="rId3"/>
              </a:rPr>
              <a:t> </a:t>
            </a:r>
            <a:r>
              <a:rPr lang="en-GB" sz="800" u="sng" dirty="0">
                <a:solidFill>
                  <a:srgbClr val="1155CC"/>
                </a:solidFill>
                <a:effectLst/>
                <a:latin typeface="Overpass Medium" panose="020B0604020202020204" charset="0"/>
                <a:ea typeface="Calibri" panose="020F0502020204030204" pitchFamily="34" charset="0"/>
                <a:cs typeface="Times New Roman" panose="02020603050405020304" pitchFamily="18" charset="0"/>
                <a:hlinkClick r:id="rId3"/>
              </a:rPr>
              <a:t>https://doi.org/10.1093/bjc/azy059</a:t>
            </a:r>
            <a:endParaRPr lang="en-GB" sz="800" u="sng" dirty="0">
              <a:solidFill>
                <a:srgbClr val="1155CC"/>
              </a:solidFill>
              <a:latin typeface="Overpass Medium" panose="020B0604020202020204" charset="0"/>
              <a:ea typeface="Calibri" panose="020F0502020204030204" pitchFamily="34" charset="0"/>
              <a:cs typeface="Times New Roman" panose="02020603050405020304" pitchFamily="18" charset="0"/>
            </a:endParaRPr>
          </a:p>
          <a:p>
            <a:pPr>
              <a:lnSpc>
                <a:spcPct val="100000"/>
              </a:lnSpc>
            </a:pPr>
            <a:r>
              <a:rPr lang="en-GB" sz="800" dirty="0">
                <a:effectLst/>
                <a:latin typeface="Overpass Medium" panose="020B0604020202020204" charset="0"/>
                <a:ea typeface="Arial" panose="020B0604020202020204" pitchFamily="34" charset="0"/>
              </a:rPr>
              <a:t>Gilligan, P. and Akhtar, S. (2006). Cultural barriers to the disclosure of child sexual abuse in Asian communities: listening to what women say. </a:t>
            </a:r>
            <a:r>
              <a:rPr lang="en-GB" sz="800" i="1" dirty="0">
                <a:effectLst/>
                <a:latin typeface="Overpass Medium" panose="020B0604020202020204" charset="0"/>
                <a:ea typeface="Arial" panose="020B0604020202020204" pitchFamily="34" charset="0"/>
              </a:rPr>
              <a:t>British Journal of Social Work</a:t>
            </a:r>
            <a:r>
              <a:rPr lang="en-GB" sz="800" dirty="0">
                <a:effectLst/>
                <a:latin typeface="Overpass Medium" panose="020B0604020202020204" charset="0"/>
                <a:ea typeface="Arial" panose="020B0604020202020204" pitchFamily="34" charset="0"/>
              </a:rPr>
              <a:t>, 36, 1361-1377.</a:t>
            </a:r>
          </a:p>
          <a:p>
            <a:pPr>
              <a:lnSpc>
                <a:spcPct val="100000"/>
              </a:lnSpc>
            </a:pPr>
            <a:r>
              <a:rPr lang="en-GB" sz="800" i="0" dirty="0">
                <a:effectLst/>
                <a:latin typeface="Overpass Medium" panose="020B0604020202020204" charset="0"/>
              </a:rPr>
              <a:t>Hill, C., Corbett, C. and St Rose, A., 2010. </a:t>
            </a:r>
            <a:r>
              <a:rPr lang="en-GB" sz="800" i="1" dirty="0">
                <a:effectLst/>
                <a:latin typeface="Overpass Medium" panose="020B0604020202020204" charset="0"/>
              </a:rPr>
              <a:t>Why so few? Women in science, technology, engineering, and mathematics</a:t>
            </a:r>
            <a:r>
              <a:rPr lang="en-GB" sz="800" i="0" dirty="0">
                <a:effectLst/>
                <a:latin typeface="Overpass Medium" panose="020B0604020202020204" charset="0"/>
              </a:rPr>
              <a:t>. American Association of University Women. 1111 Sixteenth Street NW, Washington, DC 20036 </a:t>
            </a:r>
          </a:p>
          <a:p>
            <a:pPr>
              <a:lnSpc>
                <a:spcPct val="100000"/>
              </a:lnSpc>
            </a:pPr>
            <a:r>
              <a:rPr lang="en-GB" sz="800" dirty="0">
                <a:effectLst/>
                <a:latin typeface="Overpass Medium" panose="020B0604020202020204" charset="0"/>
                <a:ea typeface="Times New Roman" panose="02020603050405020304" pitchFamily="18" charset="0"/>
                <a:cs typeface="Calibri" panose="020F0502020204030204" pitchFamily="34" charset="0"/>
              </a:rPr>
              <a:t>House of Commons Home Affairs Committee (2013).</a:t>
            </a:r>
            <a:r>
              <a:rPr lang="en-GB" sz="800" i="1" dirty="0">
                <a:effectLst/>
                <a:latin typeface="Overpass Medium" panose="020B0604020202020204" charset="0"/>
                <a:ea typeface="Times New Roman" panose="02020603050405020304" pitchFamily="18" charset="0"/>
                <a:cs typeface="Calibri" panose="020F0502020204030204" pitchFamily="34" charset="0"/>
              </a:rPr>
              <a:t> Child sexual exploitation and the response to localised grooming.</a:t>
            </a:r>
            <a:r>
              <a:rPr lang="en-GB" sz="800" dirty="0">
                <a:effectLst/>
                <a:latin typeface="Overpass Medium" panose="020B0604020202020204" charset="0"/>
                <a:ea typeface="Times New Roman" panose="02020603050405020304" pitchFamily="18" charset="0"/>
                <a:cs typeface="Calibri" panose="020F0502020204030204" pitchFamily="34" charset="0"/>
              </a:rPr>
              <a:t> </a:t>
            </a:r>
            <a:r>
              <a:rPr lang="fr-FR" sz="800" dirty="0" err="1">
                <a:effectLst/>
                <a:latin typeface="Overpass Medium" panose="020B0604020202020204" charset="0"/>
                <a:ea typeface="Times New Roman" panose="02020603050405020304" pitchFamily="18" charset="0"/>
                <a:cs typeface="Calibri" panose="020F0502020204030204" pitchFamily="34" charset="0"/>
              </a:rPr>
              <a:t>Available</a:t>
            </a:r>
            <a:r>
              <a:rPr lang="fr-FR" sz="800" dirty="0">
                <a:effectLst/>
                <a:latin typeface="Overpass Medium" panose="020B0604020202020204" charset="0"/>
                <a:ea typeface="Times New Roman" panose="02020603050405020304" pitchFamily="18" charset="0"/>
                <a:cs typeface="Calibri" panose="020F0502020204030204" pitchFamily="34" charset="0"/>
              </a:rPr>
              <a:t> via </a:t>
            </a:r>
            <a:r>
              <a:rPr lang="fr-FR" sz="800" u="sng" dirty="0">
                <a:solidFill>
                  <a:srgbClr val="0000FF"/>
                </a:solidFill>
                <a:effectLst/>
                <a:latin typeface="Overpass Medium" panose="020B0604020202020204" charset="0"/>
                <a:ea typeface="Times New Roman" panose="02020603050405020304" pitchFamily="18" charset="0"/>
                <a:cs typeface="Calibri" panose="020F0502020204030204" pitchFamily="34" charset="0"/>
                <a:hlinkClick r:id="rId4"/>
              </a:rPr>
              <a:t>https://publications.parliament.uk/pa/cm201314/cmselect/cmhaff/68/68i.pdf</a:t>
            </a:r>
            <a:r>
              <a:rPr lang="fr-FR" sz="800" dirty="0">
                <a:effectLst/>
                <a:latin typeface="Overpass Medium" panose="020B0604020202020204" charset="0"/>
                <a:ea typeface="Times New Roman" panose="02020603050405020304" pitchFamily="18" charset="0"/>
                <a:cs typeface="Calibri" panose="020F0502020204030204" pitchFamily="34" charset="0"/>
                <a:hlinkClick r:id="rId4"/>
              </a:rPr>
              <a:t>. </a:t>
            </a:r>
            <a:r>
              <a:rPr lang="en-GB" sz="800" dirty="0">
                <a:effectLst/>
                <a:latin typeface="Overpass Medium" panose="020B0604020202020204" charset="0"/>
                <a:ea typeface="Times New Roman" panose="02020603050405020304" pitchFamily="18" charset="0"/>
                <a:cs typeface="Calibri" panose="020F0502020204030204" pitchFamily="34" charset="0"/>
                <a:hlinkClick r:id="rId4"/>
              </a:rPr>
              <a:t>Accessed 9 Oct 202</a:t>
            </a:r>
            <a:r>
              <a:rPr lang="en-GB" sz="800" dirty="0">
                <a:effectLst/>
                <a:latin typeface="Overpass Medium" panose="020B0604020202020204" charset="0"/>
                <a:ea typeface="Times New Roman" panose="02020603050405020304" pitchFamily="18" charset="0"/>
                <a:cs typeface="Calibri" panose="020F0502020204030204" pitchFamily="34" charset="0"/>
              </a:rPr>
              <a:t>3.</a:t>
            </a:r>
          </a:p>
          <a:p>
            <a:pPr>
              <a:lnSpc>
                <a:spcPct val="100000"/>
              </a:lnSpc>
            </a:pPr>
            <a:r>
              <a:rPr lang="en-GB" sz="800" b="0" i="0" dirty="0">
                <a:solidFill>
                  <a:srgbClr val="222222"/>
                </a:solidFill>
                <a:effectLst/>
                <a:latin typeface="Overpass Medium" panose="020B0604020202020204" charset="0"/>
              </a:rPr>
              <a:t>Hylton, K., 2012. Talk the talk, walk the walk: Defining critical race theory in research. </a:t>
            </a:r>
            <a:r>
              <a:rPr lang="en-GB" sz="800" b="0" i="1" dirty="0">
                <a:solidFill>
                  <a:srgbClr val="222222"/>
                </a:solidFill>
                <a:effectLst/>
                <a:latin typeface="Overpass Medium" panose="020B0604020202020204" charset="0"/>
              </a:rPr>
              <a:t>Race ethnicity and education</a:t>
            </a:r>
            <a:r>
              <a:rPr lang="en-GB" sz="800" b="0" i="0" dirty="0">
                <a:solidFill>
                  <a:srgbClr val="222222"/>
                </a:solidFill>
                <a:effectLst/>
                <a:latin typeface="Overpass Medium" panose="020B0604020202020204" charset="0"/>
              </a:rPr>
              <a:t>, </a:t>
            </a:r>
            <a:r>
              <a:rPr lang="en-GB" sz="800" b="0" i="1" dirty="0">
                <a:solidFill>
                  <a:srgbClr val="222222"/>
                </a:solidFill>
                <a:effectLst/>
                <a:latin typeface="Overpass Medium" panose="020B0604020202020204" charset="0"/>
              </a:rPr>
              <a:t>15</a:t>
            </a:r>
            <a:r>
              <a:rPr lang="en-GB" sz="800" b="0" i="0" dirty="0">
                <a:solidFill>
                  <a:srgbClr val="222222"/>
                </a:solidFill>
                <a:effectLst/>
                <a:latin typeface="Overpass Medium" panose="020B0604020202020204" charset="0"/>
              </a:rPr>
              <a:t>(1), pp.23-41.</a:t>
            </a:r>
          </a:p>
          <a:p>
            <a:pPr>
              <a:lnSpc>
                <a:spcPct val="100000"/>
              </a:lnSpc>
            </a:pPr>
            <a:r>
              <a:rPr lang="en-US" sz="800" dirty="0">
                <a:latin typeface="Overpass Medium" panose="020B0604020202020204" charset="0"/>
              </a:rPr>
              <a:t>Jay, A., Evans, M. Frank, I. and </a:t>
            </a:r>
            <a:r>
              <a:rPr lang="en-GB" sz="800" i="0" dirty="0" err="1">
                <a:effectLst/>
                <a:latin typeface="Overpass Medium" panose="020B0604020202020204" charset="0"/>
              </a:rPr>
              <a:t>Sharpling</a:t>
            </a:r>
            <a:r>
              <a:rPr lang="en-GB" sz="800" i="0" dirty="0">
                <a:effectLst/>
                <a:latin typeface="Overpass Medium" panose="020B0604020202020204" charset="0"/>
              </a:rPr>
              <a:t>, D. (2022). </a:t>
            </a:r>
            <a:r>
              <a:rPr lang="en-US" sz="800" i="0" dirty="0">
                <a:effectLst/>
                <a:latin typeface="Overpass Medium" panose="020B0604020202020204" charset="0"/>
              </a:rPr>
              <a:t>The Report of the Independent Inquiry into Child Sexual Abuse. IICSA.</a:t>
            </a:r>
          </a:p>
          <a:p>
            <a:pPr>
              <a:lnSpc>
                <a:spcPct val="100000"/>
              </a:lnSpc>
            </a:pPr>
            <a:r>
              <a:rPr lang="en-GB" sz="800" dirty="0">
                <a:effectLst/>
                <a:latin typeface="Overpass Medium" panose="020B0604020202020204" charset="0"/>
                <a:ea typeface="Arial" panose="020B0604020202020204" pitchFamily="34" charset="0"/>
              </a:rPr>
              <a:t>Jassal, V. (2022). </a:t>
            </a:r>
            <a:r>
              <a:rPr lang="en-GB" sz="800" i="1" dirty="0">
                <a:effectLst/>
                <a:latin typeface="Overpass Medium" panose="020B0604020202020204" charset="0"/>
                <a:ea typeface="Arial" panose="020B0604020202020204" pitchFamily="34" charset="0"/>
              </a:rPr>
              <a:t>‘Preserving what for whom?’. </a:t>
            </a:r>
            <a:r>
              <a:rPr lang="en-GB" sz="800" i="1" dirty="0" err="1">
                <a:effectLst/>
                <a:latin typeface="Overpass Medium" panose="020B0604020202020204" charset="0"/>
                <a:ea typeface="Arial" panose="020B0604020202020204" pitchFamily="34" charset="0"/>
              </a:rPr>
              <a:t>Femal</a:t>
            </a:r>
            <a:r>
              <a:rPr lang="en-GB" sz="800" i="1" dirty="0">
                <a:effectLst/>
                <a:latin typeface="Overpass Medium" panose="020B0604020202020204" charset="0"/>
                <a:ea typeface="Arial" panose="020B0604020202020204" pitchFamily="34" charset="0"/>
              </a:rPr>
              <a:t> victim/survivor perspectives on the silence behind child sexual abuse in Britain’s South Asian communities</a:t>
            </a:r>
            <a:r>
              <a:rPr lang="en-GB" sz="800" dirty="0">
                <a:effectLst/>
                <a:latin typeface="Overpass Medium" panose="020B0604020202020204" charset="0"/>
                <a:ea typeface="Arial" panose="020B0604020202020204" pitchFamily="34" charset="0"/>
              </a:rPr>
              <a:t>, in Gill, A.K. and Begum, H. (ed.) Child Sexual Abuse in Black and </a:t>
            </a:r>
            <a:r>
              <a:rPr lang="en-GB" sz="800" dirty="0" err="1">
                <a:effectLst/>
                <a:latin typeface="Overpass Medium" panose="020B0604020202020204" charset="0"/>
                <a:ea typeface="Arial" panose="020B0604020202020204" pitchFamily="34" charset="0"/>
              </a:rPr>
              <a:t>Minoritised</a:t>
            </a:r>
            <a:r>
              <a:rPr lang="en-GB" sz="800" dirty="0">
                <a:effectLst/>
                <a:latin typeface="Overpass Medium" panose="020B0604020202020204" charset="0"/>
                <a:ea typeface="Arial" panose="020B0604020202020204" pitchFamily="34" charset="0"/>
              </a:rPr>
              <a:t> Communities. Palgrave Macmillan, 155-183. </a:t>
            </a:r>
          </a:p>
          <a:p>
            <a:r>
              <a:rPr lang="en-GB" sz="800" b="0" i="0" dirty="0">
                <a:solidFill>
                  <a:srgbClr val="222222"/>
                </a:solidFill>
                <a:effectLst/>
                <a:latin typeface="Overpass Medium" panose="020B0604020202020204" charset="0"/>
              </a:rPr>
              <a:t>Jolly, A. and Gupta, A., 2022. Children and families with no recourse to public funds: Learning from case reviews. </a:t>
            </a:r>
            <a:r>
              <a:rPr lang="en-GB" sz="800" b="0" i="1" dirty="0">
                <a:solidFill>
                  <a:srgbClr val="222222"/>
                </a:solidFill>
                <a:effectLst/>
                <a:latin typeface="Overpass Medium" panose="020B0604020202020204" charset="0"/>
              </a:rPr>
              <a:t>Children &amp; Society</a:t>
            </a:r>
            <a:r>
              <a:rPr lang="en-GB" sz="800" b="0" i="0" dirty="0">
                <a:solidFill>
                  <a:srgbClr val="222222"/>
                </a:solidFill>
                <a:effectLst/>
                <a:latin typeface="Overpass Medium" panose="020B0604020202020204" charset="0"/>
              </a:rPr>
              <a:t>.</a:t>
            </a:r>
          </a:p>
          <a:p>
            <a:r>
              <a:rPr lang="en-GB" sz="800" i="0" dirty="0">
                <a:effectLst/>
                <a:latin typeface="Overpass Medium" panose="020B0604020202020204" charset="0"/>
              </a:rPr>
              <a:t>Joseph-Salisbury, R., 2020. Race and racism in English secondary schools. </a:t>
            </a:r>
            <a:r>
              <a:rPr lang="en-GB" sz="800" i="1" dirty="0">
                <a:effectLst/>
                <a:latin typeface="Overpass Medium" panose="020B0604020202020204" charset="0"/>
              </a:rPr>
              <a:t>Runnymede Perspectives</a:t>
            </a:r>
            <a:r>
              <a:rPr lang="en-GB" sz="800" i="0" dirty="0">
                <a:effectLst/>
                <a:latin typeface="Overpass Medium" panose="020B0604020202020204" charset="0"/>
              </a:rPr>
              <a:t>.</a:t>
            </a:r>
          </a:p>
          <a:p>
            <a:r>
              <a:rPr lang="en-GB" sz="800" b="0" dirty="0">
                <a:solidFill>
                  <a:srgbClr val="333333"/>
                </a:solidFill>
                <a:effectLst/>
                <a:latin typeface="Overpass Medium" panose="020B0604020202020204" charset="0"/>
              </a:rPr>
              <a:t>Kerr, M., 2022. ‘My role as England’s first anti-racist lead practitioner’ Community Care</a:t>
            </a:r>
            <a:endParaRPr lang="en-GB" sz="800" b="0" i="0" dirty="0">
              <a:solidFill>
                <a:srgbClr val="222222"/>
              </a:solidFill>
              <a:effectLst/>
              <a:latin typeface="Overpass Medium" panose="020B0604020202020204" charset="0"/>
            </a:endParaRPr>
          </a:p>
          <a:p>
            <a:r>
              <a:rPr lang="en-GB" sz="800" b="0" i="0" dirty="0" err="1">
                <a:solidFill>
                  <a:srgbClr val="222222"/>
                </a:solidFill>
                <a:effectLst/>
                <a:latin typeface="Overpass Medium" panose="020B0604020202020204" charset="0"/>
              </a:rPr>
              <a:t>Kolivoski</a:t>
            </a:r>
            <a:r>
              <a:rPr lang="en-GB" sz="800" b="0" i="0" dirty="0">
                <a:solidFill>
                  <a:srgbClr val="222222"/>
                </a:solidFill>
                <a:effectLst/>
                <a:latin typeface="Overpass Medium" panose="020B0604020202020204" charset="0"/>
              </a:rPr>
              <a:t>, K.M., Weaver, A. and Constance-Huggins, M., 2014. Critical race theory: Opportunities for application in social work practice and policy. </a:t>
            </a:r>
            <a:r>
              <a:rPr lang="en-GB" sz="800" b="0" i="1" dirty="0">
                <a:solidFill>
                  <a:srgbClr val="222222"/>
                </a:solidFill>
                <a:effectLst/>
                <a:latin typeface="Overpass Medium" panose="020B0604020202020204" charset="0"/>
              </a:rPr>
              <a:t>Families in society</a:t>
            </a:r>
            <a:r>
              <a:rPr lang="en-GB" sz="800" b="0" i="0" dirty="0">
                <a:solidFill>
                  <a:srgbClr val="222222"/>
                </a:solidFill>
                <a:effectLst/>
                <a:latin typeface="Overpass Medium" panose="020B0604020202020204" charset="0"/>
              </a:rPr>
              <a:t>, </a:t>
            </a:r>
            <a:r>
              <a:rPr lang="en-GB" sz="800" b="0" i="1" dirty="0">
                <a:solidFill>
                  <a:srgbClr val="222222"/>
                </a:solidFill>
                <a:effectLst/>
                <a:latin typeface="Overpass Medium" panose="020B0604020202020204" charset="0"/>
              </a:rPr>
              <a:t>95</a:t>
            </a:r>
            <a:r>
              <a:rPr lang="en-GB" sz="800" b="0" i="0" dirty="0">
                <a:solidFill>
                  <a:srgbClr val="222222"/>
                </a:solidFill>
                <a:effectLst/>
                <a:latin typeface="Overpass Medium" panose="020B0604020202020204" charset="0"/>
              </a:rPr>
              <a:t>(4), pp.269-276.</a:t>
            </a:r>
          </a:p>
          <a:p>
            <a:pPr algn="l">
              <a:lnSpc>
                <a:spcPct val="100000"/>
              </a:lnSpc>
            </a:pPr>
            <a:r>
              <a:rPr lang="en-US" sz="800" b="0" i="0" u="none" strike="noStrike" baseline="0" dirty="0">
                <a:latin typeface="Overpass Medium" panose="020B0604020202020204" charset="0"/>
              </a:rPr>
              <a:t>Laird, S. E. (2014). The law, professional ethics and anti-oppressive social work. In C. Cocker, &amp; T. </a:t>
            </a:r>
            <a:r>
              <a:rPr lang="en-US" sz="800" b="0" i="0" u="none" strike="noStrike" baseline="0" dirty="0" err="1">
                <a:latin typeface="Overpass Medium" panose="020B0604020202020204" charset="0"/>
              </a:rPr>
              <a:t>Hafford-Letchfield</a:t>
            </a:r>
            <a:r>
              <a:rPr lang="en-US" sz="800" b="0" i="0" u="none" strike="noStrike" baseline="0" dirty="0">
                <a:latin typeface="Overpass Medium" panose="020B0604020202020204" charset="0"/>
              </a:rPr>
              <a:t> (Eds), Re-thinking anti-discriminatory and anti-oppressive theories for social work practice (pp. 45–59). Palgrave Macmillan.</a:t>
            </a:r>
          </a:p>
          <a:p>
            <a:pPr algn="l">
              <a:lnSpc>
                <a:spcPct val="100000"/>
              </a:lnSpc>
            </a:pPr>
            <a:r>
              <a:rPr lang="en-US" sz="800" b="0" i="0" u="none" strike="noStrike" baseline="0" dirty="0">
                <a:latin typeface="Overpass Medium" panose="020B0604020202020204" charset="0"/>
              </a:rPr>
              <a:t>Laird, S. E., &amp; </a:t>
            </a:r>
            <a:r>
              <a:rPr lang="en-US" sz="800" b="0" i="0" u="none" strike="noStrike" baseline="0" dirty="0" err="1">
                <a:latin typeface="Overpass Medium" panose="020B0604020202020204" charset="0"/>
              </a:rPr>
              <a:t>Tedam</a:t>
            </a:r>
            <a:r>
              <a:rPr lang="en-US" sz="800" b="0" i="0" u="none" strike="noStrike" baseline="0" dirty="0">
                <a:latin typeface="Overpass Medium" panose="020B0604020202020204" charset="0"/>
              </a:rPr>
              <a:t>, P. (2019). Cultural diversity in child protection: Cultural competence in practice. Red Globe Press &amp; </a:t>
            </a:r>
            <a:r>
              <a:rPr lang="en-US" sz="800" b="0" i="0" u="none" strike="noStrike" baseline="0" dirty="0" err="1">
                <a:latin typeface="Overpass Medium" panose="020B0604020202020204" charset="0"/>
              </a:rPr>
              <a:t>Macmillian</a:t>
            </a:r>
            <a:r>
              <a:rPr lang="en-US" sz="800" b="0" i="0" u="none" strike="noStrike" baseline="0" dirty="0">
                <a:latin typeface="Overpass Medium" panose="020B0604020202020204" charset="0"/>
              </a:rPr>
              <a:t> International.</a:t>
            </a:r>
            <a:endParaRPr lang="en-US" sz="800" dirty="0">
              <a:latin typeface="Overpass Medium" panose="020B0604020202020204" charset="0"/>
            </a:endParaRPr>
          </a:p>
          <a:p>
            <a:pPr>
              <a:lnSpc>
                <a:spcPct val="100000"/>
              </a:lnSpc>
            </a:pPr>
            <a:r>
              <a:rPr lang="en-US" sz="800" dirty="0">
                <a:latin typeface="Overpass Medium" panose="020B0604020202020204" charset="0"/>
              </a:rPr>
              <a:t>Laird and Williams (2023). An Applied model of cultural competence in child protection practice. </a:t>
            </a:r>
            <a:r>
              <a:rPr lang="en-US" sz="800" i="1" dirty="0">
                <a:latin typeface="Overpass Medium" panose="020B0604020202020204" charset="0"/>
              </a:rPr>
              <a:t>Journal of Social Work, </a:t>
            </a:r>
            <a:r>
              <a:rPr lang="en-US" sz="800" dirty="0">
                <a:latin typeface="Overpass Medium" panose="020B0604020202020204" charset="0"/>
              </a:rPr>
              <a:t>23(4), 721-740.</a:t>
            </a:r>
          </a:p>
          <a:p>
            <a:r>
              <a:rPr lang="en-GB" sz="800" i="0" dirty="0">
                <a:effectLst/>
                <a:latin typeface="Overpass Medium" panose="020B0604020202020204" charset="0"/>
              </a:rPr>
              <a:t>Marcelin, J.R., Siraj, D.S., Victor, R., </a:t>
            </a:r>
            <a:r>
              <a:rPr lang="en-GB" sz="800" i="0" dirty="0" err="1">
                <a:effectLst/>
                <a:latin typeface="Overpass Medium" panose="020B0604020202020204" charset="0"/>
              </a:rPr>
              <a:t>Kotadia</a:t>
            </a:r>
            <a:r>
              <a:rPr lang="en-GB" sz="800" i="0" dirty="0">
                <a:effectLst/>
                <a:latin typeface="Overpass Medium" panose="020B0604020202020204" charset="0"/>
              </a:rPr>
              <a:t>, S. and Maldonado, Y.A., 2019. The impact of unconscious bias in healthcare: how to recognize and mitigate it. </a:t>
            </a:r>
            <a:r>
              <a:rPr lang="en-GB" sz="800" i="1" dirty="0">
                <a:effectLst/>
                <a:latin typeface="Overpass Medium" panose="020B0604020202020204" charset="0"/>
              </a:rPr>
              <a:t>The Journal of infectious diseases</a:t>
            </a:r>
            <a:r>
              <a:rPr lang="en-GB" sz="800" i="0" dirty="0">
                <a:effectLst/>
                <a:latin typeface="Overpass Medium" panose="020B0604020202020204" charset="0"/>
              </a:rPr>
              <a:t>, </a:t>
            </a:r>
            <a:r>
              <a:rPr lang="en-GB" sz="800" i="1" dirty="0">
                <a:effectLst/>
                <a:latin typeface="Overpass Medium" panose="020B0604020202020204" charset="0"/>
              </a:rPr>
              <a:t>220</a:t>
            </a:r>
            <a:r>
              <a:rPr lang="en-GB" sz="800" i="0" dirty="0">
                <a:effectLst/>
                <a:latin typeface="Overpass Medium" panose="020B0604020202020204" charset="0"/>
              </a:rPr>
              <a:t>(Supplement_2), pp.S62-S73.</a:t>
            </a:r>
          </a:p>
          <a:p>
            <a:r>
              <a:rPr lang="en-US" sz="800" dirty="0">
                <a:effectLst/>
                <a:latin typeface="Overpass Medium" panose="020B0604020202020204" charset="0"/>
              </a:rPr>
              <a:t>Miller, J. and Garran, A.M., 2007. The web of institutional racism. Smith College Studies in Social Work, 77(1), pp.33-67.</a:t>
            </a:r>
            <a:endParaRPr lang="en-GB" sz="800" i="0" dirty="0">
              <a:effectLst/>
              <a:latin typeface="Overpass Medium" panose="020B0604020202020204" charset="0"/>
            </a:endParaRPr>
          </a:p>
          <a:p>
            <a:pPr>
              <a:lnSpc>
                <a:spcPct val="100000"/>
              </a:lnSpc>
              <a:spcAft>
                <a:spcPts val="800"/>
              </a:spcAft>
            </a:pPr>
            <a:r>
              <a:rPr lang="en-GB" sz="800" dirty="0" err="1">
                <a:effectLst/>
                <a:latin typeface="Overpass Medium" panose="020B0604020202020204" charset="0"/>
                <a:ea typeface="Times New Roman" panose="02020603050405020304" pitchFamily="18" charset="0"/>
              </a:rPr>
              <a:t>Middel</a:t>
            </a:r>
            <a:r>
              <a:rPr lang="en-GB" sz="800" dirty="0">
                <a:effectLst/>
                <a:latin typeface="Overpass Medium" panose="020B0604020202020204" charset="0"/>
                <a:ea typeface="Times New Roman" panose="02020603050405020304" pitchFamily="18" charset="0"/>
              </a:rPr>
              <a:t>, F., López, M.L., Fluke, J. and </a:t>
            </a:r>
            <a:r>
              <a:rPr lang="en-GB" sz="800" dirty="0" err="1">
                <a:effectLst/>
                <a:latin typeface="Overpass Medium" panose="020B0604020202020204" charset="0"/>
                <a:ea typeface="Times New Roman" panose="02020603050405020304" pitchFamily="18" charset="0"/>
              </a:rPr>
              <a:t>Grietens</a:t>
            </a:r>
            <a:r>
              <a:rPr lang="en-GB" sz="800" dirty="0">
                <a:effectLst/>
                <a:latin typeface="Overpass Medium" panose="020B0604020202020204" charset="0"/>
                <a:ea typeface="Times New Roman" panose="02020603050405020304" pitchFamily="18" charset="0"/>
              </a:rPr>
              <a:t>, H. (2020). The effects of migrant background and parent gender on child protection decision-making: An intersectional analysis. </a:t>
            </a:r>
            <a:r>
              <a:rPr lang="en-GB" sz="800" i="1" dirty="0">
                <a:effectLst/>
                <a:latin typeface="Overpass Medium" panose="020B0604020202020204" charset="0"/>
                <a:ea typeface="Times New Roman" panose="02020603050405020304" pitchFamily="18" charset="0"/>
              </a:rPr>
              <a:t>Child Abuse &amp; Neglect, </a:t>
            </a:r>
            <a:r>
              <a:rPr lang="en-GB" sz="800" dirty="0">
                <a:effectLst/>
                <a:latin typeface="Overpass Medium" panose="020B0604020202020204" charset="0"/>
                <a:ea typeface="Times New Roman" panose="02020603050405020304" pitchFamily="18" charset="0"/>
              </a:rPr>
              <a:t>104. </a:t>
            </a:r>
            <a:r>
              <a:rPr lang="en-GB" sz="800" u="sng" dirty="0">
                <a:solidFill>
                  <a:srgbClr val="0000FF"/>
                </a:solidFill>
                <a:effectLst/>
                <a:latin typeface="Overpass Medium" panose="020B0604020202020204" charset="0"/>
                <a:ea typeface="Times New Roman" panose="02020603050405020304" pitchFamily="18" charset="0"/>
                <a:hlinkClick r:id="rId5"/>
              </a:rPr>
              <a:t>https://doi.org/10.1016/j.chiabu.2020.104479</a:t>
            </a:r>
            <a:endParaRPr lang="en-GB" sz="800" u="sng" dirty="0">
              <a:solidFill>
                <a:srgbClr val="0000FF"/>
              </a:solidFill>
              <a:effectLst/>
              <a:latin typeface="Overpass Medium" panose="020B0604020202020204" charset="0"/>
              <a:ea typeface="Times New Roman" panose="02020603050405020304" pitchFamily="18" charset="0"/>
            </a:endParaRPr>
          </a:p>
          <a:p>
            <a:pPr>
              <a:lnSpc>
                <a:spcPct val="100000"/>
              </a:lnSpc>
              <a:spcAft>
                <a:spcPts val="800"/>
              </a:spcAft>
            </a:pPr>
            <a:r>
              <a:rPr lang="en-GB" sz="800" dirty="0">
                <a:effectLst/>
                <a:latin typeface="Overpass Medium" panose="020B0604020202020204" charset="0"/>
                <a:ea typeface="Arial" panose="020B0604020202020204" pitchFamily="34" charset="0"/>
              </a:rPr>
              <a:t>Office of the Children’s Commissioner (2015). </a:t>
            </a:r>
            <a:r>
              <a:rPr lang="en-GB" sz="800" i="1" dirty="0">
                <a:effectLst/>
                <a:latin typeface="Overpass Medium" panose="020B0604020202020204" charset="0"/>
                <a:ea typeface="Arial" panose="020B0604020202020204" pitchFamily="34" charset="0"/>
              </a:rPr>
              <a:t>Protecting children from harm: a critical assessment of child sexual abuse in the family network in England and priorities for action. </a:t>
            </a:r>
            <a:r>
              <a:rPr lang="en-GB" sz="800" dirty="0">
                <a:effectLst/>
                <a:latin typeface="Overpass Medium" panose="020B0604020202020204" charset="0"/>
                <a:ea typeface="Arial" panose="020B0604020202020204" pitchFamily="34" charset="0"/>
              </a:rPr>
              <a:t>Available at: </a:t>
            </a:r>
            <a:r>
              <a:rPr lang="en-GB" sz="800" u="sng" dirty="0">
                <a:solidFill>
                  <a:srgbClr val="1155CC"/>
                </a:solidFill>
                <a:effectLst/>
                <a:latin typeface="Overpass Medium" panose="020B0604020202020204" charset="0"/>
                <a:ea typeface="Arial" panose="020B0604020202020204" pitchFamily="34" charset="0"/>
                <a:hlinkClick r:id="rId6"/>
              </a:rPr>
              <a:t>https://dera.ioe.ac.uk/25409/3/Protecting%20children%20from%20harm%20-%20executive%20summary_0.pdf</a:t>
            </a:r>
            <a:r>
              <a:rPr lang="en-GB" sz="800" dirty="0">
                <a:effectLst/>
                <a:latin typeface="Overpass Medium" panose="020B0604020202020204" charset="0"/>
                <a:ea typeface="Arial" panose="020B0604020202020204" pitchFamily="34" charset="0"/>
              </a:rPr>
              <a:t>. Accessed 16 Oct 2023.</a:t>
            </a:r>
          </a:p>
          <a:p>
            <a:pPr algn="l">
              <a:lnSpc>
                <a:spcPct val="100000"/>
              </a:lnSpc>
            </a:pPr>
            <a:endParaRPr lang="en-GB" sz="800" dirty="0">
              <a:latin typeface="Overpass Medium" panose="020B0604020202020204" charset="0"/>
            </a:endParaRPr>
          </a:p>
        </p:txBody>
      </p:sp>
    </p:spTree>
    <p:extLst>
      <p:ext uri="{BB962C8B-B14F-4D97-AF65-F5344CB8AC3E}">
        <p14:creationId xmlns:p14="http://schemas.microsoft.com/office/powerpoint/2010/main" val="3242341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C35B6F-1A0F-2A35-1716-EFD7A2DAA413}"/>
              </a:ext>
            </a:extLst>
          </p:cNvPr>
          <p:cNvSpPr>
            <a:spLocks noGrp="1"/>
          </p:cNvSpPr>
          <p:nvPr>
            <p:ph idx="1"/>
          </p:nvPr>
        </p:nvSpPr>
        <p:spPr>
          <a:xfrm>
            <a:off x="671173" y="606010"/>
            <a:ext cx="10095978" cy="5957121"/>
          </a:xfrm>
        </p:spPr>
        <p:txBody>
          <a:bodyPr>
            <a:normAutofit/>
          </a:bodyPr>
          <a:lstStyle/>
          <a:p>
            <a:pPr>
              <a:lnSpc>
                <a:spcPct val="100000"/>
              </a:lnSpc>
              <a:spcAft>
                <a:spcPts val="800"/>
              </a:spcAft>
            </a:pPr>
            <a:r>
              <a:rPr lang="en-US" sz="800" b="0" i="0" u="none" strike="noStrike" baseline="0" dirty="0">
                <a:latin typeface="Overpass Medium" panose="020B0604020202020204" charset="0"/>
              </a:rPr>
              <a:t>O’Hagan, K. (2001). Cultural competence in the caring professions. Jessica Kingsley. </a:t>
            </a:r>
          </a:p>
          <a:p>
            <a:pPr>
              <a:lnSpc>
                <a:spcPct val="100000"/>
              </a:lnSpc>
              <a:spcAft>
                <a:spcPts val="800"/>
              </a:spcAft>
            </a:pPr>
            <a:r>
              <a:rPr lang="en-US" sz="800" dirty="0">
                <a:latin typeface="Overpass Medium" panose="020B0604020202020204" charset="0"/>
                <a:ea typeface="Calibri" panose="020F0502020204030204" pitchFamily="34" charset="0"/>
              </a:rPr>
              <a:t>O</a:t>
            </a:r>
            <a:r>
              <a:rPr lang="en-GB" sz="800" dirty="0">
                <a:latin typeface="Overpass Medium" panose="020B0604020202020204" charset="0"/>
                <a:ea typeface="Calibri" panose="020F0502020204030204" pitchFamily="34" charset="0"/>
              </a:rPr>
              <a:t>wen, C. and Statham, J. (2009). </a:t>
            </a:r>
            <a:r>
              <a:rPr lang="en-US" sz="800" b="0" i="0" dirty="0">
                <a:solidFill>
                  <a:srgbClr val="333333"/>
                </a:solidFill>
                <a:effectLst/>
                <a:latin typeface="Overpass Medium" panose="020B0604020202020204" charset="0"/>
              </a:rPr>
              <a:t>Disproportionality in child welfare : the prevalence of black and minority ethnic children within 'looked after' and 'children in need' populations and on child protection registers in England. University of London: Institute of Education.</a:t>
            </a:r>
          </a:p>
          <a:p>
            <a:pPr>
              <a:lnSpc>
                <a:spcPct val="100000"/>
              </a:lnSpc>
              <a:spcAft>
                <a:spcPts val="800"/>
              </a:spcAft>
            </a:pPr>
            <a:r>
              <a:rPr lang="en-US" sz="800" b="0" i="0" u="none" strike="noStrike" baseline="0" dirty="0">
                <a:latin typeface="Overpass Medium" panose="020B0604020202020204" charset="0"/>
              </a:rPr>
              <a:t>Parrott, L. (2009). Constructive marginality: Conflicts and dilemmas in cultural competence and anti-oppressive practice. Social Work Education, 28(6), 617–630. </a:t>
            </a:r>
            <a:r>
              <a:rPr lang="en-US" sz="800" b="0" i="0" u="none" strike="noStrike" baseline="0" dirty="0">
                <a:latin typeface="Overpass Medium" panose="020B0604020202020204" charset="0"/>
                <a:hlinkClick r:id="rId3"/>
              </a:rPr>
              <a:t>https://doi.org/10.1080/</a:t>
            </a:r>
            <a:r>
              <a:rPr lang="en-GB" sz="800" b="0" i="0" u="none" strike="noStrike" baseline="0" dirty="0">
                <a:latin typeface="Overpass Medium" panose="020B0604020202020204" charset="0"/>
                <a:hlinkClick r:id="rId3"/>
              </a:rPr>
              <a:t>02615470903027322</a:t>
            </a:r>
            <a:endParaRPr lang="en-GB" sz="800" b="0" i="0" u="none" strike="noStrike" baseline="0" dirty="0">
              <a:latin typeface="Overpass Medium" panose="020B0604020202020204" charset="0"/>
            </a:endParaRPr>
          </a:p>
          <a:p>
            <a:pPr>
              <a:lnSpc>
                <a:spcPct val="100000"/>
              </a:lnSpc>
              <a:spcAft>
                <a:spcPts val="800"/>
              </a:spcAft>
            </a:pPr>
            <a:r>
              <a:rPr lang="en-GB" sz="800" i="0" dirty="0">
                <a:effectLst/>
                <a:latin typeface="Overpass Medium" panose="020B0604020202020204" charset="0"/>
              </a:rPr>
              <a:t>Perera, J., 2020. HOW BLACK WORKING-CLASS YOUTH ARE CRIMINALISED AND EXCLUDED IN THE ENGLISH SCHOOL SYSTEM.</a:t>
            </a:r>
            <a:endParaRPr lang="en-GB" sz="800" dirty="0">
              <a:latin typeface="Overpass Medium" panose="020B0604020202020204" charset="0"/>
            </a:endParaRPr>
          </a:p>
          <a:p>
            <a:pPr algn="l">
              <a:lnSpc>
                <a:spcPct val="100000"/>
              </a:lnSpc>
            </a:pPr>
            <a:r>
              <a:rPr lang="en-US" sz="800" dirty="0">
                <a:effectLst/>
                <a:latin typeface="Overpass Medium" panose="020B0604020202020204" charset="0"/>
                <a:ea typeface="Calibri" panose="020F0502020204030204" pitchFamily="34" charset="0"/>
                <a:cs typeface="Times New Roman" panose="02020603050405020304" pitchFamily="18" charset="0"/>
              </a:rPr>
              <a:t>Schmid, H. and </a:t>
            </a:r>
            <a:r>
              <a:rPr lang="en-US" sz="800" dirty="0" err="1">
                <a:effectLst/>
                <a:latin typeface="Overpass Medium" panose="020B0604020202020204" charset="0"/>
                <a:ea typeface="Calibri" panose="020F0502020204030204" pitchFamily="34" charset="0"/>
                <a:cs typeface="Times New Roman" panose="02020603050405020304" pitchFamily="18" charset="0"/>
              </a:rPr>
              <a:t>Sheikzadegan</a:t>
            </a:r>
            <a:r>
              <a:rPr lang="en-US" sz="800" dirty="0">
                <a:effectLst/>
                <a:latin typeface="Overpass Medium" panose="020B0604020202020204" charset="0"/>
                <a:ea typeface="Calibri" panose="020F0502020204030204" pitchFamily="34" charset="0"/>
                <a:cs typeface="Times New Roman" panose="02020603050405020304" pitchFamily="18" charset="0"/>
              </a:rPr>
              <a:t>, A. (2022). Exploring Islamic Social Work. Between Community and the Common Good. Springer. </a:t>
            </a:r>
          </a:p>
          <a:p>
            <a:pPr>
              <a:lnSpc>
                <a:spcPct val="100000"/>
              </a:lnSpc>
              <a:spcAft>
                <a:spcPts val="800"/>
              </a:spcAft>
            </a:pPr>
            <a:r>
              <a:rPr lang="en-GB" sz="800" dirty="0" err="1">
                <a:solidFill>
                  <a:srgbClr val="000000"/>
                </a:solidFill>
                <a:effectLst/>
                <a:latin typeface="Overpass Medium" panose="020B0604020202020204" charset="0"/>
                <a:ea typeface="Calibri" panose="020F0502020204030204" pitchFamily="34" charset="0"/>
                <a:cs typeface="FS Me"/>
              </a:rPr>
              <a:t>Steinfield</a:t>
            </a:r>
            <a:r>
              <a:rPr lang="en-GB" sz="800" dirty="0">
                <a:solidFill>
                  <a:srgbClr val="000000"/>
                </a:solidFill>
                <a:effectLst/>
                <a:latin typeface="Overpass Medium" panose="020B0604020202020204" charset="0"/>
                <a:ea typeface="Calibri" panose="020F0502020204030204" pitchFamily="34" charset="0"/>
                <a:cs typeface="FS Me"/>
              </a:rPr>
              <a:t>, L. et al. (</a:t>
            </a:r>
            <a:r>
              <a:rPr lang="en-GB" sz="800" dirty="0">
                <a:solidFill>
                  <a:srgbClr val="000000"/>
                </a:solidFill>
                <a:effectLst/>
                <a:latin typeface="Overpass Medium" panose="020B0604020202020204" charset="0"/>
                <a:ea typeface="Calibri" panose="020F0502020204030204" pitchFamily="34" charset="0"/>
                <a:cs typeface="FS Me Light"/>
              </a:rPr>
              <a:t>2019). “Transformative Intersectionality: Moving Business Towards a Critical Praxis.” </a:t>
            </a:r>
            <a:r>
              <a:rPr lang="en-GB" sz="800" i="1" dirty="0">
                <a:solidFill>
                  <a:srgbClr val="000000"/>
                </a:solidFill>
                <a:effectLst/>
                <a:latin typeface="Overpass Medium" panose="020B0604020202020204" charset="0"/>
                <a:ea typeface="Calibri" panose="020F0502020204030204" pitchFamily="34" charset="0"/>
                <a:cs typeface="FS Me Light"/>
              </a:rPr>
              <a:t>Journal of Business Research, </a:t>
            </a:r>
            <a:r>
              <a:rPr lang="en-GB" sz="800" dirty="0">
                <a:solidFill>
                  <a:srgbClr val="000000"/>
                </a:solidFill>
                <a:effectLst/>
                <a:latin typeface="Overpass Medium" panose="020B0604020202020204" charset="0"/>
                <a:ea typeface="Calibri" panose="020F0502020204030204" pitchFamily="34" charset="0"/>
                <a:cs typeface="FS Me Light"/>
              </a:rPr>
              <a:t>100, 366–375. DOI: </a:t>
            </a:r>
            <a:r>
              <a:rPr lang="en-GB" sz="800" u="sng" dirty="0">
                <a:solidFill>
                  <a:srgbClr val="0563C1"/>
                </a:solidFill>
                <a:effectLst/>
                <a:latin typeface="Overpass Medium" panose="020B0604020202020204" charset="0"/>
                <a:ea typeface="Calibri" panose="020F0502020204030204" pitchFamily="34" charset="0"/>
                <a:cs typeface="FS Me Light"/>
                <a:hlinkClick r:id="rId4"/>
              </a:rPr>
              <a:t>https://doi.org/10.1016/j.jbusres.2018.12.031</a:t>
            </a:r>
            <a:endParaRPr lang="en-GB" sz="800" dirty="0">
              <a:effectLst/>
              <a:latin typeface="Overpass Medium" panose="020B0604020202020204" charset="0"/>
              <a:ea typeface="Calibri" panose="020F0502020204030204" pitchFamily="34" charset="0"/>
              <a:cs typeface="Times New Roman" panose="02020603050405020304" pitchFamily="18" charset="0"/>
            </a:endParaRPr>
          </a:p>
          <a:p>
            <a:pPr>
              <a:lnSpc>
                <a:spcPct val="100000"/>
              </a:lnSpc>
              <a:spcAft>
                <a:spcPts val="800"/>
              </a:spcAft>
            </a:pPr>
            <a:r>
              <a:rPr lang="en-US" sz="800" i="0" u="none" strike="noStrike" baseline="0" dirty="0">
                <a:latin typeface="Overpass Medium" panose="020B0604020202020204" charset="0"/>
              </a:rPr>
              <a:t>Stevenson, O. (2007). </a:t>
            </a:r>
            <a:r>
              <a:rPr lang="en-US" sz="800" i="1" u="none" strike="noStrike" baseline="0" dirty="0">
                <a:latin typeface="Overpass Medium" panose="020B0604020202020204" charset="0"/>
              </a:rPr>
              <a:t>Neglected children and their families </a:t>
            </a:r>
            <a:r>
              <a:rPr lang="en-US" sz="800" i="0" u="none" strike="noStrike" baseline="0" dirty="0">
                <a:latin typeface="Overpass Medium" panose="020B0604020202020204" charset="0"/>
              </a:rPr>
              <a:t>(2nd ed.). Oxford: Blackwell Press.</a:t>
            </a:r>
          </a:p>
          <a:p>
            <a:r>
              <a:rPr lang="en-GB" sz="800" i="0" dirty="0">
                <a:effectLst/>
                <a:latin typeface="Overpass Medium" panose="020B0604020202020204" charset="0"/>
              </a:rPr>
              <a:t>Tate, S.A. and Page, D., 2018. </a:t>
            </a:r>
            <a:r>
              <a:rPr lang="en-GB" sz="800" i="0" dirty="0" err="1">
                <a:effectLst/>
                <a:latin typeface="Overpass Medium" panose="020B0604020202020204" charset="0"/>
              </a:rPr>
              <a:t>Whiteliness</a:t>
            </a:r>
            <a:r>
              <a:rPr lang="en-GB" sz="800" i="0" dirty="0">
                <a:effectLst/>
                <a:latin typeface="Overpass Medium" panose="020B0604020202020204" charset="0"/>
              </a:rPr>
              <a:t> and institutional racism: Hiding behind (un) conscious bias. </a:t>
            </a:r>
            <a:r>
              <a:rPr lang="en-GB" sz="800" i="1" dirty="0">
                <a:effectLst/>
                <a:latin typeface="Overpass Medium" panose="020B0604020202020204" charset="0"/>
              </a:rPr>
              <a:t>Ethics and Education</a:t>
            </a:r>
            <a:r>
              <a:rPr lang="en-GB" sz="800" i="0" dirty="0">
                <a:effectLst/>
                <a:latin typeface="Overpass Medium" panose="020B0604020202020204" charset="0"/>
              </a:rPr>
              <a:t>, </a:t>
            </a:r>
            <a:r>
              <a:rPr lang="en-GB" sz="800" i="1" dirty="0">
                <a:effectLst/>
                <a:latin typeface="Overpass Medium" panose="020B0604020202020204" charset="0"/>
              </a:rPr>
              <a:t>13</a:t>
            </a:r>
            <a:r>
              <a:rPr lang="en-GB" sz="800" i="0" dirty="0">
                <a:effectLst/>
                <a:latin typeface="Overpass Medium" panose="020B0604020202020204" charset="0"/>
              </a:rPr>
              <a:t>(1), pp.141-155.</a:t>
            </a:r>
            <a:endParaRPr lang="en-GB" sz="800" b="0" i="0" dirty="0">
              <a:solidFill>
                <a:srgbClr val="222222"/>
              </a:solidFill>
              <a:effectLst/>
              <a:latin typeface="Overpass Medium" panose="020B0604020202020204" charset="0"/>
            </a:endParaRPr>
          </a:p>
          <a:p>
            <a:pPr algn="l">
              <a:lnSpc>
                <a:spcPct val="100000"/>
              </a:lnSpc>
            </a:pPr>
            <a:r>
              <a:rPr lang="en-US" sz="800" b="0" i="0" u="none" strike="noStrike" baseline="0" dirty="0">
                <a:latin typeface="Overpass Medium" panose="020B0604020202020204" charset="0"/>
              </a:rPr>
              <a:t>Thompson, I. (2020). Anti discriminatory practice: Equality, diversity and social justice. </a:t>
            </a:r>
            <a:r>
              <a:rPr lang="en-GB" sz="800" b="0" i="0" u="none" strike="noStrike" baseline="0" dirty="0">
                <a:latin typeface="Overpass Medium" panose="020B0604020202020204" charset="0"/>
              </a:rPr>
              <a:t>Bloomsbury Publishing.</a:t>
            </a:r>
          </a:p>
          <a:p>
            <a:pPr>
              <a:lnSpc>
                <a:spcPct val="100000"/>
              </a:lnSpc>
            </a:pPr>
            <a:r>
              <a:rPr lang="en-GB" sz="800" b="0" i="0" dirty="0">
                <a:solidFill>
                  <a:srgbClr val="222222"/>
                </a:solidFill>
                <a:effectLst/>
                <a:latin typeface="Overpass Medium" panose="020B0604020202020204" charset="0"/>
              </a:rPr>
              <a:t>Tyson, C., 2003. Research, race, and an epistemology of emancipation. </a:t>
            </a:r>
            <a:r>
              <a:rPr lang="en-GB" sz="800" b="0" i="1" dirty="0">
                <a:solidFill>
                  <a:srgbClr val="222222"/>
                </a:solidFill>
                <a:effectLst/>
                <a:latin typeface="Overpass Medium" panose="020B0604020202020204" charset="0"/>
              </a:rPr>
              <a:t>Counterpoints</a:t>
            </a:r>
            <a:r>
              <a:rPr lang="en-GB" sz="800" b="0" i="0" dirty="0">
                <a:solidFill>
                  <a:srgbClr val="222222"/>
                </a:solidFill>
                <a:effectLst/>
                <a:latin typeface="Overpass Medium" panose="020B0604020202020204" charset="0"/>
              </a:rPr>
              <a:t>, </a:t>
            </a:r>
            <a:r>
              <a:rPr lang="en-GB" sz="800" b="0" i="1" dirty="0">
                <a:solidFill>
                  <a:srgbClr val="222222"/>
                </a:solidFill>
                <a:effectLst/>
                <a:latin typeface="Overpass Medium" panose="020B0604020202020204" charset="0"/>
              </a:rPr>
              <a:t>195</a:t>
            </a:r>
            <a:r>
              <a:rPr lang="en-GB" sz="800" b="0" i="0" dirty="0">
                <a:solidFill>
                  <a:srgbClr val="222222"/>
                </a:solidFill>
                <a:effectLst/>
                <a:latin typeface="Overpass Medium" panose="020B0604020202020204" charset="0"/>
              </a:rPr>
              <a:t>, pp.19-28.</a:t>
            </a:r>
          </a:p>
          <a:p>
            <a:pPr algn="l">
              <a:lnSpc>
                <a:spcPct val="100000"/>
              </a:lnSpc>
            </a:pPr>
            <a:r>
              <a:rPr lang="en-GB" sz="800" dirty="0">
                <a:effectLst/>
                <a:latin typeface="Overpass Medium" panose="020B0604020202020204" charset="0"/>
                <a:ea typeface="Times New Roman" panose="02020603050405020304" pitchFamily="18" charset="0"/>
              </a:rPr>
              <a:t>Webb, C., </a:t>
            </a:r>
            <a:r>
              <a:rPr lang="en-GB" sz="800" dirty="0" err="1">
                <a:effectLst/>
                <a:latin typeface="Overpass Medium" panose="020B0604020202020204" charset="0"/>
                <a:ea typeface="Times New Roman" panose="02020603050405020304" pitchFamily="18" charset="0"/>
              </a:rPr>
              <a:t>Bywaters</a:t>
            </a:r>
            <a:r>
              <a:rPr lang="en-GB" sz="800" dirty="0">
                <a:effectLst/>
                <a:latin typeface="Overpass Medium" panose="020B0604020202020204" charset="0"/>
                <a:ea typeface="Times New Roman" panose="02020603050405020304" pitchFamily="18" charset="0"/>
              </a:rPr>
              <a:t>, P., Scourfield, J., Davidson, G. and Bunting, L. (2020). Cuts both ways: ethnicity, poverty, and the social gradient in child welfare interventions. </a:t>
            </a:r>
            <a:r>
              <a:rPr lang="en-GB" sz="800" i="1" dirty="0">
                <a:effectLst/>
                <a:latin typeface="Overpass Medium" panose="020B0604020202020204" charset="0"/>
                <a:ea typeface="Times New Roman" panose="02020603050405020304" pitchFamily="18" charset="0"/>
              </a:rPr>
              <a:t>Children and Youth Services Review</a:t>
            </a:r>
            <a:r>
              <a:rPr lang="en-GB" sz="800" dirty="0">
                <a:effectLst/>
                <a:latin typeface="Overpass Medium" panose="020B0604020202020204" charset="0"/>
                <a:ea typeface="Times New Roman" panose="02020603050405020304" pitchFamily="18" charset="0"/>
              </a:rPr>
              <a:t>, 117. </a:t>
            </a:r>
            <a:r>
              <a:rPr lang="en-GB" sz="800" dirty="0" err="1">
                <a:effectLst/>
                <a:latin typeface="Overpass Medium" panose="020B0604020202020204" charset="0"/>
                <a:ea typeface="Times New Roman" panose="02020603050405020304" pitchFamily="18" charset="0"/>
              </a:rPr>
              <a:t>doi</a:t>
            </a:r>
            <a:r>
              <a:rPr lang="en-GB" sz="800" dirty="0">
                <a:effectLst/>
                <a:latin typeface="Overpass Medium" panose="020B0604020202020204" charset="0"/>
                <a:ea typeface="Times New Roman" panose="02020603050405020304" pitchFamily="18" charset="0"/>
              </a:rPr>
              <a:t>: </a:t>
            </a:r>
            <a:r>
              <a:rPr lang="en-GB" sz="800" dirty="0">
                <a:effectLst/>
                <a:latin typeface="Overpass Medium" panose="020B0604020202020204" charset="0"/>
                <a:ea typeface="Times New Roman" panose="02020603050405020304" pitchFamily="18" charset="0"/>
                <a:hlinkClick r:id="rId5"/>
              </a:rPr>
              <a:t>https://doi.org/10.1016/j.childyouth.2020</a:t>
            </a:r>
            <a:r>
              <a:rPr lang="en-GB" sz="800" dirty="0">
                <a:effectLst/>
                <a:latin typeface="Overpass Medium" panose="020B0604020202020204" charset="0"/>
                <a:ea typeface="Times New Roman" panose="02020603050405020304" pitchFamily="18" charset="0"/>
              </a:rPr>
              <a:t>.</a:t>
            </a:r>
            <a:endParaRPr lang="en-GB" sz="800" i="0" dirty="0">
              <a:effectLst/>
              <a:latin typeface="Overpass Medium" panose="020B0604020202020204" charset="0"/>
            </a:endParaRPr>
          </a:p>
          <a:p>
            <a:r>
              <a:rPr lang="en-GB" sz="800" i="0" kern="1200" dirty="0">
                <a:effectLst/>
                <a:latin typeface="Overpass Medium" panose="020B0604020202020204" charset="0"/>
                <a:ea typeface="+mn-ea"/>
              </a:rPr>
              <a:t>Young and Black: the young Black experience of institutional racism in the UK. YMCA, Oct 21</a:t>
            </a:r>
          </a:p>
          <a:p>
            <a:endParaRPr lang="en-GB" dirty="0"/>
          </a:p>
        </p:txBody>
      </p:sp>
    </p:spTree>
    <p:extLst>
      <p:ext uri="{BB962C8B-B14F-4D97-AF65-F5344CB8AC3E}">
        <p14:creationId xmlns:p14="http://schemas.microsoft.com/office/powerpoint/2010/main" val="3942479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op Questions to Ask During an Interview Regarding COVID-19 | BioSpace">
            <a:extLst>
              <a:ext uri="{FF2B5EF4-FFF2-40B4-BE49-F238E27FC236}">
                <a16:creationId xmlns:a16="http://schemas.microsoft.com/office/drawing/2014/main" id="{0A36B4DE-E0E4-4B89-3CF1-E96D10BD8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626872"/>
            <a:ext cx="8813800" cy="5634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45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D4FF88E-EBFF-B662-76B5-71C8752E1121}"/>
              </a:ext>
            </a:extLst>
          </p:cNvPr>
          <p:cNvGraphicFramePr>
            <a:graphicFrameLocks noGrp="1"/>
          </p:cNvGraphicFramePr>
          <p:nvPr>
            <p:ph idx="1"/>
            <p:extLst>
              <p:ext uri="{D42A27DB-BD31-4B8C-83A1-F6EECF244321}">
                <p14:modId xmlns:p14="http://schemas.microsoft.com/office/powerpoint/2010/main" val="2761289208"/>
              </p:ext>
            </p:extLst>
          </p:nvPr>
        </p:nvGraphicFramePr>
        <p:xfrm>
          <a:off x="671513" y="1979613"/>
          <a:ext cx="10094912" cy="4313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83C468EA-55EE-6175-A213-E8101DF9C6A2}"/>
              </a:ext>
            </a:extLst>
          </p:cNvPr>
          <p:cNvSpPr>
            <a:spLocks noGrp="1"/>
          </p:cNvSpPr>
          <p:nvPr>
            <p:ph type="title"/>
          </p:nvPr>
        </p:nvSpPr>
        <p:spPr/>
        <p:txBody>
          <a:bodyPr/>
          <a:lstStyle/>
          <a:p>
            <a:r>
              <a:rPr lang="en-US" dirty="0" err="1"/>
              <a:t>Vevox</a:t>
            </a:r>
            <a:r>
              <a:rPr lang="en-US" dirty="0"/>
              <a:t> responses</a:t>
            </a:r>
            <a:endParaRPr lang="en-GB" dirty="0"/>
          </a:p>
        </p:txBody>
      </p:sp>
    </p:spTree>
    <p:extLst>
      <p:ext uri="{BB962C8B-B14F-4D97-AF65-F5344CB8AC3E}">
        <p14:creationId xmlns:p14="http://schemas.microsoft.com/office/powerpoint/2010/main" val="4278158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45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B2B6E2-1F9A-07A1-144E-FA1302087905}"/>
              </a:ext>
            </a:extLst>
          </p:cNvPr>
          <p:cNvSpPr>
            <a:spLocks noGrp="1"/>
          </p:cNvSpPr>
          <p:nvPr>
            <p:ph idx="1"/>
          </p:nvPr>
        </p:nvSpPr>
        <p:spPr>
          <a:xfrm>
            <a:off x="671173" y="1979113"/>
            <a:ext cx="6097375" cy="3904852"/>
          </a:xfrm>
        </p:spPr>
        <p:txBody>
          <a:bodyPr>
            <a:normAutofit fontScale="85000" lnSpcReduction="10000"/>
          </a:bodyPr>
          <a:lstStyle/>
          <a:p>
            <a:pPr marL="0" indent="0">
              <a:buNone/>
            </a:pPr>
            <a:endParaRPr lang="en-GB" dirty="0"/>
          </a:p>
          <a:p>
            <a:r>
              <a:rPr lang="en-GB" sz="1900" dirty="0"/>
              <a:t>An understanding and acknowledgment that these ecosystem are important to our capacity to reflect, analyse, and apply our learning.  </a:t>
            </a:r>
          </a:p>
          <a:p>
            <a:r>
              <a:rPr lang="en-GB" sz="1900" dirty="0"/>
              <a:t>Divisive, polarising, and atomised politics impacts us all.  </a:t>
            </a:r>
          </a:p>
          <a:p>
            <a:r>
              <a:rPr lang="en-GB" sz="1900" dirty="0"/>
              <a:t>We are often invited to entre into binary thinking- we need to embrace the nuance. </a:t>
            </a:r>
          </a:p>
          <a:p>
            <a:pPr marL="0" indent="0">
              <a:buNone/>
            </a:pPr>
            <a:endParaRPr lang="en-GB" sz="1900" dirty="0"/>
          </a:p>
          <a:p>
            <a:pPr marL="0" indent="0">
              <a:buNone/>
            </a:pPr>
            <a:r>
              <a:rPr lang="en-GB" sz="1900" b="1" i="0" dirty="0">
                <a:solidFill>
                  <a:srgbClr val="000000"/>
                </a:solidFill>
                <a:effectLst/>
                <a:latin typeface="Overpass" panose="00000500000000000000" pitchFamily="50" charset="0"/>
              </a:rPr>
              <a:t>“If one really wishes to know how justice is administered in a country, one does not question the policemen, the lawyers, the judges, or the protected members of the middle class. One goes to the unprotected – those, precisely, who need the law’s protection most! – and listens to their testimony.”</a:t>
            </a:r>
          </a:p>
          <a:p>
            <a:pPr marL="0" indent="0">
              <a:buNone/>
            </a:pPr>
            <a:r>
              <a:rPr lang="en-GB" sz="1900" b="1" dirty="0">
                <a:solidFill>
                  <a:srgbClr val="000000"/>
                </a:solidFill>
                <a:latin typeface="Overpass" panose="00000500000000000000" pitchFamily="50" charset="0"/>
              </a:rPr>
              <a:t>James Baldwin (</a:t>
            </a:r>
            <a:r>
              <a:rPr lang="en-GB" sz="1900" b="1" dirty="0">
                <a:solidFill>
                  <a:srgbClr val="000000"/>
                </a:solidFill>
                <a:effectLst/>
                <a:latin typeface="Avenir Next"/>
              </a:rPr>
              <a:t>No Name on the Street)</a:t>
            </a:r>
            <a:endParaRPr lang="en-GB" sz="1900" b="1" dirty="0">
              <a:solidFill>
                <a:srgbClr val="000000"/>
              </a:solidFill>
              <a:effectLst/>
              <a:latin typeface="Overpass" panose="00000500000000000000" pitchFamily="50" charset="0"/>
            </a:endParaRPr>
          </a:p>
          <a:p>
            <a:pPr marL="0" indent="0">
              <a:buNone/>
            </a:pPr>
            <a:endParaRPr lang="en-GB" dirty="0">
              <a:latin typeface="Overpass" panose="00000500000000000000" pitchFamily="50" charset="0"/>
            </a:endParaRPr>
          </a:p>
          <a:p>
            <a:pPr marL="0" indent="0">
              <a:buNone/>
            </a:pPr>
            <a:endParaRPr lang="en-GB" dirty="0"/>
          </a:p>
        </p:txBody>
      </p:sp>
      <p:sp>
        <p:nvSpPr>
          <p:cNvPr id="3" name="Title 2">
            <a:extLst>
              <a:ext uri="{FF2B5EF4-FFF2-40B4-BE49-F238E27FC236}">
                <a16:creationId xmlns:a16="http://schemas.microsoft.com/office/drawing/2014/main" id="{D49E6D05-B462-5876-0ECD-B04B47FCAA06}"/>
              </a:ext>
            </a:extLst>
          </p:cNvPr>
          <p:cNvSpPr>
            <a:spLocks noGrp="1"/>
          </p:cNvSpPr>
          <p:nvPr>
            <p:ph type="title"/>
          </p:nvPr>
        </p:nvSpPr>
        <p:spPr/>
        <p:txBody>
          <a:bodyPr/>
          <a:lstStyle/>
          <a:p>
            <a:r>
              <a:rPr lang="en-US" sz="2800" dirty="0">
                <a:solidFill>
                  <a:srgbClr val="000000"/>
                </a:solidFill>
                <a:latin typeface="Overpass" panose="020B0604020202020204" charset="0"/>
              </a:rPr>
              <a:t>Acknowledging the wider context for the UK</a:t>
            </a:r>
            <a:endParaRPr lang="en-GB" sz="2800" dirty="0"/>
          </a:p>
        </p:txBody>
      </p:sp>
      <p:graphicFrame>
        <p:nvGraphicFramePr>
          <p:cNvPr id="4" name="Content Placeholder 3">
            <a:extLst>
              <a:ext uri="{FF2B5EF4-FFF2-40B4-BE49-F238E27FC236}">
                <a16:creationId xmlns:a16="http://schemas.microsoft.com/office/drawing/2014/main" id="{D77A460D-A0BF-3D33-C20D-0F47F6E0C9B1}"/>
              </a:ext>
            </a:extLst>
          </p:cNvPr>
          <p:cNvGraphicFramePr>
            <a:graphicFrameLocks/>
          </p:cNvGraphicFramePr>
          <p:nvPr>
            <p:extLst>
              <p:ext uri="{D42A27DB-BD31-4B8C-83A1-F6EECF244321}">
                <p14:modId xmlns:p14="http://schemas.microsoft.com/office/powerpoint/2010/main" val="2033446856"/>
              </p:ext>
            </p:extLst>
          </p:nvPr>
        </p:nvGraphicFramePr>
        <p:xfrm>
          <a:off x="6768548" y="1606964"/>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2664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7D953A-6997-46F9-F006-B945953BD777}"/>
              </a:ext>
            </a:extLst>
          </p:cNvPr>
          <p:cNvSpPr>
            <a:spLocks noGrp="1"/>
          </p:cNvSpPr>
          <p:nvPr>
            <p:ph type="title"/>
          </p:nvPr>
        </p:nvSpPr>
        <p:spPr>
          <a:xfrm>
            <a:off x="671173" y="596385"/>
            <a:ext cx="8095140" cy="653005"/>
          </a:xfrm>
        </p:spPr>
        <p:txBody>
          <a:bodyPr/>
          <a:lstStyle/>
          <a:p>
            <a:r>
              <a:rPr lang="en-GB" dirty="0"/>
              <a:t>Courageous conversations</a:t>
            </a:r>
          </a:p>
        </p:txBody>
      </p:sp>
      <p:graphicFrame>
        <p:nvGraphicFramePr>
          <p:cNvPr id="4" name="Content Placeholder 3">
            <a:extLst>
              <a:ext uri="{FF2B5EF4-FFF2-40B4-BE49-F238E27FC236}">
                <a16:creationId xmlns:a16="http://schemas.microsoft.com/office/drawing/2014/main" id="{1A3480CE-3F83-517A-D44A-E968D6F8B188}"/>
              </a:ext>
            </a:extLst>
          </p:cNvPr>
          <p:cNvGraphicFramePr>
            <a:graphicFrameLocks noGrp="1"/>
          </p:cNvGraphicFramePr>
          <p:nvPr>
            <p:ph idx="1"/>
            <p:extLst>
              <p:ext uri="{D42A27DB-BD31-4B8C-83A1-F6EECF244321}">
                <p14:modId xmlns:p14="http://schemas.microsoft.com/office/powerpoint/2010/main" val="229732027"/>
              </p:ext>
            </p:extLst>
          </p:nvPr>
        </p:nvGraphicFramePr>
        <p:xfrm>
          <a:off x="671513" y="1979613"/>
          <a:ext cx="10094912" cy="4313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1280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27D45EC-FFF5-6BB2-7B09-0592B4A7A13B}"/>
              </a:ext>
            </a:extLst>
          </p:cNvPr>
          <p:cNvGraphicFramePr/>
          <p:nvPr>
            <p:extLst>
              <p:ext uri="{D42A27DB-BD31-4B8C-83A1-F6EECF244321}">
                <p14:modId xmlns:p14="http://schemas.microsoft.com/office/powerpoint/2010/main" val="193585577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59CFD536-59ED-689C-315D-6F12807A7B10}"/>
              </a:ext>
            </a:extLst>
          </p:cNvPr>
          <p:cNvSpPr txBox="1"/>
          <p:nvPr/>
        </p:nvSpPr>
        <p:spPr>
          <a:xfrm>
            <a:off x="1555750" y="637289"/>
            <a:ext cx="3594100" cy="1244893"/>
          </a:xfrm>
          <a:prstGeom prst="rect">
            <a:avLst/>
          </a:prstGeom>
          <a:solidFill>
            <a:schemeClr val="accent1">
              <a:lumMod val="20000"/>
              <a:lumOff val="80000"/>
            </a:schemeClr>
          </a:solidFill>
          <a:effectLst>
            <a:softEdge rad="12700"/>
          </a:effectLst>
        </p:spPr>
        <p:txBody>
          <a:bodyPr wrap="square" rtlCol="0">
            <a:spAutoFit/>
          </a:bodyPr>
          <a:lstStyle/>
          <a:p>
            <a:pPr>
              <a:lnSpc>
                <a:spcPct val="107000"/>
              </a:lnSpc>
              <a:spcAft>
                <a:spcPts val="800"/>
              </a:spcAft>
            </a:pPr>
            <a:r>
              <a:rPr lang="en-GB" sz="1400" dirty="0">
                <a:latin typeface="Overpass" panose="020B0604020202020204" charset="0"/>
                <a:ea typeface="Calibri" panose="020F0502020204030204" pitchFamily="34" charset="0"/>
                <a:cs typeface="AdvOT3c2d9f11"/>
              </a:rPr>
              <a:t>D</a:t>
            </a:r>
            <a:r>
              <a:rPr lang="en-GB" sz="1400" dirty="0">
                <a:effectLst/>
                <a:latin typeface="Overpass" panose="020B0604020202020204" charset="0"/>
                <a:ea typeface="Calibri" panose="020F0502020204030204" pitchFamily="34" charset="0"/>
                <a:cs typeface="AdvOT3c2d9f11"/>
              </a:rPr>
              <a:t>iscriminatory decision-making in child protection systems leading to disproportionate numbers subject to investigation and intervention (Laird </a:t>
            </a:r>
            <a:r>
              <a:rPr lang="en-GB" sz="1400" dirty="0">
                <a:latin typeface="Overpass" panose="020B0604020202020204" charset="0"/>
                <a:ea typeface="Calibri" panose="020F0502020204030204" pitchFamily="34" charset="0"/>
                <a:cs typeface="AdvOT3c2d9f11"/>
              </a:rPr>
              <a:t>and Williams 2023). </a:t>
            </a:r>
            <a:endParaRPr lang="en-GB" sz="1400" dirty="0">
              <a:effectLst/>
              <a:latin typeface="Overpass" panose="020B0604020202020204" charset="0"/>
              <a:ea typeface="Calibri" panose="020F0502020204030204" pitchFamily="34" charset="0"/>
              <a:cs typeface="AdvOT3c2d9f11"/>
            </a:endParaRPr>
          </a:p>
        </p:txBody>
      </p:sp>
      <p:sp>
        <p:nvSpPr>
          <p:cNvPr id="10" name="TextBox 9">
            <a:extLst>
              <a:ext uri="{FF2B5EF4-FFF2-40B4-BE49-F238E27FC236}">
                <a16:creationId xmlns:a16="http://schemas.microsoft.com/office/drawing/2014/main" id="{19DAAAB3-C527-C124-7189-C9B61CDAB928}"/>
              </a:ext>
            </a:extLst>
          </p:cNvPr>
          <p:cNvSpPr txBox="1"/>
          <p:nvPr/>
        </p:nvSpPr>
        <p:spPr>
          <a:xfrm>
            <a:off x="1222375" y="2215636"/>
            <a:ext cx="2876550" cy="882806"/>
          </a:xfrm>
          <a:prstGeom prst="rect">
            <a:avLst/>
          </a:prstGeom>
          <a:solidFill>
            <a:schemeClr val="accent4">
              <a:lumMod val="20000"/>
              <a:lumOff val="80000"/>
            </a:schemeClr>
          </a:solidFill>
        </p:spPr>
        <p:txBody>
          <a:bodyPr wrap="square" rtlCol="0">
            <a:spAutoFit/>
          </a:bodyPr>
          <a:lstStyle/>
          <a:p>
            <a:pPr>
              <a:lnSpc>
                <a:spcPct val="107000"/>
              </a:lnSpc>
              <a:spcAft>
                <a:spcPts val="800"/>
              </a:spcAft>
            </a:pPr>
            <a:r>
              <a:rPr lang="en-US" sz="1200" dirty="0" err="1">
                <a:effectLst/>
                <a:latin typeface="Overpass" panose="020B0604020202020204" charset="0"/>
                <a:ea typeface="Calibri" panose="020F0502020204030204" pitchFamily="34" charset="0"/>
                <a:cs typeface="Times New Roman" panose="02020603050405020304" pitchFamily="18" charset="0"/>
              </a:rPr>
              <a:t>Adultification</a:t>
            </a:r>
            <a:r>
              <a:rPr lang="en-US" sz="1200" dirty="0">
                <a:effectLst/>
                <a:latin typeface="Overpass" panose="020B0604020202020204" charset="0"/>
                <a:ea typeface="Calibri" panose="020F0502020204030204" pitchFamily="34" charset="0"/>
                <a:cs typeface="Times New Roman" panose="02020603050405020304" pitchFamily="18" charset="0"/>
              </a:rPr>
              <a:t> evidenced in probation research (Davis 2019) leading to diminishing or disregard </a:t>
            </a:r>
            <a:r>
              <a:rPr lang="en-US" sz="1200" dirty="0">
                <a:latin typeface="Overpass" panose="020B0604020202020204" charset="0"/>
                <a:ea typeface="Calibri" panose="020F0502020204030204" pitchFamily="34" charset="0"/>
                <a:cs typeface="Times New Roman" panose="02020603050405020304" pitchFamily="18" charset="0"/>
              </a:rPr>
              <a:t>of children’s rights. </a:t>
            </a:r>
            <a:endParaRPr lang="en-US" sz="1200" dirty="0">
              <a:effectLst/>
              <a:latin typeface="Overpass" panose="020B060402020202020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70B0C75-62F1-22BB-7E78-6FEDB1B24F01}"/>
              </a:ext>
            </a:extLst>
          </p:cNvPr>
          <p:cNvSpPr txBox="1"/>
          <p:nvPr/>
        </p:nvSpPr>
        <p:spPr>
          <a:xfrm>
            <a:off x="7042152" y="263734"/>
            <a:ext cx="2921000" cy="1936428"/>
          </a:xfrm>
          <a:prstGeom prst="rect">
            <a:avLst/>
          </a:prstGeom>
          <a:solidFill>
            <a:schemeClr val="accent1">
              <a:lumMod val="20000"/>
              <a:lumOff val="80000"/>
            </a:schemeClr>
          </a:solidFill>
        </p:spPr>
        <p:txBody>
          <a:bodyPr wrap="square">
            <a:spAutoFit/>
          </a:bodyPr>
          <a:lstStyle/>
          <a:p>
            <a:pPr>
              <a:lnSpc>
                <a:spcPct val="107000"/>
              </a:lnSpc>
              <a:spcAft>
                <a:spcPts val="800"/>
              </a:spcAft>
            </a:pPr>
            <a:r>
              <a:rPr lang="en-GB" sz="1400" dirty="0">
                <a:latin typeface="Overpass" panose="020B0604020202020204" charset="0"/>
                <a:ea typeface="Calibri" panose="020F0502020204030204" pitchFamily="34" charset="0"/>
                <a:cs typeface="AdvOT3c2d9f11"/>
              </a:rPr>
              <a:t>Over-representation of children from African/Mixed heritage backgrounds and under-representation of Asian backgrounds in the child protection system (Ahmed et al. 2022; </a:t>
            </a:r>
            <a:r>
              <a:rPr lang="en-GB" sz="1400" dirty="0" err="1">
                <a:latin typeface="Overpass" panose="020B0604020202020204" charset="0"/>
                <a:ea typeface="Calibri" panose="020F0502020204030204" pitchFamily="34" charset="0"/>
                <a:cs typeface="AdvOT3c2d9f11"/>
              </a:rPr>
              <a:t>Bywaters</a:t>
            </a:r>
            <a:r>
              <a:rPr lang="en-GB" sz="1400" dirty="0">
                <a:latin typeface="Overpass" panose="020B0604020202020204" charset="0"/>
                <a:ea typeface="Calibri" panose="020F0502020204030204" pitchFamily="34" charset="0"/>
                <a:cs typeface="AdvOT3c2d9f11"/>
              </a:rPr>
              <a:t> et al. 2017;</a:t>
            </a:r>
            <a:r>
              <a:rPr lang="en-GB" sz="1400" dirty="0">
                <a:latin typeface="Overpass" panose="020B0604020202020204" charset="0"/>
                <a:ea typeface="Calibri" panose="020F0502020204030204" pitchFamily="34" charset="0"/>
              </a:rPr>
              <a:t> Owen and Statham 2009).</a:t>
            </a:r>
            <a:endParaRPr lang="en-GB" sz="1400" dirty="0">
              <a:latin typeface="Overpass" panose="020B0604020202020204" charset="0"/>
              <a:ea typeface="Calibri" panose="020F0502020204030204" pitchFamily="34" charset="0"/>
              <a:cs typeface="AdvOT3c2d9f11"/>
            </a:endParaRPr>
          </a:p>
        </p:txBody>
      </p:sp>
      <p:sp>
        <p:nvSpPr>
          <p:cNvPr id="12" name="TextBox 11">
            <a:extLst>
              <a:ext uri="{FF2B5EF4-FFF2-40B4-BE49-F238E27FC236}">
                <a16:creationId xmlns:a16="http://schemas.microsoft.com/office/drawing/2014/main" id="{3B93397A-32CF-F5A2-7840-F6A602116717}"/>
              </a:ext>
            </a:extLst>
          </p:cNvPr>
          <p:cNvSpPr txBox="1"/>
          <p:nvPr/>
        </p:nvSpPr>
        <p:spPr>
          <a:xfrm>
            <a:off x="88900" y="5598121"/>
            <a:ext cx="2628900" cy="1080424"/>
          </a:xfrm>
          <a:prstGeom prst="rect">
            <a:avLst/>
          </a:prstGeom>
          <a:solidFill>
            <a:schemeClr val="accent4">
              <a:lumMod val="20000"/>
              <a:lumOff val="80000"/>
            </a:schemeClr>
          </a:solidFill>
        </p:spPr>
        <p:txBody>
          <a:bodyPr wrap="square">
            <a:spAutoFit/>
          </a:bodyPr>
          <a:lstStyle/>
          <a:p>
            <a:pPr>
              <a:lnSpc>
                <a:spcPct val="107000"/>
              </a:lnSpc>
              <a:spcAft>
                <a:spcPts val="800"/>
              </a:spcAft>
            </a:pPr>
            <a:r>
              <a:rPr lang="en-US" sz="1200" dirty="0">
                <a:latin typeface="Overpass" panose="020B0604020202020204" charset="0"/>
                <a:ea typeface="Calibri" panose="020F0502020204030204" pitchFamily="34" charset="0"/>
                <a:cs typeface="Times New Roman" panose="02020603050405020304" pitchFamily="18" charset="0"/>
              </a:rPr>
              <a:t>Low rates of child sexual abuse referrals from the South Asian communities explained solely through the lens of cultural barriers (2022).</a:t>
            </a:r>
          </a:p>
        </p:txBody>
      </p:sp>
      <p:sp>
        <p:nvSpPr>
          <p:cNvPr id="13" name="TextBox 12">
            <a:extLst>
              <a:ext uri="{FF2B5EF4-FFF2-40B4-BE49-F238E27FC236}">
                <a16:creationId xmlns:a16="http://schemas.microsoft.com/office/drawing/2014/main" id="{7E99F9BA-0CF9-C6ED-03C5-DDE007C8D722}"/>
              </a:ext>
            </a:extLst>
          </p:cNvPr>
          <p:cNvSpPr txBox="1"/>
          <p:nvPr/>
        </p:nvSpPr>
        <p:spPr>
          <a:xfrm>
            <a:off x="3057525" y="6023796"/>
            <a:ext cx="3638550" cy="685188"/>
          </a:xfrm>
          <a:prstGeom prst="rect">
            <a:avLst/>
          </a:prstGeom>
          <a:solidFill>
            <a:schemeClr val="accent4">
              <a:lumMod val="20000"/>
              <a:lumOff val="80000"/>
            </a:schemeClr>
          </a:solidFill>
        </p:spPr>
        <p:txBody>
          <a:bodyPr wrap="square">
            <a:spAutoFit/>
          </a:bodyPr>
          <a:lstStyle/>
          <a:p>
            <a:pPr>
              <a:lnSpc>
                <a:spcPct val="107000"/>
              </a:lnSpc>
              <a:spcAft>
                <a:spcPts val="800"/>
              </a:spcAft>
            </a:pPr>
            <a:r>
              <a:rPr lang="en-GB" sz="1200" dirty="0">
                <a:latin typeface="Overpass" panose="020B0604020202020204" charset="0"/>
                <a:ea typeface="CharisSIL"/>
                <a:cs typeface="Times New Roman" panose="02020603050405020304" pitchFamily="18" charset="0"/>
              </a:rPr>
              <a:t>Independent Inquiry into CSA (Jay et al. 2022): </a:t>
            </a:r>
            <a:r>
              <a:rPr lang="en-GB" sz="1200" dirty="0">
                <a:latin typeface="Overpass" panose="020B0604020202020204" charset="0"/>
              </a:rPr>
              <a:t>organisations did not recognise or support the cultural and religious needs of victims</a:t>
            </a:r>
            <a:endParaRPr lang="en-US" sz="1200" dirty="0">
              <a:latin typeface="Overpass" panose="020B0604020202020204" charset="0"/>
            </a:endParaRPr>
          </a:p>
        </p:txBody>
      </p:sp>
      <p:sp>
        <p:nvSpPr>
          <p:cNvPr id="14" name="TextBox 13">
            <a:extLst>
              <a:ext uri="{FF2B5EF4-FFF2-40B4-BE49-F238E27FC236}">
                <a16:creationId xmlns:a16="http://schemas.microsoft.com/office/drawing/2014/main" id="{82C57B2E-B2FD-E219-1A6D-A0C5C5A5CFEA}"/>
              </a:ext>
            </a:extLst>
          </p:cNvPr>
          <p:cNvSpPr txBox="1"/>
          <p:nvPr/>
        </p:nvSpPr>
        <p:spPr>
          <a:xfrm>
            <a:off x="8275657" y="6023796"/>
            <a:ext cx="2628900" cy="487569"/>
          </a:xfrm>
          <a:prstGeom prst="rect">
            <a:avLst/>
          </a:prstGeom>
          <a:solidFill>
            <a:schemeClr val="accent6">
              <a:lumMod val="20000"/>
              <a:lumOff val="80000"/>
            </a:schemeClr>
          </a:solidFill>
        </p:spPr>
        <p:txBody>
          <a:bodyPr wrap="square">
            <a:spAutoFit/>
          </a:bodyPr>
          <a:lstStyle/>
          <a:p>
            <a:pPr>
              <a:lnSpc>
                <a:spcPct val="107000"/>
              </a:lnSpc>
              <a:spcAft>
                <a:spcPts val="800"/>
              </a:spcAft>
            </a:pPr>
            <a:r>
              <a:rPr lang="en-US" sz="1200" dirty="0">
                <a:latin typeface="Overpass" panose="020B0604020202020204" charset="0"/>
                <a:ea typeface="Calibri" panose="020F0502020204030204" pitchFamily="34" charset="0"/>
                <a:cs typeface="Times New Roman" panose="02020603050405020304" pitchFamily="18" charset="0"/>
              </a:rPr>
              <a:t>Intersectionality and Critical Race Theory</a:t>
            </a:r>
          </a:p>
        </p:txBody>
      </p:sp>
      <p:sp>
        <p:nvSpPr>
          <p:cNvPr id="15" name="TextBox 14">
            <a:extLst>
              <a:ext uri="{FF2B5EF4-FFF2-40B4-BE49-F238E27FC236}">
                <a16:creationId xmlns:a16="http://schemas.microsoft.com/office/drawing/2014/main" id="{8E705145-5877-6961-37B3-9E3A7F300119}"/>
              </a:ext>
            </a:extLst>
          </p:cNvPr>
          <p:cNvSpPr txBox="1"/>
          <p:nvPr/>
        </p:nvSpPr>
        <p:spPr>
          <a:xfrm>
            <a:off x="117475" y="3208321"/>
            <a:ext cx="2876550" cy="646331"/>
          </a:xfrm>
          <a:prstGeom prst="rect">
            <a:avLst/>
          </a:prstGeom>
          <a:solidFill>
            <a:schemeClr val="accent4">
              <a:lumMod val="20000"/>
              <a:lumOff val="80000"/>
            </a:schemeClr>
          </a:solidFill>
        </p:spPr>
        <p:txBody>
          <a:bodyPr wrap="square" rtlCol="0">
            <a:spAutoFit/>
          </a:bodyPr>
          <a:lstStyle/>
          <a:p>
            <a:r>
              <a:rPr lang="en-US" sz="1200" dirty="0">
                <a:latin typeface="Overpass" panose="020B0604020202020204" charset="0"/>
                <a:ea typeface="Calibri" panose="020F0502020204030204" pitchFamily="34" charset="0"/>
                <a:cs typeface="Times New Roman" panose="02020603050405020304" pitchFamily="18" charset="0"/>
              </a:rPr>
              <a:t>Risks from sex trafficking perceived as lower for black girls </a:t>
            </a:r>
            <a:r>
              <a:rPr lang="en-US" sz="1200" dirty="0">
                <a:effectLst/>
                <a:latin typeface="Overpass" panose="020B0604020202020204" charset="0"/>
                <a:ea typeface="Calibri" panose="020F0502020204030204" pitchFamily="34" charset="0"/>
                <a:cs typeface="Times New Roman" panose="02020603050405020304" pitchFamily="18" charset="0"/>
              </a:rPr>
              <a:t>(Constance-Huggins et al 2021).</a:t>
            </a:r>
            <a:endParaRPr lang="en-GB" sz="1200" dirty="0"/>
          </a:p>
        </p:txBody>
      </p:sp>
      <p:sp>
        <p:nvSpPr>
          <p:cNvPr id="16" name="TextBox 15">
            <a:extLst>
              <a:ext uri="{FF2B5EF4-FFF2-40B4-BE49-F238E27FC236}">
                <a16:creationId xmlns:a16="http://schemas.microsoft.com/office/drawing/2014/main" id="{09CE0D5E-5E2D-1B32-E13C-791D06D3996A}"/>
              </a:ext>
            </a:extLst>
          </p:cNvPr>
          <p:cNvSpPr txBox="1"/>
          <p:nvPr/>
        </p:nvSpPr>
        <p:spPr>
          <a:xfrm>
            <a:off x="8292336" y="2515655"/>
            <a:ext cx="3645665" cy="1169551"/>
          </a:xfrm>
          <a:prstGeom prst="rect">
            <a:avLst/>
          </a:prstGeom>
          <a:solidFill>
            <a:schemeClr val="accent1">
              <a:lumMod val="20000"/>
              <a:lumOff val="80000"/>
            </a:schemeClr>
          </a:solidFill>
        </p:spPr>
        <p:txBody>
          <a:bodyPr wrap="square">
            <a:spAutoFit/>
          </a:bodyPr>
          <a:lstStyle/>
          <a:p>
            <a:r>
              <a:rPr lang="en-GB" sz="1400" dirty="0">
                <a:effectLst/>
                <a:latin typeface="Overpass" panose="020B0604020202020204" charset="0"/>
                <a:ea typeface="Calibri" panose="020F0502020204030204" pitchFamily="34" charset="0"/>
                <a:cs typeface="AdvOT3c2d9f11"/>
              </a:rPr>
              <a:t>Difficult </a:t>
            </a:r>
            <a:r>
              <a:rPr lang="en-GB" sz="1400" dirty="0">
                <a:latin typeface="Overpass" panose="020B0604020202020204" charset="0"/>
                <a:ea typeface="Calibri" panose="020F0502020204030204" pitchFamily="34" charset="0"/>
                <a:cs typeface="AdvOT3c2d9f11"/>
              </a:rPr>
              <a:t>to explain over-representation in legal terms so we </a:t>
            </a:r>
            <a:r>
              <a:rPr lang="en-GB" sz="1400" dirty="0">
                <a:effectLst/>
                <a:latin typeface="Overpass" panose="020B0604020202020204" charset="0"/>
                <a:ea typeface="Calibri" panose="020F0502020204030204" pitchFamily="34" charset="0"/>
                <a:cs typeface="AdvOT3c2d9f11"/>
              </a:rPr>
              <a:t>need to be reassured that children from ethnic minorities are being represented in court for the right reasons (Ferguson 2014)</a:t>
            </a:r>
          </a:p>
        </p:txBody>
      </p:sp>
      <p:sp>
        <p:nvSpPr>
          <p:cNvPr id="17" name="TextBox 16">
            <a:extLst>
              <a:ext uri="{FF2B5EF4-FFF2-40B4-BE49-F238E27FC236}">
                <a16:creationId xmlns:a16="http://schemas.microsoft.com/office/drawing/2014/main" id="{95614798-448C-6A18-29EA-19B14FDB7BAF}"/>
              </a:ext>
            </a:extLst>
          </p:cNvPr>
          <p:cNvSpPr txBox="1"/>
          <p:nvPr/>
        </p:nvSpPr>
        <p:spPr>
          <a:xfrm>
            <a:off x="628650" y="3990172"/>
            <a:ext cx="2628900" cy="1277273"/>
          </a:xfrm>
          <a:prstGeom prst="rect">
            <a:avLst/>
          </a:prstGeom>
          <a:solidFill>
            <a:schemeClr val="accent4">
              <a:lumMod val="20000"/>
              <a:lumOff val="80000"/>
            </a:schemeClr>
          </a:solidFill>
        </p:spPr>
        <p:txBody>
          <a:bodyPr wrap="square">
            <a:spAutoFit/>
          </a:bodyPr>
          <a:lstStyle/>
          <a:p>
            <a:r>
              <a:rPr lang="en-US" sz="1100" dirty="0">
                <a:solidFill>
                  <a:srgbClr val="0D0D0D"/>
                </a:solidFill>
                <a:latin typeface="Overpass "/>
              </a:rPr>
              <a:t>Asian children three times more likely than White or Mixed ethnicity children to have had no interaction with social care in the month prior to becoming a looked-after child – 2022 DfE Report on Ethnicity and Children’s Social Care (Ahmed et al. 2022).</a:t>
            </a:r>
          </a:p>
        </p:txBody>
      </p:sp>
      <p:sp>
        <p:nvSpPr>
          <p:cNvPr id="18" name="TextBox 17">
            <a:extLst>
              <a:ext uri="{FF2B5EF4-FFF2-40B4-BE49-F238E27FC236}">
                <a16:creationId xmlns:a16="http://schemas.microsoft.com/office/drawing/2014/main" id="{9B6C3F8C-65F3-631B-CB00-6B4E9F815572}"/>
              </a:ext>
            </a:extLst>
          </p:cNvPr>
          <p:cNvSpPr txBox="1"/>
          <p:nvPr/>
        </p:nvSpPr>
        <p:spPr>
          <a:xfrm>
            <a:off x="9035287" y="3794038"/>
            <a:ext cx="2674114" cy="1569660"/>
          </a:xfrm>
          <a:prstGeom prst="rect">
            <a:avLst/>
          </a:prstGeom>
          <a:solidFill>
            <a:schemeClr val="accent1">
              <a:lumMod val="20000"/>
              <a:lumOff val="80000"/>
            </a:schemeClr>
          </a:solidFill>
        </p:spPr>
        <p:txBody>
          <a:bodyPr wrap="square">
            <a:spAutoFit/>
          </a:bodyPr>
          <a:lstStyle/>
          <a:p>
            <a:pPr algn="l"/>
            <a:endParaRPr lang="en-GB" sz="1200" i="0" u="none" strike="noStrike" baseline="0" dirty="0">
              <a:solidFill>
                <a:srgbClr val="000000"/>
              </a:solidFill>
              <a:latin typeface="Overpass "/>
            </a:endParaRPr>
          </a:p>
          <a:p>
            <a:r>
              <a:rPr lang="en-US" sz="1200" i="0" u="none" strike="noStrike" baseline="0" dirty="0">
                <a:solidFill>
                  <a:srgbClr val="0D0D0D"/>
                </a:solidFill>
                <a:latin typeface="Overpass "/>
              </a:rPr>
              <a:t>Children from Asian, Black, and Any Other ethnic groups tended to have less time between a referral and entering care (1 month or less on average) than White or Mixed ethnicity children (3 months on average) (Ahmed et al. 2022).</a:t>
            </a:r>
          </a:p>
        </p:txBody>
      </p:sp>
    </p:spTree>
    <p:extLst>
      <p:ext uri="{BB962C8B-B14F-4D97-AF65-F5344CB8AC3E}">
        <p14:creationId xmlns:p14="http://schemas.microsoft.com/office/powerpoint/2010/main" val="221972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0834E0-971E-EFAA-D237-63F808A33B96}"/>
              </a:ext>
            </a:extLst>
          </p:cNvPr>
          <p:cNvSpPr>
            <a:spLocks noGrp="1"/>
          </p:cNvSpPr>
          <p:nvPr>
            <p:ph idx="1"/>
          </p:nvPr>
        </p:nvSpPr>
        <p:spPr/>
        <p:txBody>
          <a:bodyPr>
            <a:normAutofit fontScale="85000" lnSpcReduction="10000"/>
          </a:bodyPr>
          <a:lstStyle/>
          <a:p>
            <a:r>
              <a:rPr lang="en-GB" dirty="0"/>
              <a:t> SCRs reflect a lack of professional curiosity regarding the lived experience and emotional lives of children.</a:t>
            </a:r>
          </a:p>
          <a:p>
            <a:r>
              <a:rPr lang="en-GB" dirty="0"/>
              <a:t> Children’s wishes, feelings, and emotional world are frequently unknown to practitioners. This lack of child-centred practice is likely to disproportionately impact </a:t>
            </a:r>
            <a:r>
              <a:rPr lang="en-GB" dirty="0" err="1"/>
              <a:t>minoritised</a:t>
            </a:r>
            <a:r>
              <a:rPr lang="en-GB" dirty="0"/>
              <a:t> children.  </a:t>
            </a:r>
          </a:p>
          <a:p>
            <a:r>
              <a:rPr lang="en-GB" dirty="0"/>
              <a:t>Professionals frequently underestimate the risks to older children and regularly entre into racialised and gendered discourse.  </a:t>
            </a:r>
          </a:p>
          <a:p>
            <a:r>
              <a:rPr lang="en-GB" dirty="0"/>
              <a:t>The recording of a child’s ethnicity was frequently incomplete, inaccurate, or inconsistent. </a:t>
            </a:r>
          </a:p>
          <a:p>
            <a:r>
              <a:rPr lang="en-GB" dirty="0"/>
              <a:t>The coalescence and impact of multiple inequalities is frequently overlooked and disconnected from the lived experience of parents and children.  </a:t>
            </a:r>
          </a:p>
          <a:p>
            <a:r>
              <a:rPr lang="en-GB" dirty="0"/>
              <a:t>There is a lack of professional curiosity in relation to the prominence of race in children’s lives.  Cultural, racial, and religious experiences are frequently misunderstood and do not contribute to development and change within the child protection system. </a:t>
            </a:r>
          </a:p>
          <a:p>
            <a:r>
              <a:rPr lang="en-GB" dirty="0"/>
              <a:t>Reflection on bias and beliefs around race, culture, and religion are not sufficiently discussed to support practitioners understanding of how these might influence their work with minoritized children and families. </a:t>
            </a:r>
          </a:p>
          <a:p>
            <a:pPr marL="0" indent="0">
              <a:buNone/>
            </a:pPr>
            <a:endParaRPr lang="en-GB" dirty="0"/>
          </a:p>
          <a:p>
            <a:pPr marL="0" indent="0">
              <a:buNone/>
            </a:pPr>
            <a:r>
              <a:rPr lang="en-GB" b="1" dirty="0"/>
              <a:t>“What the SCR does not explore is the process whereby professional assumptions and stereotypes became entrenched, nor to ask what mechanisms might have helped to challenge these fixed beliefs, to open them up to scrutiny and ensure anti-oppressive practice in the face of institutional and societal racism.”</a:t>
            </a:r>
          </a:p>
        </p:txBody>
      </p:sp>
      <p:sp>
        <p:nvSpPr>
          <p:cNvPr id="3" name="Title 2">
            <a:extLst>
              <a:ext uri="{FF2B5EF4-FFF2-40B4-BE49-F238E27FC236}">
                <a16:creationId xmlns:a16="http://schemas.microsoft.com/office/drawing/2014/main" id="{538B40CE-AE04-0785-91AD-0C8C9A5668F5}"/>
              </a:ext>
            </a:extLst>
          </p:cNvPr>
          <p:cNvSpPr>
            <a:spLocks noGrp="1"/>
          </p:cNvSpPr>
          <p:nvPr>
            <p:ph type="title"/>
          </p:nvPr>
        </p:nvSpPr>
        <p:spPr>
          <a:xfrm>
            <a:off x="671172" y="596385"/>
            <a:ext cx="9068923" cy="653005"/>
          </a:xfrm>
        </p:spPr>
        <p:txBody>
          <a:bodyPr/>
          <a:lstStyle/>
          <a:p>
            <a:r>
              <a:rPr lang="en-US" sz="2000" dirty="0">
                <a:solidFill>
                  <a:srgbClr val="000000"/>
                </a:solidFill>
                <a:latin typeface="Overpass" panose="020B0604020202020204" charset="0"/>
              </a:rPr>
              <a:t>The impact of inequality, disproportionality and discrimination on lived experiences (</a:t>
            </a:r>
            <a:r>
              <a:rPr lang="en-GB" sz="2000" b="0" i="0" dirty="0">
                <a:solidFill>
                  <a:srgbClr val="222222"/>
                </a:solidFill>
                <a:effectLst/>
                <a:latin typeface="Overpass" panose="00000500000000000000" pitchFamily="50" charset="0"/>
              </a:rPr>
              <a:t>Bernard and Harris, 2019)</a:t>
            </a:r>
            <a:endParaRPr lang="en-US" sz="2000" dirty="0">
              <a:solidFill>
                <a:srgbClr val="000000"/>
              </a:solidFill>
              <a:latin typeface="Overpass" panose="020B0604020202020204" charset="0"/>
            </a:endParaRPr>
          </a:p>
        </p:txBody>
      </p:sp>
    </p:spTree>
    <p:extLst>
      <p:ext uri="{BB962C8B-B14F-4D97-AF65-F5344CB8AC3E}">
        <p14:creationId xmlns:p14="http://schemas.microsoft.com/office/powerpoint/2010/main" val="4097259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3D055964-AF09-9A33-B22A-8E93A54AEE6F}"/>
              </a:ext>
            </a:extLst>
          </p:cNvPr>
          <p:cNvGraphicFramePr>
            <a:graphicFrameLocks noGrp="1"/>
          </p:cNvGraphicFramePr>
          <p:nvPr>
            <p:ph idx="1"/>
            <p:extLst>
              <p:ext uri="{D42A27DB-BD31-4B8C-83A1-F6EECF244321}">
                <p14:modId xmlns:p14="http://schemas.microsoft.com/office/powerpoint/2010/main" val="3550483550"/>
              </p:ext>
            </p:extLst>
          </p:nvPr>
        </p:nvGraphicFramePr>
        <p:xfrm>
          <a:off x="1498495" y="1360967"/>
          <a:ext cx="10094912" cy="4931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2">
            <a:extLst>
              <a:ext uri="{FF2B5EF4-FFF2-40B4-BE49-F238E27FC236}">
                <a16:creationId xmlns:a16="http://schemas.microsoft.com/office/drawing/2014/main" id="{DCB7D076-5321-5062-F6D6-87476477CBCB}"/>
              </a:ext>
            </a:extLst>
          </p:cNvPr>
          <p:cNvSpPr>
            <a:spLocks noGrp="1"/>
          </p:cNvSpPr>
          <p:nvPr>
            <p:ph type="title"/>
          </p:nvPr>
        </p:nvSpPr>
        <p:spPr>
          <a:xfrm>
            <a:off x="1498155" y="596385"/>
            <a:ext cx="7312874" cy="653005"/>
          </a:xfrm>
        </p:spPr>
        <p:txBody>
          <a:bodyPr/>
          <a:lstStyle/>
          <a:p>
            <a:r>
              <a:rPr lang="en-US" sz="4000" dirty="0"/>
              <a:t>Intersectionality theory</a:t>
            </a:r>
            <a:endParaRPr lang="en-GB" sz="4000" dirty="0"/>
          </a:p>
        </p:txBody>
      </p:sp>
      <p:sp>
        <p:nvSpPr>
          <p:cNvPr id="10" name="Callout: Bent Line 9">
            <a:extLst>
              <a:ext uri="{FF2B5EF4-FFF2-40B4-BE49-F238E27FC236}">
                <a16:creationId xmlns:a16="http://schemas.microsoft.com/office/drawing/2014/main" id="{6B88E274-B055-DEF9-A9E3-F2FC4B801EDD}"/>
              </a:ext>
            </a:extLst>
          </p:cNvPr>
          <p:cNvSpPr/>
          <p:nvPr/>
        </p:nvSpPr>
        <p:spPr>
          <a:xfrm>
            <a:off x="8136865" y="1172304"/>
            <a:ext cx="1689101" cy="724975"/>
          </a:xfrm>
          <a:prstGeom prst="borderCallout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bg1"/>
                </a:solidFill>
                <a:effectLst/>
                <a:latin typeface="Overpass" panose="020B0604020202020204" charset="0"/>
                <a:ea typeface="Calibri" panose="020F0502020204030204" pitchFamily="34" charset="0"/>
                <a:cs typeface="FS Me Light"/>
              </a:rPr>
              <a:t>Cho et al. (2013); Corus and </a:t>
            </a:r>
            <a:r>
              <a:rPr lang="en-GB" sz="800" dirty="0" err="1">
                <a:solidFill>
                  <a:schemeClr val="bg1"/>
                </a:solidFill>
                <a:effectLst/>
                <a:latin typeface="Overpass" panose="020B0604020202020204" charset="0"/>
                <a:ea typeface="Calibri" panose="020F0502020204030204" pitchFamily="34" charset="0"/>
                <a:cs typeface="FS Me Light"/>
              </a:rPr>
              <a:t>Saatcioglu</a:t>
            </a:r>
            <a:r>
              <a:rPr lang="en-GB" sz="800" dirty="0">
                <a:solidFill>
                  <a:schemeClr val="bg1"/>
                </a:solidFill>
                <a:effectLst/>
                <a:latin typeface="Overpass" panose="020B0604020202020204" charset="0"/>
                <a:ea typeface="Calibri" panose="020F0502020204030204" pitchFamily="34" charset="0"/>
                <a:cs typeface="FS Me Light"/>
              </a:rPr>
              <a:t> (2015); </a:t>
            </a:r>
            <a:r>
              <a:rPr lang="en-GB" sz="800" dirty="0" err="1">
                <a:solidFill>
                  <a:schemeClr val="bg1"/>
                </a:solidFill>
                <a:effectLst/>
                <a:latin typeface="Overpass" panose="020B0604020202020204" charset="0"/>
                <a:ea typeface="Calibri" panose="020F0502020204030204" pitchFamily="34" charset="0"/>
                <a:cs typeface="FS Me Light"/>
              </a:rPr>
              <a:t>Steinfield</a:t>
            </a:r>
            <a:r>
              <a:rPr lang="en-GB" sz="800" dirty="0">
                <a:solidFill>
                  <a:schemeClr val="bg1"/>
                </a:solidFill>
                <a:effectLst/>
                <a:latin typeface="Overpass" panose="020B0604020202020204" charset="0"/>
                <a:ea typeface="Calibri" panose="020F0502020204030204" pitchFamily="34" charset="0"/>
                <a:cs typeface="FS Me Light"/>
              </a:rPr>
              <a:t> et al. (2019); Begum (2018); Davis (2019); Jassal (2022)</a:t>
            </a:r>
            <a:endParaRPr lang="en-GB" sz="800" dirty="0">
              <a:solidFill>
                <a:schemeClr val="bg1"/>
              </a:solidFill>
            </a:endParaRPr>
          </a:p>
        </p:txBody>
      </p:sp>
      <p:sp>
        <p:nvSpPr>
          <p:cNvPr id="11" name="Callout: Bent Line 10">
            <a:extLst>
              <a:ext uri="{FF2B5EF4-FFF2-40B4-BE49-F238E27FC236}">
                <a16:creationId xmlns:a16="http://schemas.microsoft.com/office/drawing/2014/main" id="{72CB9D4D-F810-E3C3-BAE0-AD3F82C122B7}"/>
              </a:ext>
            </a:extLst>
          </p:cNvPr>
          <p:cNvSpPr/>
          <p:nvPr/>
        </p:nvSpPr>
        <p:spPr>
          <a:xfrm>
            <a:off x="9793773" y="2781364"/>
            <a:ext cx="1557670" cy="473149"/>
          </a:xfrm>
          <a:prstGeom prst="borderCallout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err="1">
                <a:effectLst/>
                <a:latin typeface="Overpass" panose="020B0604020202020204" charset="0"/>
                <a:ea typeface="Calibri" panose="020F0502020204030204" pitchFamily="34" charset="0"/>
                <a:cs typeface="AdvOT3c2d9f11"/>
              </a:rPr>
              <a:t>Middel</a:t>
            </a:r>
            <a:r>
              <a:rPr lang="en-GB" sz="1200" dirty="0">
                <a:latin typeface="Overpass" panose="020B0604020202020204" charset="0"/>
                <a:ea typeface="Calibri" panose="020F0502020204030204" pitchFamily="34" charset="0"/>
                <a:cs typeface="AdvOT3c2d9f11"/>
              </a:rPr>
              <a:t> et al. </a:t>
            </a:r>
            <a:r>
              <a:rPr lang="en-GB" sz="1200" dirty="0">
                <a:effectLst/>
                <a:latin typeface="Overpass" panose="020B0604020202020204" charset="0"/>
                <a:ea typeface="Calibri" panose="020F0502020204030204" pitchFamily="34" charset="0"/>
                <a:cs typeface="AdvOT3c2d9f11"/>
              </a:rPr>
              <a:t>(2020)</a:t>
            </a:r>
            <a:endParaRPr lang="en-GB" sz="1200" dirty="0"/>
          </a:p>
        </p:txBody>
      </p:sp>
      <p:sp>
        <p:nvSpPr>
          <p:cNvPr id="12" name="Callout: Bent Line 11">
            <a:extLst>
              <a:ext uri="{FF2B5EF4-FFF2-40B4-BE49-F238E27FC236}">
                <a16:creationId xmlns:a16="http://schemas.microsoft.com/office/drawing/2014/main" id="{B29EE0B6-5BA8-3090-8FC3-65B96F374D8D}"/>
              </a:ext>
            </a:extLst>
          </p:cNvPr>
          <p:cNvSpPr/>
          <p:nvPr/>
        </p:nvSpPr>
        <p:spPr>
          <a:xfrm>
            <a:off x="8087248" y="5202865"/>
            <a:ext cx="1557670" cy="473149"/>
          </a:xfrm>
          <a:prstGeom prst="borderCallout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effectLst/>
                <a:latin typeface="Overpass" panose="020B0604020202020204" charset="0"/>
                <a:ea typeface="Calibri" panose="020F0502020204030204" pitchFamily="34" charset="0"/>
                <a:cs typeface="Times New Roman" panose="02020603050405020304" pitchFamily="18" charset="0"/>
              </a:rPr>
              <a:t>Schmid and </a:t>
            </a:r>
            <a:r>
              <a:rPr lang="en-US" sz="1100" dirty="0" err="1">
                <a:solidFill>
                  <a:schemeClr val="bg1"/>
                </a:solidFill>
                <a:effectLst/>
                <a:latin typeface="Overpass" panose="020B0604020202020204" charset="0"/>
                <a:ea typeface="Calibri" panose="020F0502020204030204" pitchFamily="34" charset="0"/>
                <a:cs typeface="Times New Roman" panose="02020603050405020304" pitchFamily="18" charset="0"/>
              </a:rPr>
              <a:t>Sheikzadegan</a:t>
            </a:r>
            <a:r>
              <a:rPr lang="en-US" sz="1100" dirty="0">
                <a:solidFill>
                  <a:schemeClr val="bg1"/>
                </a:solidFill>
                <a:effectLst/>
                <a:latin typeface="Overpass" panose="020B0604020202020204" charset="0"/>
                <a:ea typeface="Calibri" panose="020F0502020204030204" pitchFamily="34" charset="0"/>
                <a:cs typeface="Times New Roman" panose="02020603050405020304" pitchFamily="18" charset="0"/>
              </a:rPr>
              <a:t> (2022)</a:t>
            </a:r>
            <a:endParaRPr lang="en-GB" sz="1100" dirty="0">
              <a:solidFill>
                <a:schemeClr val="bg1"/>
              </a:solidFill>
            </a:endParaRPr>
          </a:p>
        </p:txBody>
      </p:sp>
      <p:sp>
        <p:nvSpPr>
          <p:cNvPr id="13" name="Callout: Bent Line 12">
            <a:extLst>
              <a:ext uri="{FF2B5EF4-FFF2-40B4-BE49-F238E27FC236}">
                <a16:creationId xmlns:a16="http://schemas.microsoft.com/office/drawing/2014/main" id="{68C4B08A-E65F-7573-21EA-8B7905FBD3A9}"/>
              </a:ext>
            </a:extLst>
          </p:cNvPr>
          <p:cNvSpPr/>
          <p:nvPr/>
        </p:nvSpPr>
        <p:spPr>
          <a:xfrm>
            <a:off x="1715686" y="2781364"/>
            <a:ext cx="1557670" cy="473149"/>
          </a:xfrm>
          <a:prstGeom prst="borderCallout2">
            <a:avLst>
              <a:gd name="adj1" fmla="val 109846"/>
              <a:gd name="adj2" fmla="val 148898"/>
              <a:gd name="adj3" fmla="val 21304"/>
              <a:gd name="adj4" fmla="val 124531"/>
              <a:gd name="adj5" fmla="val 21404"/>
              <a:gd name="adj6" fmla="val 1100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effectLst/>
                <a:latin typeface="Overpass" panose="020B0604020202020204" charset="0"/>
                <a:ea typeface="Calibri" panose="020F0502020204030204" pitchFamily="34" charset="0"/>
                <a:cs typeface="AdvOT3c2d9f11"/>
              </a:rPr>
              <a:t>Webb et al. (2020); </a:t>
            </a:r>
            <a:r>
              <a:rPr lang="en-GB" sz="1050" dirty="0" err="1">
                <a:latin typeface="Overpass" panose="020B0604020202020204" charset="0"/>
                <a:ea typeface="Calibri" panose="020F0502020204030204" pitchFamily="34" charset="0"/>
                <a:cs typeface="AdvOT3c2d9f11"/>
              </a:rPr>
              <a:t>Bywaters</a:t>
            </a:r>
            <a:r>
              <a:rPr lang="en-GB" sz="1050" dirty="0">
                <a:latin typeface="Overpass" panose="020B0604020202020204" charset="0"/>
                <a:ea typeface="Calibri" panose="020F0502020204030204" pitchFamily="34" charset="0"/>
                <a:cs typeface="AdvOT3c2d9f11"/>
              </a:rPr>
              <a:t> et al. (2020)</a:t>
            </a:r>
            <a:r>
              <a:rPr lang="en-GB" sz="1050" dirty="0">
                <a:effectLst/>
                <a:latin typeface="Overpass" panose="020B0604020202020204" charset="0"/>
                <a:ea typeface="Calibri" panose="020F0502020204030204" pitchFamily="34" charset="0"/>
                <a:cs typeface="AdvOT3c2d9f11"/>
              </a:rPr>
              <a:t> </a:t>
            </a:r>
            <a:endParaRPr lang="en-GB" sz="1050" dirty="0"/>
          </a:p>
        </p:txBody>
      </p:sp>
      <p:grpSp>
        <p:nvGrpSpPr>
          <p:cNvPr id="14" name="Group 13">
            <a:extLst>
              <a:ext uri="{FF2B5EF4-FFF2-40B4-BE49-F238E27FC236}">
                <a16:creationId xmlns:a16="http://schemas.microsoft.com/office/drawing/2014/main" id="{FAC4E8CB-9896-7CF6-9990-8D68BE4A43B8}"/>
              </a:ext>
            </a:extLst>
          </p:cNvPr>
          <p:cNvGrpSpPr/>
          <p:nvPr/>
        </p:nvGrpSpPr>
        <p:grpSpPr>
          <a:xfrm>
            <a:off x="888704" y="3943349"/>
            <a:ext cx="2249678" cy="2074613"/>
            <a:chOff x="2449423" y="1728984"/>
            <a:chExt cx="1533904" cy="1518834"/>
          </a:xfrm>
          <a:scene3d>
            <a:camera prst="orthographicFront"/>
            <a:lightRig rig="flat" dir="t"/>
          </a:scene3d>
        </p:grpSpPr>
        <p:sp>
          <p:nvSpPr>
            <p:cNvPr id="15" name="Oval 14">
              <a:extLst>
                <a:ext uri="{FF2B5EF4-FFF2-40B4-BE49-F238E27FC236}">
                  <a16:creationId xmlns:a16="http://schemas.microsoft.com/office/drawing/2014/main" id="{790826B6-0140-E293-0AC3-967ECA466EDA}"/>
                </a:ext>
              </a:extLst>
            </p:cNvPr>
            <p:cNvSpPr/>
            <p:nvPr/>
          </p:nvSpPr>
          <p:spPr>
            <a:xfrm>
              <a:off x="2449423" y="1728984"/>
              <a:ext cx="1533904" cy="1518834"/>
            </a:xfrm>
            <a:prstGeom prst="ellipse">
              <a:avLst/>
            </a:prstGeom>
            <a:solidFill>
              <a:schemeClr val="accent2">
                <a:lumMod val="20000"/>
                <a:lumOff val="80000"/>
              </a:schemeClr>
            </a:solidFill>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a:lstStyle/>
            <a:p>
              <a:endParaRPr lang="en-GB"/>
            </a:p>
          </p:txBody>
        </p:sp>
        <p:sp>
          <p:nvSpPr>
            <p:cNvPr id="16" name="Oval 4">
              <a:extLst>
                <a:ext uri="{FF2B5EF4-FFF2-40B4-BE49-F238E27FC236}">
                  <a16:creationId xmlns:a16="http://schemas.microsoft.com/office/drawing/2014/main" id="{5BCC13B2-1CD0-5146-EEEB-6CD9881B023B}"/>
                </a:ext>
              </a:extLst>
            </p:cNvPr>
            <p:cNvSpPr txBox="1"/>
            <p:nvPr/>
          </p:nvSpPr>
          <p:spPr>
            <a:xfrm>
              <a:off x="2674058" y="1951412"/>
              <a:ext cx="1084634" cy="107397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Origins of intersectionality theory</a:t>
              </a:r>
              <a:endParaRPr lang="en-GB" sz="1800" kern="1200" dirty="0"/>
            </a:p>
          </p:txBody>
        </p:sp>
      </p:grpSp>
      <p:sp>
        <p:nvSpPr>
          <p:cNvPr id="17" name="Callout: Bent Line 16">
            <a:extLst>
              <a:ext uri="{FF2B5EF4-FFF2-40B4-BE49-F238E27FC236}">
                <a16:creationId xmlns:a16="http://schemas.microsoft.com/office/drawing/2014/main" id="{EFCD1E05-D590-F612-9681-30A80012BDFD}"/>
              </a:ext>
            </a:extLst>
          </p:cNvPr>
          <p:cNvSpPr/>
          <p:nvPr/>
        </p:nvSpPr>
        <p:spPr>
          <a:xfrm>
            <a:off x="2702448" y="6056275"/>
            <a:ext cx="1991684" cy="540395"/>
          </a:xfrm>
          <a:prstGeom prst="borderCallout2">
            <a:avLst>
              <a:gd name="adj1" fmla="val 41565"/>
              <a:gd name="adj2" fmla="val -3033"/>
              <a:gd name="adj3" fmla="val 71091"/>
              <a:gd name="adj4" fmla="val -24005"/>
              <a:gd name="adj5" fmla="val 6476"/>
              <a:gd name="adj6" fmla="val -458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effectLst/>
                <a:latin typeface="Overpass" panose="020B0604020202020204" charset="0"/>
                <a:ea typeface="Calibri" panose="020F0502020204030204" pitchFamily="34" charset="0"/>
                <a:cs typeface="Times New Roman" panose="02020603050405020304" pitchFamily="18" charset="0"/>
              </a:rPr>
              <a:t>Crenshaw (1989); </a:t>
            </a:r>
            <a:r>
              <a:rPr lang="en-US" sz="1100" dirty="0" err="1">
                <a:solidFill>
                  <a:schemeClr val="bg1"/>
                </a:solidFill>
                <a:effectLst/>
                <a:latin typeface="Overpass" panose="020B0604020202020204" charset="0"/>
                <a:ea typeface="Calibri" panose="020F0502020204030204" pitchFamily="34" charset="0"/>
                <a:cs typeface="Times New Roman" panose="02020603050405020304" pitchFamily="18" charset="0"/>
              </a:rPr>
              <a:t>Brah</a:t>
            </a:r>
            <a:r>
              <a:rPr lang="en-US" sz="1100" dirty="0">
                <a:solidFill>
                  <a:schemeClr val="bg1"/>
                </a:solidFill>
                <a:effectLst/>
                <a:latin typeface="Overpass" panose="020B0604020202020204" charset="0"/>
                <a:ea typeface="Calibri" panose="020F0502020204030204" pitchFamily="34" charset="0"/>
                <a:cs typeface="Times New Roman" panose="02020603050405020304" pitchFamily="18" charset="0"/>
              </a:rPr>
              <a:t> and Phoenix (2004).</a:t>
            </a:r>
            <a:endParaRPr lang="en-GB" sz="1100" dirty="0">
              <a:solidFill>
                <a:schemeClr val="bg1"/>
              </a:solidFill>
            </a:endParaRPr>
          </a:p>
        </p:txBody>
      </p:sp>
    </p:spTree>
    <p:extLst>
      <p:ext uri="{BB962C8B-B14F-4D97-AF65-F5344CB8AC3E}">
        <p14:creationId xmlns:p14="http://schemas.microsoft.com/office/powerpoint/2010/main" val="2235565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4K Lonely Girl wallpapers sad alone unhappy:Amazon.co.uk:Appstore for  Android">
            <a:extLst>
              <a:ext uri="{FF2B5EF4-FFF2-40B4-BE49-F238E27FC236}">
                <a16:creationId xmlns:a16="http://schemas.microsoft.com/office/drawing/2014/main" id="{6A578DB4-E4C4-6D69-2733-2E128A979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18" y="1446836"/>
            <a:ext cx="5984111" cy="498868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a:extLst>
              <a:ext uri="{FF2B5EF4-FFF2-40B4-BE49-F238E27FC236}">
                <a16:creationId xmlns:a16="http://schemas.microsoft.com/office/drawing/2014/main" id="{154399DE-BE99-4476-874E-32236228749B}"/>
              </a:ext>
            </a:extLst>
          </p:cNvPr>
          <p:cNvSpPr>
            <a:spLocks noGrp="1"/>
          </p:cNvSpPr>
          <p:nvPr>
            <p:ph type="title"/>
          </p:nvPr>
        </p:nvSpPr>
        <p:spPr>
          <a:xfrm>
            <a:off x="1064712" y="596385"/>
            <a:ext cx="8472988" cy="653005"/>
          </a:xfrm>
        </p:spPr>
        <p:txBody>
          <a:bodyPr/>
          <a:lstStyle/>
          <a:p>
            <a:r>
              <a:rPr lang="en-US" sz="2400" dirty="0">
                <a:solidFill>
                  <a:srgbClr val="000000"/>
                </a:solidFill>
                <a:latin typeface="Overpass" panose="020B0604020202020204" charset="0"/>
              </a:rPr>
              <a:t>Child sexual abuse in Britain’s South Asian communities</a:t>
            </a:r>
            <a:endParaRPr lang="en-GB" sz="2400" dirty="0"/>
          </a:p>
        </p:txBody>
      </p:sp>
      <p:sp>
        <p:nvSpPr>
          <p:cNvPr id="8" name="Rectangle: Rounded Corners 7" descr="Need for professionals and support services to more carefully consider the culture of South Asian communities when responding to CSA ">
            <a:extLst>
              <a:ext uri="{FF2B5EF4-FFF2-40B4-BE49-F238E27FC236}">
                <a16:creationId xmlns:a16="http://schemas.microsoft.com/office/drawing/2014/main" id="{9CF17ED0-C193-A287-0F42-F5B985E8FB14}"/>
              </a:ext>
            </a:extLst>
          </p:cNvPr>
          <p:cNvSpPr/>
          <p:nvPr/>
        </p:nvSpPr>
        <p:spPr>
          <a:xfrm>
            <a:off x="7326773" y="1645459"/>
            <a:ext cx="4271059" cy="43618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9" name="TextBox 8">
            <a:extLst>
              <a:ext uri="{FF2B5EF4-FFF2-40B4-BE49-F238E27FC236}">
                <a16:creationId xmlns:a16="http://schemas.microsoft.com/office/drawing/2014/main" id="{57044107-047A-8466-F536-D1F75A7EB546}"/>
              </a:ext>
            </a:extLst>
          </p:cNvPr>
          <p:cNvSpPr txBox="1"/>
          <p:nvPr/>
        </p:nvSpPr>
        <p:spPr>
          <a:xfrm>
            <a:off x="7575628" y="1860404"/>
            <a:ext cx="3773347" cy="3931910"/>
          </a:xfrm>
          <a:prstGeom prst="rect">
            <a:avLst/>
          </a:prstGeom>
          <a:noFill/>
        </p:spPr>
        <p:txBody>
          <a:bodyPr wrap="square" rtlCol="0">
            <a:spAutoFit/>
          </a:bodyPr>
          <a:lstStyle/>
          <a:p>
            <a:pPr algn="ctr">
              <a:lnSpc>
                <a:spcPct val="107000"/>
              </a:lnSpc>
              <a:spcAft>
                <a:spcPts val="800"/>
              </a:spcAft>
            </a:pPr>
            <a:r>
              <a:rPr lang="en-GB" dirty="0">
                <a:ea typeface="Times New Roman" panose="02020603050405020304" pitchFamily="18" charset="0"/>
                <a:cs typeface="Calibri" panose="020F0502020204030204" pitchFamily="34" charset="0"/>
              </a:rPr>
              <a:t>Proportionately low rates of CSA reported for B</a:t>
            </a:r>
            <a:r>
              <a:rPr lang="en-GB" sz="1800" dirty="0">
                <a:effectLst/>
                <a:latin typeface="+mn-lt"/>
                <a:ea typeface="Times New Roman" panose="02020603050405020304" pitchFamily="18" charset="0"/>
                <a:cs typeface="Calibri" panose="020F0502020204030204" pitchFamily="34" charset="0"/>
              </a:rPr>
              <a:t>ritain’s South Asian communities and ne</a:t>
            </a:r>
            <a:r>
              <a:rPr lang="en-GB" sz="1800" dirty="0">
                <a:effectLst/>
                <a:latin typeface="+mn-lt"/>
                <a:ea typeface="Oswald" panose="00000500000000000000" pitchFamily="2" charset="0"/>
                <a:cs typeface="Calibri" panose="020F0502020204030204" pitchFamily="34" charset="0"/>
              </a:rPr>
              <a:t>ed f</a:t>
            </a:r>
            <a:r>
              <a:rPr lang="en-GB" sz="1800" dirty="0">
                <a:effectLst/>
                <a:latin typeface="+mn-lt"/>
                <a:ea typeface="Times New Roman" panose="02020603050405020304" pitchFamily="18" charset="0"/>
                <a:cs typeface="Calibri" panose="020F0502020204030204" pitchFamily="34" charset="0"/>
              </a:rPr>
              <a:t>or professionals and support services to more carefully consider the culture of South Asian communities when responding to CSA (Jassal 2022; Jay et al, 2022; Ali et al. 2021; Gill and Harrison 2019; Begum 2018; Office of the Children’s Commissioner 2015; House of Commons Home Affairs Committee Report 2013; Gilligan and Akhtar 2006)</a:t>
            </a:r>
          </a:p>
        </p:txBody>
      </p:sp>
    </p:spTree>
    <p:extLst>
      <p:ext uri="{BB962C8B-B14F-4D97-AF65-F5344CB8AC3E}">
        <p14:creationId xmlns:p14="http://schemas.microsoft.com/office/powerpoint/2010/main" val="3027025233"/>
      </p:ext>
    </p:extLst>
  </p:cSld>
  <p:clrMapOvr>
    <a:masterClrMapping/>
  </p:clrMapOvr>
</p:sld>
</file>

<file path=ppt/theme/theme1.xml><?xml version="1.0" encoding="utf-8"?>
<a:theme xmlns:a="http://schemas.openxmlformats.org/drawingml/2006/main" name="Purpl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6152A61-6228-3440-8B72-D3D316DE81F5}"/>
    </a:ext>
  </a:extLst>
</a:theme>
</file>

<file path=ppt/theme/theme2.xml><?xml version="1.0" encoding="utf-8"?>
<a:theme xmlns:a="http://schemas.openxmlformats.org/drawingml/2006/main" name="Blu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7E211ECC-1833-7F4A-8251-8C3FFE68B2AB}"/>
    </a:ext>
  </a:extLst>
</a:theme>
</file>

<file path=ppt/theme/theme3.xml><?xml version="1.0" encoding="utf-8"?>
<a:theme xmlns:a="http://schemas.openxmlformats.org/drawingml/2006/main" name="Green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B5919466-AA53-F84D-95DE-A44E0F5D1BFD}"/>
    </a:ext>
  </a:extLst>
</a:theme>
</file>

<file path=ppt/theme/theme4.xml><?xml version="1.0" encoding="utf-8"?>
<a:theme xmlns:a="http://schemas.openxmlformats.org/drawingml/2006/main" name="Pink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A73B16A2-4F09-5847-8FAE-4DAA33944566}"/>
    </a:ext>
  </a:extLst>
</a:theme>
</file>

<file path=ppt/theme/theme5.xml><?xml version="1.0" encoding="utf-8"?>
<a:theme xmlns:a="http://schemas.openxmlformats.org/drawingml/2006/main" name="Orange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895D1A4-F719-6F4E-B4B7-F882D3ED96B9}"/>
    </a:ext>
  </a:extLst>
</a:theme>
</file>

<file path=ppt/theme/theme6.xml><?xml version="1.0" encoding="utf-8"?>
<a:theme xmlns:a="http://schemas.openxmlformats.org/drawingml/2006/main" name="Red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675C3A3-B5E7-9940-9188-078FE943920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5445A33AFAEC419A41B44D69E6129F" ma:contentTypeVersion="17" ma:contentTypeDescription="Create a new document." ma:contentTypeScope="" ma:versionID="1f72eb2a40284821dcf313b61316b216">
  <xsd:schema xmlns:xsd="http://www.w3.org/2001/XMLSchema" xmlns:xs="http://www.w3.org/2001/XMLSchema" xmlns:p="http://schemas.microsoft.com/office/2006/metadata/properties" xmlns:ns2="997cdd1e-e429-4b09-99d2-d895aefd500f" xmlns:ns3="a3ce718d-f813-4adc-8824-5d044fc7674a" targetNamespace="http://schemas.microsoft.com/office/2006/metadata/properties" ma:root="true" ma:fieldsID="172625b91df44b366c0f07ffcd48531a" ns2:_="" ns3:_="">
    <xsd:import namespace="997cdd1e-e429-4b09-99d2-d895aefd500f"/>
    <xsd:import namespace="a3ce718d-f813-4adc-8824-5d044fc7674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DateandTim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cdd1e-e429-4b09-99d2-d895aefd50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DateandTime" ma:index="21" nillable="true" ma:displayName="Date and Time" ma:format="DateOnly" ma:internalName="Dateand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ad60de0-1a06-47ac-a17b-03c64138ab1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ce718d-f813-4adc-8824-5d044fc767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002303e-3aac-4036-a93f-05678b6d1e37}" ma:internalName="TaxCatchAll" ma:showField="CatchAllData" ma:web="a3ce718d-f813-4adc-8824-5d044fc767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4D288D-3A56-47E1-9EF5-5D2B82965B08}">
  <ds:schemaRefs>
    <ds:schemaRef ds:uri="997cdd1e-e429-4b09-99d2-d895aefd500f"/>
    <ds:schemaRef ds:uri="a3ce718d-f813-4adc-8824-5d044fc767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53C3EF-67CA-4DD1-A0EB-945AFAB1C684}">
  <ds:schemaRefs>
    <ds:schemaRef ds:uri="http://schemas.microsoft.com/sharepoint/v3/contenttype/forms"/>
  </ds:schemaRefs>
</ds:datastoreItem>
</file>

<file path=docMetadata/LabelInfo.xml><?xml version="1.0" encoding="utf-8"?>
<clbl:labelList xmlns:clbl="http://schemas.microsoft.com/office/2020/mipLabelMetadata">
  <clbl:label id="{51a9fa56-3f32-449a-a721-3e3f49aa5e9a}" enabled="0" method="" siteId="{51a9fa56-3f32-449a-a721-3e3f49aa5e9a}" removed="1"/>
</clbl:labelList>
</file>

<file path=docProps/app.xml><?xml version="1.0" encoding="utf-8"?>
<Properties xmlns="http://schemas.openxmlformats.org/officeDocument/2006/extended-properties" xmlns:vt="http://schemas.openxmlformats.org/officeDocument/2006/docPropsVTypes">
  <Template>Purple Set </Template>
  <TotalTime>0</TotalTime>
  <Words>6956</Words>
  <Application>Microsoft Office PowerPoint</Application>
  <PresentationFormat>Widescreen</PresentationFormat>
  <Paragraphs>336</Paragraphs>
  <Slides>36</Slides>
  <Notes>35</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36</vt:i4>
      </vt:variant>
    </vt:vector>
  </HeadingPairs>
  <TitlesOfParts>
    <vt:vector size="53" baseType="lpstr">
      <vt:lpstr>Inter</vt:lpstr>
      <vt:lpstr>Overpass SemiBold</vt:lpstr>
      <vt:lpstr>Overpass Medium</vt:lpstr>
      <vt:lpstr>Arial</vt:lpstr>
      <vt:lpstr>-apple-system</vt:lpstr>
      <vt:lpstr>Avenir Next</vt:lpstr>
      <vt:lpstr>Overpass</vt:lpstr>
      <vt:lpstr>Calibri</vt:lpstr>
      <vt:lpstr>Overpass </vt:lpstr>
      <vt:lpstr>Calibri Light</vt:lpstr>
      <vt:lpstr>Gill Sans MT</vt:lpstr>
      <vt:lpstr>Purple Set </vt:lpstr>
      <vt:lpstr>Blue Set </vt:lpstr>
      <vt:lpstr>Green Set </vt:lpstr>
      <vt:lpstr>Pink Set </vt:lpstr>
      <vt:lpstr>Orange Set</vt:lpstr>
      <vt:lpstr>Red Set</vt:lpstr>
      <vt:lpstr>What intersectionality and critical race theory offers child protection professionals</vt:lpstr>
      <vt:lpstr>Aims of webinar</vt:lpstr>
      <vt:lpstr>Why this topic and why now: the context of having courageous conversations </vt:lpstr>
      <vt:lpstr>Acknowledging the wider context for the UK</vt:lpstr>
      <vt:lpstr>Courageous conversations</vt:lpstr>
      <vt:lpstr>PowerPoint Presentation</vt:lpstr>
      <vt:lpstr>The impact of inequality, disproportionality and discrimination on lived experiences (Bernard and Harris, 2019)</vt:lpstr>
      <vt:lpstr>Intersectionality theory</vt:lpstr>
      <vt:lpstr>Child sexual abuse in Britain’s South Asian communities</vt:lpstr>
      <vt:lpstr>Lived experiences of CSA narrated by British South Asian women</vt:lpstr>
      <vt:lpstr>PowerPoint Presentation</vt:lpstr>
      <vt:lpstr>PowerPoint Presentation</vt:lpstr>
      <vt:lpstr>PowerPoint Presentation</vt:lpstr>
      <vt:lpstr>Critical Race Theory (CRT) and Child Protection  </vt:lpstr>
      <vt:lpstr>Child Q: Setting the scene and exploring the professional context</vt:lpstr>
      <vt:lpstr>PowerPoint Presentation</vt:lpstr>
      <vt:lpstr>Why is the case of Child Q  important?</vt:lpstr>
      <vt:lpstr>Institutional Racism</vt:lpstr>
      <vt:lpstr>(Un)conscious Bias</vt:lpstr>
      <vt:lpstr>Case Overview</vt:lpstr>
      <vt:lpstr>The rationale for local child safeguarding practice review (LCSPR)</vt:lpstr>
      <vt:lpstr> </vt:lpstr>
      <vt:lpstr>PowerPoint Presentation</vt:lpstr>
      <vt:lpstr>PowerPoint Presentation</vt:lpstr>
      <vt:lpstr>Key findings from the Local Child Safeguarding Practice Review (March 2022)</vt:lpstr>
      <vt:lpstr>Child Q and the web of institutional racism</vt:lpstr>
      <vt:lpstr>The application of CRT in the case of Child Q</vt:lpstr>
      <vt:lpstr>Tools for courageous conversations in child protection  (Kerr, 2022) </vt:lpstr>
      <vt:lpstr>PowerPoint Presentation</vt:lpstr>
      <vt:lpstr>PowerPoint Presentation</vt:lpstr>
      <vt:lpstr>References</vt:lpstr>
      <vt:lpstr>PowerPoint Presentation</vt:lpstr>
      <vt:lpstr>PowerPoint Presentation</vt:lpstr>
      <vt:lpstr>PowerPoint Presentation</vt:lpstr>
      <vt:lpstr>Vevox responses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Seawright</dc:creator>
  <cp:lastModifiedBy>Vanisha Jassal</cp:lastModifiedBy>
  <cp:revision>26</cp:revision>
  <cp:lastPrinted>2023-11-14T08:40:28Z</cp:lastPrinted>
  <dcterms:created xsi:type="dcterms:W3CDTF">2022-08-26T15:47:55Z</dcterms:created>
  <dcterms:modified xsi:type="dcterms:W3CDTF">2023-11-14T11:41:22Z</dcterms:modified>
</cp:coreProperties>
</file>