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32" r:id="rId3"/>
    <p:sldId id="330" r:id="rId4"/>
    <p:sldId id="328" r:id="rId5"/>
    <p:sldId id="282" r:id="rId6"/>
    <p:sldId id="329" r:id="rId7"/>
    <p:sldId id="331" r:id="rId8"/>
    <p:sldId id="333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647D-EB3C-6940-8444-E69EF471A6EC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085A0-B368-7B4C-A38C-F32B7E994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6. Failure to take </a:t>
            </a:r>
            <a:r>
              <a:rPr lang="en-GB" sz="1200" dirty="0">
                <a:solidFill>
                  <a:srgbClr val="FF0000"/>
                </a:solidFill>
              </a:rPr>
              <a:t>age of cutting </a:t>
            </a:r>
            <a:r>
              <a:rPr lang="en-GB" sz="1200" dirty="0"/>
              <a:t>into account;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A0A52-277A-C543-B863-D4BC80EE07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Limiting the </a:t>
            </a:r>
            <a:r>
              <a:rPr lang="en-GB" sz="1200" dirty="0">
                <a:solidFill>
                  <a:srgbClr val="FF0000"/>
                </a:solidFill>
              </a:rPr>
              <a:t>countries-of-origin</a:t>
            </a:r>
            <a:r>
              <a:rPr lang="en-GB" sz="1200" dirty="0"/>
              <a:t> considered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A0A52-277A-C543-B863-D4BC80EE07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085A0-B368-7B4C-A38C-F32B7E9945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9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DD7C-1C80-4ECF-E1A8-E4EFEFFCE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EFBDD-8065-BF2E-A060-6D3CE71E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1E01-7C46-793B-E30A-F4E6F5D6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C97E8-26D5-8B06-71F3-F424FFE7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BF9D1-DBD2-2023-117A-58FDA247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277-2032-96FD-B70C-601E9192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2FDB3-EDF5-4FD9-86E4-27F4949D9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19DBA-2283-B782-83B3-DADEB7F3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DEB4-5339-01C7-8909-F45E43C5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48D3-1088-FB22-8B33-4D0345F6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1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0BA41-9B0E-29E8-2596-7C9C74203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A0483-FD43-4E0A-92C4-B13E0752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D8FC-24C9-E3D8-0177-2F6BE1F6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78823-8637-EF66-B5D5-15B0319D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FD82-BBF2-3D61-E09B-433DCCBC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2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4B9D-BA9C-5D0E-1B93-240322A6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32F1-024C-5077-C03D-A5CCE0C4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7640E-E0A1-1514-AFFC-736EBE8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9BE47-AAE7-38FA-3450-E162802B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B149-3776-1B72-EBD9-905FCCE1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0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E11C-B200-A004-EDC2-DE0349BD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CDF90-B78E-7C98-A383-7CF7E66A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6AA7E-DF9D-43F9-B8FA-34DB1BB5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1B917-6139-CD52-9E6D-222A4293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D5E16-0D67-C3FA-1923-B87F76EA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4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9BB6-F465-BA60-3030-98736E24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9B639-B57C-9A08-3D88-4272B2888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704DF-DB10-3E0C-837B-C7203D143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A8773-A3CC-1EAD-6B51-48E7D9A9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496C5-32D7-AEB4-BA88-BFAE240A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85A6-198B-D5C6-DC7F-83E2178F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FD3C-1BEA-F54D-2AEC-E1A2D257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AB806-1188-1140-6AC4-666631ABD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8A32A-A7C6-3E54-2B43-7786ED95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7D3DD-1308-1CDE-005E-D06BCDBFF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DE902-19CC-20E4-8537-5E74AF367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4752C-FBEE-6257-0AC6-7F75676A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E56E5-9AAF-9AC0-8B70-9AD32ABE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DCDF3-F74A-3E31-C9A2-59088E14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9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B828-94C5-E269-1E0E-6EEFCA60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4BC87-3211-74B6-71F2-B6F086BA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157FF-ECDB-7307-644C-BDC081D1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2F313-78FF-681C-3508-1966B99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764E0-0149-06AC-1CA1-E590B72E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2E880-34FB-E395-F5D8-DD63E943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E52F-1021-F2D2-2078-BD27FAC2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500D-8E33-4617-6825-4F49E5C9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B184-8A86-6BD5-F054-88FDD661F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CE57D-D2D3-4EF3-03A0-43AB2FA4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F6D65-1FC1-2DB2-467D-7A9345D2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7726C-285A-2275-723A-0D561A03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A7C-5AE4-6097-F0BF-80D07AF7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2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D429-C696-D6AE-2063-EE4C096B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A532F-4420-2CA4-CD28-863E50141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00000-A654-4244-75EF-6C71198F2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9ADBC-DDA8-E284-D244-A17E68D7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EB6C0-4804-D550-5076-A4029E86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79BAC-3A23-F471-A9D8-97246F09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5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C57A2-CAFA-4832-1B52-8AB8B03B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6C7AE-A0A2-44E7-357B-7D5A404D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01457-09E6-2675-DEF3-4D1C87373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01001-9161-BE4B-88D9-D3ADC46B105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CFD5-3D3C-A4EA-F0FA-E1BC5D9B8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71EC-4BA9-9BE4-2C34-E7C0E658B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7C3D29-B214-7A4C-9D36-87279B9B6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9;g1fa113f6fb4_8_0">
            <a:extLst>
              <a:ext uri="{FF2B5EF4-FFF2-40B4-BE49-F238E27FC236}">
                <a16:creationId xmlns:a16="http://schemas.microsoft.com/office/drawing/2014/main" id="{92747769-CB11-2342-EE6E-48E6E41C466F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8" name="Google Shape;99;g1fa113f6fb4_8_0">
            <a:extLst>
              <a:ext uri="{FF2B5EF4-FFF2-40B4-BE49-F238E27FC236}">
                <a16:creationId xmlns:a16="http://schemas.microsoft.com/office/drawing/2014/main" id="{F42D209D-87E7-E97E-9F99-E8104A13A36E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5AF6FE-A1D7-4631-5483-6E382614A130}"/>
              </a:ext>
            </a:extLst>
          </p:cNvPr>
          <p:cNvGrpSpPr/>
          <p:nvPr/>
        </p:nvGrpSpPr>
        <p:grpSpPr>
          <a:xfrm>
            <a:off x="1011465" y="2368551"/>
            <a:ext cx="10462074" cy="3002641"/>
            <a:chOff x="739322" y="3130551"/>
            <a:chExt cx="10462074" cy="3002641"/>
          </a:xfrm>
        </p:grpSpPr>
        <p:pic>
          <p:nvPicPr>
            <p:cNvPr id="13" name="Picture 12" descr="A screenshot of a group of people&#10;&#10;Description automatically generated">
              <a:extLst>
                <a:ext uri="{FF2B5EF4-FFF2-40B4-BE49-F238E27FC236}">
                  <a16:creationId xmlns:a16="http://schemas.microsoft.com/office/drawing/2014/main" id="{2C05629E-7C48-ABD6-5E48-A5B895480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50623"/>
            <a:stretch/>
          </p:blipFill>
          <p:spPr>
            <a:xfrm>
              <a:off x="739322" y="3130551"/>
              <a:ext cx="7772400" cy="2736850"/>
            </a:xfrm>
            <a:prstGeom prst="rect">
              <a:avLst/>
            </a:prstGeom>
          </p:spPr>
        </p:pic>
        <p:pic>
          <p:nvPicPr>
            <p:cNvPr id="14" name="Picture 13" descr="A screenshot of a group of people&#10;&#10;Description automatically generated">
              <a:extLst>
                <a:ext uri="{FF2B5EF4-FFF2-40B4-BE49-F238E27FC236}">
                  <a16:creationId xmlns:a16="http://schemas.microsoft.com/office/drawing/2014/main" id="{D78F4CF7-337F-EF74-8671-48D7466E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3218" r="61682" b="-2595"/>
            <a:stretch/>
          </p:blipFill>
          <p:spPr>
            <a:xfrm>
              <a:off x="8223161" y="3396342"/>
              <a:ext cx="2978235" cy="273685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CF0200-3AFA-7906-A943-3D96A091675A}"/>
              </a:ext>
            </a:extLst>
          </p:cNvPr>
          <p:cNvSpPr txBox="1"/>
          <p:nvPr/>
        </p:nvSpPr>
        <p:spPr>
          <a:xfrm>
            <a:off x="1796143" y="4844570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Orchid Project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D62329-B7AC-0581-31B1-749D2C4F934F}"/>
              </a:ext>
            </a:extLst>
          </p:cNvPr>
          <p:cNvSpPr txBox="1"/>
          <p:nvPr/>
        </p:nvSpPr>
        <p:spPr>
          <a:xfrm>
            <a:off x="6770914" y="4822798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Orchid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F100EA-92DC-638F-63BA-8FF7C54BABEA}"/>
              </a:ext>
            </a:extLst>
          </p:cNvPr>
          <p:cNvSpPr txBox="1"/>
          <p:nvPr/>
        </p:nvSpPr>
        <p:spPr>
          <a:xfrm>
            <a:off x="9348670" y="4849853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Sundial Centre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9E342-B0AB-1B00-F6D5-9031BC52C88F}"/>
              </a:ext>
            </a:extLst>
          </p:cNvPr>
          <p:cNvSpPr txBox="1"/>
          <p:nvPr/>
        </p:nvSpPr>
        <p:spPr>
          <a:xfrm>
            <a:off x="2642053" y="1534225"/>
            <a:ext cx="8257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Female genital mutilation/cutting: A global concern. A local challenge.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E5CC6D-4289-CDFD-E757-8B31DAE1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65" y="897764"/>
            <a:ext cx="1236705" cy="16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CFF22-410C-4F2E-9A03-4A5389439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diagram of a policy&#10;&#10;Description automatically generated">
            <a:extLst>
              <a:ext uri="{FF2B5EF4-FFF2-40B4-BE49-F238E27FC236}">
                <a16:creationId xmlns:a16="http://schemas.microsoft.com/office/drawing/2014/main" id="{F99E652F-B255-5D2F-B2FA-4CCB81A2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081"/>
            <a:ext cx="6324600" cy="6074121"/>
          </a:xfrm>
          <a:prstGeom prst="rect">
            <a:avLst/>
          </a:prstGeom>
        </p:spPr>
      </p:pic>
      <p:sp>
        <p:nvSpPr>
          <p:cNvPr id="5" name="Google Shape;99;g1fa113f6fb4_8_0">
            <a:extLst>
              <a:ext uri="{FF2B5EF4-FFF2-40B4-BE49-F238E27FC236}">
                <a16:creationId xmlns:a16="http://schemas.microsoft.com/office/drawing/2014/main" id="{221888B2-671A-EB94-F300-354288D78818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09ED2-4A09-D155-2758-9A3B24EB3485}"/>
              </a:ext>
            </a:extLst>
          </p:cNvPr>
          <p:cNvSpPr txBox="1"/>
          <p:nvPr/>
        </p:nvSpPr>
        <p:spPr>
          <a:xfrm>
            <a:off x="6096000" y="6146429"/>
            <a:ext cx="577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/>
              <a:t>Mergaert</a:t>
            </a:r>
            <a:r>
              <a:rPr lang="en-US" sz="1200" b="1" dirty="0"/>
              <a:t> et al. </a:t>
            </a:r>
            <a:r>
              <a:rPr lang="en-US" sz="1200" dirty="0"/>
              <a:t>(2023) </a:t>
            </a:r>
            <a:r>
              <a:rPr lang="en-US" sz="1200" i="1" dirty="0" err="1"/>
              <a:t>Theorising</a:t>
            </a:r>
            <a:r>
              <a:rPr lang="en-US" sz="1200" i="1" dirty="0"/>
              <a:t> Gender-Based Violence Policies: A 7P Framework</a:t>
            </a:r>
          </a:p>
        </p:txBody>
      </p:sp>
      <p:sp>
        <p:nvSpPr>
          <p:cNvPr id="8" name="Google Shape;99;g1fa113f6fb4_8_0">
            <a:extLst>
              <a:ext uri="{FF2B5EF4-FFF2-40B4-BE49-F238E27FC236}">
                <a16:creationId xmlns:a16="http://schemas.microsoft.com/office/drawing/2014/main" id="{F2E1D017-9A4B-4D02-CB30-6A3D5C66F3E0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31515-844C-ACEF-0D0E-440E02A984FB}"/>
              </a:ext>
            </a:extLst>
          </p:cNvPr>
          <p:cNvSpPr txBox="1"/>
          <p:nvPr/>
        </p:nvSpPr>
        <p:spPr>
          <a:xfrm>
            <a:off x="6324600" y="1535172"/>
            <a:ext cx="5545665" cy="37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i="1" dirty="0">
                <a:effectLst/>
                <a:latin typeface="URWPalladioL"/>
              </a:rPr>
              <a:t>“It is important to recognise that in the </a:t>
            </a:r>
            <a:r>
              <a:rPr lang="en-GB" sz="1800" b="1" i="1" dirty="0">
                <a:effectLst/>
                <a:latin typeface="URWPalladioL"/>
              </a:rPr>
              <a:t>7P framework</a:t>
            </a:r>
            <a:r>
              <a:rPr lang="en-GB" sz="1800" i="1" dirty="0">
                <a:effectLst/>
                <a:latin typeface="URWPalladioL"/>
              </a:rPr>
              <a:t>, measures can contribute to more than one P, and the delineation between the Ps is not always clear-cut. </a:t>
            </a:r>
            <a:endParaRPr lang="en-GB" i="1" dirty="0">
              <a:latin typeface="URWPalladioL"/>
            </a:endParaRPr>
          </a:p>
          <a:p>
            <a:pPr>
              <a:lnSpc>
                <a:spcPct val="150000"/>
              </a:lnSpc>
            </a:pPr>
            <a:endParaRPr lang="en-GB" sz="1800" i="1" dirty="0">
              <a:effectLst/>
              <a:latin typeface="URWPalladioL"/>
            </a:endParaRPr>
          </a:p>
          <a:p>
            <a:pPr>
              <a:lnSpc>
                <a:spcPct val="150000"/>
              </a:lnSpc>
            </a:pPr>
            <a:r>
              <a:rPr lang="en-GB" sz="1800" i="1" dirty="0">
                <a:effectLst/>
                <a:latin typeface="URWPalladioL"/>
              </a:rPr>
              <a:t>What the model offers is the ability to pinpoint various facets that contribute to addressing gender-based violence, as this allows different entry points to the analysis of the design and effectiveness of policies put in place.”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750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0874A-81B6-578E-10F7-BDB5F5120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9;g1fa113f6fb4_8_0">
            <a:extLst>
              <a:ext uri="{FF2B5EF4-FFF2-40B4-BE49-F238E27FC236}">
                <a16:creationId xmlns:a16="http://schemas.microsoft.com/office/drawing/2014/main" id="{ABCF6CF5-FF21-F8A0-999C-3B0CD2DD800E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8" name="Google Shape;99;g1fa113f6fb4_8_0">
            <a:extLst>
              <a:ext uri="{FF2B5EF4-FFF2-40B4-BE49-F238E27FC236}">
                <a16:creationId xmlns:a16="http://schemas.microsoft.com/office/drawing/2014/main" id="{46121173-6109-E8D5-51D6-4B07A239EB82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1C564-0BAB-E355-3EB5-F5DCC279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7" y="1303466"/>
            <a:ext cx="11033520" cy="5011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6919D-B9EB-2E5E-9960-CAA6C1DEF527}"/>
              </a:ext>
            </a:extLst>
          </p:cNvPr>
          <p:cNvSpPr txBox="1"/>
          <p:nvPr/>
        </p:nvSpPr>
        <p:spPr>
          <a:xfrm>
            <a:off x="813707" y="484090"/>
            <a:ext cx="10899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Female genital mutilation (FGM) comprises all procedures that involve partial or total removal of the external female genitalia, or other injury to the female genital organs for non-medical reasons.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A588F-89E6-8885-39B7-7123C7A68F84}"/>
              </a:ext>
            </a:extLst>
          </p:cNvPr>
          <p:cNvSpPr txBox="1"/>
          <p:nvPr/>
        </p:nvSpPr>
        <p:spPr>
          <a:xfrm>
            <a:off x="7434943" y="6146429"/>
            <a:ext cx="443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World Health </a:t>
            </a:r>
            <a:r>
              <a:rPr lang="en-US" sz="1200" b="1" dirty="0" err="1"/>
              <a:t>Organisation</a:t>
            </a:r>
            <a:r>
              <a:rPr lang="en-US" sz="1200" b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nd</a:t>
            </a:r>
            <a:r>
              <a:rPr lang="en-US" sz="1200" dirty="0"/>
              <a:t>) </a:t>
            </a:r>
            <a:r>
              <a:rPr lang="en-US" sz="1200" i="1" dirty="0"/>
              <a:t>Types of FGM</a:t>
            </a:r>
          </a:p>
        </p:txBody>
      </p:sp>
    </p:spTree>
    <p:extLst>
      <p:ext uri="{BB962C8B-B14F-4D97-AF65-F5344CB8AC3E}">
        <p14:creationId xmlns:p14="http://schemas.microsoft.com/office/powerpoint/2010/main" val="28979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642384-F8BB-9640-A52E-DE5D72FA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71" y="695833"/>
            <a:ext cx="9701801" cy="5418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A09B6A-AC16-4D4D-8C03-F9922008F0A7}"/>
              </a:ext>
            </a:extLst>
          </p:cNvPr>
          <p:cNvSpPr txBox="1"/>
          <p:nvPr/>
        </p:nvSpPr>
        <p:spPr>
          <a:xfrm>
            <a:off x="3755572" y="1265852"/>
            <a:ext cx="99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Indonesia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Malaysia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82476-919B-BE4A-BA48-EF746658C0F0}"/>
              </a:ext>
            </a:extLst>
          </p:cNvPr>
          <p:cNvSpPr txBox="1"/>
          <p:nvPr/>
        </p:nvSpPr>
        <p:spPr>
          <a:xfrm>
            <a:off x="8916464" y="5147974"/>
            <a:ext cx="86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Somalia</a:t>
            </a:r>
          </a:p>
        </p:txBody>
      </p:sp>
      <p:sp>
        <p:nvSpPr>
          <p:cNvPr id="4" name="Google Shape;99;g1fa113f6fb4_8_0">
            <a:extLst>
              <a:ext uri="{FF2B5EF4-FFF2-40B4-BE49-F238E27FC236}">
                <a16:creationId xmlns:a16="http://schemas.microsoft.com/office/drawing/2014/main" id="{95CA9564-DC6E-2EBE-AD69-98445E56B703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459E5-56AB-0CD3-9C07-78F086327057}"/>
              </a:ext>
            </a:extLst>
          </p:cNvPr>
          <p:cNvSpPr txBox="1"/>
          <p:nvPr/>
        </p:nvSpPr>
        <p:spPr>
          <a:xfrm>
            <a:off x="8000673" y="6146429"/>
            <a:ext cx="3869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UNFPA</a:t>
            </a:r>
            <a:r>
              <a:rPr lang="en-US" sz="1200" dirty="0"/>
              <a:t>(2020) </a:t>
            </a:r>
            <a:r>
              <a:rPr lang="en-US" sz="1200" i="1" dirty="0"/>
              <a:t>Tailoring steps to end FGM based on age</a:t>
            </a:r>
          </a:p>
        </p:txBody>
      </p:sp>
      <p:sp>
        <p:nvSpPr>
          <p:cNvPr id="6" name="Google Shape;99;g1fa113f6fb4_8_0">
            <a:extLst>
              <a:ext uri="{FF2B5EF4-FFF2-40B4-BE49-F238E27FC236}">
                <a16:creationId xmlns:a16="http://schemas.microsoft.com/office/drawing/2014/main" id="{2007934B-9D14-4400-F5FF-02C94A45901A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25968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89807B-14A4-0347-9F92-CF75638F7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52"/>
          <a:stretch/>
        </p:blipFill>
        <p:spPr>
          <a:xfrm>
            <a:off x="662744" y="144838"/>
            <a:ext cx="11044143" cy="6062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0EC5BC-525A-B046-8264-D7418D993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32" r="87463"/>
          <a:stretch/>
        </p:blipFill>
        <p:spPr>
          <a:xfrm>
            <a:off x="195943" y="5578916"/>
            <a:ext cx="420612" cy="3946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72D9FE-8C9D-EE4A-918D-C98B58767EBF}"/>
              </a:ext>
            </a:extLst>
          </p:cNvPr>
          <p:cNvSpPr txBox="1"/>
          <p:nvPr/>
        </p:nvSpPr>
        <p:spPr>
          <a:xfrm>
            <a:off x="610706" y="5583015"/>
            <a:ext cx="2661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Indirect estimates (n=31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B39D2-BE15-2644-93D9-C77C10B75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70" r="88762" b="24271"/>
          <a:stretch/>
        </p:blipFill>
        <p:spPr>
          <a:xfrm>
            <a:off x="232227" y="5966790"/>
            <a:ext cx="396725" cy="391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6D217-5462-5747-95CE-13FC8FDCC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779" t="49179" r="45765"/>
          <a:stretch/>
        </p:blipFill>
        <p:spPr>
          <a:xfrm>
            <a:off x="160188" y="5128060"/>
            <a:ext cx="444500" cy="4142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8232F3-BAD3-B746-8C68-ED094B555651}"/>
              </a:ext>
            </a:extLst>
          </p:cNvPr>
          <p:cNvSpPr txBox="1"/>
          <p:nvPr/>
        </p:nvSpPr>
        <p:spPr>
          <a:xfrm>
            <a:off x="7434943" y="6146429"/>
            <a:ext cx="443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Equality Now et al </a:t>
            </a:r>
            <a:r>
              <a:rPr lang="en-US" sz="1200" dirty="0"/>
              <a:t>(2020) </a:t>
            </a:r>
            <a:r>
              <a:rPr lang="en-US" sz="1200" i="1" dirty="0"/>
              <a:t>FGM/C: A call for a global response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C1EE7B-C9E4-FC40-B494-6C4BFAF90B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128" r="94094"/>
          <a:stretch/>
        </p:blipFill>
        <p:spPr>
          <a:xfrm>
            <a:off x="195943" y="4754037"/>
            <a:ext cx="396724" cy="398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92BD8C-DD8B-0344-BA2E-1922E27521BA}"/>
              </a:ext>
            </a:extLst>
          </p:cNvPr>
          <p:cNvSpPr txBox="1"/>
          <p:nvPr/>
        </p:nvSpPr>
        <p:spPr>
          <a:xfrm>
            <a:off x="580270" y="4765439"/>
            <a:ext cx="4043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National representative surveys (n=32)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41CCA-8849-B94D-A36C-E851A0FC2984}"/>
              </a:ext>
            </a:extLst>
          </p:cNvPr>
          <p:cNvSpPr txBox="1"/>
          <p:nvPr/>
        </p:nvSpPr>
        <p:spPr>
          <a:xfrm>
            <a:off x="602572" y="5147627"/>
            <a:ext cx="28269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Small-scale studies (n=</a:t>
            </a:r>
            <a:r>
              <a:rPr lang="en-US" dirty="0"/>
              <a:t>15)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246A5-2018-5045-A8F6-A628AED938BA}"/>
              </a:ext>
            </a:extLst>
          </p:cNvPr>
          <p:cNvSpPr txBox="1"/>
          <p:nvPr/>
        </p:nvSpPr>
        <p:spPr>
          <a:xfrm>
            <a:off x="622681" y="5977935"/>
            <a:ext cx="28316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Anecdotal evidence (n=15)</a:t>
            </a:r>
          </a:p>
        </p:txBody>
      </p:sp>
      <p:sp>
        <p:nvSpPr>
          <p:cNvPr id="22" name="Google Shape;99;g1fa113f6fb4_8_0">
            <a:extLst>
              <a:ext uri="{FF2B5EF4-FFF2-40B4-BE49-F238E27FC236}">
                <a16:creationId xmlns:a16="http://schemas.microsoft.com/office/drawing/2014/main" id="{425EC22D-56CD-2502-BB6C-2C22BEE5035A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5C5748-20E2-CE00-264F-A87CEA2F2DAD}"/>
              </a:ext>
            </a:extLst>
          </p:cNvPr>
          <p:cNvSpPr txBox="1"/>
          <p:nvPr/>
        </p:nvSpPr>
        <p:spPr>
          <a:xfrm>
            <a:off x="195943" y="4344042"/>
            <a:ext cx="20915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Over 90 countries:</a:t>
            </a:r>
            <a:endParaRPr lang="en-US" b="1" dirty="0"/>
          </a:p>
        </p:txBody>
      </p:sp>
      <p:sp>
        <p:nvSpPr>
          <p:cNvPr id="24" name="Google Shape;99;g1fa113f6fb4_8_0">
            <a:extLst>
              <a:ext uri="{FF2B5EF4-FFF2-40B4-BE49-F238E27FC236}">
                <a16:creationId xmlns:a16="http://schemas.microsoft.com/office/drawing/2014/main" id="{27FE8281-3B2C-BFBF-CD67-3C30568EE407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22886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B5B8-612C-6296-BDB6-FDABCF11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97851-DF28-A4C1-EC69-5B236E4C1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48"/>
          <a:stretch/>
        </p:blipFill>
        <p:spPr>
          <a:xfrm>
            <a:off x="-30836" y="0"/>
            <a:ext cx="12269007" cy="6875859"/>
          </a:xfrm>
          <a:prstGeom prst="rect">
            <a:avLst/>
          </a:prstGeom>
        </p:spPr>
      </p:pic>
      <p:sp>
        <p:nvSpPr>
          <p:cNvPr id="7" name="Google Shape;99;g1fa113f6fb4_8_0">
            <a:extLst>
              <a:ext uri="{FF2B5EF4-FFF2-40B4-BE49-F238E27FC236}">
                <a16:creationId xmlns:a16="http://schemas.microsoft.com/office/drawing/2014/main" id="{94D9F4F7-294E-7746-3A0E-C5C4964B2E24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8" name="Google Shape;99;g1fa113f6fb4_8_0">
            <a:extLst>
              <a:ext uri="{FF2B5EF4-FFF2-40B4-BE49-F238E27FC236}">
                <a16:creationId xmlns:a16="http://schemas.microsoft.com/office/drawing/2014/main" id="{ED0CA4A5-9C16-72BC-B73A-B5FCA8D6F02F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A47B2-6B03-2A57-11F4-CD3F1F30D551}"/>
              </a:ext>
            </a:extLst>
          </p:cNvPr>
          <p:cNvSpPr txBox="1"/>
          <p:nvPr/>
        </p:nvSpPr>
        <p:spPr>
          <a:xfrm>
            <a:off x="8000673" y="6146429"/>
            <a:ext cx="3869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UNICEF </a:t>
            </a:r>
            <a:r>
              <a:rPr lang="en-US" sz="1200" dirty="0">
                <a:solidFill>
                  <a:schemeClr val="bg1"/>
                </a:solidFill>
              </a:rPr>
              <a:t>(2024) </a:t>
            </a:r>
            <a:r>
              <a:rPr lang="en-US" sz="1200" i="1" dirty="0">
                <a:solidFill>
                  <a:schemeClr val="bg1"/>
                </a:solidFill>
              </a:rPr>
              <a:t>FGM: A global concern</a:t>
            </a:r>
          </a:p>
        </p:txBody>
      </p:sp>
    </p:spTree>
    <p:extLst>
      <p:ext uri="{BB962C8B-B14F-4D97-AF65-F5344CB8AC3E}">
        <p14:creationId xmlns:p14="http://schemas.microsoft.com/office/powerpoint/2010/main" val="152777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5A9A-90C5-D08E-4C54-2075A85DC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9;g1fa113f6fb4_8_0">
            <a:extLst>
              <a:ext uri="{FF2B5EF4-FFF2-40B4-BE49-F238E27FC236}">
                <a16:creationId xmlns:a16="http://schemas.microsoft.com/office/drawing/2014/main" id="{2A4414EC-BC78-8510-98AD-E3C3168FBB17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8" name="Google Shape;99;g1fa113f6fb4_8_0">
            <a:extLst>
              <a:ext uri="{FF2B5EF4-FFF2-40B4-BE49-F238E27FC236}">
                <a16:creationId xmlns:a16="http://schemas.microsoft.com/office/drawing/2014/main" id="{9AA8342B-B6E4-F8FA-B0C1-A4BF189EDC89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pic>
        <p:nvPicPr>
          <p:cNvPr id="3" name="Picture 2" descr="A map of europe with red dots&#10;&#10;Description automatically generated">
            <a:extLst>
              <a:ext uri="{FF2B5EF4-FFF2-40B4-BE49-F238E27FC236}">
                <a16:creationId xmlns:a16="http://schemas.microsoft.com/office/drawing/2014/main" id="{75E63E60-54FB-5CC2-6829-55023FE1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647"/>
          <a:stretch/>
        </p:blipFill>
        <p:spPr>
          <a:xfrm>
            <a:off x="2660343" y="311045"/>
            <a:ext cx="9531658" cy="6239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D70C0-7487-7391-5859-6F8456921F35}"/>
              </a:ext>
            </a:extLst>
          </p:cNvPr>
          <p:cNvSpPr txBox="1"/>
          <p:nvPr/>
        </p:nvSpPr>
        <p:spPr>
          <a:xfrm>
            <a:off x="439567" y="2736502"/>
            <a:ext cx="26388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~ 500,000 in EU</a:t>
            </a:r>
          </a:p>
          <a:p>
            <a:endParaRPr lang="en-GB" sz="2800" b="1" dirty="0"/>
          </a:p>
          <a:p>
            <a:r>
              <a:rPr lang="en-GB" sz="2800" b="1" dirty="0"/>
              <a:t>~ 130,000 in 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7688A-C50C-77D3-BEEC-1509CF540DC6}"/>
              </a:ext>
            </a:extLst>
          </p:cNvPr>
          <p:cNvSpPr txBox="1"/>
          <p:nvPr/>
        </p:nvSpPr>
        <p:spPr>
          <a:xfrm>
            <a:off x="8665029" y="6201602"/>
            <a:ext cx="338817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1200" b="1" dirty="0">
                <a:effectLst/>
              </a:rPr>
              <a:t>28 Too Many </a:t>
            </a:r>
            <a:r>
              <a:rPr lang="en-GB" sz="1200" dirty="0">
                <a:effectLst/>
              </a:rPr>
              <a:t>(2021) </a:t>
            </a:r>
            <a:r>
              <a:rPr lang="en-GB" sz="1200" i="1" dirty="0">
                <a:effectLst/>
              </a:rPr>
              <a:t>The Law and FGM in Europe 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39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192607C9-0C2F-1B94-53E4-4D5B27BC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55"/>
          <a:stretch/>
        </p:blipFill>
        <p:spPr>
          <a:xfrm>
            <a:off x="0" y="474331"/>
            <a:ext cx="12102967" cy="6383669"/>
          </a:xfrm>
          <a:prstGeom prst="rect">
            <a:avLst/>
          </a:prstGeom>
        </p:spPr>
      </p:pic>
      <p:sp>
        <p:nvSpPr>
          <p:cNvPr id="4" name="Google Shape;99;g1fa113f6fb4_8_0">
            <a:extLst>
              <a:ext uri="{FF2B5EF4-FFF2-40B4-BE49-F238E27FC236}">
                <a16:creationId xmlns:a16="http://schemas.microsoft.com/office/drawing/2014/main" id="{B7DBAE8A-B7FA-15AF-87B2-801AC12B16A4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5" name="Google Shape;99;g1fa113f6fb4_8_0">
            <a:extLst>
              <a:ext uri="{FF2B5EF4-FFF2-40B4-BE49-F238E27FC236}">
                <a16:creationId xmlns:a16="http://schemas.microsoft.com/office/drawing/2014/main" id="{B7EF6E14-5284-5526-69EC-3BF96F0B5A18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F5942-7039-0898-EC36-6EC88831ACC0}"/>
              </a:ext>
            </a:extLst>
          </p:cNvPr>
          <p:cNvSpPr txBox="1"/>
          <p:nvPr/>
        </p:nvSpPr>
        <p:spPr>
          <a:xfrm>
            <a:off x="11125199" y="6201602"/>
            <a:ext cx="92800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1200" b="1" dirty="0" err="1"/>
              <a:t>f</a:t>
            </a:r>
            <a:r>
              <a:rPr lang="en-GB" sz="1200" b="1" dirty="0" err="1">
                <a:effectLst/>
              </a:rPr>
              <a:t>gmcri.org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113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CB4D-B231-3595-ECD8-52EC7298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diagram of a policy&#10;&#10;Description automatically generated">
            <a:extLst>
              <a:ext uri="{FF2B5EF4-FFF2-40B4-BE49-F238E27FC236}">
                <a16:creationId xmlns:a16="http://schemas.microsoft.com/office/drawing/2014/main" id="{6179341A-0DFD-AA92-E37C-E284CCBE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081"/>
            <a:ext cx="6324600" cy="6074121"/>
          </a:xfrm>
          <a:prstGeom prst="rect">
            <a:avLst/>
          </a:prstGeom>
        </p:spPr>
      </p:pic>
      <p:sp>
        <p:nvSpPr>
          <p:cNvPr id="5" name="Google Shape;99;g1fa113f6fb4_8_0">
            <a:extLst>
              <a:ext uri="{FF2B5EF4-FFF2-40B4-BE49-F238E27FC236}">
                <a16:creationId xmlns:a16="http://schemas.microsoft.com/office/drawing/2014/main" id="{8E3ACE94-3EFA-F5BD-AACD-3132AA687412}"/>
              </a:ext>
            </a:extLst>
          </p:cNvPr>
          <p:cNvSpPr/>
          <p:nvPr/>
        </p:nvSpPr>
        <p:spPr>
          <a:xfrm>
            <a:off x="-15498" y="6550465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E2F2D-52CB-910E-0DAE-C61AFBDA6C85}"/>
              </a:ext>
            </a:extLst>
          </p:cNvPr>
          <p:cNvSpPr txBox="1"/>
          <p:nvPr/>
        </p:nvSpPr>
        <p:spPr>
          <a:xfrm>
            <a:off x="6096000" y="6146429"/>
            <a:ext cx="577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/>
              <a:t>Mergaert</a:t>
            </a:r>
            <a:r>
              <a:rPr lang="en-US" sz="1200" b="1" dirty="0"/>
              <a:t> et al. </a:t>
            </a:r>
            <a:r>
              <a:rPr lang="en-US" sz="1200" dirty="0"/>
              <a:t>(2023) </a:t>
            </a:r>
            <a:r>
              <a:rPr lang="en-US" sz="1200" i="1" dirty="0" err="1"/>
              <a:t>Theorising</a:t>
            </a:r>
            <a:r>
              <a:rPr lang="en-US" sz="1200" i="1" dirty="0"/>
              <a:t> Gender-Based Violence Policies: A 7P Framework</a:t>
            </a:r>
          </a:p>
        </p:txBody>
      </p:sp>
      <p:sp>
        <p:nvSpPr>
          <p:cNvPr id="8" name="Google Shape;99;g1fa113f6fb4_8_0">
            <a:extLst>
              <a:ext uri="{FF2B5EF4-FFF2-40B4-BE49-F238E27FC236}">
                <a16:creationId xmlns:a16="http://schemas.microsoft.com/office/drawing/2014/main" id="{13F8941C-AD21-1F9F-B8E4-C8E5827068A6}"/>
              </a:ext>
            </a:extLst>
          </p:cNvPr>
          <p:cNvSpPr/>
          <p:nvPr/>
        </p:nvSpPr>
        <p:spPr>
          <a:xfrm>
            <a:off x="-30835" y="-14349"/>
            <a:ext cx="12253670" cy="325394"/>
          </a:xfrm>
          <a:prstGeom prst="rect">
            <a:avLst/>
          </a:prstGeom>
          <a:solidFill>
            <a:srgbClr val="6751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BCE2EE"/>
              </a:buClr>
              <a:buSzPts val="1200"/>
            </a:pPr>
            <a:endParaRPr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E4947B-1500-9A4E-E8E9-05A5B487E30D}"/>
              </a:ext>
            </a:extLst>
          </p:cNvPr>
          <p:cNvSpPr txBox="1"/>
          <p:nvPr/>
        </p:nvSpPr>
        <p:spPr>
          <a:xfrm>
            <a:off x="6324600" y="1535172"/>
            <a:ext cx="5545665" cy="37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i="1" dirty="0">
                <a:effectLst/>
                <a:latin typeface="URWPalladioL"/>
              </a:rPr>
              <a:t>“It is important to recognise that in the </a:t>
            </a:r>
            <a:r>
              <a:rPr lang="en-GB" sz="1800" b="1" i="1" dirty="0">
                <a:effectLst/>
                <a:latin typeface="URWPalladioL"/>
              </a:rPr>
              <a:t>7P framework</a:t>
            </a:r>
            <a:r>
              <a:rPr lang="en-GB" sz="1800" i="1" dirty="0">
                <a:effectLst/>
                <a:latin typeface="URWPalladioL"/>
              </a:rPr>
              <a:t>, measures can contribute to more than one P, and the delineation between the Ps is not always clear-cut. </a:t>
            </a:r>
            <a:endParaRPr lang="en-GB" i="1" dirty="0">
              <a:latin typeface="URWPalladioL"/>
            </a:endParaRPr>
          </a:p>
          <a:p>
            <a:pPr>
              <a:lnSpc>
                <a:spcPct val="150000"/>
              </a:lnSpc>
            </a:pPr>
            <a:endParaRPr lang="en-GB" sz="1800" i="1" dirty="0">
              <a:effectLst/>
              <a:latin typeface="URWPalladioL"/>
            </a:endParaRPr>
          </a:p>
          <a:p>
            <a:pPr>
              <a:lnSpc>
                <a:spcPct val="150000"/>
              </a:lnSpc>
            </a:pPr>
            <a:r>
              <a:rPr lang="en-GB" sz="1800" i="1" dirty="0">
                <a:effectLst/>
                <a:latin typeface="URWPalladioL"/>
              </a:rPr>
              <a:t>What the model offers is the ability to pinpoint various facets that contribute to addressing gender-based violence, as this allows different entry points to the analysis of the design and effectiveness of policies put in place.”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0950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348</Words>
  <Application>Microsoft Macintosh PowerPoint</Application>
  <PresentationFormat>Widescreen</PresentationFormat>
  <Paragraphs>36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 Light</vt:lpstr>
      <vt:lpstr>Noto Sans</vt:lpstr>
      <vt:lpstr>Segoe UI</vt:lpstr>
      <vt:lpstr>URWPalladioL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Callaghan, Sean M.</dc:creator>
  <cp:lastModifiedBy>Sean Callaghan</cp:lastModifiedBy>
  <cp:revision>3</cp:revision>
  <dcterms:created xsi:type="dcterms:W3CDTF">2024-09-27T07:35:25Z</dcterms:created>
  <dcterms:modified xsi:type="dcterms:W3CDTF">2024-09-27T10:08:13Z</dcterms:modified>
</cp:coreProperties>
</file>