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4"/>
  </p:notesMasterIdLst>
  <p:sldIdLst>
    <p:sldId id="256" r:id="rId2"/>
    <p:sldId id="258" r:id="rId3"/>
    <p:sldId id="276" r:id="rId4"/>
    <p:sldId id="264" r:id="rId5"/>
    <p:sldId id="263" r:id="rId6"/>
    <p:sldId id="262" r:id="rId7"/>
    <p:sldId id="272" r:id="rId8"/>
    <p:sldId id="273" r:id="rId9"/>
    <p:sldId id="275" r:id="rId10"/>
    <p:sldId id="261" r:id="rId11"/>
    <p:sldId id="271" r:id="rId12"/>
    <p:sldId id="269" r:id="rId13"/>
    <p:sldId id="270" r:id="rId14"/>
    <p:sldId id="268" r:id="rId15"/>
    <p:sldId id="267" r:id="rId16"/>
    <p:sldId id="266" r:id="rId17"/>
    <p:sldId id="265" r:id="rId18"/>
    <p:sldId id="259" r:id="rId19"/>
    <p:sldId id="260" r:id="rId20"/>
    <p:sldId id="277" r:id="rId21"/>
    <p:sldId id="278" r:id="rId22"/>
    <p:sldId id="279"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E87175-81DC-BD69-47B5-FC12AA49A298}" name="Anastasiia DOROSHENKO" initials="AD" userId="S::anastasiia.doroshenko@tdh.ch::ff562533-8ae0-4fb1-ac90-f296f1d228e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B1524F-2D71-44B4-BEFA-6367EE45D440}" v="11" dt="2024-10-27T19:07:20.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6" autoAdjust="0"/>
    <p:restoredTop sz="90535" autoAdjust="0"/>
  </p:normalViewPr>
  <p:slideViewPr>
    <p:cSldViewPr snapToGrid="0">
      <p:cViewPr varScale="1">
        <p:scale>
          <a:sx n="59" d="100"/>
          <a:sy n="59" d="100"/>
        </p:scale>
        <p:origin x="8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ia DOROSHENKO" userId="ff562533-8ae0-4fb1-ac90-f296f1d228ec" providerId="ADAL" clId="{5701E113-4096-4B62-A4B0-D5D4F00924B7}"/>
    <pc:docChg chg="modSld">
      <pc:chgData name="Anastasiia DOROSHENKO" userId="ff562533-8ae0-4fb1-ac90-f296f1d228ec" providerId="ADAL" clId="{5701E113-4096-4B62-A4B0-D5D4F00924B7}" dt="2024-10-28T07:38:26.068" v="30" actId="113"/>
      <pc:docMkLst>
        <pc:docMk/>
      </pc:docMkLst>
      <pc:sldChg chg="modSp mod">
        <pc:chgData name="Anastasiia DOROSHENKO" userId="ff562533-8ae0-4fb1-ac90-f296f1d228ec" providerId="ADAL" clId="{5701E113-4096-4B62-A4B0-D5D4F00924B7}" dt="2024-10-28T07:38:26.068" v="30" actId="113"/>
        <pc:sldMkLst>
          <pc:docMk/>
          <pc:sldMk cId="3231725891" sldId="260"/>
        </pc:sldMkLst>
        <pc:spChg chg="mod">
          <ac:chgData name="Anastasiia DOROSHENKO" userId="ff562533-8ae0-4fb1-ac90-f296f1d228ec" providerId="ADAL" clId="{5701E113-4096-4B62-A4B0-D5D4F00924B7}" dt="2024-10-28T07:38:26.068" v="30" actId="113"/>
          <ac:spMkLst>
            <pc:docMk/>
            <pc:sldMk cId="3231725891" sldId="260"/>
            <ac:spMk id="6" creationId="{0F7D8750-9F81-5C78-14F3-82565CD9C8F6}"/>
          </ac:spMkLst>
        </pc:spChg>
      </pc:sldChg>
      <pc:sldChg chg="modSp mod">
        <pc:chgData name="Anastasiia DOROSHENKO" userId="ff562533-8ae0-4fb1-ac90-f296f1d228ec" providerId="ADAL" clId="{5701E113-4096-4B62-A4B0-D5D4F00924B7}" dt="2024-10-28T07:33:58.369" v="24" actId="108"/>
        <pc:sldMkLst>
          <pc:docMk/>
          <pc:sldMk cId="997036473" sldId="261"/>
        </pc:sldMkLst>
        <pc:spChg chg="mod">
          <ac:chgData name="Anastasiia DOROSHENKO" userId="ff562533-8ae0-4fb1-ac90-f296f1d228ec" providerId="ADAL" clId="{5701E113-4096-4B62-A4B0-D5D4F00924B7}" dt="2024-10-28T07:33:58.369" v="24" actId="108"/>
          <ac:spMkLst>
            <pc:docMk/>
            <pc:sldMk cId="997036473" sldId="261"/>
            <ac:spMk id="3" creationId="{02D86E9A-785E-F8C6-4B03-92660A6AB181}"/>
          </ac:spMkLst>
        </pc:spChg>
      </pc:sldChg>
      <pc:sldChg chg="modSp mod">
        <pc:chgData name="Anastasiia DOROSHENKO" userId="ff562533-8ae0-4fb1-ac90-f296f1d228ec" providerId="ADAL" clId="{5701E113-4096-4B62-A4B0-D5D4F00924B7}" dt="2024-10-28T07:36:32.399" v="26" actId="20577"/>
        <pc:sldMkLst>
          <pc:docMk/>
          <pc:sldMk cId="3010006117" sldId="267"/>
        </pc:sldMkLst>
        <pc:spChg chg="mod">
          <ac:chgData name="Anastasiia DOROSHENKO" userId="ff562533-8ae0-4fb1-ac90-f296f1d228ec" providerId="ADAL" clId="{5701E113-4096-4B62-A4B0-D5D4F00924B7}" dt="2024-10-28T07:36:32.399" v="26" actId="20577"/>
          <ac:spMkLst>
            <pc:docMk/>
            <pc:sldMk cId="3010006117" sldId="267"/>
            <ac:spMk id="3" creationId="{02D86E9A-785E-F8C6-4B03-92660A6AB181}"/>
          </ac:spMkLst>
        </pc:spChg>
      </pc:sldChg>
      <pc:sldChg chg="modSp mod">
        <pc:chgData name="Anastasiia DOROSHENKO" userId="ff562533-8ae0-4fb1-ac90-f296f1d228ec" providerId="ADAL" clId="{5701E113-4096-4B62-A4B0-D5D4F00924B7}" dt="2024-10-28T07:35:59.449" v="25" actId="20577"/>
        <pc:sldMkLst>
          <pc:docMk/>
          <pc:sldMk cId="114264721" sldId="270"/>
        </pc:sldMkLst>
        <pc:spChg chg="mod">
          <ac:chgData name="Anastasiia DOROSHENKO" userId="ff562533-8ae0-4fb1-ac90-f296f1d228ec" providerId="ADAL" clId="{5701E113-4096-4B62-A4B0-D5D4F00924B7}" dt="2024-10-28T07:35:59.449" v="25" actId="20577"/>
          <ac:spMkLst>
            <pc:docMk/>
            <pc:sldMk cId="114264721" sldId="270"/>
            <ac:spMk id="3" creationId="{02D86E9A-785E-F8C6-4B03-92660A6AB181}"/>
          </ac:spMkLst>
        </pc:spChg>
      </pc:sldChg>
      <pc:sldChg chg="modSp mod">
        <pc:chgData name="Anastasiia DOROSHENKO" userId="ff562533-8ae0-4fb1-ac90-f296f1d228ec" providerId="ADAL" clId="{5701E113-4096-4B62-A4B0-D5D4F00924B7}" dt="2024-10-28T07:31:58.425" v="23" actId="20577"/>
        <pc:sldMkLst>
          <pc:docMk/>
          <pc:sldMk cId="755147591" sldId="272"/>
        </pc:sldMkLst>
        <pc:spChg chg="mod">
          <ac:chgData name="Anastasiia DOROSHENKO" userId="ff562533-8ae0-4fb1-ac90-f296f1d228ec" providerId="ADAL" clId="{5701E113-4096-4B62-A4B0-D5D4F00924B7}" dt="2024-10-28T07:31:58.425" v="23" actId="20577"/>
          <ac:spMkLst>
            <pc:docMk/>
            <pc:sldMk cId="755147591" sldId="272"/>
            <ac:spMk id="3" creationId="{02D86E9A-785E-F8C6-4B03-92660A6AB181}"/>
          </ac:spMkLst>
        </pc:spChg>
      </pc:sldChg>
      <pc:sldChg chg="modSp mod">
        <pc:chgData name="Anastasiia DOROSHENKO" userId="ff562533-8ae0-4fb1-ac90-f296f1d228ec" providerId="ADAL" clId="{5701E113-4096-4B62-A4B0-D5D4F00924B7}" dt="2024-10-28T07:30:54.388" v="3" actId="20577"/>
        <pc:sldMkLst>
          <pc:docMk/>
          <pc:sldMk cId="3807501049" sldId="276"/>
        </pc:sldMkLst>
        <pc:spChg chg="mod">
          <ac:chgData name="Anastasiia DOROSHENKO" userId="ff562533-8ae0-4fb1-ac90-f296f1d228ec" providerId="ADAL" clId="{5701E113-4096-4B62-A4B0-D5D4F00924B7}" dt="2024-10-28T07:30:54.388" v="3" actId="20577"/>
          <ac:spMkLst>
            <pc:docMk/>
            <pc:sldMk cId="3807501049" sldId="276"/>
            <ac:spMk id="3" creationId="{02D86E9A-785E-F8C6-4B03-92660A6AB181}"/>
          </ac:spMkLst>
        </pc:spChg>
      </pc:sldChg>
    </pc:docChg>
  </pc:docChgLst>
  <pc:docChgLst>
    <pc:chgData name="Anastasiia DOROSHENKO" userId="ff562533-8ae0-4fb1-ac90-f296f1d228ec" providerId="ADAL" clId="{CAB1524F-2D71-44B4-BEFA-6367EE45D440}"/>
    <pc:docChg chg="custSel modSld">
      <pc:chgData name="Anastasiia DOROSHENKO" userId="ff562533-8ae0-4fb1-ac90-f296f1d228ec" providerId="ADAL" clId="{CAB1524F-2D71-44B4-BEFA-6367EE45D440}" dt="2024-10-27T19:11:05.240" v="419" actId="108"/>
      <pc:docMkLst>
        <pc:docMk/>
      </pc:docMkLst>
      <pc:sldChg chg="modSp mod delCm">
        <pc:chgData name="Anastasiia DOROSHENKO" userId="ff562533-8ae0-4fb1-ac90-f296f1d228ec" providerId="ADAL" clId="{CAB1524F-2D71-44B4-BEFA-6367EE45D440}" dt="2024-10-27T10:04:50.524" v="16" actId="20577"/>
        <pc:sldMkLst>
          <pc:docMk/>
          <pc:sldMk cId="1185012828" sldId="256"/>
        </pc:sldMkLst>
        <pc:spChg chg="mod">
          <ac:chgData name="Anastasiia DOROSHENKO" userId="ff562533-8ae0-4fb1-ac90-f296f1d228ec" providerId="ADAL" clId="{CAB1524F-2D71-44B4-BEFA-6367EE45D440}" dt="2024-10-27T10:04:50.524" v="16" actId="20577"/>
          <ac:spMkLst>
            <pc:docMk/>
            <pc:sldMk cId="1185012828" sldId="256"/>
            <ac:spMk id="3" creationId="{8CCB73BA-6209-BB67-0579-5C36E2003336}"/>
          </ac:spMkLst>
        </pc:spChg>
        <pc:extLst>
          <p:ext xmlns:p="http://schemas.openxmlformats.org/presentationml/2006/main" uri="{D6D511B9-2390-475A-947B-AFAB55BFBCF1}">
            <pc226:cmChg xmlns:pc226="http://schemas.microsoft.com/office/powerpoint/2022/06/main/command" chg="del">
              <pc226:chgData name="Anastasiia DOROSHENKO" userId="ff562533-8ae0-4fb1-ac90-f296f1d228ec" providerId="ADAL" clId="{CAB1524F-2D71-44B4-BEFA-6367EE45D440}" dt="2024-10-27T10:04:37.902" v="0"/>
              <pc2:cmMkLst xmlns:pc2="http://schemas.microsoft.com/office/powerpoint/2019/9/main/command">
                <pc:docMk/>
                <pc:sldMk cId="1185012828" sldId="256"/>
                <pc2:cmMk id="{280A1972-4EDF-44B7-8071-BD5D4F765B48}"/>
              </pc2:cmMkLst>
            </pc226:cmChg>
          </p:ext>
        </pc:extLst>
      </pc:sldChg>
      <pc:sldChg chg="modSp mod">
        <pc:chgData name="Anastasiia DOROSHENKO" userId="ff562533-8ae0-4fb1-ac90-f296f1d228ec" providerId="ADAL" clId="{CAB1524F-2D71-44B4-BEFA-6367EE45D440}" dt="2024-10-27T10:14:00.378" v="30" actId="20577"/>
        <pc:sldMkLst>
          <pc:docMk/>
          <pc:sldMk cId="1042199877" sldId="258"/>
        </pc:sldMkLst>
        <pc:spChg chg="mod">
          <ac:chgData name="Anastasiia DOROSHENKO" userId="ff562533-8ae0-4fb1-ac90-f296f1d228ec" providerId="ADAL" clId="{CAB1524F-2D71-44B4-BEFA-6367EE45D440}" dt="2024-10-27T10:14:00.378" v="30" actId="20577"/>
          <ac:spMkLst>
            <pc:docMk/>
            <pc:sldMk cId="1042199877" sldId="258"/>
            <ac:spMk id="3" creationId="{02D86E9A-785E-F8C6-4B03-92660A6AB181}"/>
          </ac:spMkLst>
        </pc:spChg>
      </pc:sldChg>
      <pc:sldChg chg="modSp mod">
        <pc:chgData name="Anastasiia DOROSHENKO" userId="ff562533-8ae0-4fb1-ac90-f296f1d228ec" providerId="ADAL" clId="{CAB1524F-2D71-44B4-BEFA-6367EE45D440}" dt="2024-10-27T16:26:37.881" v="216" actId="20577"/>
        <pc:sldMkLst>
          <pc:docMk/>
          <pc:sldMk cId="3231725891" sldId="260"/>
        </pc:sldMkLst>
        <pc:spChg chg="mod">
          <ac:chgData name="Anastasiia DOROSHENKO" userId="ff562533-8ae0-4fb1-ac90-f296f1d228ec" providerId="ADAL" clId="{CAB1524F-2D71-44B4-BEFA-6367EE45D440}" dt="2024-10-27T16:26:37.881" v="216" actId="20577"/>
          <ac:spMkLst>
            <pc:docMk/>
            <pc:sldMk cId="3231725891" sldId="260"/>
            <ac:spMk id="6" creationId="{0F7D8750-9F81-5C78-14F3-82565CD9C8F6}"/>
          </ac:spMkLst>
        </pc:spChg>
      </pc:sldChg>
      <pc:sldChg chg="addSp modSp mod">
        <pc:chgData name="Anastasiia DOROSHENKO" userId="ff562533-8ae0-4fb1-ac90-f296f1d228ec" providerId="ADAL" clId="{CAB1524F-2D71-44B4-BEFA-6367EE45D440}" dt="2024-10-27T17:39:33.048" v="311" actId="1076"/>
        <pc:sldMkLst>
          <pc:docMk/>
          <pc:sldMk cId="997036473" sldId="261"/>
        </pc:sldMkLst>
        <pc:spChg chg="mod">
          <ac:chgData name="Anastasiia DOROSHENKO" userId="ff562533-8ae0-4fb1-ac90-f296f1d228ec" providerId="ADAL" clId="{CAB1524F-2D71-44B4-BEFA-6367EE45D440}" dt="2024-10-27T17:39:09.647" v="304" actId="20577"/>
          <ac:spMkLst>
            <pc:docMk/>
            <pc:sldMk cId="997036473" sldId="261"/>
            <ac:spMk id="2" creationId="{17569178-1003-22F4-8C30-C7189C5F2550}"/>
          </ac:spMkLst>
        </pc:spChg>
        <pc:spChg chg="mod">
          <ac:chgData name="Anastasiia DOROSHENKO" userId="ff562533-8ae0-4fb1-ac90-f296f1d228ec" providerId="ADAL" clId="{CAB1524F-2D71-44B4-BEFA-6367EE45D440}" dt="2024-10-27T17:39:19.246" v="307" actId="20577"/>
          <ac:spMkLst>
            <pc:docMk/>
            <pc:sldMk cId="997036473" sldId="261"/>
            <ac:spMk id="3" creationId="{02D86E9A-785E-F8C6-4B03-92660A6AB181}"/>
          </ac:spMkLst>
        </pc:spChg>
        <pc:picChg chg="add mod">
          <ac:chgData name="Anastasiia DOROSHENKO" userId="ff562533-8ae0-4fb1-ac90-f296f1d228ec" providerId="ADAL" clId="{CAB1524F-2D71-44B4-BEFA-6367EE45D440}" dt="2024-10-27T17:39:33.048" v="311" actId="1076"/>
          <ac:picMkLst>
            <pc:docMk/>
            <pc:sldMk cId="997036473" sldId="261"/>
            <ac:picMk id="5" creationId="{ABA5AAC2-ACB5-425F-78CE-D9A8BA1C8727}"/>
          </ac:picMkLst>
        </pc:picChg>
      </pc:sldChg>
      <pc:sldChg chg="modSp mod">
        <pc:chgData name="Anastasiia DOROSHENKO" userId="ff562533-8ae0-4fb1-ac90-f296f1d228ec" providerId="ADAL" clId="{CAB1524F-2D71-44B4-BEFA-6367EE45D440}" dt="2024-10-27T19:11:05.240" v="419" actId="108"/>
        <pc:sldMkLst>
          <pc:docMk/>
          <pc:sldMk cId="4044221353" sldId="265"/>
        </pc:sldMkLst>
        <pc:spChg chg="mod">
          <ac:chgData name="Anastasiia DOROSHENKO" userId="ff562533-8ae0-4fb1-ac90-f296f1d228ec" providerId="ADAL" clId="{CAB1524F-2D71-44B4-BEFA-6367EE45D440}" dt="2024-10-27T19:11:05.240" v="419" actId="108"/>
          <ac:spMkLst>
            <pc:docMk/>
            <pc:sldMk cId="4044221353" sldId="265"/>
            <ac:spMk id="3" creationId="{02D86E9A-785E-F8C6-4B03-92660A6AB181}"/>
          </ac:spMkLst>
        </pc:spChg>
      </pc:sldChg>
      <pc:sldChg chg="addSp modSp mod">
        <pc:chgData name="Anastasiia DOROSHENKO" userId="ff562533-8ae0-4fb1-ac90-f296f1d228ec" providerId="ADAL" clId="{CAB1524F-2D71-44B4-BEFA-6367EE45D440}" dt="2024-10-27T17:45:31.957" v="396" actId="1076"/>
        <pc:sldMkLst>
          <pc:docMk/>
          <pc:sldMk cId="181986346" sldId="266"/>
        </pc:sldMkLst>
        <pc:spChg chg="mod">
          <ac:chgData name="Anastasiia DOROSHENKO" userId="ff562533-8ae0-4fb1-ac90-f296f1d228ec" providerId="ADAL" clId="{CAB1524F-2D71-44B4-BEFA-6367EE45D440}" dt="2024-10-27T17:45:22.272" v="395" actId="1076"/>
          <ac:spMkLst>
            <pc:docMk/>
            <pc:sldMk cId="181986346" sldId="266"/>
            <ac:spMk id="2" creationId="{17569178-1003-22F4-8C30-C7189C5F2550}"/>
          </ac:spMkLst>
        </pc:spChg>
        <pc:spChg chg="mod">
          <ac:chgData name="Anastasiia DOROSHENKO" userId="ff562533-8ae0-4fb1-ac90-f296f1d228ec" providerId="ADAL" clId="{CAB1524F-2D71-44B4-BEFA-6367EE45D440}" dt="2024-10-27T17:45:31.957" v="396" actId="1076"/>
          <ac:spMkLst>
            <pc:docMk/>
            <pc:sldMk cId="181986346" sldId="266"/>
            <ac:spMk id="3" creationId="{02D86E9A-785E-F8C6-4B03-92660A6AB181}"/>
          </ac:spMkLst>
        </pc:spChg>
        <pc:picChg chg="add mod">
          <ac:chgData name="Anastasiia DOROSHENKO" userId="ff562533-8ae0-4fb1-ac90-f296f1d228ec" providerId="ADAL" clId="{CAB1524F-2D71-44B4-BEFA-6367EE45D440}" dt="2024-10-27T17:44:44.148" v="389" actId="14100"/>
          <ac:picMkLst>
            <pc:docMk/>
            <pc:sldMk cId="181986346" sldId="266"/>
            <ac:picMk id="5" creationId="{7042ED64-805B-EE30-CF56-F264E931CAAA}"/>
          </ac:picMkLst>
        </pc:picChg>
      </pc:sldChg>
      <pc:sldChg chg="addSp modSp mod">
        <pc:chgData name="Anastasiia DOROSHENKO" userId="ff562533-8ae0-4fb1-ac90-f296f1d228ec" providerId="ADAL" clId="{CAB1524F-2D71-44B4-BEFA-6367EE45D440}" dt="2024-10-27T17:45:59.816" v="397" actId="1076"/>
        <pc:sldMkLst>
          <pc:docMk/>
          <pc:sldMk cId="3010006117" sldId="267"/>
        </pc:sldMkLst>
        <pc:spChg chg="mod">
          <ac:chgData name="Anastasiia DOROSHENKO" userId="ff562533-8ae0-4fb1-ac90-f296f1d228ec" providerId="ADAL" clId="{CAB1524F-2D71-44B4-BEFA-6367EE45D440}" dt="2024-10-27T17:43:36.120" v="368" actId="20577"/>
          <ac:spMkLst>
            <pc:docMk/>
            <pc:sldMk cId="3010006117" sldId="267"/>
            <ac:spMk id="2" creationId="{17569178-1003-22F4-8C30-C7189C5F2550}"/>
          </ac:spMkLst>
        </pc:spChg>
        <pc:spChg chg="mod">
          <ac:chgData name="Anastasiia DOROSHENKO" userId="ff562533-8ae0-4fb1-ac90-f296f1d228ec" providerId="ADAL" clId="{CAB1524F-2D71-44B4-BEFA-6367EE45D440}" dt="2024-10-27T17:45:59.816" v="397" actId="1076"/>
          <ac:spMkLst>
            <pc:docMk/>
            <pc:sldMk cId="3010006117" sldId="267"/>
            <ac:spMk id="3" creationId="{02D86E9A-785E-F8C6-4B03-92660A6AB181}"/>
          </ac:spMkLst>
        </pc:spChg>
        <pc:picChg chg="add mod">
          <ac:chgData name="Anastasiia DOROSHENKO" userId="ff562533-8ae0-4fb1-ac90-f296f1d228ec" providerId="ADAL" clId="{CAB1524F-2D71-44B4-BEFA-6367EE45D440}" dt="2024-10-27T17:43:51.994" v="374" actId="14100"/>
          <ac:picMkLst>
            <pc:docMk/>
            <pc:sldMk cId="3010006117" sldId="267"/>
            <ac:picMk id="5" creationId="{88E6BF90-53E3-3D2D-2AD8-8B2DF8A71113}"/>
          </ac:picMkLst>
        </pc:picChg>
      </pc:sldChg>
      <pc:sldChg chg="addSp modSp mod">
        <pc:chgData name="Anastasiia DOROSHENKO" userId="ff562533-8ae0-4fb1-ac90-f296f1d228ec" providerId="ADAL" clId="{CAB1524F-2D71-44B4-BEFA-6367EE45D440}" dt="2024-10-27T17:43:27.650" v="367" actId="14100"/>
        <pc:sldMkLst>
          <pc:docMk/>
          <pc:sldMk cId="564526446" sldId="268"/>
        </pc:sldMkLst>
        <pc:spChg chg="mod">
          <ac:chgData name="Anastasiia DOROSHENKO" userId="ff562533-8ae0-4fb1-ac90-f296f1d228ec" providerId="ADAL" clId="{CAB1524F-2D71-44B4-BEFA-6367EE45D440}" dt="2024-10-27T17:42:55.559" v="358" actId="1076"/>
          <ac:spMkLst>
            <pc:docMk/>
            <pc:sldMk cId="564526446" sldId="268"/>
            <ac:spMk id="2" creationId="{17569178-1003-22F4-8C30-C7189C5F2550}"/>
          </ac:spMkLst>
        </pc:spChg>
        <pc:spChg chg="mod">
          <ac:chgData name="Anastasiia DOROSHENKO" userId="ff562533-8ae0-4fb1-ac90-f296f1d228ec" providerId="ADAL" clId="{CAB1524F-2D71-44B4-BEFA-6367EE45D440}" dt="2024-10-27T17:43:17.971" v="365" actId="20577"/>
          <ac:spMkLst>
            <pc:docMk/>
            <pc:sldMk cId="564526446" sldId="268"/>
            <ac:spMk id="3" creationId="{02D86E9A-785E-F8C6-4B03-92660A6AB181}"/>
          </ac:spMkLst>
        </pc:spChg>
        <pc:picChg chg="add mod">
          <ac:chgData name="Anastasiia DOROSHENKO" userId="ff562533-8ae0-4fb1-ac90-f296f1d228ec" providerId="ADAL" clId="{CAB1524F-2D71-44B4-BEFA-6367EE45D440}" dt="2024-10-27T17:43:27.650" v="367" actId="14100"/>
          <ac:picMkLst>
            <pc:docMk/>
            <pc:sldMk cId="564526446" sldId="268"/>
            <ac:picMk id="5" creationId="{51710C90-9625-F83E-56D3-C59563F7C1E0}"/>
          </ac:picMkLst>
        </pc:picChg>
      </pc:sldChg>
      <pc:sldChg chg="addSp modSp mod">
        <pc:chgData name="Anastasiia DOROSHENKO" userId="ff562533-8ae0-4fb1-ac90-f296f1d228ec" providerId="ADAL" clId="{CAB1524F-2D71-44B4-BEFA-6367EE45D440}" dt="2024-10-27T17:41:54.290" v="344" actId="1076"/>
        <pc:sldMkLst>
          <pc:docMk/>
          <pc:sldMk cId="397550032" sldId="269"/>
        </pc:sldMkLst>
        <pc:spChg chg="mod">
          <ac:chgData name="Anastasiia DOROSHENKO" userId="ff562533-8ae0-4fb1-ac90-f296f1d228ec" providerId="ADAL" clId="{CAB1524F-2D71-44B4-BEFA-6367EE45D440}" dt="2024-10-27T17:41:28.933" v="336" actId="20577"/>
          <ac:spMkLst>
            <pc:docMk/>
            <pc:sldMk cId="397550032" sldId="269"/>
            <ac:spMk id="2" creationId="{17569178-1003-22F4-8C30-C7189C5F2550}"/>
          </ac:spMkLst>
        </pc:spChg>
        <pc:spChg chg="mod">
          <ac:chgData name="Anastasiia DOROSHENKO" userId="ff562533-8ae0-4fb1-ac90-f296f1d228ec" providerId="ADAL" clId="{CAB1524F-2D71-44B4-BEFA-6367EE45D440}" dt="2024-10-27T17:41:51.097" v="343" actId="20577"/>
          <ac:spMkLst>
            <pc:docMk/>
            <pc:sldMk cId="397550032" sldId="269"/>
            <ac:spMk id="3" creationId="{02D86E9A-785E-F8C6-4B03-92660A6AB181}"/>
          </ac:spMkLst>
        </pc:spChg>
        <pc:picChg chg="add mod">
          <ac:chgData name="Anastasiia DOROSHENKO" userId="ff562533-8ae0-4fb1-ac90-f296f1d228ec" providerId="ADAL" clId="{CAB1524F-2D71-44B4-BEFA-6367EE45D440}" dt="2024-10-27T17:41:54.290" v="344" actId="1076"/>
          <ac:picMkLst>
            <pc:docMk/>
            <pc:sldMk cId="397550032" sldId="269"/>
            <ac:picMk id="5" creationId="{6E8D647B-740E-F8F8-8943-3BAC4B9F95CE}"/>
          </ac:picMkLst>
        </pc:picChg>
      </pc:sldChg>
      <pc:sldChg chg="addSp modSp mod">
        <pc:chgData name="Anastasiia DOROSHENKO" userId="ff562533-8ae0-4fb1-ac90-f296f1d228ec" providerId="ADAL" clId="{CAB1524F-2D71-44B4-BEFA-6367EE45D440}" dt="2024-10-27T17:42:38.070" v="356" actId="14100"/>
        <pc:sldMkLst>
          <pc:docMk/>
          <pc:sldMk cId="114264721" sldId="270"/>
        </pc:sldMkLst>
        <pc:spChg chg="mod">
          <ac:chgData name="Anastasiia DOROSHENKO" userId="ff562533-8ae0-4fb1-ac90-f296f1d228ec" providerId="ADAL" clId="{CAB1524F-2D71-44B4-BEFA-6367EE45D440}" dt="2024-10-27T17:42:03.794" v="345" actId="20577"/>
          <ac:spMkLst>
            <pc:docMk/>
            <pc:sldMk cId="114264721" sldId="270"/>
            <ac:spMk id="2" creationId="{17569178-1003-22F4-8C30-C7189C5F2550}"/>
          </ac:spMkLst>
        </pc:spChg>
        <pc:spChg chg="mod">
          <ac:chgData name="Anastasiia DOROSHENKO" userId="ff562533-8ae0-4fb1-ac90-f296f1d228ec" providerId="ADAL" clId="{CAB1524F-2D71-44B4-BEFA-6367EE45D440}" dt="2024-10-27T17:42:29.585" v="354" actId="20577"/>
          <ac:spMkLst>
            <pc:docMk/>
            <pc:sldMk cId="114264721" sldId="270"/>
            <ac:spMk id="3" creationId="{02D86E9A-785E-F8C6-4B03-92660A6AB181}"/>
          </ac:spMkLst>
        </pc:spChg>
        <pc:picChg chg="add mod">
          <ac:chgData name="Anastasiia DOROSHENKO" userId="ff562533-8ae0-4fb1-ac90-f296f1d228ec" providerId="ADAL" clId="{CAB1524F-2D71-44B4-BEFA-6367EE45D440}" dt="2024-10-27T17:42:38.070" v="356" actId="14100"/>
          <ac:picMkLst>
            <pc:docMk/>
            <pc:sldMk cId="114264721" sldId="270"/>
            <ac:picMk id="5" creationId="{E380A056-9BA0-AD9B-B61C-61FFE368A1E2}"/>
          </ac:picMkLst>
        </pc:picChg>
      </pc:sldChg>
      <pc:sldChg chg="addSp modSp mod">
        <pc:chgData name="Anastasiia DOROSHENKO" userId="ff562533-8ae0-4fb1-ac90-f296f1d228ec" providerId="ADAL" clId="{CAB1524F-2D71-44B4-BEFA-6367EE45D440}" dt="2024-10-27T17:41:14.260" v="335" actId="20577"/>
        <pc:sldMkLst>
          <pc:docMk/>
          <pc:sldMk cId="2630640274" sldId="271"/>
        </pc:sldMkLst>
        <pc:spChg chg="mod">
          <ac:chgData name="Anastasiia DOROSHENKO" userId="ff562533-8ae0-4fb1-ac90-f296f1d228ec" providerId="ADAL" clId="{CAB1524F-2D71-44B4-BEFA-6367EE45D440}" dt="2024-10-27T17:40:03.654" v="317" actId="1076"/>
          <ac:spMkLst>
            <pc:docMk/>
            <pc:sldMk cId="2630640274" sldId="271"/>
            <ac:spMk id="2" creationId="{17569178-1003-22F4-8C30-C7189C5F2550}"/>
          </ac:spMkLst>
        </pc:spChg>
        <pc:spChg chg="mod">
          <ac:chgData name="Anastasiia DOROSHENKO" userId="ff562533-8ae0-4fb1-ac90-f296f1d228ec" providerId="ADAL" clId="{CAB1524F-2D71-44B4-BEFA-6367EE45D440}" dt="2024-10-27T17:41:14.260" v="335" actId="20577"/>
          <ac:spMkLst>
            <pc:docMk/>
            <pc:sldMk cId="2630640274" sldId="271"/>
            <ac:spMk id="3" creationId="{02D86E9A-785E-F8C6-4B03-92660A6AB181}"/>
          </ac:spMkLst>
        </pc:spChg>
        <pc:picChg chg="add mod">
          <ac:chgData name="Anastasiia DOROSHENKO" userId="ff562533-8ae0-4fb1-ac90-f296f1d228ec" providerId="ADAL" clId="{CAB1524F-2D71-44B4-BEFA-6367EE45D440}" dt="2024-10-27T17:41:02.104" v="332" actId="1076"/>
          <ac:picMkLst>
            <pc:docMk/>
            <pc:sldMk cId="2630640274" sldId="271"/>
            <ac:picMk id="5" creationId="{78F53444-C480-2976-C4DC-D8ABFC90C0D7}"/>
          </ac:picMkLst>
        </pc:picChg>
      </pc:sldChg>
      <pc:sldChg chg="modSp mod">
        <pc:chgData name="Anastasiia DOROSHENKO" userId="ff562533-8ae0-4fb1-ac90-f296f1d228ec" providerId="ADAL" clId="{CAB1524F-2D71-44B4-BEFA-6367EE45D440}" dt="2024-10-27T16:52:43.993" v="237" actId="20577"/>
        <pc:sldMkLst>
          <pc:docMk/>
          <pc:sldMk cId="755147591" sldId="272"/>
        </pc:sldMkLst>
        <pc:spChg chg="mod">
          <ac:chgData name="Anastasiia DOROSHENKO" userId="ff562533-8ae0-4fb1-ac90-f296f1d228ec" providerId="ADAL" clId="{CAB1524F-2D71-44B4-BEFA-6367EE45D440}" dt="2024-10-27T16:52:43.993" v="237" actId="20577"/>
          <ac:spMkLst>
            <pc:docMk/>
            <pc:sldMk cId="755147591" sldId="272"/>
            <ac:spMk id="3" creationId="{02D86E9A-785E-F8C6-4B03-92660A6AB181}"/>
          </ac:spMkLst>
        </pc:spChg>
      </pc:sldChg>
      <pc:sldChg chg="addSp modSp mod">
        <pc:chgData name="Anastasiia DOROSHENKO" userId="ff562533-8ae0-4fb1-ac90-f296f1d228ec" providerId="ADAL" clId="{CAB1524F-2D71-44B4-BEFA-6367EE45D440}" dt="2024-10-27T19:08:13.859" v="410" actId="1076"/>
        <pc:sldMkLst>
          <pc:docMk/>
          <pc:sldMk cId="4126275305" sldId="273"/>
        </pc:sldMkLst>
        <pc:spChg chg="mod">
          <ac:chgData name="Anastasiia DOROSHENKO" userId="ff562533-8ae0-4fb1-ac90-f296f1d228ec" providerId="ADAL" clId="{CAB1524F-2D71-44B4-BEFA-6367EE45D440}" dt="2024-10-27T19:07:11.274" v="399" actId="1076"/>
          <ac:spMkLst>
            <pc:docMk/>
            <pc:sldMk cId="4126275305" sldId="273"/>
            <ac:spMk id="2" creationId="{17569178-1003-22F4-8C30-C7189C5F2550}"/>
          </ac:spMkLst>
        </pc:spChg>
        <pc:spChg chg="mod">
          <ac:chgData name="Anastasiia DOROSHENKO" userId="ff562533-8ae0-4fb1-ac90-f296f1d228ec" providerId="ADAL" clId="{CAB1524F-2D71-44B4-BEFA-6367EE45D440}" dt="2024-10-27T19:08:13.859" v="410" actId="1076"/>
          <ac:spMkLst>
            <pc:docMk/>
            <pc:sldMk cId="4126275305" sldId="273"/>
            <ac:spMk id="3" creationId="{02D86E9A-785E-F8C6-4B03-92660A6AB181}"/>
          </ac:spMkLst>
        </pc:spChg>
        <pc:picChg chg="add mod">
          <ac:chgData name="Anastasiia DOROSHENKO" userId="ff562533-8ae0-4fb1-ac90-f296f1d228ec" providerId="ADAL" clId="{CAB1524F-2D71-44B4-BEFA-6367EE45D440}" dt="2024-10-27T19:07:46.043" v="409" actId="1076"/>
          <ac:picMkLst>
            <pc:docMk/>
            <pc:sldMk cId="4126275305" sldId="273"/>
            <ac:picMk id="5" creationId="{4B3C6DFE-12E8-4FBC-8120-8BA61F191F20}"/>
          </ac:picMkLst>
        </pc:picChg>
      </pc:sldChg>
      <pc:sldChg chg="addSp modSp mod">
        <pc:chgData name="Anastasiia DOROSHENKO" userId="ff562533-8ae0-4fb1-ac90-f296f1d228ec" providerId="ADAL" clId="{CAB1524F-2D71-44B4-BEFA-6367EE45D440}" dt="2024-10-27T19:08:25.705" v="411" actId="1076"/>
        <pc:sldMkLst>
          <pc:docMk/>
          <pc:sldMk cId="1900439082" sldId="275"/>
        </pc:sldMkLst>
        <pc:spChg chg="mod">
          <ac:chgData name="Anastasiia DOROSHENKO" userId="ff562533-8ae0-4fb1-ac90-f296f1d228ec" providerId="ADAL" clId="{CAB1524F-2D71-44B4-BEFA-6367EE45D440}" dt="2024-10-27T17:38:31.939" v="296" actId="20577"/>
          <ac:spMkLst>
            <pc:docMk/>
            <pc:sldMk cId="1900439082" sldId="275"/>
            <ac:spMk id="2" creationId="{17569178-1003-22F4-8C30-C7189C5F2550}"/>
          </ac:spMkLst>
        </pc:spChg>
        <pc:spChg chg="mod">
          <ac:chgData name="Anastasiia DOROSHENKO" userId="ff562533-8ae0-4fb1-ac90-f296f1d228ec" providerId="ADAL" clId="{CAB1524F-2D71-44B4-BEFA-6367EE45D440}" dt="2024-10-27T17:38:35.518" v="297" actId="20577"/>
          <ac:spMkLst>
            <pc:docMk/>
            <pc:sldMk cId="1900439082" sldId="275"/>
            <ac:spMk id="3" creationId="{02D86E9A-785E-F8C6-4B03-92660A6AB181}"/>
          </ac:spMkLst>
        </pc:spChg>
        <pc:picChg chg="add mod">
          <ac:chgData name="Anastasiia DOROSHENKO" userId="ff562533-8ae0-4fb1-ac90-f296f1d228ec" providerId="ADAL" clId="{CAB1524F-2D71-44B4-BEFA-6367EE45D440}" dt="2024-10-27T19:08:25.705" v="411" actId="1076"/>
          <ac:picMkLst>
            <pc:docMk/>
            <pc:sldMk cId="1900439082" sldId="275"/>
            <ac:picMk id="5" creationId="{D9F02903-1A5E-4518-DBF9-5A1766035CE9}"/>
          </ac:picMkLst>
        </pc:picChg>
      </pc:sldChg>
      <pc:sldChg chg="modSp mod">
        <pc:chgData name="Anastasiia DOROSHENKO" userId="ff562533-8ae0-4fb1-ac90-f296f1d228ec" providerId="ADAL" clId="{CAB1524F-2D71-44B4-BEFA-6367EE45D440}" dt="2024-10-27T11:15:32.185" v="66" actId="14100"/>
        <pc:sldMkLst>
          <pc:docMk/>
          <pc:sldMk cId="3807501049" sldId="276"/>
        </pc:sldMkLst>
        <pc:spChg chg="mod">
          <ac:chgData name="Anastasiia DOROSHENKO" userId="ff562533-8ae0-4fb1-ac90-f296f1d228ec" providerId="ADAL" clId="{CAB1524F-2D71-44B4-BEFA-6367EE45D440}" dt="2024-10-27T10:14:15.132" v="51" actId="20577"/>
          <ac:spMkLst>
            <pc:docMk/>
            <pc:sldMk cId="3807501049" sldId="276"/>
            <ac:spMk id="3" creationId="{02D86E9A-785E-F8C6-4B03-92660A6AB181}"/>
          </ac:spMkLst>
        </pc:spChg>
        <pc:spChg chg="mod">
          <ac:chgData name="Anastasiia DOROSHENKO" userId="ff562533-8ae0-4fb1-ac90-f296f1d228ec" providerId="ADAL" clId="{CAB1524F-2D71-44B4-BEFA-6367EE45D440}" dt="2024-10-27T11:15:32.185" v="66" actId="14100"/>
          <ac:spMkLst>
            <pc:docMk/>
            <pc:sldMk cId="3807501049" sldId="276"/>
            <ac:spMk id="5" creationId="{A13333CA-8CFC-0CDA-E9CF-DCD8BE6367DC}"/>
          </ac:spMkLst>
        </pc:spChg>
      </pc:sldChg>
    </pc:docChg>
  </pc:docChgLst>
  <pc:docChgLst>
    <pc:chgData name="Anastasiia DOROSHENKO" userId="ff562533-8ae0-4fb1-ac90-f296f1d228ec" providerId="ADAL" clId="{8F6C072B-7632-4FB7-BA7C-898A93706DBE}"/>
    <pc:docChg chg="undo custSel addSld delSld modSld">
      <pc:chgData name="Anastasiia DOROSHENKO" userId="ff562533-8ae0-4fb1-ac90-f296f1d228ec" providerId="ADAL" clId="{8F6C072B-7632-4FB7-BA7C-898A93706DBE}" dt="2024-10-06T20:50:27.699" v="3188"/>
      <pc:docMkLst>
        <pc:docMk/>
      </pc:docMkLst>
      <pc:sldChg chg="modSp mod addCm">
        <pc:chgData name="Anastasiia DOROSHENKO" userId="ff562533-8ae0-4fb1-ac90-f296f1d228ec" providerId="ADAL" clId="{8F6C072B-7632-4FB7-BA7C-898A93706DBE}" dt="2024-10-06T20:50:27.699" v="3188"/>
        <pc:sldMkLst>
          <pc:docMk/>
          <pc:sldMk cId="1185012828" sldId="256"/>
        </pc:sldMkLst>
        <pc:spChg chg="mod">
          <ac:chgData name="Anastasiia DOROSHENKO" userId="ff562533-8ae0-4fb1-ac90-f296f1d228ec" providerId="ADAL" clId="{8F6C072B-7632-4FB7-BA7C-898A93706DBE}" dt="2024-10-03T13:32:14.947" v="2657" actId="20577"/>
          <ac:spMkLst>
            <pc:docMk/>
            <pc:sldMk cId="1185012828" sldId="256"/>
            <ac:spMk id="3" creationId="{8CCB73BA-6209-BB67-0579-5C36E2003336}"/>
          </ac:spMkLst>
        </pc:spChg>
        <pc:extLst>
          <p:ext xmlns:p="http://schemas.openxmlformats.org/presentationml/2006/main" uri="{D6D511B9-2390-475A-947B-AFAB55BFBCF1}">
            <pc226:cmChg xmlns:pc226="http://schemas.microsoft.com/office/powerpoint/2022/06/main/command" chg="add">
              <pc226:chgData name="Anastasiia DOROSHENKO" userId="ff562533-8ae0-4fb1-ac90-f296f1d228ec" providerId="ADAL" clId="{8F6C072B-7632-4FB7-BA7C-898A93706DBE}" dt="2024-10-06T20:50:27.699" v="3188"/>
              <pc2:cmMkLst xmlns:pc2="http://schemas.microsoft.com/office/powerpoint/2019/9/main/command">
                <pc:docMk/>
                <pc:sldMk cId="1185012828" sldId="256"/>
                <pc2:cmMk id="{280A1972-4EDF-44B7-8071-BD5D4F765B48}"/>
              </pc2:cmMkLst>
            </pc226:cmChg>
          </p:ext>
        </pc:extLst>
      </pc:sldChg>
      <pc:sldChg chg="del">
        <pc:chgData name="Anastasiia DOROSHENKO" userId="ff562533-8ae0-4fb1-ac90-f296f1d228ec" providerId="ADAL" clId="{8F6C072B-7632-4FB7-BA7C-898A93706DBE}" dt="2024-10-03T13:09:09.221" v="2381" actId="2696"/>
        <pc:sldMkLst>
          <pc:docMk/>
          <pc:sldMk cId="3505869544" sldId="257"/>
        </pc:sldMkLst>
      </pc:sldChg>
      <pc:sldChg chg="modSp mod">
        <pc:chgData name="Anastasiia DOROSHENKO" userId="ff562533-8ae0-4fb1-ac90-f296f1d228ec" providerId="ADAL" clId="{8F6C072B-7632-4FB7-BA7C-898A93706DBE}" dt="2024-10-03T13:33:30.649" v="2696" actId="20577"/>
        <pc:sldMkLst>
          <pc:docMk/>
          <pc:sldMk cId="1042199877" sldId="258"/>
        </pc:sldMkLst>
        <pc:spChg chg="mod">
          <ac:chgData name="Anastasiia DOROSHENKO" userId="ff562533-8ae0-4fb1-ac90-f296f1d228ec" providerId="ADAL" clId="{8F6C072B-7632-4FB7-BA7C-898A93706DBE}" dt="2024-10-03T12:53:25.939" v="2048" actId="20577"/>
          <ac:spMkLst>
            <pc:docMk/>
            <pc:sldMk cId="1042199877" sldId="258"/>
            <ac:spMk id="2" creationId="{17569178-1003-22F4-8C30-C7189C5F2550}"/>
          </ac:spMkLst>
        </pc:spChg>
        <pc:spChg chg="mod">
          <ac:chgData name="Anastasiia DOROSHENKO" userId="ff562533-8ae0-4fb1-ac90-f296f1d228ec" providerId="ADAL" clId="{8F6C072B-7632-4FB7-BA7C-898A93706DBE}" dt="2024-10-03T13:33:30.649" v="2696" actId="20577"/>
          <ac:spMkLst>
            <pc:docMk/>
            <pc:sldMk cId="1042199877" sldId="258"/>
            <ac:spMk id="3" creationId="{02D86E9A-785E-F8C6-4B03-92660A6AB181}"/>
          </ac:spMkLst>
        </pc:spChg>
      </pc:sldChg>
      <pc:sldChg chg="addSp delSp modSp mod">
        <pc:chgData name="Anastasiia DOROSHENKO" userId="ff562533-8ae0-4fb1-ac90-f296f1d228ec" providerId="ADAL" clId="{8F6C072B-7632-4FB7-BA7C-898A93706DBE}" dt="2024-10-03T12:43:59.546" v="1785" actId="1076"/>
        <pc:sldMkLst>
          <pc:docMk/>
          <pc:sldMk cId="3231725891" sldId="260"/>
        </pc:sldMkLst>
        <pc:spChg chg="mod">
          <ac:chgData name="Anastasiia DOROSHENKO" userId="ff562533-8ae0-4fb1-ac90-f296f1d228ec" providerId="ADAL" clId="{8F6C072B-7632-4FB7-BA7C-898A93706DBE}" dt="2024-10-03T12:41:38.459" v="1769" actId="26606"/>
          <ac:spMkLst>
            <pc:docMk/>
            <pc:sldMk cId="3231725891" sldId="260"/>
            <ac:spMk id="2" creationId="{17569178-1003-22F4-8C30-C7189C5F2550}"/>
          </ac:spMkLst>
        </pc:spChg>
        <pc:spChg chg="mod">
          <ac:chgData name="Anastasiia DOROSHENKO" userId="ff562533-8ae0-4fb1-ac90-f296f1d228ec" providerId="ADAL" clId="{8F6C072B-7632-4FB7-BA7C-898A93706DBE}" dt="2024-10-03T12:43:32.529" v="1779" actId="20577"/>
          <ac:spMkLst>
            <pc:docMk/>
            <pc:sldMk cId="3231725891" sldId="260"/>
            <ac:spMk id="6" creationId="{0F7D8750-9F81-5C78-14F3-82565CD9C8F6}"/>
          </ac:spMkLst>
        </pc:spChg>
        <pc:spChg chg="add mod">
          <ac:chgData name="Anastasiia DOROSHENKO" userId="ff562533-8ae0-4fb1-ac90-f296f1d228ec" providerId="ADAL" clId="{8F6C072B-7632-4FB7-BA7C-898A93706DBE}" dt="2024-10-03T12:43:59.546" v="1785" actId="1076"/>
          <ac:spMkLst>
            <pc:docMk/>
            <pc:sldMk cId="3231725891" sldId="260"/>
            <ac:spMk id="7" creationId="{C172BF84-8086-D74F-4EDE-0D9184BA30DB}"/>
          </ac:spMkLst>
        </pc:spChg>
        <pc:spChg chg="add del">
          <ac:chgData name="Anastasiia DOROSHENKO" userId="ff562533-8ae0-4fb1-ac90-f296f1d228ec" providerId="ADAL" clId="{8F6C072B-7632-4FB7-BA7C-898A93706DBE}" dt="2024-10-03T12:41:38.459" v="1769" actId="26606"/>
          <ac:spMkLst>
            <pc:docMk/>
            <pc:sldMk cId="3231725891" sldId="260"/>
            <ac:spMk id="302" creationId="{2437C4A8-8E3A-4ADA-93B9-64737CE1ABB1}"/>
          </ac:spMkLst>
        </pc:spChg>
        <pc:spChg chg="add del">
          <ac:chgData name="Anastasiia DOROSHENKO" userId="ff562533-8ae0-4fb1-ac90-f296f1d228ec" providerId="ADAL" clId="{8F6C072B-7632-4FB7-BA7C-898A93706DBE}" dt="2024-10-03T12:41:38.459" v="1769" actId="26606"/>
          <ac:spMkLst>
            <pc:docMk/>
            <pc:sldMk cId="3231725891" sldId="260"/>
            <ac:spMk id="303" creationId="{13B6DAC6-0186-4D62-AD69-90B9C0411EA3}"/>
          </ac:spMkLst>
        </pc:spChg>
        <pc:spChg chg="add del">
          <ac:chgData name="Anastasiia DOROSHENKO" userId="ff562533-8ae0-4fb1-ac90-f296f1d228ec" providerId="ADAL" clId="{8F6C072B-7632-4FB7-BA7C-898A93706DBE}" dt="2024-10-03T12:41:38.459" v="1769" actId="26606"/>
          <ac:spMkLst>
            <pc:docMk/>
            <pc:sldMk cId="3231725891" sldId="260"/>
            <ac:spMk id="304" creationId="{8BD06E9B-D0BF-47A6-AE6D-EAD493128043}"/>
          </ac:spMkLst>
        </pc:spChg>
        <pc:spChg chg="add del">
          <ac:chgData name="Anastasiia DOROSHENKO" userId="ff562533-8ae0-4fb1-ac90-f296f1d228ec" providerId="ADAL" clId="{8F6C072B-7632-4FB7-BA7C-898A93706DBE}" dt="2024-10-03T12:41:38.459" v="1769" actId="26606"/>
          <ac:spMkLst>
            <pc:docMk/>
            <pc:sldMk cId="3231725891" sldId="260"/>
            <ac:spMk id="307" creationId="{429C64BC-8915-422E-9361-EE04C48FFD40}"/>
          </ac:spMkLst>
        </pc:spChg>
        <pc:spChg chg="add del">
          <ac:chgData name="Anastasiia DOROSHENKO" userId="ff562533-8ae0-4fb1-ac90-f296f1d228ec" providerId="ADAL" clId="{8F6C072B-7632-4FB7-BA7C-898A93706DBE}" dt="2024-10-03T12:41:16.692" v="1763" actId="26606"/>
          <ac:spMkLst>
            <pc:docMk/>
            <pc:sldMk cId="3231725891" sldId="260"/>
            <ac:spMk id="312" creationId="{1C582B07-D0F0-4B6B-A5D9-D2F192CB3A4E}"/>
          </ac:spMkLst>
        </pc:spChg>
        <pc:spChg chg="add del">
          <ac:chgData name="Anastasiia DOROSHENKO" userId="ff562533-8ae0-4fb1-ac90-f296f1d228ec" providerId="ADAL" clId="{8F6C072B-7632-4FB7-BA7C-898A93706DBE}" dt="2024-10-03T12:41:16.692" v="1763" actId="26606"/>
          <ac:spMkLst>
            <pc:docMk/>
            <pc:sldMk cId="3231725891" sldId="260"/>
            <ac:spMk id="347" creationId="{3C541D4F-11C2-4F36-B2A3-AB9028F2A078}"/>
          </ac:spMkLst>
        </pc:spChg>
        <pc:spChg chg="add del">
          <ac:chgData name="Anastasiia DOROSHENKO" userId="ff562533-8ae0-4fb1-ac90-f296f1d228ec" providerId="ADAL" clId="{8F6C072B-7632-4FB7-BA7C-898A93706DBE}" dt="2024-10-03T12:41:38.459" v="1769" actId="26606"/>
          <ac:spMkLst>
            <pc:docMk/>
            <pc:sldMk cId="3231725891" sldId="260"/>
            <ac:spMk id="349" creationId="{9E92C66B-792F-479F-B983-F47FEE1AB562}"/>
          </ac:spMkLst>
        </pc:spChg>
        <pc:spChg chg="add del">
          <ac:chgData name="Anastasiia DOROSHENKO" userId="ff562533-8ae0-4fb1-ac90-f296f1d228ec" providerId="ADAL" clId="{8F6C072B-7632-4FB7-BA7C-898A93706DBE}" dt="2024-10-03T12:41:38.459" v="1769" actId="26606"/>
          <ac:spMkLst>
            <pc:docMk/>
            <pc:sldMk cId="3231725891" sldId="260"/>
            <ac:spMk id="350" creationId="{1C582B07-D0F0-4B6B-A5D9-D2F192CB3A4E}"/>
          </ac:spMkLst>
        </pc:spChg>
        <pc:spChg chg="add del">
          <ac:chgData name="Anastasiia DOROSHENKO" userId="ff562533-8ae0-4fb1-ac90-f296f1d228ec" providerId="ADAL" clId="{8F6C072B-7632-4FB7-BA7C-898A93706DBE}" dt="2024-10-03T12:41:38.459" v="1769" actId="26606"/>
          <ac:spMkLst>
            <pc:docMk/>
            <pc:sldMk cId="3231725891" sldId="260"/>
            <ac:spMk id="351" creationId="{CFDF70F4-97B6-40D8-B1FA-9580DBD23934}"/>
          </ac:spMkLst>
        </pc:spChg>
        <pc:grpChg chg="add del">
          <ac:chgData name="Anastasiia DOROSHENKO" userId="ff562533-8ae0-4fb1-ac90-f296f1d228ec" providerId="ADAL" clId="{8F6C072B-7632-4FB7-BA7C-898A93706DBE}" dt="2024-10-03T12:41:38.459" v="1769" actId="26606"/>
          <ac:grpSpMkLst>
            <pc:docMk/>
            <pc:sldMk cId="3231725891" sldId="260"/>
            <ac:grpSpMk id="301" creationId="{748618E9-EE2D-4864-9EEE-58939BD4FBBA}"/>
          </ac:grpSpMkLst>
        </pc:grpChg>
        <pc:grpChg chg="add del">
          <ac:chgData name="Anastasiia DOROSHENKO" userId="ff562533-8ae0-4fb1-ac90-f296f1d228ec" providerId="ADAL" clId="{8F6C072B-7632-4FB7-BA7C-898A93706DBE}" dt="2024-10-03T12:41:38.459" v="1769" actId="26606"/>
          <ac:grpSpMkLst>
            <pc:docMk/>
            <pc:sldMk cId="3231725891" sldId="260"/>
            <ac:grpSpMk id="305" creationId="{A0297160-077C-4B0C-9F1E-6519CEDB84C4}"/>
          </ac:grpSpMkLst>
        </pc:grpChg>
        <pc:grpChg chg="add del">
          <ac:chgData name="Anastasiia DOROSHENKO" userId="ff562533-8ae0-4fb1-ac90-f296f1d228ec" providerId="ADAL" clId="{8F6C072B-7632-4FB7-BA7C-898A93706DBE}" dt="2024-10-03T12:41:16.692" v="1763" actId="26606"/>
          <ac:grpSpMkLst>
            <pc:docMk/>
            <pc:sldMk cId="3231725891" sldId="260"/>
            <ac:grpSpMk id="314" creationId="{5591A4A5-C00F-4B45-9735-FD2841BF348B}"/>
          </ac:grpSpMkLst>
        </pc:grpChg>
        <pc:grpChg chg="add del">
          <ac:chgData name="Anastasiia DOROSHENKO" userId="ff562533-8ae0-4fb1-ac90-f296f1d228ec" providerId="ADAL" clId="{8F6C072B-7632-4FB7-BA7C-898A93706DBE}" dt="2024-10-03T12:41:38.459" v="1769" actId="26606"/>
          <ac:grpSpMkLst>
            <pc:docMk/>
            <pc:sldMk cId="3231725891" sldId="260"/>
            <ac:grpSpMk id="316" creationId="{807F70BA-21EF-4B7D-ACFF-D02E136D44B5}"/>
          </ac:grpSpMkLst>
        </pc:grpChg>
        <pc:picChg chg="add mod">
          <ac:chgData name="Anastasiia DOROSHENKO" userId="ff562533-8ae0-4fb1-ac90-f296f1d228ec" providerId="ADAL" clId="{8F6C072B-7632-4FB7-BA7C-898A93706DBE}" dt="2024-10-03T12:41:38.459" v="1769" actId="26606"/>
          <ac:picMkLst>
            <pc:docMk/>
            <pc:sldMk cId="3231725891" sldId="260"/>
            <ac:picMk id="4" creationId="{F3F162D9-D9D2-9266-49F0-1BA4BDEEEC3E}"/>
          </ac:picMkLst>
        </pc:picChg>
        <pc:picChg chg="del">
          <ac:chgData name="Anastasiia DOROSHENKO" userId="ff562533-8ae0-4fb1-ac90-f296f1d228ec" providerId="ADAL" clId="{8F6C072B-7632-4FB7-BA7C-898A93706DBE}" dt="2024-10-03T12:41:07.598" v="1757" actId="478"/>
          <ac:picMkLst>
            <pc:docMk/>
            <pc:sldMk cId="3231725891" sldId="260"/>
            <ac:picMk id="5" creationId="{ABDDEA0B-66BD-A5E3-588A-C8B62A9D5430}"/>
          </ac:picMkLst>
        </pc:picChg>
      </pc:sldChg>
      <pc:sldChg chg="modSp mod">
        <pc:chgData name="Anastasiia DOROSHENKO" userId="ff562533-8ae0-4fb1-ac90-f296f1d228ec" providerId="ADAL" clId="{8F6C072B-7632-4FB7-BA7C-898A93706DBE}" dt="2024-10-03T12:17:27.582" v="1559" actId="20577"/>
        <pc:sldMkLst>
          <pc:docMk/>
          <pc:sldMk cId="997036473" sldId="261"/>
        </pc:sldMkLst>
        <pc:spChg chg="mod">
          <ac:chgData name="Anastasiia DOROSHENKO" userId="ff562533-8ae0-4fb1-ac90-f296f1d228ec" providerId="ADAL" clId="{8F6C072B-7632-4FB7-BA7C-898A93706DBE}" dt="2024-10-03T12:17:27.582" v="1559" actId="20577"/>
          <ac:spMkLst>
            <pc:docMk/>
            <pc:sldMk cId="997036473" sldId="261"/>
            <ac:spMk id="3" creationId="{02D86E9A-785E-F8C6-4B03-92660A6AB181}"/>
          </ac:spMkLst>
        </pc:spChg>
      </pc:sldChg>
      <pc:sldChg chg="modSp mod">
        <pc:chgData name="Anastasiia DOROSHENKO" userId="ff562533-8ae0-4fb1-ac90-f296f1d228ec" providerId="ADAL" clId="{8F6C072B-7632-4FB7-BA7C-898A93706DBE}" dt="2024-10-03T13:08:59.877" v="2380" actId="12"/>
        <pc:sldMkLst>
          <pc:docMk/>
          <pc:sldMk cId="3850246438" sldId="262"/>
        </pc:sldMkLst>
        <pc:spChg chg="mod">
          <ac:chgData name="Anastasiia DOROSHENKO" userId="ff562533-8ae0-4fb1-ac90-f296f1d228ec" providerId="ADAL" clId="{8F6C072B-7632-4FB7-BA7C-898A93706DBE}" dt="2024-10-03T13:08:59.877" v="2380" actId="12"/>
          <ac:spMkLst>
            <pc:docMk/>
            <pc:sldMk cId="3850246438" sldId="262"/>
            <ac:spMk id="4" creationId="{BB5D98FE-9C02-62F3-5E9D-6BA42FC67CE7}"/>
          </ac:spMkLst>
        </pc:spChg>
      </pc:sldChg>
      <pc:sldChg chg="addSp delSp modSp mod">
        <pc:chgData name="Anastasiia DOROSHENKO" userId="ff562533-8ae0-4fb1-ac90-f296f1d228ec" providerId="ADAL" clId="{8F6C072B-7632-4FB7-BA7C-898A93706DBE}" dt="2024-10-06T20:48:35.857" v="3187" actId="1076"/>
        <pc:sldMkLst>
          <pc:docMk/>
          <pc:sldMk cId="1765720724" sldId="264"/>
        </pc:sldMkLst>
        <pc:spChg chg="mod">
          <ac:chgData name="Anastasiia DOROSHENKO" userId="ff562533-8ae0-4fb1-ac90-f296f1d228ec" providerId="ADAL" clId="{8F6C072B-7632-4FB7-BA7C-898A93706DBE}" dt="2024-10-03T12:38:52.856" v="1750" actId="14100"/>
          <ac:spMkLst>
            <pc:docMk/>
            <pc:sldMk cId="1765720724" sldId="264"/>
            <ac:spMk id="2" creationId="{17569178-1003-22F4-8C30-C7189C5F2550}"/>
          </ac:spMkLst>
        </pc:spChg>
        <pc:spChg chg="mod">
          <ac:chgData name="Anastasiia DOROSHENKO" userId="ff562533-8ae0-4fb1-ac90-f296f1d228ec" providerId="ADAL" clId="{8F6C072B-7632-4FB7-BA7C-898A93706DBE}" dt="2024-10-06T20:48:35.857" v="3187" actId="1076"/>
          <ac:spMkLst>
            <pc:docMk/>
            <pc:sldMk cId="1765720724" sldId="264"/>
            <ac:spMk id="3" creationId="{02D86E9A-785E-F8C6-4B03-92660A6AB181}"/>
          </ac:spMkLst>
        </pc:spChg>
        <pc:spChg chg="add mod">
          <ac:chgData name="Anastasiia DOROSHENKO" userId="ff562533-8ae0-4fb1-ac90-f296f1d228ec" providerId="ADAL" clId="{8F6C072B-7632-4FB7-BA7C-898A93706DBE}" dt="2024-10-03T12:44:53.039" v="1799" actId="20577"/>
          <ac:spMkLst>
            <pc:docMk/>
            <pc:sldMk cId="1765720724" sldId="264"/>
            <ac:spMk id="5" creationId="{44A3BFF4-05D5-DD8C-589C-D0D944AD106B}"/>
          </ac:spMkLst>
        </pc:spChg>
        <pc:spChg chg="del">
          <ac:chgData name="Anastasiia DOROSHENKO" userId="ff562533-8ae0-4fb1-ac90-f296f1d228ec" providerId="ADAL" clId="{8F6C072B-7632-4FB7-BA7C-898A93706DBE}" dt="2024-10-03T12:38:26.107" v="1744" actId="26606"/>
          <ac:spMkLst>
            <pc:docMk/>
            <pc:sldMk cId="1765720724" sldId="264"/>
            <ac:spMk id="160" creationId="{2437C4A8-8E3A-4ADA-93B9-64737CE1ABB1}"/>
          </ac:spMkLst>
        </pc:spChg>
        <pc:spChg chg="del">
          <ac:chgData name="Anastasiia DOROSHENKO" userId="ff562533-8ae0-4fb1-ac90-f296f1d228ec" providerId="ADAL" clId="{8F6C072B-7632-4FB7-BA7C-898A93706DBE}" dt="2024-10-03T12:38:26.107" v="1744" actId="26606"/>
          <ac:spMkLst>
            <pc:docMk/>
            <pc:sldMk cId="1765720724" sldId="264"/>
            <ac:spMk id="162" creationId="{BA6285CA-6AFA-4F27-AFB5-1B32CDE09B1A}"/>
          </ac:spMkLst>
        </pc:spChg>
        <pc:spChg chg="del">
          <ac:chgData name="Anastasiia DOROSHENKO" userId="ff562533-8ae0-4fb1-ac90-f296f1d228ec" providerId="ADAL" clId="{8F6C072B-7632-4FB7-BA7C-898A93706DBE}" dt="2024-10-03T12:38:26.107" v="1744" actId="26606"/>
          <ac:spMkLst>
            <pc:docMk/>
            <pc:sldMk cId="1765720724" sldId="264"/>
            <ac:spMk id="164" creationId="{DD5B1FFE-F94F-4D15-8DF0-16558755F8A4}"/>
          </ac:spMkLst>
        </pc:spChg>
        <pc:spChg chg="del">
          <ac:chgData name="Anastasiia DOROSHENKO" userId="ff562533-8ae0-4fb1-ac90-f296f1d228ec" providerId="ADAL" clId="{8F6C072B-7632-4FB7-BA7C-898A93706DBE}" dt="2024-10-03T12:38:26.107" v="1744" actId="26606"/>
          <ac:spMkLst>
            <pc:docMk/>
            <pc:sldMk cId="1765720724" sldId="264"/>
            <ac:spMk id="199" creationId="{592AC99E-ADE8-429A-A4E4-4C1BCA76FE65}"/>
          </ac:spMkLst>
        </pc:spChg>
        <pc:spChg chg="add">
          <ac:chgData name="Anastasiia DOROSHENKO" userId="ff562533-8ae0-4fb1-ac90-f296f1d228ec" providerId="ADAL" clId="{8F6C072B-7632-4FB7-BA7C-898A93706DBE}" dt="2024-10-03T12:38:26.107" v="1744" actId="26606"/>
          <ac:spMkLst>
            <pc:docMk/>
            <pc:sldMk cId="1765720724" sldId="264"/>
            <ac:spMk id="221" creationId="{1C582B07-D0F0-4B6B-A5D9-D2F192CB3A4E}"/>
          </ac:spMkLst>
        </pc:spChg>
        <pc:spChg chg="add">
          <ac:chgData name="Anastasiia DOROSHENKO" userId="ff562533-8ae0-4fb1-ac90-f296f1d228ec" providerId="ADAL" clId="{8F6C072B-7632-4FB7-BA7C-898A93706DBE}" dt="2024-10-03T12:38:26.107" v="1744" actId="26606"/>
          <ac:spMkLst>
            <pc:docMk/>
            <pc:sldMk cId="1765720724" sldId="264"/>
            <ac:spMk id="256" creationId="{3C541D4F-11C2-4F36-B2A3-AB9028F2A078}"/>
          </ac:spMkLst>
        </pc:spChg>
        <pc:grpChg chg="del">
          <ac:chgData name="Anastasiia DOROSHENKO" userId="ff562533-8ae0-4fb1-ac90-f296f1d228ec" providerId="ADAL" clId="{8F6C072B-7632-4FB7-BA7C-898A93706DBE}" dt="2024-10-03T12:38:26.107" v="1744" actId="26606"/>
          <ac:grpSpMkLst>
            <pc:docMk/>
            <pc:sldMk cId="1765720724" sldId="264"/>
            <ac:grpSpMk id="127" creationId="{748618E9-EE2D-4864-9EEE-58939BD4FBBA}"/>
          </ac:grpSpMkLst>
        </pc:grpChg>
        <pc:grpChg chg="del">
          <ac:chgData name="Anastasiia DOROSHENKO" userId="ff562533-8ae0-4fb1-ac90-f296f1d228ec" providerId="ADAL" clId="{8F6C072B-7632-4FB7-BA7C-898A93706DBE}" dt="2024-10-03T12:38:26.107" v="1744" actId="26606"/>
          <ac:grpSpMkLst>
            <pc:docMk/>
            <pc:sldMk cId="1765720724" sldId="264"/>
            <ac:grpSpMk id="215" creationId="{20BEF124-51AA-4E93-80BE-A505FBC283FF}"/>
          </ac:grpSpMkLst>
        </pc:grpChg>
        <pc:grpChg chg="add">
          <ac:chgData name="Anastasiia DOROSHENKO" userId="ff562533-8ae0-4fb1-ac90-f296f1d228ec" providerId="ADAL" clId="{8F6C072B-7632-4FB7-BA7C-898A93706DBE}" dt="2024-10-03T12:38:26.107" v="1744" actId="26606"/>
          <ac:grpSpMkLst>
            <pc:docMk/>
            <pc:sldMk cId="1765720724" sldId="264"/>
            <ac:grpSpMk id="223" creationId="{5591A4A5-C00F-4B45-9735-FD2841BF348B}"/>
          </ac:grpSpMkLst>
        </pc:grpChg>
        <pc:picChg chg="add mod">
          <ac:chgData name="Anastasiia DOROSHENKO" userId="ff562533-8ae0-4fb1-ac90-f296f1d228ec" providerId="ADAL" clId="{8F6C072B-7632-4FB7-BA7C-898A93706DBE}" dt="2024-10-03T12:39:18.184" v="1752" actId="1076"/>
          <ac:picMkLst>
            <pc:docMk/>
            <pc:sldMk cId="1765720724" sldId="264"/>
            <ac:picMk id="4" creationId="{E516560C-6567-1B48-8DA0-E8FC68761EE8}"/>
          </ac:picMkLst>
        </pc:picChg>
      </pc:sldChg>
      <pc:sldChg chg="modSp mod">
        <pc:chgData name="Anastasiia DOROSHENKO" userId="ff562533-8ae0-4fb1-ac90-f296f1d228ec" providerId="ADAL" clId="{8F6C072B-7632-4FB7-BA7C-898A93706DBE}" dt="2024-10-03T13:43:19.723" v="2922" actId="20577"/>
        <pc:sldMkLst>
          <pc:docMk/>
          <pc:sldMk cId="4044221353" sldId="265"/>
        </pc:sldMkLst>
        <pc:spChg chg="mod">
          <ac:chgData name="Anastasiia DOROSHENKO" userId="ff562533-8ae0-4fb1-ac90-f296f1d228ec" providerId="ADAL" clId="{8F6C072B-7632-4FB7-BA7C-898A93706DBE}" dt="2024-10-03T13:43:19.723" v="2922" actId="20577"/>
          <ac:spMkLst>
            <pc:docMk/>
            <pc:sldMk cId="4044221353" sldId="265"/>
            <ac:spMk id="3" creationId="{02D86E9A-785E-F8C6-4B03-92660A6AB181}"/>
          </ac:spMkLst>
        </pc:spChg>
      </pc:sldChg>
      <pc:sldChg chg="modSp mod">
        <pc:chgData name="Anastasiia DOROSHENKO" userId="ff562533-8ae0-4fb1-ac90-f296f1d228ec" providerId="ADAL" clId="{8F6C072B-7632-4FB7-BA7C-898A93706DBE}" dt="2024-10-03T13:42:41.712" v="2893" actId="20577"/>
        <pc:sldMkLst>
          <pc:docMk/>
          <pc:sldMk cId="181986346" sldId="266"/>
        </pc:sldMkLst>
        <pc:spChg chg="mod">
          <ac:chgData name="Anastasiia DOROSHENKO" userId="ff562533-8ae0-4fb1-ac90-f296f1d228ec" providerId="ADAL" clId="{8F6C072B-7632-4FB7-BA7C-898A93706DBE}" dt="2024-10-03T13:42:41.712" v="2893" actId="20577"/>
          <ac:spMkLst>
            <pc:docMk/>
            <pc:sldMk cId="181986346" sldId="266"/>
            <ac:spMk id="3" creationId="{02D86E9A-785E-F8C6-4B03-92660A6AB181}"/>
          </ac:spMkLst>
        </pc:spChg>
      </pc:sldChg>
      <pc:sldChg chg="modSp mod">
        <pc:chgData name="Anastasiia DOROSHENKO" userId="ff562533-8ae0-4fb1-ac90-f296f1d228ec" providerId="ADAL" clId="{8F6C072B-7632-4FB7-BA7C-898A93706DBE}" dt="2024-10-06T18:40:24.376" v="3016" actId="20577"/>
        <pc:sldMkLst>
          <pc:docMk/>
          <pc:sldMk cId="3010006117" sldId="267"/>
        </pc:sldMkLst>
        <pc:spChg chg="mod">
          <ac:chgData name="Anastasiia DOROSHENKO" userId="ff562533-8ae0-4fb1-ac90-f296f1d228ec" providerId="ADAL" clId="{8F6C072B-7632-4FB7-BA7C-898A93706DBE}" dt="2024-10-03T13:15:47.576" v="2392" actId="1076"/>
          <ac:spMkLst>
            <pc:docMk/>
            <pc:sldMk cId="3010006117" sldId="267"/>
            <ac:spMk id="2" creationId="{17569178-1003-22F4-8C30-C7189C5F2550}"/>
          </ac:spMkLst>
        </pc:spChg>
        <pc:spChg chg="mod">
          <ac:chgData name="Anastasiia DOROSHENKO" userId="ff562533-8ae0-4fb1-ac90-f296f1d228ec" providerId="ADAL" clId="{8F6C072B-7632-4FB7-BA7C-898A93706DBE}" dt="2024-10-06T18:40:24.376" v="3016" actId="20577"/>
          <ac:spMkLst>
            <pc:docMk/>
            <pc:sldMk cId="3010006117" sldId="267"/>
            <ac:spMk id="3" creationId="{02D86E9A-785E-F8C6-4B03-92660A6AB181}"/>
          </ac:spMkLst>
        </pc:spChg>
      </pc:sldChg>
      <pc:sldChg chg="modSp mod">
        <pc:chgData name="Anastasiia DOROSHENKO" userId="ff562533-8ae0-4fb1-ac90-f296f1d228ec" providerId="ADAL" clId="{8F6C072B-7632-4FB7-BA7C-898A93706DBE}" dt="2024-10-03T13:41:13.519" v="2885" actId="20577"/>
        <pc:sldMkLst>
          <pc:docMk/>
          <pc:sldMk cId="564526446" sldId="268"/>
        </pc:sldMkLst>
        <pc:spChg chg="mod">
          <ac:chgData name="Anastasiia DOROSHENKO" userId="ff562533-8ae0-4fb1-ac90-f296f1d228ec" providerId="ADAL" clId="{8F6C072B-7632-4FB7-BA7C-898A93706DBE}" dt="2024-10-03T13:41:13.519" v="2885" actId="20577"/>
          <ac:spMkLst>
            <pc:docMk/>
            <pc:sldMk cId="564526446" sldId="268"/>
            <ac:spMk id="3" creationId="{02D86E9A-785E-F8C6-4B03-92660A6AB181}"/>
          </ac:spMkLst>
        </pc:spChg>
      </pc:sldChg>
      <pc:sldChg chg="modSp mod">
        <pc:chgData name="Anastasiia DOROSHENKO" userId="ff562533-8ae0-4fb1-ac90-f296f1d228ec" providerId="ADAL" clId="{8F6C072B-7632-4FB7-BA7C-898A93706DBE}" dt="2024-10-03T13:39:41.018" v="2855" actId="20577"/>
        <pc:sldMkLst>
          <pc:docMk/>
          <pc:sldMk cId="397550032" sldId="269"/>
        </pc:sldMkLst>
        <pc:spChg chg="mod">
          <ac:chgData name="Anastasiia DOROSHENKO" userId="ff562533-8ae0-4fb1-ac90-f296f1d228ec" providerId="ADAL" clId="{8F6C072B-7632-4FB7-BA7C-898A93706DBE}" dt="2024-10-03T13:39:41.018" v="2855" actId="20577"/>
          <ac:spMkLst>
            <pc:docMk/>
            <pc:sldMk cId="397550032" sldId="269"/>
            <ac:spMk id="3" creationId="{02D86E9A-785E-F8C6-4B03-92660A6AB181}"/>
          </ac:spMkLst>
        </pc:spChg>
      </pc:sldChg>
      <pc:sldChg chg="modSp mod">
        <pc:chgData name="Anastasiia DOROSHENKO" userId="ff562533-8ae0-4fb1-ac90-f296f1d228ec" providerId="ADAL" clId="{8F6C072B-7632-4FB7-BA7C-898A93706DBE}" dt="2024-10-03T13:40:17.248" v="2875" actId="20577"/>
        <pc:sldMkLst>
          <pc:docMk/>
          <pc:sldMk cId="114264721" sldId="270"/>
        </pc:sldMkLst>
        <pc:spChg chg="mod">
          <ac:chgData name="Anastasiia DOROSHENKO" userId="ff562533-8ae0-4fb1-ac90-f296f1d228ec" providerId="ADAL" clId="{8F6C072B-7632-4FB7-BA7C-898A93706DBE}" dt="2024-10-03T13:40:17.248" v="2875" actId="20577"/>
          <ac:spMkLst>
            <pc:docMk/>
            <pc:sldMk cId="114264721" sldId="270"/>
            <ac:spMk id="3" creationId="{02D86E9A-785E-F8C6-4B03-92660A6AB181}"/>
          </ac:spMkLst>
        </pc:spChg>
      </pc:sldChg>
      <pc:sldChg chg="modSp mod">
        <pc:chgData name="Anastasiia DOROSHENKO" userId="ff562533-8ae0-4fb1-ac90-f296f1d228ec" providerId="ADAL" clId="{8F6C072B-7632-4FB7-BA7C-898A93706DBE}" dt="2024-10-03T13:39:21.636" v="2821" actId="20577"/>
        <pc:sldMkLst>
          <pc:docMk/>
          <pc:sldMk cId="2630640274" sldId="271"/>
        </pc:sldMkLst>
        <pc:spChg chg="mod">
          <ac:chgData name="Anastasiia DOROSHENKO" userId="ff562533-8ae0-4fb1-ac90-f296f1d228ec" providerId="ADAL" clId="{8F6C072B-7632-4FB7-BA7C-898A93706DBE}" dt="2024-10-03T13:39:21.636" v="2821" actId="20577"/>
          <ac:spMkLst>
            <pc:docMk/>
            <pc:sldMk cId="2630640274" sldId="271"/>
            <ac:spMk id="3" creationId="{02D86E9A-785E-F8C6-4B03-92660A6AB181}"/>
          </ac:spMkLst>
        </pc:spChg>
      </pc:sldChg>
      <pc:sldChg chg="modSp mod">
        <pc:chgData name="Anastasiia DOROSHENKO" userId="ff562533-8ae0-4fb1-ac90-f296f1d228ec" providerId="ADAL" clId="{8F6C072B-7632-4FB7-BA7C-898A93706DBE}" dt="2024-10-03T13:48:10.428" v="2971" actId="5793"/>
        <pc:sldMkLst>
          <pc:docMk/>
          <pc:sldMk cId="755147591" sldId="272"/>
        </pc:sldMkLst>
        <pc:spChg chg="mod">
          <ac:chgData name="Anastasiia DOROSHENKO" userId="ff562533-8ae0-4fb1-ac90-f296f1d228ec" providerId="ADAL" clId="{8F6C072B-7632-4FB7-BA7C-898A93706DBE}" dt="2024-10-03T06:44:11.237" v="166" actId="20577"/>
          <ac:spMkLst>
            <pc:docMk/>
            <pc:sldMk cId="755147591" sldId="272"/>
            <ac:spMk id="2" creationId="{17569178-1003-22F4-8C30-C7189C5F2550}"/>
          </ac:spMkLst>
        </pc:spChg>
        <pc:spChg chg="mod">
          <ac:chgData name="Anastasiia DOROSHENKO" userId="ff562533-8ae0-4fb1-ac90-f296f1d228ec" providerId="ADAL" clId="{8F6C072B-7632-4FB7-BA7C-898A93706DBE}" dt="2024-10-03T13:48:10.428" v="2971" actId="5793"/>
          <ac:spMkLst>
            <pc:docMk/>
            <pc:sldMk cId="755147591" sldId="272"/>
            <ac:spMk id="3" creationId="{02D86E9A-785E-F8C6-4B03-92660A6AB181}"/>
          </ac:spMkLst>
        </pc:spChg>
      </pc:sldChg>
      <pc:sldChg chg="modSp mod">
        <pc:chgData name="Anastasiia DOROSHENKO" userId="ff562533-8ae0-4fb1-ac90-f296f1d228ec" providerId="ADAL" clId="{8F6C072B-7632-4FB7-BA7C-898A93706DBE}" dt="2024-10-03T13:10:58.209" v="2386" actId="108"/>
        <pc:sldMkLst>
          <pc:docMk/>
          <pc:sldMk cId="4126275305" sldId="273"/>
        </pc:sldMkLst>
        <pc:spChg chg="mod">
          <ac:chgData name="Anastasiia DOROSHENKO" userId="ff562533-8ae0-4fb1-ac90-f296f1d228ec" providerId="ADAL" clId="{8F6C072B-7632-4FB7-BA7C-898A93706DBE}" dt="2024-10-03T07:27:44.169" v="198" actId="20577"/>
          <ac:spMkLst>
            <pc:docMk/>
            <pc:sldMk cId="4126275305" sldId="273"/>
            <ac:spMk id="2" creationId="{17569178-1003-22F4-8C30-C7189C5F2550}"/>
          </ac:spMkLst>
        </pc:spChg>
        <pc:spChg chg="mod">
          <ac:chgData name="Anastasiia DOROSHENKO" userId="ff562533-8ae0-4fb1-ac90-f296f1d228ec" providerId="ADAL" clId="{8F6C072B-7632-4FB7-BA7C-898A93706DBE}" dt="2024-10-03T13:10:58.209" v="2386" actId="108"/>
          <ac:spMkLst>
            <pc:docMk/>
            <pc:sldMk cId="4126275305" sldId="273"/>
            <ac:spMk id="3" creationId="{02D86E9A-785E-F8C6-4B03-92660A6AB181}"/>
          </ac:spMkLst>
        </pc:spChg>
      </pc:sldChg>
      <pc:sldChg chg="new del">
        <pc:chgData name="Anastasiia DOROSHENKO" userId="ff562533-8ae0-4fb1-ac90-f296f1d228ec" providerId="ADAL" clId="{8F6C072B-7632-4FB7-BA7C-898A93706DBE}" dt="2024-10-03T12:24:39.238" v="1741" actId="2696"/>
        <pc:sldMkLst>
          <pc:docMk/>
          <pc:sldMk cId="786127018" sldId="274"/>
        </pc:sldMkLst>
      </pc:sldChg>
      <pc:sldChg chg="modSp add mod">
        <pc:chgData name="Anastasiia DOROSHENKO" userId="ff562533-8ae0-4fb1-ac90-f296f1d228ec" providerId="ADAL" clId="{8F6C072B-7632-4FB7-BA7C-898A93706DBE}" dt="2024-10-03T13:35:49.378" v="2745" actId="20577"/>
        <pc:sldMkLst>
          <pc:docMk/>
          <pc:sldMk cId="1900439082" sldId="275"/>
        </pc:sldMkLst>
        <pc:spChg chg="mod">
          <ac:chgData name="Anastasiia DOROSHENKO" userId="ff562533-8ae0-4fb1-ac90-f296f1d228ec" providerId="ADAL" clId="{8F6C072B-7632-4FB7-BA7C-898A93706DBE}" dt="2024-10-03T13:35:49.378" v="2745" actId="20577"/>
          <ac:spMkLst>
            <pc:docMk/>
            <pc:sldMk cId="1900439082" sldId="275"/>
            <ac:spMk id="3" creationId="{02D86E9A-785E-F8C6-4B03-92660A6AB181}"/>
          </ac:spMkLst>
        </pc:spChg>
      </pc:sldChg>
      <pc:sldChg chg="addSp modSp add mod">
        <pc:chgData name="Anastasiia DOROSHENKO" userId="ff562533-8ae0-4fb1-ac90-f296f1d228ec" providerId="ADAL" clId="{8F6C072B-7632-4FB7-BA7C-898A93706DBE}" dt="2024-10-03T13:33:47.527" v="2697" actId="108"/>
        <pc:sldMkLst>
          <pc:docMk/>
          <pc:sldMk cId="3807501049" sldId="276"/>
        </pc:sldMkLst>
        <pc:spChg chg="mod">
          <ac:chgData name="Anastasiia DOROSHENKO" userId="ff562533-8ae0-4fb1-ac90-f296f1d228ec" providerId="ADAL" clId="{8F6C072B-7632-4FB7-BA7C-898A93706DBE}" dt="2024-10-03T12:53:34.018" v="2078" actId="20577"/>
          <ac:spMkLst>
            <pc:docMk/>
            <pc:sldMk cId="3807501049" sldId="276"/>
            <ac:spMk id="2" creationId="{17569178-1003-22F4-8C30-C7189C5F2550}"/>
          </ac:spMkLst>
        </pc:spChg>
        <pc:spChg chg="mod">
          <ac:chgData name="Anastasiia DOROSHENKO" userId="ff562533-8ae0-4fb1-ac90-f296f1d228ec" providerId="ADAL" clId="{8F6C072B-7632-4FB7-BA7C-898A93706DBE}" dt="2024-10-03T13:33:47.527" v="2697" actId="108"/>
          <ac:spMkLst>
            <pc:docMk/>
            <pc:sldMk cId="3807501049" sldId="276"/>
            <ac:spMk id="3" creationId="{02D86E9A-785E-F8C6-4B03-92660A6AB181}"/>
          </ac:spMkLst>
        </pc:spChg>
        <pc:spChg chg="add mod">
          <ac:chgData name="Anastasiia DOROSHENKO" userId="ff562533-8ae0-4fb1-ac90-f296f1d228ec" providerId="ADAL" clId="{8F6C072B-7632-4FB7-BA7C-898A93706DBE}" dt="2024-10-03T13:01:53.336" v="2186" actId="1076"/>
          <ac:spMkLst>
            <pc:docMk/>
            <pc:sldMk cId="3807501049" sldId="276"/>
            <ac:spMk id="4" creationId="{83C323AB-9279-A54F-8474-E2120C99D066}"/>
          </ac:spMkLst>
        </pc:spChg>
        <pc:spChg chg="add mod">
          <ac:chgData name="Anastasiia DOROSHENKO" userId="ff562533-8ae0-4fb1-ac90-f296f1d228ec" providerId="ADAL" clId="{8F6C072B-7632-4FB7-BA7C-898A93706DBE}" dt="2024-10-03T13:05:41.375" v="2372" actId="115"/>
          <ac:spMkLst>
            <pc:docMk/>
            <pc:sldMk cId="3807501049" sldId="276"/>
            <ac:spMk id="5" creationId="{A13333CA-8CFC-0CDA-E9CF-DCD8BE6367DC}"/>
          </ac:spMkLst>
        </pc:spChg>
      </pc:sldChg>
      <pc:sldChg chg="addSp delSp modSp add mod">
        <pc:chgData name="Anastasiia DOROSHENKO" userId="ff562533-8ae0-4fb1-ac90-f296f1d228ec" providerId="ADAL" clId="{8F6C072B-7632-4FB7-BA7C-898A93706DBE}" dt="2024-10-06T20:41:50.186" v="3121" actId="14100"/>
        <pc:sldMkLst>
          <pc:docMk/>
          <pc:sldMk cId="3234372600" sldId="277"/>
        </pc:sldMkLst>
        <pc:spChg chg="mod">
          <ac:chgData name="Anastasiia DOROSHENKO" userId="ff562533-8ae0-4fb1-ac90-f296f1d228ec" providerId="ADAL" clId="{8F6C072B-7632-4FB7-BA7C-898A93706DBE}" dt="2024-10-06T20:40:35.290" v="3093" actId="1076"/>
          <ac:spMkLst>
            <pc:docMk/>
            <pc:sldMk cId="3234372600" sldId="277"/>
            <ac:spMk id="2" creationId="{17569178-1003-22F4-8C30-C7189C5F2550}"/>
          </ac:spMkLst>
        </pc:spChg>
        <pc:spChg chg="add del mod">
          <ac:chgData name="Anastasiia DOROSHENKO" userId="ff562533-8ae0-4fb1-ac90-f296f1d228ec" providerId="ADAL" clId="{8F6C072B-7632-4FB7-BA7C-898A93706DBE}" dt="2024-10-06T20:39:42.964" v="3091"/>
          <ac:spMkLst>
            <pc:docMk/>
            <pc:sldMk cId="3234372600" sldId="277"/>
            <ac:spMk id="3" creationId="{C9B28062-59EA-D98A-D661-2E72AAD1C790}"/>
          </ac:spMkLst>
        </pc:spChg>
        <pc:spChg chg="add mod">
          <ac:chgData name="Anastasiia DOROSHENKO" userId="ff562533-8ae0-4fb1-ac90-f296f1d228ec" providerId="ADAL" clId="{8F6C072B-7632-4FB7-BA7C-898A93706DBE}" dt="2024-10-06T20:41:50.186" v="3121" actId="14100"/>
          <ac:spMkLst>
            <pc:docMk/>
            <pc:sldMk cId="3234372600" sldId="277"/>
            <ac:spMk id="5" creationId="{974EDC55-56A2-F991-ADF6-1A771B5C41CE}"/>
          </ac:spMkLst>
        </pc:spChg>
        <pc:spChg chg="mod">
          <ac:chgData name="Anastasiia DOROSHENKO" userId="ff562533-8ae0-4fb1-ac90-f296f1d228ec" providerId="ADAL" clId="{8F6C072B-7632-4FB7-BA7C-898A93706DBE}" dt="2024-10-06T18:16:06.259" v="3015" actId="14100"/>
          <ac:spMkLst>
            <pc:docMk/>
            <pc:sldMk cId="3234372600" sldId="277"/>
            <ac:spMk id="6" creationId="{0F7D8750-9F81-5C78-14F3-82565CD9C8F6}"/>
          </ac:spMkLst>
        </pc:spChg>
        <pc:spChg chg="del mod">
          <ac:chgData name="Anastasiia DOROSHENKO" userId="ff562533-8ae0-4fb1-ac90-f296f1d228ec" providerId="ADAL" clId="{8F6C072B-7632-4FB7-BA7C-898A93706DBE}" dt="2024-10-06T18:15:54.257" v="3009" actId="478"/>
          <ac:spMkLst>
            <pc:docMk/>
            <pc:sldMk cId="3234372600" sldId="277"/>
            <ac:spMk id="7" creationId="{C172BF84-8086-D74F-4EDE-0D9184BA30DB}"/>
          </ac:spMkLst>
        </pc:spChg>
        <pc:spChg chg="del">
          <ac:chgData name="Anastasiia DOROSHENKO" userId="ff562533-8ae0-4fb1-ac90-f296f1d228ec" providerId="ADAL" clId="{8F6C072B-7632-4FB7-BA7C-898A93706DBE}" dt="2024-10-06T18:15:01.532" v="2975" actId="26606"/>
          <ac:spMkLst>
            <pc:docMk/>
            <pc:sldMk cId="3234372600" sldId="277"/>
            <ac:spMk id="302" creationId="{2437C4A8-8E3A-4ADA-93B9-64737CE1ABB1}"/>
          </ac:spMkLst>
        </pc:spChg>
        <pc:spChg chg="del">
          <ac:chgData name="Anastasiia DOROSHENKO" userId="ff562533-8ae0-4fb1-ac90-f296f1d228ec" providerId="ADAL" clId="{8F6C072B-7632-4FB7-BA7C-898A93706DBE}" dt="2024-10-06T18:15:01.532" v="2975" actId="26606"/>
          <ac:spMkLst>
            <pc:docMk/>
            <pc:sldMk cId="3234372600" sldId="277"/>
            <ac:spMk id="303" creationId="{13B6DAC6-0186-4D62-AD69-90B9C0411EA3}"/>
          </ac:spMkLst>
        </pc:spChg>
        <pc:spChg chg="del">
          <ac:chgData name="Anastasiia DOROSHENKO" userId="ff562533-8ae0-4fb1-ac90-f296f1d228ec" providerId="ADAL" clId="{8F6C072B-7632-4FB7-BA7C-898A93706DBE}" dt="2024-10-06T18:15:01.532" v="2975" actId="26606"/>
          <ac:spMkLst>
            <pc:docMk/>
            <pc:sldMk cId="3234372600" sldId="277"/>
            <ac:spMk id="304" creationId="{8BD06E9B-D0BF-47A6-AE6D-EAD493128043}"/>
          </ac:spMkLst>
        </pc:spChg>
        <pc:spChg chg="del">
          <ac:chgData name="Anastasiia DOROSHENKO" userId="ff562533-8ae0-4fb1-ac90-f296f1d228ec" providerId="ADAL" clId="{8F6C072B-7632-4FB7-BA7C-898A93706DBE}" dt="2024-10-06T18:15:01.532" v="2975" actId="26606"/>
          <ac:spMkLst>
            <pc:docMk/>
            <pc:sldMk cId="3234372600" sldId="277"/>
            <ac:spMk id="307" creationId="{429C64BC-8915-422E-9361-EE04C48FFD40}"/>
          </ac:spMkLst>
        </pc:spChg>
        <pc:spChg chg="add">
          <ac:chgData name="Anastasiia DOROSHENKO" userId="ff562533-8ae0-4fb1-ac90-f296f1d228ec" providerId="ADAL" clId="{8F6C072B-7632-4FB7-BA7C-898A93706DBE}" dt="2024-10-06T18:15:01.532" v="2975" actId="26606"/>
          <ac:spMkLst>
            <pc:docMk/>
            <pc:sldMk cId="3234372600" sldId="277"/>
            <ac:spMk id="312" creationId="{1C582B07-D0F0-4B6B-A5D9-D2F192CB3A4E}"/>
          </ac:spMkLst>
        </pc:spChg>
        <pc:spChg chg="add">
          <ac:chgData name="Anastasiia DOROSHENKO" userId="ff562533-8ae0-4fb1-ac90-f296f1d228ec" providerId="ADAL" clId="{8F6C072B-7632-4FB7-BA7C-898A93706DBE}" dt="2024-10-06T18:15:01.532" v="2975" actId="26606"/>
          <ac:spMkLst>
            <pc:docMk/>
            <pc:sldMk cId="3234372600" sldId="277"/>
            <ac:spMk id="347" creationId="{3C541D4F-11C2-4F36-B2A3-AB9028F2A078}"/>
          </ac:spMkLst>
        </pc:spChg>
        <pc:grpChg chg="del">
          <ac:chgData name="Anastasiia DOROSHENKO" userId="ff562533-8ae0-4fb1-ac90-f296f1d228ec" providerId="ADAL" clId="{8F6C072B-7632-4FB7-BA7C-898A93706DBE}" dt="2024-10-06T18:15:01.532" v="2975" actId="26606"/>
          <ac:grpSpMkLst>
            <pc:docMk/>
            <pc:sldMk cId="3234372600" sldId="277"/>
            <ac:grpSpMk id="301" creationId="{748618E9-EE2D-4864-9EEE-58939BD4FBBA}"/>
          </ac:grpSpMkLst>
        </pc:grpChg>
        <pc:grpChg chg="del">
          <ac:chgData name="Anastasiia DOROSHENKO" userId="ff562533-8ae0-4fb1-ac90-f296f1d228ec" providerId="ADAL" clId="{8F6C072B-7632-4FB7-BA7C-898A93706DBE}" dt="2024-10-06T18:15:01.532" v="2975" actId="26606"/>
          <ac:grpSpMkLst>
            <pc:docMk/>
            <pc:sldMk cId="3234372600" sldId="277"/>
            <ac:grpSpMk id="305" creationId="{A0297160-077C-4B0C-9F1E-6519CEDB84C4}"/>
          </ac:grpSpMkLst>
        </pc:grpChg>
        <pc:grpChg chg="add">
          <ac:chgData name="Anastasiia DOROSHENKO" userId="ff562533-8ae0-4fb1-ac90-f296f1d228ec" providerId="ADAL" clId="{8F6C072B-7632-4FB7-BA7C-898A93706DBE}" dt="2024-10-06T18:15:01.532" v="2975" actId="26606"/>
          <ac:grpSpMkLst>
            <pc:docMk/>
            <pc:sldMk cId="3234372600" sldId="277"/>
            <ac:grpSpMk id="314" creationId="{5591A4A5-C00F-4B45-9735-FD2841BF348B}"/>
          </ac:grpSpMkLst>
        </pc:grpChg>
        <pc:picChg chg="del">
          <ac:chgData name="Anastasiia DOROSHENKO" userId="ff562533-8ae0-4fb1-ac90-f296f1d228ec" providerId="ADAL" clId="{8F6C072B-7632-4FB7-BA7C-898A93706DBE}" dt="2024-10-06T18:14:42.655" v="2974" actId="478"/>
          <ac:picMkLst>
            <pc:docMk/>
            <pc:sldMk cId="3234372600" sldId="277"/>
            <ac:picMk id="4" creationId="{F3F162D9-D9D2-9266-49F0-1BA4BDEEEC3E}"/>
          </ac:picMkLst>
        </pc:picChg>
      </pc:sldChg>
      <pc:sldChg chg="modSp add mod">
        <pc:chgData name="Anastasiia DOROSHENKO" userId="ff562533-8ae0-4fb1-ac90-f296f1d228ec" providerId="ADAL" clId="{8F6C072B-7632-4FB7-BA7C-898A93706DBE}" dt="2024-10-06T20:43:41.365" v="3171" actId="20577"/>
        <pc:sldMkLst>
          <pc:docMk/>
          <pc:sldMk cId="2951007075" sldId="278"/>
        </pc:sldMkLst>
        <pc:spChg chg="mod">
          <ac:chgData name="Anastasiia DOROSHENKO" userId="ff562533-8ae0-4fb1-ac90-f296f1d228ec" providerId="ADAL" clId="{8F6C072B-7632-4FB7-BA7C-898A93706DBE}" dt="2024-10-06T20:43:41.365" v="3171" actId="20577"/>
          <ac:spMkLst>
            <pc:docMk/>
            <pc:sldMk cId="2951007075" sldId="278"/>
            <ac:spMk id="5" creationId="{974EDC55-56A2-F991-ADF6-1A771B5C41CE}"/>
          </ac:spMkLst>
        </pc:spChg>
      </pc:sldChg>
      <pc:sldChg chg="modSp add mod">
        <pc:chgData name="Anastasiia DOROSHENKO" userId="ff562533-8ae0-4fb1-ac90-f296f1d228ec" providerId="ADAL" clId="{8F6C072B-7632-4FB7-BA7C-898A93706DBE}" dt="2024-10-06T20:44:08.696" v="3186" actId="20577"/>
        <pc:sldMkLst>
          <pc:docMk/>
          <pc:sldMk cId="1589640283" sldId="279"/>
        </pc:sldMkLst>
        <pc:spChg chg="mod">
          <ac:chgData name="Anastasiia DOROSHENKO" userId="ff562533-8ae0-4fb1-ac90-f296f1d228ec" providerId="ADAL" clId="{8F6C072B-7632-4FB7-BA7C-898A93706DBE}" dt="2024-10-06T20:44:08.696" v="3186" actId="20577"/>
          <ac:spMkLst>
            <pc:docMk/>
            <pc:sldMk cId="1589640283" sldId="279"/>
            <ac:spMk id="5" creationId="{974EDC55-56A2-F991-ADF6-1A771B5C41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2A4F02-D1A3-45A9-AF84-ABA19EF04DAA}" type="datetimeFigureOut">
              <a:rPr lang="fr-CH" smtClean="0"/>
              <a:t>28.10.2024</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BAAC48-4857-4F1A-BF6E-B1239A938193}" type="slidenum">
              <a:rPr lang="fr-CH" smtClean="0"/>
              <a:t>‹#›</a:t>
            </a:fld>
            <a:endParaRPr lang="fr-CH"/>
          </a:p>
        </p:txBody>
      </p:sp>
    </p:spTree>
    <p:extLst>
      <p:ext uri="{BB962C8B-B14F-4D97-AF65-F5344CB8AC3E}">
        <p14:creationId xmlns:p14="http://schemas.microsoft.com/office/powerpoint/2010/main" val="2048579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07BAAC48-4857-4F1A-BF6E-B1239A938193}" type="slidenum">
              <a:rPr lang="fr-CH" smtClean="0"/>
              <a:t>14</a:t>
            </a:fld>
            <a:endParaRPr lang="fr-CH"/>
          </a:p>
        </p:txBody>
      </p:sp>
    </p:spTree>
    <p:extLst>
      <p:ext uri="{BB962C8B-B14F-4D97-AF65-F5344CB8AC3E}">
        <p14:creationId xmlns:p14="http://schemas.microsoft.com/office/powerpoint/2010/main" val="467484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10/28/2024</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1945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10/28/2024</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139351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10/28/2024</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72839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10/28/2024</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15224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10/28/2024</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65872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10/28/2024</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863895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10/28/2024</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80469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10/28/2024</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209600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10/28/2024</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9241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10/28/2024</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6994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10/28/2024</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166179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10/28/2024</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6489722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implypsychology.org/Bronfenbrenner.html" TargetMode="External"/><Relationship Id="rId2" Type="http://schemas.openxmlformats.org/officeDocument/2006/relationships/hyperlink" Target="https://quno.org/sites/default/files/resources/Girl%20Soldiers_Challenging%20the%20assumptions.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alliancecpha.org/en/technical-materials/technical-note-education-interventions-children-associated-armed-forces-and-armed-groups" TargetMode="External"/><Relationship Id="rId7" Type="http://schemas.openxmlformats.org/officeDocument/2006/relationships/hyperlink" Target="https://www.unicef.org/mali/media/1561/file/ParisPrinciples.pdf" TargetMode="External"/><Relationship Id="rId2" Type="http://schemas.openxmlformats.org/officeDocument/2006/relationships/hyperlink" Target="http://alliancecpha.org/sites/default/files/technical/attachments/tn_gaafag_eng.pdf" TargetMode="External"/><Relationship Id="rId1" Type="http://schemas.openxmlformats.org/officeDocument/2006/relationships/slideLayout" Target="../slideLayouts/slideLayout2.xml"/><Relationship Id="rId6" Type="http://schemas.openxmlformats.org/officeDocument/2006/relationships/hyperlink" Target="https://alliancecpha.org/en/centrality-of-children-visual-and-written-introduction" TargetMode="External"/><Relationship Id="rId5" Type="http://schemas.openxmlformats.org/officeDocument/2006/relationships/hyperlink" Target="https://www.youtube.com/watch?v=I9g9-I5CPgg&amp;list=PLTqpcYbBSkF9CopKFJ-47eB1fJ8l_r8lS&amp;index=3" TargetMode="External"/><Relationship Id="rId4" Type="http://schemas.openxmlformats.org/officeDocument/2006/relationships/hyperlink" Target="http://alliancecpha.org/en/livelihood-interventions-caafa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ohchr.org/en/instruments-mechanisms/instruments/optional-protocol-convention-rights-child-involvement-children" TargetMode="External"/><Relationship Id="rId2" Type="http://schemas.openxmlformats.org/officeDocument/2006/relationships/hyperlink" Target="https://www.ohchr.org/sites/default/files/crc.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9" name="Rectangle 148">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4" name="Picture 3" descr="Network connection abstract against a white background">
            <a:extLst>
              <a:ext uri="{FF2B5EF4-FFF2-40B4-BE49-F238E27FC236}">
                <a16:creationId xmlns:a16="http://schemas.microsoft.com/office/drawing/2014/main" id="{1399F40E-72C6-222F-1C2C-2BC9698F8F2A}"/>
              </a:ext>
            </a:extLst>
          </p:cNvPr>
          <p:cNvPicPr>
            <a:picLocks noChangeAspect="1"/>
          </p:cNvPicPr>
          <p:nvPr/>
        </p:nvPicPr>
        <p:blipFill>
          <a:blip r:embed="rId2"/>
          <a:srcRect t="15730"/>
          <a:stretch/>
        </p:blipFill>
        <p:spPr>
          <a:xfrm>
            <a:off x="20" y="11"/>
            <a:ext cx="12191980" cy="6857989"/>
          </a:xfrm>
          <a:prstGeom prst="rect">
            <a:avLst/>
          </a:prstGeom>
        </p:spPr>
      </p:pic>
      <p:grpSp>
        <p:nvGrpSpPr>
          <p:cNvPr id="151" name="Group 150">
            <a:extLst>
              <a:ext uri="{FF2B5EF4-FFF2-40B4-BE49-F238E27FC236}">
                <a16:creationId xmlns:a16="http://schemas.microsoft.com/office/drawing/2014/main" id="{0854B02B-0B9C-4F1C-AA77-8101929944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52" name="Straight Connector 151">
              <a:extLst>
                <a:ext uri="{FF2B5EF4-FFF2-40B4-BE49-F238E27FC236}">
                  <a16:creationId xmlns:a16="http://schemas.microsoft.com/office/drawing/2014/main" id="{D871A3F3-7B20-453C-B836-95EE1B1940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F0D9088-A9DD-44D1-9480-54C6D9C5CE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EF294E8-3387-4EC5-8FEF-B661938146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B9E4F71-1563-49A7-9E36-B6F17274CD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15711EDE-15AE-45C1-BB5D-A75C2DBCEA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2B2208C-A2E8-4A3A-A096-18F4A4CFF6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F3D91FA-90DD-41F3-9BA4-DCECE004CA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46A5051-8549-4326-889F-D444806DAF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21A1F84-F65A-4182-A980-DAB5DDBA18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DEB902F0-87AC-443C-80DE-A74F802B9B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67E8A466-B6A0-4DB3-B8A3-CF8125CD33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1D000BE-82F9-40A6-8F25-A0599C5255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9C32A44-65BE-4E50-B57F-40F70F0F6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B1210BAD-6517-4B69-9957-4A96B63EE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28EA630-A8D1-41B2-A192-87C68DBF69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1DC7DD0A-8900-44D2-ACC3-5BA55DC6BA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CDF3D55D-BDAF-4568-B302-287E983B68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F7011E7F-BA17-4517-978C-62A1CAC75E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376F9B6-38DE-4DD5-86C1-3422118C41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41C3734-DAEF-4A46-BEA1-D5AD3312C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6477B67C-64B0-4276-A896-25046D11B7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4DFC2517-2C23-416A-816A-78BC0D55C2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0C33528-1E61-46AF-AB71-5D8A4421AA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CFEEF936-1B01-48F9-92E8-409D0D0AED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4A937AE8-840F-4140-9ABB-092572380A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F29BB531-A47E-49A2-B75C-12D80A405D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29A5FD65-1327-4177-AE7B-43F621AF5F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39AE2EAE-6FC0-4C80-89B2-17458DB608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DCE40E8B-1E04-4754-94C9-ACE347819B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FE685B0-23E4-4A55-97D5-8667B3690C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02D75DC8-932A-4363-AFCC-31CD4672D1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84" name="Freeform: Shape 183">
            <a:extLst>
              <a:ext uri="{FF2B5EF4-FFF2-40B4-BE49-F238E27FC236}">
                <a16:creationId xmlns:a16="http://schemas.microsoft.com/office/drawing/2014/main" id="{00FA6579-9606-4A7A-8519-FBED9C6FA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71" y="1"/>
            <a:ext cx="12196969" cy="3200399"/>
          </a:xfrm>
          <a:custGeom>
            <a:avLst/>
            <a:gdLst>
              <a:gd name="connsiteX0" fmla="*/ 8951169 w 12179808"/>
              <a:gd name="connsiteY0" fmla="*/ 14 h 3200399"/>
              <a:gd name="connsiteX1" fmla="*/ 11653845 w 12179808"/>
              <a:gd name="connsiteY1" fmla="*/ 98641 h 3200399"/>
              <a:gd name="connsiteX2" fmla="*/ 12178450 w 12179808"/>
              <a:gd name="connsiteY2" fmla="*/ 134761 h 3200399"/>
              <a:gd name="connsiteX3" fmla="*/ 12178450 w 12179808"/>
              <a:gd name="connsiteY3" fmla="*/ 852282 h 3200399"/>
              <a:gd name="connsiteX4" fmla="*/ 12179808 w 12179808"/>
              <a:gd name="connsiteY4" fmla="*/ 852282 h 3200399"/>
              <a:gd name="connsiteX5" fmla="*/ 12179808 w 12179808"/>
              <a:gd name="connsiteY5" fmla="*/ 1752600 h 3200399"/>
              <a:gd name="connsiteX6" fmla="*/ 12179808 w 12179808"/>
              <a:gd name="connsiteY6" fmla="*/ 1981199 h 3200399"/>
              <a:gd name="connsiteX7" fmla="*/ 12179808 w 12179808"/>
              <a:gd name="connsiteY7" fmla="*/ 3200399 h 3200399"/>
              <a:gd name="connsiteX8" fmla="*/ 0 w 12179808"/>
              <a:gd name="connsiteY8" fmla="*/ 3200399 h 3200399"/>
              <a:gd name="connsiteX9" fmla="*/ 0 w 12179808"/>
              <a:gd name="connsiteY9" fmla="*/ 1981199 h 3200399"/>
              <a:gd name="connsiteX10" fmla="*/ 0 w 12179808"/>
              <a:gd name="connsiteY10" fmla="*/ 1752600 h 3200399"/>
              <a:gd name="connsiteX11" fmla="*/ 0 w 12179808"/>
              <a:gd name="connsiteY11" fmla="*/ 940776 h 3200399"/>
              <a:gd name="connsiteX12" fmla="*/ 0 w 12179808"/>
              <a:gd name="connsiteY12" fmla="*/ 852282 h 3200399"/>
              <a:gd name="connsiteX13" fmla="*/ 0 w 12179808"/>
              <a:gd name="connsiteY13" fmla="*/ 475166 h 3200399"/>
              <a:gd name="connsiteX14" fmla="*/ 8951169 w 12179808"/>
              <a:gd name="connsiteY14" fmla="*/ 14 h 320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3200399">
                <a:moveTo>
                  <a:pt x="8951169" y="14"/>
                </a:moveTo>
                <a:cubicBezTo>
                  <a:pt x="9704520" y="748"/>
                  <a:pt x="10578586" y="29202"/>
                  <a:pt x="11653845" y="98641"/>
                </a:cubicBezTo>
                <a:lnTo>
                  <a:pt x="12178450" y="134761"/>
                </a:lnTo>
                <a:lnTo>
                  <a:pt x="12178450" y="852282"/>
                </a:lnTo>
                <a:lnTo>
                  <a:pt x="12179808" y="852282"/>
                </a:lnTo>
                <a:lnTo>
                  <a:pt x="12179808" y="1752600"/>
                </a:lnTo>
                <a:lnTo>
                  <a:pt x="12179808" y="1981199"/>
                </a:lnTo>
                <a:lnTo>
                  <a:pt x="12179808" y="3200399"/>
                </a:lnTo>
                <a:lnTo>
                  <a:pt x="0" y="3200399"/>
                </a:lnTo>
                <a:lnTo>
                  <a:pt x="0" y="1981199"/>
                </a:lnTo>
                <a:lnTo>
                  <a:pt x="0" y="1752600"/>
                </a:lnTo>
                <a:lnTo>
                  <a:pt x="0" y="940776"/>
                </a:lnTo>
                <a:lnTo>
                  <a:pt x="0" y="852282"/>
                </a:lnTo>
                <a:lnTo>
                  <a:pt x="0" y="475166"/>
                </a:lnTo>
                <a:cubicBezTo>
                  <a:pt x="4768989" y="475166"/>
                  <a:pt x="5812206" y="-3043"/>
                  <a:pt x="8951169" y="14"/>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D5C39848-63EA-2C05-8DDA-9608C0DA175C}"/>
              </a:ext>
            </a:extLst>
          </p:cNvPr>
          <p:cNvSpPr>
            <a:spLocks noGrp="1"/>
          </p:cNvSpPr>
          <p:nvPr>
            <p:ph type="ctrTitle"/>
          </p:nvPr>
        </p:nvSpPr>
        <p:spPr>
          <a:xfrm>
            <a:off x="385230" y="758022"/>
            <a:ext cx="10318738" cy="978810"/>
          </a:xfrm>
        </p:spPr>
        <p:txBody>
          <a:bodyPr>
            <a:normAutofit fontScale="90000"/>
          </a:bodyPr>
          <a:lstStyle/>
          <a:p>
            <a:pPr>
              <a:lnSpc>
                <a:spcPct val="90000"/>
              </a:lnSpc>
            </a:pPr>
            <a:r>
              <a:rPr lang="en-GB" sz="3800" dirty="0"/>
              <a:t>Despite the push and pull factors they stayed:</a:t>
            </a:r>
            <a:br>
              <a:rPr lang="en-GB" sz="3800" dirty="0"/>
            </a:br>
            <a:r>
              <a:rPr lang="en-US" sz="3800" dirty="0"/>
              <a:t>What are some of the causes, consequences and responses to girl soldiering in Africa?  </a:t>
            </a:r>
            <a:r>
              <a:rPr lang="en-GB" sz="3800" dirty="0"/>
              <a:t> </a:t>
            </a:r>
            <a:endParaRPr lang="fr-CH" sz="3800" dirty="0"/>
          </a:p>
        </p:txBody>
      </p:sp>
      <p:sp>
        <p:nvSpPr>
          <p:cNvPr id="3" name="Subtitle 2">
            <a:extLst>
              <a:ext uri="{FF2B5EF4-FFF2-40B4-BE49-F238E27FC236}">
                <a16:creationId xmlns:a16="http://schemas.microsoft.com/office/drawing/2014/main" id="{8CCB73BA-6209-BB67-0579-5C36E2003336}"/>
              </a:ext>
            </a:extLst>
          </p:cNvPr>
          <p:cNvSpPr>
            <a:spLocks noGrp="1"/>
          </p:cNvSpPr>
          <p:nvPr>
            <p:ph type="subTitle" idx="1"/>
          </p:nvPr>
        </p:nvSpPr>
        <p:spPr>
          <a:xfrm>
            <a:off x="5364988" y="1908546"/>
            <a:ext cx="6385848" cy="2061781"/>
          </a:xfrm>
        </p:spPr>
        <p:txBody>
          <a:bodyPr>
            <a:normAutofit fontScale="85000" lnSpcReduction="10000"/>
          </a:bodyPr>
          <a:lstStyle/>
          <a:p>
            <a:pPr algn="r"/>
            <a:r>
              <a:rPr lang="en-GB" i="1" dirty="0"/>
              <a:t>Critical Conversations in Child Protection: </a:t>
            </a:r>
            <a:br>
              <a:rPr lang="en-GB" i="1" dirty="0"/>
            </a:br>
            <a:r>
              <a:rPr lang="en-GB" i="1" dirty="0"/>
              <a:t>A Webinar Series</a:t>
            </a:r>
          </a:p>
          <a:p>
            <a:pPr algn="r"/>
            <a:r>
              <a:rPr lang="en-GB" i="1" dirty="0"/>
              <a:t>Anastasiia </a:t>
            </a:r>
            <a:r>
              <a:rPr lang="en-GB" i="1" dirty="0" err="1"/>
              <a:t>Doroshenko</a:t>
            </a:r>
            <a:endParaRPr lang="en-GB" i="1" dirty="0"/>
          </a:p>
          <a:p>
            <a:pPr algn="r"/>
            <a:r>
              <a:rPr lang="en-GB" i="1" dirty="0"/>
              <a:t>PhD Student, Alumna MA Advanced Child Protection</a:t>
            </a:r>
          </a:p>
          <a:p>
            <a:pPr algn="r"/>
            <a:r>
              <a:rPr lang="en-GB" i="1" dirty="0"/>
              <a:t>October 29</a:t>
            </a:r>
            <a:r>
              <a:rPr lang="en-GB" i="1" baseline="30000" dirty="0"/>
              <a:t>th</a:t>
            </a:r>
            <a:r>
              <a:rPr lang="en-GB" i="1" dirty="0"/>
              <a:t>, 2024</a:t>
            </a:r>
          </a:p>
          <a:p>
            <a:pPr algn="r"/>
            <a:endParaRPr lang="en-GB" dirty="0"/>
          </a:p>
          <a:p>
            <a:pPr algn="r"/>
            <a:endParaRPr lang="fr-CH" dirty="0"/>
          </a:p>
        </p:txBody>
      </p:sp>
    </p:spTree>
    <p:extLst>
      <p:ext uri="{BB962C8B-B14F-4D97-AF65-F5344CB8AC3E}">
        <p14:creationId xmlns:p14="http://schemas.microsoft.com/office/powerpoint/2010/main" val="118501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7" name="Group 12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8" name="Straight Connector 127">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0" name="Right Triangle 159">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2" name="Rectangle 161">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64" name="Freeform: Shape 163">
            <a:extLst>
              <a:ext uri="{FF2B5EF4-FFF2-40B4-BE49-F238E27FC236}">
                <a16:creationId xmlns:a16="http://schemas.microsoft.com/office/drawing/2014/main" id="{DD5B1FFE-F94F-4D15-8DF0-16558755F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7"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5" name="Group 214">
            <a:extLst>
              <a:ext uri="{FF2B5EF4-FFF2-40B4-BE49-F238E27FC236}">
                <a16:creationId xmlns:a16="http://schemas.microsoft.com/office/drawing/2014/main" id="{20BEF124-51AA-4E93-80BE-A505FBC283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7" name="Straight Connector 166">
              <a:extLst>
                <a:ext uri="{FF2B5EF4-FFF2-40B4-BE49-F238E27FC236}">
                  <a16:creationId xmlns:a16="http://schemas.microsoft.com/office/drawing/2014/main" id="{1CB7DD01-D102-4059-975F-43EA17EA78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16AEE61-7763-4FB1-89B5-4F4123BD4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2D4A1CE-5EA9-4431-97BD-8E5EFE35C8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460321E-C47F-4254-A5FA-5B18275B9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CF662BA-073B-4181-B753-3DF150673F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C88FF9D-10D3-4F7A-88F0-A0EBC4D654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6B83311-827D-41DD-8C78-21861CADC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E90578F-08F9-48C0-A14B-8923BDA7F4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433AFD6-92B4-4FB6-8E60-0B0580A908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E5E0FE3-B1C9-4160-8057-4F5E202EBA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F6BB25E-C93A-42B8-8ED5-34D62AA1A6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FF65E0B-172C-40E5-AB66-9D718D1065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57D8268-8D36-41F5-B241-4241FE75E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2AE423C-9EAE-48FE-ADCF-AA73C39A8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BBE40C1-0417-4B5B-85C9-D19D1CBFDB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6C34153-C20D-4CA5-B2D8-6E5C24A542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135268F-E9A8-4F13-AFA5-585BEB1E86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025137B-59DF-4721-B5C1-A3721B9EC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FC2B378-8386-4C68-9CB0-F7AC9FEB20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94C46AE-10D8-45E0-B366-AF049B00CE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8CF94F5-A88C-47C6-8EEA-4C1883EB5E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229AFF5-5E80-4E8B-9D3D-7C8C04251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590CE47-4B25-4EAA-8807-0B66F9237D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3CCCCAB-336C-4623-AB5A-2BB6CA03FE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DDE4FD0-E730-462D-8BA4-3D1344AF4F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15376A8-0B14-49FC-B291-D621A8C2A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2AEA86C-BCE4-4BE9-950D-56709D2B90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F26C89A-6CC8-4CC6-94B3-6D93AD7BAA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5D401C0-FFAB-49F4-A40B-4FC31739E7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F2C728A-51E5-4299-958B-7BA11BBA3F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F2402A0-30A8-439F-9E1F-2BECA15D7A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7569178-1003-22F4-8C30-C7189C5F2550}"/>
              </a:ext>
            </a:extLst>
          </p:cNvPr>
          <p:cNvSpPr>
            <a:spLocks noGrp="1"/>
          </p:cNvSpPr>
          <p:nvPr>
            <p:ph type="title"/>
          </p:nvPr>
        </p:nvSpPr>
        <p:spPr>
          <a:xfrm>
            <a:off x="172872" y="268143"/>
            <a:ext cx="11800721" cy="1228692"/>
          </a:xfrm>
        </p:spPr>
        <p:txBody>
          <a:bodyPr vert="horz" lIns="91440" tIns="45720" rIns="91440" bIns="45720" rtlCol="0" anchor="t">
            <a:normAutofit/>
          </a:bodyPr>
          <a:lstStyle/>
          <a:p>
            <a:r>
              <a:rPr lang="en-US" sz="3600" dirty="0"/>
              <a:t>Contributing factors of girl soldiering : </a:t>
            </a:r>
            <a:br>
              <a:rPr lang="en-US" sz="3600" dirty="0"/>
            </a:br>
            <a:r>
              <a:rPr lang="en-US" sz="3600" i="1" dirty="0">
                <a:solidFill>
                  <a:srgbClr val="FF0000"/>
                </a:solidFill>
              </a:rPr>
              <a:t>Macrosystem</a:t>
            </a:r>
            <a:r>
              <a:rPr lang="en-US" sz="3600" dirty="0"/>
              <a:t>  </a:t>
            </a:r>
          </a:p>
        </p:txBody>
      </p:sp>
      <p:sp>
        <p:nvSpPr>
          <p:cNvPr id="199" name="Right Triangle 198">
            <a:extLst>
              <a:ext uri="{FF2B5EF4-FFF2-40B4-BE49-F238E27FC236}">
                <a16:creationId xmlns:a16="http://schemas.microsoft.com/office/drawing/2014/main" id="{592AC99E-ADE8-429A-A4E4-4C1BCA76F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5" y="98844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02D86E9A-785E-F8C6-4B03-92660A6AB181}"/>
              </a:ext>
            </a:extLst>
          </p:cNvPr>
          <p:cNvSpPr txBox="1"/>
          <p:nvPr/>
        </p:nvSpPr>
        <p:spPr>
          <a:xfrm>
            <a:off x="-19661" y="1405945"/>
            <a:ext cx="11313610" cy="5355312"/>
          </a:xfrm>
          <a:prstGeom prst="rect">
            <a:avLst/>
          </a:prstGeom>
          <a:noFill/>
        </p:spPr>
        <p:txBody>
          <a:bodyPr wrap="square" rtlCol="0">
            <a:spAutoFit/>
          </a:bodyPr>
          <a:lstStyle/>
          <a:p>
            <a:endParaRPr lang="en-GB" dirty="0"/>
          </a:p>
          <a:p>
            <a:pPr marL="285750" indent="-285750">
              <a:buFont typeface="Arial" panose="020B0604020202020204" pitchFamily="34" charset="0"/>
              <a:buChar char="•"/>
            </a:pPr>
            <a:r>
              <a:rPr lang="en-GB" dirty="0"/>
              <a:t>Notwithstanding </a:t>
            </a:r>
            <a:r>
              <a:rPr lang="en-GB" b="1" dirty="0">
                <a:solidFill>
                  <a:schemeClr val="accent1">
                    <a:lumMod val="75000"/>
                  </a:schemeClr>
                </a:solidFill>
              </a:rPr>
              <a:t>robust legislative frameworks underpinning the prohibition of </a:t>
            </a:r>
            <a:br>
              <a:rPr lang="en-GB" b="1" dirty="0">
                <a:solidFill>
                  <a:schemeClr val="accent1">
                    <a:lumMod val="75000"/>
                  </a:schemeClr>
                </a:solidFill>
              </a:rPr>
            </a:br>
            <a:r>
              <a:rPr lang="en-GB" b="1" dirty="0">
                <a:solidFill>
                  <a:schemeClr val="accent1">
                    <a:lumMod val="75000"/>
                  </a:schemeClr>
                </a:solidFill>
              </a:rPr>
              <a:t>child soldiering within international law</a:t>
            </a:r>
            <a:r>
              <a:rPr lang="en-GB" dirty="0"/>
              <a:t>, the number of children at risk of and/or </a:t>
            </a:r>
            <a:br>
              <a:rPr lang="en-GB" dirty="0"/>
            </a:br>
            <a:r>
              <a:rPr lang="en-GB" dirty="0"/>
              <a:t>being involved in child soldiering continues to grow.</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a:t>
            </a:r>
            <a:r>
              <a:rPr lang="en-GB" b="1" dirty="0">
                <a:solidFill>
                  <a:schemeClr val="accent1">
                    <a:lumMod val="75000"/>
                  </a:schemeClr>
                </a:solidFill>
              </a:rPr>
              <a:t>relevance and effectiveness of legal frameworks in their ability to protect and reintegrate child soldiers in Africa is questioned</a:t>
            </a:r>
            <a:r>
              <a:rPr lang="en-GB" dirty="0"/>
              <a:t> due to Western-centric definitions of what constitutes a child and childhood within these frameworks. The differing practical realities and local perceptions relegate international legal frameworks to ‘</a:t>
            </a:r>
            <a:r>
              <a:rPr lang="en-GB" b="1" dirty="0">
                <a:solidFill>
                  <a:schemeClr val="accent1">
                    <a:lumMod val="75000"/>
                  </a:schemeClr>
                </a:solidFill>
              </a:rPr>
              <a:t>paper protection mechanisms’</a:t>
            </a:r>
            <a:r>
              <a:rPr lang="en-GB" dirty="0"/>
              <a:t> (Francis 2007, p. 1).</a:t>
            </a:r>
          </a:p>
          <a:p>
            <a:r>
              <a:rPr lang="en-GB" dirty="0"/>
              <a:t> </a:t>
            </a:r>
          </a:p>
          <a:p>
            <a:pPr marL="285750" indent="-285750">
              <a:buFont typeface="Arial" panose="020B0604020202020204" pitchFamily="34" charset="0"/>
              <a:buChar char="•"/>
            </a:pPr>
            <a:r>
              <a:rPr lang="en-GB" dirty="0" err="1"/>
              <a:t>Kiyala</a:t>
            </a:r>
            <a:r>
              <a:rPr lang="en-GB" dirty="0"/>
              <a:t> (2018) holds the view that the phenomenon of child soldiering in Africa is closely associated with the </a:t>
            </a:r>
            <a:r>
              <a:rPr lang="en-GB" b="1" dirty="0">
                <a:solidFill>
                  <a:schemeClr val="accent1">
                    <a:lumMod val="75000"/>
                  </a:schemeClr>
                </a:solidFill>
              </a:rPr>
              <a:t>postcolonial legacies in Africa </a:t>
            </a:r>
            <a:r>
              <a:rPr lang="en-GB" dirty="0"/>
              <a:t>and the </a:t>
            </a:r>
            <a:r>
              <a:rPr lang="en-GB" b="1" dirty="0">
                <a:solidFill>
                  <a:schemeClr val="accent1">
                    <a:lumMod val="75000"/>
                  </a:schemeClr>
                </a:solidFill>
              </a:rPr>
              <a:t>processes of globalisation</a:t>
            </a:r>
            <a:r>
              <a:rPr lang="en-GB" dirty="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Child soldiering is considered as the </a:t>
            </a:r>
            <a:r>
              <a:rPr lang="en-GB" b="1" dirty="0">
                <a:solidFill>
                  <a:schemeClr val="accent1">
                    <a:lumMod val="75000"/>
                  </a:schemeClr>
                </a:solidFill>
              </a:rPr>
              <a:t>“new face” of child labour</a:t>
            </a:r>
            <a:r>
              <a:rPr lang="en-GB" dirty="0"/>
              <a:t> traditionally practised across much of Africa (Francis 2007).</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 societies enforcing confining and rigid gender roles, joining the armed groups </a:t>
            </a:r>
            <a:r>
              <a:rPr lang="en-GB" b="1" dirty="0">
                <a:solidFill>
                  <a:schemeClr val="accent1">
                    <a:lumMod val="75000"/>
                  </a:schemeClr>
                </a:solidFill>
              </a:rPr>
              <a:t>may be perceived by girls as an avenue for empowerment and emancipation </a:t>
            </a:r>
            <a:r>
              <a:rPr lang="en-GB" dirty="0"/>
              <a:t>(</a:t>
            </a:r>
            <a:r>
              <a:rPr lang="en-GB" dirty="0" err="1"/>
              <a:t>Denov</a:t>
            </a:r>
            <a:r>
              <a:rPr lang="en-GB" dirty="0"/>
              <a:t> &amp; Ricard-</a:t>
            </a:r>
            <a:r>
              <a:rPr lang="en-GB" dirty="0" err="1"/>
              <a:t>Guay</a:t>
            </a:r>
            <a:r>
              <a:rPr lang="en-GB" dirty="0"/>
              <a:t>, 2013).</a:t>
            </a:r>
            <a:endParaRPr lang="fr-CH" dirty="0"/>
          </a:p>
          <a:p>
            <a:pPr marL="285750" indent="-285750">
              <a:buFont typeface="Arial" panose="020B0604020202020204" pitchFamily="34" charset="0"/>
              <a:buChar char="•"/>
            </a:pPr>
            <a:endParaRPr lang="en-GB" dirty="0"/>
          </a:p>
        </p:txBody>
      </p:sp>
      <p:pic>
        <p:nvPicPr>
          <p:cNvPr id="5" name="Picture 4" descr="A diagram of a child's life cycle&#10;&#10;Description automatically generated">
            <a:extLst>
              <a:ext uri="{FF2B5EF4-FFF2-40B4-BE49-F238E27FC236}">
                <a16:creationId xmlns:a16="http://schemas.microsoft.com/office/drawing/2014/main" id="{ABA5AAC2-ACB5-425F-78CE-D9A8BA1C8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9859" y="96743"/>
            <a:ext cx="2777135" cy="2561765"/>
          </a:xfrm>
          <a:prstGeom prst="rect">
            <a:avLst/>
          </a:prstGeom>
        </p:spPr>
      </p:pic>
    </p:spTree>
    <p:extLst>
      <p:ext uri="{BB962C8B-B14F-4D97-AF65-F5344CB8AC3E}">
        <p14:creationId xmlns:p14="http://schemas.microsoft.com/office/powerpoint/2010/main" val="997036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7" name="Group 12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8" name="Straight Connector 127">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0" name="Right Triangle 159">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2" name="Rectangle 161">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64" name="Freeform: Shape 163">
            <a:extLst>
              <a:ext uri="{FF2B5EF4-FFF2-40B4-BE49-F238E27FC236}">
                <a16:creationId xmlns:a16="http://schemas.microsoft.com/office/drawing/2014/main" id="{DD5B1FFE-F94F-4D15-8DF0-16558755F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7"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5" name="Group 214">
            <a:extLst>
              <a:ext uri="{FF2B5EF4-FFF2-40B4-BE49-F238E27FC236}">
                <a16:creationId xmlns:a16="http://schemas.microsoft.com/office/drawing/2014/main" id="{20BEF124-51AA-4E93-80BE-A505FBC283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7" name="Straight Connector 166">
              <a:extLst>
                <a:ext uri="{FF2B5EF4-FFF2-40B4-BE49-F238E27FC236}">
                  <a16:creationId xmlns:a16="http://schemas.microsoft.com/office/drawing/2014/main" id="{1CB7DD01-D102-4059-975F-43EA17EA78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16AEE61-7763-4FB1-89B5-4F4123BD4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2D4A1CE-5EA9-4431-97BD-8E5EFE35C8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460321E-C47F-4254-A5FA-5B18275B9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CF662BA-073B-4181-B753-3DF150673F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C88FF9D-10D3-4F7A-88F0-A0EBC4D654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6B83311-827D-41DD-8C78-21861CADC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E90578F-08F9-48C0-A14B-8923BDA7F4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433AFD6-92B4-4FB6-8E60-0B0580A908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E5E0FE3-B1C9-4160-8057-4F5E202EBA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F6BB25E-C93A-42B8-8ED5-34D62AA1A6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FF65E0B-172C-40E5-AB66-9D718D1065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57D8268-8D36-41F5-B241-4241FE75E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2AE423C-9EAE-48FE-ADCF-AA73C39A8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BBE40C1-0417-4B5B-85C9-D19D1CBFDB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6C34153-C20D-4CA5-B2D8-6E5C24A542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135268F-E9A8-4F13-AFA5-585BEB1E86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025137B-59DF-4721-B5C1-A3721B9EC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FC2B378-8386-4C68-9CB0-F7AC9FEB20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94C46AE-10D8-45E0-B366-AF049B00CE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8CF94F5-A88C-47C6-8EEA-4C1883EB5E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229AFF5-5E80-4E8B-9D3D-7C8C04251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590CE47-4B25-4EAA-8807-0B66F9237D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3CCCCAB-336C-4623-AB5A-2BB6CA03FE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DDE4FD0-E730-462D-8BA4-3D1344AF4F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15376A8-0B14-49FC-B291-D621A8C2A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2AEA86C-BCE4-4BE9-950D-56709D2B90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F26C89A-6CC8-4CC6-94B3-6D93AD7BAA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5D401C0-FFAB-49F4-A40B-4FC31739E7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F2C728A-51E5-4299-958B-7BA11BBA3F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F2402A0-30A8-439F-9E1F-2BECA15D7A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7569178-1003-22F4-8C30-C7189C5F2550}"/>
              </a:ext>
            </a:extLst>
          </p:cNvPr>
          <p:cNvSpPr>
            <a:spLocks noGrp="1"/>
          </p:cNvSpPr>
          <p:nvPr>
            <p:ph type="title"/>
          </p:nvPr>
        </p:nvSpPr>
        <p:spPr>
          <a:xfrm>
            <a:off x="76609" y="-34858"/>
            <a:ext cx="10836990" cy="1228692"/>
          </a:xfrm>
        </p:spPr>
        <p:txBody>
          <a:bodyPr vert="horz" lIns="91440" tIns="45720" rIns="91440" bIns="45720" rtlCol="0" anchor="t">
            <a:normAutofit/>
          </a:bodyPr>
          <a:lstStyle/>
          <a:p>
            <a:r>
              <a:rPr lang="en-US" sz="3600" dirty="0"/>
              <a:t>Consequences of girl soldiering : </a:t>
            </a:r>
            <a:br>
              <a:rPr lang="en-US" sz="3600" dirty="0"/>
            </a:br>
            <a:r>
              <a:rPr lang="en-US" sz="3600" i="1" dirty="0">
                <a:solidFill>
                  <a:srgbClr val="FF0000"/>
                </a:solidFill>
              </a:rPr>
              <a:t>Microsystem</a:t>
            </a:r>
            <a:r>
              <a:rPr lang="en-US" sz="3600" dirty="0"/>
              <a:t>  </a:t>
            </a:r>
          </a:p>
        </p:txBody>
      </p:sp>
      <p:sp>
        <p:nvSpPr>
          <p:cNvPr id="199" name="Right Triangle 198">
            <a:extLst>
              <a:ext uri="{FF2B5EF4-FFF2-40B4-BE49-F238E27FC236}">
                <a16:creationId xmlns:a16="http://schemas.microsoft.com/office/drawing/2014/main" id="{592AC99E-ADE8-429A-A4E4-4C1BCA76F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5" y="98844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02D86E9A-785E-F8C6-4B03-92660A6AB181}"/>
              </a:ext>
            </a:extLst>
          </p:cNvPr>
          <p:cNvSpPr txBox="1"/>
          <p:nvPr/>
        </p:nvSpPr>
        <p:spPr>
          <a:xfrm>
            <a:off x="76609" y="1085727"/>
            <a:ext cx="11313610" cy="5632311"/>
          </a:xfrm>
          <a:prstGeom prst="rect">
            <a:avLst/>
          </a:prstGeom>
          <a:noFill/>
        </p:spPr>
        <p:txBody>
          <a:bodyPr wrap="square" rtlCol="0">
            <a:spAutoFit/>
          </a:bodyPr>
          <a:lstStyle/>
          <a:p>
            <a:pPr marL="285750" indent="-285750">
              <a:buFont typeface="Arial" panose="020B0604020202020204" pitchFamily="34" charset="0"/>
              <a:buChar char="•"/>
            </a:pPr>
            <a:r>
              <a:rPr lang="en-GB" dirty="0"/>
              <a:t>One of the key themes in the literature relates to the </a:t>
            </a:r>
            <a:r>
              <a:rPr lang="en-GB" b="1" dirty="0">
                <a:solidFill>
                  <a:schemeClr val="accent1">
                    <a:lumMod val="75000"/>
                  </a:schemeClr>
                </a:solidFill>
              </a:rPr>
              <a:t>physical health </a:t>
            </a:r>
            <a:r>
              <a:rPr lang="en-GB" dirty="0"/>
              <a:t>(Brett 2002; </a:t>
            </a:r>
            <a:br>
              <a:rPr lang="en-GB" dirty="0"/>
            </a:br>
            <a:r>
              <a:rPr lang="en-GB" dirty="0"/>
              <a:t>Burman &amp; McKay 2007), e.g. severe physical injuries and disabilities, the practice of branding</a:t>
            </a:r>
            <a:br>
              <a:rPr lang="en-GB" dirty="0"/>
            </a:br>
            <a:r>
              <a:rPr lang="en-GB" dirty="0"/>
              <a:t>(</a:t>
            </a:r>
            <a:r>
              <a:rPr lang="en-GB" dirty="0" err="1"/>
              <a:t>Denov</a:t>
            </a:r>
            <a:r>
              <a:rPr lang="en-GB" dirty="0"/>
              <a:t> 2010), sexual violence (Betancourt et al. 2010).</a:t>
            </a:r>
          </a:p>
          <a:p>
            <a:pPr marL="285750" indent="-285750">
              <a:buFont typeface="Arial" panose="020B0604020202020204" pitchFamily="34" charset="0"/>
              <a:buChar char="•"/>
            </a:pPr>
            <a:r>
              <a:rPr lang="en-GB" dirty="0"/>
              <a:t>Implications on </a:t>
            </a:r>
            <a:r>
              <a:rPr lang="en-GB" b="1" dirty="0">
                <a:solidFill>
                  <a:schemeClr val="accent1">
                    <a:lumMod val="75000"/>
                  </a:schemeClr>
                </a:solidFill>
              </a:rPr>
              <a:t>mental health and psychosocial wellbeing</a:t>
            </a:r>
            <a:r>
              <a:rPr lang="en-GB" dirty="0"/>
              <a:t>: </a:t>
            </a:r>
          </a:p>
          <a:p>
            <a:pPr marL="742950" lvl="1" indent="-285750">
              <a:buFont typeface="Courier New" panose="02070309020205020404" pitchFamily="49" charset="0"/>
              <a:buChar char="o"/>
            </a:pPr>
            <a:r>
              <a:rPr lang="en-GB" dirty="0"/>
              <a:t>former girl soldiers, in comparison with boys, scored significantly higher on depression and anxiety, while scoring lower on their levels of confidence and prosocial attitudes (Betancourt et al. 2010).</a:t>
            </a:r>
          </a:p>
          <a:p>
            <a:pPr marL="742950" lvl="1" indent="-285750">
              <a:buFont typeface="Courier New" panose="02070309020205020404" pitchFamily="49" charset="0"/>
              <a:buChar char="o"/>
            </a:pPr>
            <a:r>
              <a:rPr lang="en-GB" dirty="0"/>
              <a:t>a study of 330 former child soldiers Uganda with 49% of the sample being girls did not reveal major differences in mental health outcomes across gender (</a:t>
            </a:r>
            <a:r>
              <a:rPr lang="en-GB" dirty="0" err="1"/>
              <a:t>Klasen</a:t>
            </a:r>
            <a:r>
              <a:rPr lang="en-GB" dirty="0"/>
              <a:t> et al. 2010).</a:t>
            </a:r>
          </a:p>
          <a:p>
            <a:pPr marL="742950" lvl="1" indent="-285750">
              <a:buFont typeface="Courier New" panose="02070309020205020404" pitchFamily="49" charset="0"/>
              <a:buChar char="o"/>
            </a:pPr>
            <a:r>
              <a:rPr lang="en-GB" dirty="0"/>
              <a:t>a strong association between the psychological symptoms and post-soldiering </a:t>
            </a:r>
            <a:r>
              <a:rPr lang="en-GB" dirty="0" err="1"/>
              <a:t>exosystem</a:t>
            </a:r>
            <a:r>
              <a:rPr lang="en-GB" dirty="0"/>
              <a:t>-level variables, such as limited access to food, difficulty accessing schooling, and experiences of being insulted and stigmatized in Uganda (</a:t>
            </a:r>
            <a:r>
              <a:rPr lang="en-GB" dirty="0" err="1"/>
              <a:t>Vindevogel</a:t>
            </a:r>
            <a:r>
              <a:rPr lang="en-GB" dirty="0"/>
              <a:t> et al. 2013). </a:t>
            </a:r>
          </a:p>
          <a:p>
            <a:pPr marL="742950" lvl="1" indent="-285750">
              <a:buFont typeface="Courier New" panose="02070309020205020404" pitchFamily="49" charset="0"/>
              <a:buChar char="o"/>
            </a:pPr>
            <a:r>
              <a:rPr lang="en-GB" dirty="0" err="1"/>
              <a:t>exosystem</a:t>
            </a:r>
            <a:r>
              <a:rPr lang="en-GB" dirty="0"/>
              <a:t>-level elements like stigma and social order were found to play an important role in shaping the mental health outcomes of former female and male child soldiers in Sierra Leone (Betancourt et al. 2014). </a:t>
            </a:r>
          </a:p>
          <a:p>
            <a:pPr marL="742950" lvl="1" indent="-285750">
              <a:buFont typeface="Courier New" panose="02070309020205020404" pitchFamily="49" charset="0"/>
              <a:buChar char="o"/>
            </a:pPr>
            <a:r>
              <a:rPr lang="en-GB" dirty="0"/>
              <a:t>mental health difficulties and challenges with social functioning continue to endure into the adult lives of former child soldiers (Betancourt et al. 2020).</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solidFill>
                  <a:schemeClr val="accent1">
                    <a:lumMod val="75000"/>
                  </a:schemeClr>
                </a:solidFill>
              </a:rPr>
              <a:t>Relational and social consequences </a:t>
            </a:r>
            <a:r>
              <a:rPr lang="en-GB" dirty="0"/>
              <a:t>feature prominently in the literature (</a:t>
            </a:r>
            <a:r>
              <a:rPr lang="en-GB" dirty="0" err="1"/>
              <a:t>Denov</a:t>
            </a:r>
            <a:r>
              <a:rPr lang="en-GB" dirty="0"/>
              <a:t> 2010; </a:t>
            </a:r>
            <a:r>
              <a:rPr lang="en-GB" dirty="0" err="1"/>
              <a:t>Vindevogel</a:t>
            </a:r>
            <a:r>
              <a:rPr lang="en-GB" dirty="0"/>
              <a:t> et al. 2013; </a:t>
            </a:r>
            <a:r>
              <a:rPr lang="en-GB" dirty="0" err="1"/>
              <a:t>Tonheim</a:t>
            </a:r>
            <a:r>
              <a:rPr lang="en-GB" dirty="0"/>
              <a:t> 2014; </a:t>
            </a:r>
            <a:r>
              <a:rPr lang="en-GB" dirty="0" err="1"/>
              <a:t>Schiltz</a:t>
            </a:r>
            <a:r>
              <a:rPr lang="en-GB" dirty="0"/>
              <a:t> et al. 2016; Parker et al. 2021) </a:t>
            </a:r>
            <a:r>
              <a:rPr lang="en-GB" b="1" dirty="0">
                <a:solidFill>
                  <a:schemeClr val="accent1">
                    <a:lumMod val="75000"/>
                  </a:schemeClr>
                </a:solidFill>
              </a:rPr>
              <a:t>which mirror macrosystem perceptions of violated gender norms</a:t>
            </a:r>
            <a:r>
              <a:rPr lang="en-GB" dirty="0"/>
              <a:t> and transgressed gendered expectations (Burman and McKay 2007). </a:t>
            </a:r>
          </a:p>
        </p:txBody>
      </p:sp>
      <p:pic>
        <p:nvPicPr>
          <p:cNvPr id="5" name="Picture 4" descr="A diagram of a child&#10;&#10;Description automatically generated">
            <a:extLst>
              <a:ext uri="{FF2B5EF4-FFF2-40B4-BE49-F238E27FC236}">
                <a16:creationId xmlns:a16="http://schemas.microsoft.com/office/drawing/2014/main" id="{78F53444-C480-2976-C4DC-D8ABFC90C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303" y="97459"/>
            <a:ext cx="2112666" cy="1864722"/>
          </a:xfrm>
          <a:prstGeom prst="rect">
            <a:avLst/>
          </a:prstGeom>
        </p:spPr>
      </p:pic>
    </p:spTree>
    <p:extLst>
      <p:ext uri="{BB962C8B-B14F-4D97-AF65-F5344CB8AC3E}">
        <p14:creationId xmlns:p14="http://schemas.microsoft.com/office/powerpoint/2010/main" val="2630640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7" name="Group 12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8" name="Straight Connector 127">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0" name="Right Triangle 159">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2" name="Rectangle 161">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64" name="Freeform: Shape 163">
            <a:extLst>
              <a:ext uri="{FF2B5EF4-FFF2-40B4-BE49-F238E27FC236}">
                <a16:creationId xmlns:a16="http://schemas.microsoft.com/office/drawing/2014/main" id="{DD5B1FFE-F94F-4D15-8DF0-16558755F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7"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5" name="Group 214">
            <a:extLst>
              <a:ext uri="{FF2B5EF4-FFF2-40B4-BE49-F238E27FC236}">
                <a16:creationId xmlns:a16="http://schemas.microsoft.com/office/drawing/2014/main" id="{20BEF124-51AA-4E93-80BE-A505FBC283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7" name="Straight Connector 166">
              <a:extLst>
                <a:ext uri="{FF2B5EF4-FFF2-40B4-BE49-F238E27FC236}">
                  <a16:creationId xmlns:a16="http://schemas.microsoft.com/office/drawing/2014/main" id="{1CB7DD01-D102-4059-975F-43EA17EA78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16AEE61-7763-4FB1-89B5-4F4123BD4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2D4A1CE-5EA9-4431-97BD-8E5EFE35C8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460321E-C47F-4254-A5FA-5B18275B9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CF662BA-073B-4181-B753-3DF150673F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C88FF9D-10D3-4F7A-88F0-A0EBC4D654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6B83311-827D-41DD-8C78-21861CADC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E90578F-08F9-48C0-A14B-8923BDA7F4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433AFD6-92B4-4FB6-8E60-0B0580A908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E5E0FE3-B1C9-4160-8057-4F5E202EBA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F6BB25E-C93A-42B8-8ED5-34D62AA1A6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FF65E0B-172C-40E5-AB66-9D718D1065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57D8268-8D36-41F5-B241-4241FE75E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2AE423C-9EAE-48FE-ADCF-AA73C39A8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BBE40C1-0417-4B5B-85C9-D19D1CBFDB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6C34153-C20D-4CA5-B2D8-6E5C24A542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135268F-E9A8-4F13-AFA5-585BEB1E86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025137B-59DF-4721-B5C1-A3721B9EC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FC2B378-8386-4C68-9CB0-F7AC9FEB20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94C46AE-10D8-45E0-B366-AF049B00CE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8CF94F5-A88C-47C6-8EEA-4C1883EB5E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229AFF5-5E80-4E8B-9D3D-7C8C04251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590CE47-4B25-4EAA-8807-0B66F9237D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3CCCCAB-336C-4623-AB5A-2BB6CA03FE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DDE4FD0-E730-462D-8BA4-3D1344AF4F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15376A8-0B14-49FC-B291-D621A8C2A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2AEA86C-BCE4-4BE9-950D-56709D2B90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F26C89A-6CC8-4CC6-94B3-6D93AD7BAA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5D401C0-FFAB-49F4-A40B-4FC31739E7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F2C728A-51E5-4299-958B-7BA11BBA3F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F2402A0-30A8-439F-9E1F-2BECA15D7A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7569178-1003-22F4-8C30-C7189C5F2550}"/>
              </a:ext>
            </a:extLst>
          </p:cNvPr>
          <p:cNvSpPr>
            <a:spLocks noGrp="1"/>
          </p:cNvSpPr>
          <p:nvPr>
            <p:ph type="title"/>
          </p:nvPr>
        </p:nvSpPr>
        <p:spPr>
          <a:xfrm>
            <a:off x="172872" y="268143"/>
            <a:ext cx="11348241" cy="1228692"/>
          </a:xfrm>
        </p:spPr>
        <p:txBody>
          <a:bodyPr vert="horz" lIns="91440" tIns="45720" rIns="91440" bIns="45720" rtlCol="0" anchor="t">
            <a:normAutofit/>
          </a:bodyPr>
          <a:lstStyle/>
          <a:p>
            <a:r>
              <a:rPr lang="en-US" sz="3200" dirty="0"/>
              <a:t>Consequences of girl soldiering : </a:t>
            </a:r>
            <a:br>
              <a:rPr lang="en-US" sz="3200" dirty="0"/>
            </a:br>
            <a:r>
              <a:rPr lang="en-US" sz="3200" i="1" dirty="0">
                <a:solidFill>
                  <a:srgbClr val="FF0000"/>
                </a:solidFill>
              </a:rPr>
              <a:t>Mesosystem &amp; </a:t>
            </a:r>
            <a:r>
              <a:rPr lang="en-US" sz="3200" i="1" dirty="0" err="1">
                <a:solidFill>
                  <a:srgbClr val="FF0000"/>
                </a:solidFill>
              </a:rPr>
              <a:t>exosystem</a:t>
            </a:r>
            <a:endParaRPr lang="en-US" sz="3200" dirty="0"/>
          </a:p>
        </p:txBody>
      </p:sp>
      <p:sp>
        <p:nvSpPr>
          <p:cNvPr id="199" name="Right Triangle 198">
            <a:extLst>
              <a:ext uri="{FF2B5EF4-FFF2-40B4-BE49-F238E27FC236}">
                <a16:creationId xmlns:a16="http://schemas.microsoft.com/office/drawing/2014/main" id="{592AC99E-ADE8-429A-A4E4-4C1BCA76F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5" y="98844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02D86E9A-785E-F8C6-4B03-92660A6AB181}"/>
              </a:ext>
            </a:extLst>
          </p:cNvPr>
          <p:cNvSpPr txBox="1"/>
          <p:nvPr/>
        </p:nvSpPr>
        <p:spPr>
          <a:xfrm>
            <a:off x="-41270" y="1571221"/>
            <a:ext cx="11313610" cy="4801314"/>
          </a:xfrm>
          <a:prstGeom prst="rect">
            <a:avLst/>
          </a:prstGeom>
          <a:noFill/>
        </p:spPr>
        <p:txBody>
          <a:bodyPr wrap="square" rtlCol="0">
            <a:spAutoFit/>
          </a:bodyPr>
          <a:lstStyle/>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t>Within the scope of this secondary data analysis, difficulties were encountered in </a:t>
            </a:r>
            <a:br>
              <a:rPr lang="en-GB" dirty="0"/>
            </a:br>
            <a:r>
              <a:rPr lang="en-GB" dirty="0"/>
              <a:t>locating mesosystem consequences of girls soldiering in Africa.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Exposure to domestic violence in tandem with war-related traumatic experiences and community violence were found to be significant predictors of </a:t>
            </a:r>
            <a:r>
              <a:rPr lang="en-GB" b="1" dirty="0">
                <a:solidFill>
                  <a:schemeClr val="accent1">
                    <a:lumMod val="75000"/>
                  </a:schemeClr>
                </a:solidFill>
              </a:rPr>
              <a:t>emotional and behavioural problems </a:t>
            </a:r>
            <a:r>
              <a:rPr lang="en-GB" dirty="0"/>
              <a:t>and the </a:t>
            </a:r>
            <a:r>
              <a:rPr lang="en-GB" b="1" dirty="0">
                <a:solidFill>
                  <a:schemeClr val="accent1">
                    <a:lumMod val="75000"/>
                  </a:schemeClr>
                </a:solidFill>
              </a:rPr>
              <a:t>symptoms of post-traumatic stress disorder </a:t>
            </a:r>
            <a:r>
              <a:rPr lang="en-GB" dirty="0"/>
              <a:t>(</a:t>
            </a:r>
            <a:r>
              <a:rPr lang="en-GB" dirty="0" err="1"/>
              <a:t>Klasen</a:t>
            </a:r>
            <a:r>
              <a:rPr lang="en-GB" dirty="0"/>
              <a:t> et al. 2010).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As far as the </a:t>
            </a:r>
            <a:r>
              <a:rPr lang="en-GB" dirty="0" err="1"/>
              <a:t>exosystem</a:t>
            </a:r>
            <a:r>
              <a:rPr lang="en-GB" dirty="0"/>
              <a:t> is concerned, </a:t>
            </a:r>
            <a:r>
              <a:rPr lang="en-GB" b="1" dirty="0">
                <a:solidFill>
                  <a:schemeClr val="accent1">
                    <a:lumMod val="75000"/>
                  </a:schemeClr>
                </a:solidFill>
              </a:rPr>
              <a:t>challenges with education and economic opportunities </a:t>
            </a:r>
            <a:r>
              <a:rPr lang="en-GB" dirty="0"/>
              <a:t>were reported among the most significant across genders for both former child soldiers and children without direct involvement in soldiering. The effects of such exclusionary </a:t>
            </a:r>
            <a:r>
              <a:rPr lang="en-GB" dirty="0" err="1"/>
              <a:t>exosystem</a:t>
            </a:r>
            <a:r>
              <a:rPr lang="en-GB" dirty="0"/>
              <a:t>-level experiences reverberate in the microsystem of individual children </a:t>
            </a:r>
            <a:r>
              <a:rPr lang="en-GB" b="1" dirty="0">
                <a:solidFill>
                  <a:schemeClr val="accent1">
                    <a:lumMod val="75000"/>
                  </a:schemeClr>
                </a:solidFill>
              </a:rPr>
              <a:t>having significant implications on their psychosocial well-being</a:t>
            </a:r>
            <a:r>
              <a:rPr lang="en-GB" dirty="0"/>
              <a:t> (</a:t>
            </a:r>
            <a:r>
              <a:rPr lang="en-GB" dirty="0" err="1"/>
              <a:t>Vindevogel</a:t>
            </a:r>
            <a:r>
              <a:rPr lang="en-GB" dirty="0"/>
              <a:t> et al. 2013).</a:t>
            </a:r>
          </a:p>
          <a:p>
            <a:r>
              <a:rPr lang="en-GB" dirty="0"/>
              <a:t> </a:t>
            </a:r>
          </a:p>
          <a:p>
            <a:pPr marL="285750" indent="-285750">
              <a:buFont typeface="Arial" panose="020B0604020202020204" pitchFamily="34" charset="0"/>
              <a:buChar char="•"/>
            </a:pPr>
            <a:r>
              <a:rPr lang="en-GB" dirty="0"/>
              <a:t>Lessons from northern Uganda, Mozambique, Angola, and Sierra Leone indicate that former child soldiers live in </a:t>
            </a:r>
            <a:r>
              <a:rPr lang="en-GB" b="1" dirty="0">
                <a:solidFill>
                  <a:schemeClr val="accent1">
                    <a:lumMod val="75000"/>
                  </a:schemeClr>
                </a:solidFill>
              </a:rPr>
              <a:t>impoverished conditions with limited financial opportunities</a:t>
            </a:r>
            <a:r>
              <a:rPr lang="en-GB" dirty="0"/>
              <a:t>: being mostly engaged in subsistence agriculture, petty trading and low-pay jobs (</a:t>
            </a:r>
            <a:r>
              <a:rPr lang="en-GB" dirty="0" err="1"/>
              <a:t>Denov</a:t>
            </a:r>
            <a:r>
              <a:rPr lang="en-GB" dirty="0"/>
              <a:t> 2008, Parker et al. 2021). </a:t>
            </a:r>
          </a:p>
        </p:txBody>
      </p:sp>
      <p:pic>
        <p:nvPicPr>
          <p:cNvPr id="5" name="Picture 4" descr="A diagram of a child's life cycle&#10;&#10;Description automatically generated">
            <a:extLst>
              <a:ext uri="{FF2B5EF4-FFF2-40B4-BE49-F238E27FC236}">
                <a16:creationId xmlns:a16="http://schemas.microsoft.com/office/drawing/2014/main" id="{6E8D647B-740E-F8F8-8943-3BAC4B9F9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0828" y="112421"/>
            <a:ext cx="2661981" cy="2412830"/>
          </a:xfrm>
          <a:prstGeom prst="rect">
            <a:avLst/>
          </a:prstGeom>
        </p:spPr>
      </p:pic>
    </p:spTree>
    <p:extLst>
      <p:ext uri="{BB962C8B-B14F-4D97-AF65-F5344CB8AC3E}">
        <p14:creationId xmlns:p14="http://schemas.microsoft.com/office/powerpoint/2010/main" val="397550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7" name="Group 12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8" name="Straight Connector 127">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0" name="Right Triangle 159">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2" name="Rectangle 161">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64" name="Freeform: Shape 163">
            <a:extLst>
              <a:ext uri="{FF2B5EF4-FFF2-40B4-BE49-F238E27FC236}">
                <a16:creationId xmlns:a16="http://schemas.microsoft.com/office/drawing/2014/main" id="{DD5B1FFE-F94F-4D15-8DF0-16558755F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7"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5" name="Group 214">
            <a:extLst>
              <a:ext uri="{FF2B5EF4-FFF2-40B4-BE49-F238E27FC236}">
                <a16:creationId xmlns:a16="http://schemas.microsoft.com/office/drawing/2014/main" id="{20BEF124-51AA-4E93-80BE-A505FBC283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7" name="Straight Connector 166">
              <a:extLst>
                <a:ext uri="{FF2B5EF4-FFF2-40B4-BE49-F238E27FC236}">
                  <a16:creationId xmlns:a16="http://schemas.microsoft.com/office/drawing/2014/main" id="{1CB7DD01-D102-4059-975F-43EA17EA78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16AEE61-7763-4FB1-89B5-4F4123BD4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2D4A1CE-5EA9-4431-97BD-8E5EFE35C8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460321E-C47F-4254-A5FA-5B18275B9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CF662BA-073B-4181-B753-3DF150673F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C88FF9D-10D3-4F7A-88F0-A0EBC4D654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6B83311-827D-41DD-8C78-21861CADC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E90578F-08F9-48C0-A14B-8923BDA7F4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433AFD6-92B4-4FB6-8E60-0B0580A908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E5E0FE3-B1C9-4160-8057-4F5E202EBA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F6BB25E-C93A-42B8-8ED5-34D62AA1A6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FF65E0B-172C-40E5-AB66-9D718D1065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57D8268-8D36-41F5-B241-4241FE75E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2AE423C-9EAE-48FE-ADCF-AA73C39A8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BBE40C1-0417-4B5B-85C9-D19D1CBFDB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6C34153-C20D-4CA5-B2D8-6E5C24A542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135268F-E9A8-4F13-AFA5-585BEB1E86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025137B-59DF-4721-B5C1-A3721B9EC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FC2B378-8386-4C68-9CB0-F7AC9FEB20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94C46AE-10D8-45E0-B366-AF049B00CE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8CF94F5-A88C-47C6-8EEA-4C1883EB5E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229AFF5-5E80-4E8B-9D3D-7C8C04251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590CE47-4B25-4EAA-8807-0B66F9237D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3CCCCAB-336C-4623-AB5A-2BB6CA03FE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DDE4FD0-E730-462D-8BA4-3D1344AF4F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15376A8-0B14-49FC-B291-D621A8C2A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2AEA86C-BCE4-4BE9-950D-56709D2B90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F26C89A-6CC8-4CC6-94B3-6D93AD7BAA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5D401C0-FFAB-49F4-A40B-4FC31739E7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F2C728A-51E5-4299-958B-7BA11BBA3F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F2402A0-30A8-439F-9E1F-2BECA15D7A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7569178-1003-22F4-8C30-C7189C5F2550}"/>
              </a:ext>
            </a:extLst>
          </p:cNvPr>
          <p:cNvSpPr>
            <a:spLocks noGrp="1"/>
          </p:cNvSpPr>
          <p:nvPr>
            <p:ph type="title"/>
          </p:nvPr>
        </p:nvSpPr>
        <p:spPr>
          <a:xfrm>
            <a:off x="172872" y="268143"/>
            <a:ext cx="11348241" cy="1228692"/>
          </a:xfrm>
        </p:spPr>
        <p:txBody>
          <a:bodyPr vert="horz" lIns="91440" tIns="45720" rIns="91440" bIns="45720" rtlCol="0" anchor="t">
            <a:normAutofit/>
          </a:bodyPr>
          <a:lstStyle/>
          <a:p>
            <a:r>
              <a:rPr lang="en-US" sz="3200" dirty="0"/>
              <a:t>Consequences of girl soldiering : </a:t>
            </a:r>
            <a:br>
              <a:rPr lang="en-US" sz="3200" dirty="0"/>
            </a:br>
            <a:r>
              <a:rPr lang="en-US" sz="3200" i="1" dirty="0">
                <a:solidFill>
                  <a:srgbClr val="FF0000"/>
                </a:solidFill>
              </a:rPr>
              <a:t>Macrosystem </a:t>
            </a:r>
            <a:endParaRPr lang="en-US" sz="3200" dirty="0"/>
          </a:p>
        </p:txBody>
      </p:sp>
      <p:sp>
        <p:nvSpPr>
          <p:cNvPr id="199" name="Right Triangle 198">
            <a:extLst>
              <a:ext uri="{FF2B5EF4-FFF2-40B4-BE49-F238E27FC236}">
                <a16:creationId xmlns:a16="http://schemas.microsoft.com/office/drawing/2014/main" id="{592AC99E-ADE8-429A-A4E4-4C1BCA76F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5" y="98844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02D86E9A-785E-F8C6-4B03-92660A6AB181}"/>
              </a:ext>
            </a:extLst>
          </p:cNvPr>
          <p:cNvSpPr txBox="1"/>
          <p:nvPr/>
        </p:nvSpPr>
        <p:spPr>
          <a:xfrm>
            <a:off x="98539" y="1567831"/>
            <a:ext cx="11313610" cy="5078313"/>
          </a:xfrm>
          <a:prstGeom prst="rect">
            <a:avLst/>
          </a:prstGeom>
          <a:noFill/>
        </p:spPr>
        <p:txBody>
          <a:bodyPr wrap="square" rtlCol="0">
            <a:spAutoFit/>
          </a:bodyPr>
          <a:lstStyle/>
          <a:p>
            <a:endParaRPr lang="en-GB" dirty="0"/>
          </a:p>
          <a:p>
            <a:pPr marL="285750" indent="-285750">
              <a:buFont typeface="Arial" panose="020B0604020202020204" pitchFamily="34" charset="0"/>
              <a:buChar char="•"/>
            </a:pPr>
            <a:r>
              <a:rPr lang="en-GB" dirty="0"/>
              <a:t>The individual, relational, and social consequences for former girl soldiers in Africa as </a:t>
            </a:r>
            <a:br>
              <a:rPr lang="en-GB" dirty="0"/>
            </a:br>
            <a:r>
              <a:rPr lang="en-GB" dirty="0"/>
              <a:t>well as their educational and economic opportunities in a post-conflict life are heavily </a:t>
            </a:r>
            <a:br>
              <a:rPr lang="en-GB" dirty="0"/>
            </a:br>
            <a:r>
              <a:rPr lang="en-GB" dirty="0"/>
              <a:t>influenced by macrosystem factors.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solidFill>
                  <a:schemeClr val="accent1">
                    <a:lumMod val="75000"/>
                  </a:schemeClr>
                </a:solidFill>
              </a:rPr>
              <a:t>For girls, experiences of post-conflict stigmatization are even more inescapable</a:t>
            </a:r>
            <a:r>
              <a:rPr lang="en-GB" dirty="0"/>
              <a:t> due to perceived violations of gender norms and traditionally defined gender roles (Burman and McKay 2007).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solidFill>
                  <a:schemeClr val="accent1">
                    <a:lumMod val="75000"/>
                  </a:schemeClr>
                </a:solidFill>
              </a:rPr>
              <a:t>Macrosystem social stereotypes </a:t>
            </a:r>
            <a:r>
              <a:rPr lang="en-GB" dirty="0"/>
              <a:t>surrounding girls’ expected roles within society and the lack of enforcement of UN CRC Art.2 (non-discrimination) </a:t>
            </a:r>
            <a:r>
              <a:rPr lang="en-GB" b="1" dirty="0">
                <a:solidFill>
                  <a:schemeClr val="accent1">
                    <a:lumMod val="75000"/>
                  </a:schemeClr>
                </a:solidFill>
              </a:rPr>
              <a:t>trickle down to the microsystem and </a:t>
            </a:r>
            <a:r>
              <a:rPr lang="en-GB" b="1" dirty="0" err="1">
                <a:solidFill>
                  <a:schemeClr val="accent1">
                    <a:lumMod val="75000"/>
                  </a:schemeClr>
                </a:solidFill>
              </a:rPr>
              <a:t>exosystem</a:t>
            </a:r>
            <a:r>
              <a:rPr lang="en-GB" dirty="0"/>
              <a:t>; impacting their prospects of marriageability, employment and education (Brett 2002). </a:t>
            </a:r>
          </a:p>
          <a:p>
            <a:pPr marL="285750" indent="-285750">
              <a:buFont typeface="Arial" panose="020B0604020202020204" pitchFamily="34" charset="0"/>
              <a:buChar char="•"/>
            </a:pPr>
            <a:endParaRPr lang="en-GB" dirty="0"/>
          </a:p>
          <a:p>
            <a:pPr algn="ctr"/>
            <a:r>
              <a:rPr lang="en-GB" i="1" u="sng" dirty="0"/>
              <a:t>However,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longitudinal study of former child soldiers in their adulthood (Betancourt et al. 2020) found that </a:t>
            </a:r>
            <a:r>
              <a:rPr lang="en-GB" b="1" dirty="0">
                <a:solidFill>
                  <a:schemeClr val="accent1">
                    <a:lumMod val="75000"/>
                  </a:schemeClr>
                </a:solidFill>
              </a:rPr>
              <a:t>former girl soldiers started experiencing greater community acceptance with time </a:t>
            </a:r>
            <a:r>
              <a:rPr lang="en-GB" dirty="0"/>
              <a:t>contrary to their male counterparts who perceived limited acceptance. </a:t>
            </a:r>
            <a:endParaRPr lang="fr-CH" dirty="0"/>
          </a:p>
          <a:p>
            <a:pPr marL="285750" indent="-285750">
              <a:buFont typeface="Arial" panose="020B0604020202020204" pitchFamily="34" charset="0"/>
              <a:buChar char="•"/>
            </a:pPr>
            <a:endParaRPr lang="en-GB" dirty="0"/>
          </a:p>
        </p:txBody>
      </p:sp>
      <p:pic>
        <p:nvPicPr>
          <p:cNvPr id="5" name="Picture 4" descr="A diagram of a child's life cycle&#10;&#10;Description automatically generated">
            <a:extLst>
              <a:ext uri="{FF2B5EF4-FFF2-40B4-BE49-F238E27FC236}">
                <a16:creationId xmlns:a16="http://schemas.microsoft.com/office/drawing/2014/main" id="{E380A056-9BA0-AD9B-B61C-61FFE368A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4119" y="48350"/>
            <a:ext cx="2575403" cy="2441860"/>
          </a:xfrm>
          <a:prstGeom prst="rect">
            <a:avLst/>
          </a:prstGeom>
        </p:spPr>
      </p:pic>
    </p:spTree>
    <p:extLst>
      <p:ext uri="{BB962C8B-B14F-4D97-AF65-F5344CB8AC3E}">
        <p14:creationId xmlns:p14="http://schemas.microsoft.com/office/powerpoint/2010/main" val="114264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7" name="Group 12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8" name="Straight Connector 127">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0" name="Right Triangle 159">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2" name="Rectangle 161">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64" name="Freeform: Shape 163">
            <a:extLst>
              <a:ext uri="{FF2B5EF4-FFF2-40B4-BE49-F238E27FC236}">
                <a16:creationId xmlns:a16="http://schemas.microsoft.com/office/drawing/2014/main" id="{DD5B1FFE-F94F-4D15-8DF0-16558755F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7"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5" name="Group 214">
            <a:extLst>
              <a:ext uri="{FF2B5EF4-FFF2-40B4-BE49-F238E27FC236}">
                <a16:creationId xmlns:a16="http://schemas.microsoft.com/office/drawing/2014/main" id="{20BEF124-51AA-4E93-80BE-A505FBC283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7" name="Straight Connector 166">
              <a:extLst>
                <a:ext uri="{FF2B5EF4-FFF2-40B4-BE49-F238E27FC236}">
                  <a16:creationId xmlns:a16="http://schemas.microsoft.com/office/drawing/2014/main" id="{1CB7DD01-D102-4059-975F-43EA17EA78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16AEE61-7763-4FB1-89B5-4F4123BD4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2D4A1CE-5EA9-4431-97BD-8E5EFE35C8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460321E-C47F-4254-A5FA-5B18275B9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CF662BA-073B-4181-B753-3DF150673F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C88FF9D-10D3-4F7A-88F0-A0EBC4D654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6B83311-827D-41DD-8C78-21861CADC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E90578F-08F9-48C0-A14B-8923BDA7F4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433AFD6-92B4-4FB6-8E60-0B0580A908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E5E0FE3-B1C9-4160-8057-4F5E202EBA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F6BB25E-C93A-42B8-8ED5-34D62AA1A6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FF65E0B-172C-40E5-AB66-9D718D1065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57D8268-8D36-41F5-B241-4241FE75E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2AE423C-9EAE-48FE-ADCF-AA73C39A8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BBE40C1-0417-4B5B-85C9-D19D1CBFDB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6C34153-C20D-4CA5-B2D8-6E5C24A542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135268F-E9A8-4F13-AFA5-585BEB1E86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025137B-59DF-4721-B5C1-A3721B9EC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FC2B378-8386-4C68-9CB0-F7AC9FEB20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94C46AE-10D8-45E0-B366-AF049B00CE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8CF94F5-A88C-47C6-8EEA-4C1883EB5E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229AFF5-5E80-4E8B-9D3D-7C8C04251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590CE47-4B25-4EAA-8807-0B66F9237D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3CCCCAB-336C-4623-AB5A-2BB6CA03FE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DDE4FD0-E730-462D-8BA4-3D1344AF4F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15376A8-0B14-49FC-B291-D621A8C2A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2AEA86C-BCE4-4BE9-950D-56709D2B90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F26C89A-6CC8-4CC6-94B3-6D93AD7BAA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5D401C0-FFAB-49F4-A40B-4FC31739E7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F2C728A-51E5-4299-958B-7BA11BBA3F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F2402A0-30A8-439F-9E1F-2BECA15D7A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7569178-1003-22F4-8C30-C7189C5F2550}"/>
              </a:ext>
            </a:extLst>
          </p:cNvPr>
          <p:cNvSpPr>
            <a:spLocks noGrp="1"/>
          </p:cNvSpPr>
          <p:nvPr>
            <p:ph type="title"/>
          </p:nvPr>
        </p:nvSpPr>
        <p:spPr>
          <a:xfrm>
            <a:off x="0" y="84688"/>
            <a:ext cx="10836990" cy="1228692"/>
          </a:xfrm>
        </p:spPr>
        <p:txBody>
          <a:bodyPr vert="horz" lIns="91440" tIns="45720" rIns="91440" bIns="45720" rtlCol="0" anchor="t">
            <a:normAutofit/>
          </a:bodyPr>
          <a:lstStyle/>
          <a:p>
            <a:r>
              <a:rPr lang="en-US" sz="3600" dirty="0"/>
              <a:t>Prevention and response measures : </a:t>
            </a:r>
            <a:br>
              <a:rPr lang="en-US" sz="3600" dirty="0"/>
            </a:br>
            <a:r>
              <a:rPr lang="en-US" sz="3600" i="1" dirty="0">
                <a:solidFill>
                  <a:srgbClr val="FF0000"/>
                </a:solidFill>
              </a:rPr>
              <a:t>Microsystem</a:t>
            </a:r>
            <a:r>
              <a:rPr lang="en-US" sz="3600" dirty="0"/>
              <a:t>  </a:t>
            </a:r>
          </a:p>
        </p:txBody>
      </p:sp>
      <p:sp>
        <p:nvSpPr>
          <p:cNvPr id="199" name="Right Triangle 198">
            <a:extLst>
              <a:ext uri="{FF2B5EF4-FFF2-40B4-BE49-F238E27FC236}">
                <a16:creationId xmlns:a16="http://schemas.microsoft.com/office/drawing/2014/main" id="{592AC99E-ADE8-429A-A4E4-4C1BCA76F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5" y="98844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02D86E9A-785E-F8C6-4B03-92660A6AB181}"/>
              </a:ext>
            </a:extLst>
          </p:cNvPr>
          <p:cNvSpPr txBox="1"/>
          <p:nvPr/>
        </p:nvSpPr>
        <p:spPr>
          <a:xfrm>
            <a:off x="-54472" y="1386146"/>
            <a:ext cx="11313610" cy="5078313"/>
          </a:xfrm>
          <a:prstGeom prst="rect">
            <a:avLst/>
          </a:prstGeom>
          <a:noFill/>
        </p:spPr>
        <p:txBody>
          <a:bodyPr wrap="square" rtlCol="0">
            <a:spAutoFit/>
          </a:bodyPr>
          <a:lstStyle/>
          <a:p>
            <a:pPr marL="285750" indent="-285750">
              <a:buFont typeface="Arial" panose="020B0604020202020204" pitchFamily="34" charset="0"/>
              <a:buChar char="•"/>
            </a:pPr>
            <a:r>
              <a:rPr lang="en-GB" dirty="0"/>
              <a:t>The main outcomes expected from reintegration processes are associated with </a:t>
            </a:r>
            <a:br>
              <a:rPr lang="en-GB" dirty="0"/>
            </a:br>
            <a:r>
              <a:rPr lang="en-GB" dirty="0"/>
              <a:t>improvements in their </a:t>
            </a:r>
            <a:r>
              <a:rPr lang="en-GB" b="1" dirty="0">
                <a:solidFill>
                  <a:schemeClr val="accent1">
                    <a:lumMod val="75000"/>
                  </a:schemeClr>
                </a:solidFill>
              </a:rPr>
              <a:t>safety and care, family situation, education, empowerment, and </a:t>
            </a:r>
            <a:br>
              <a:rPr lang="en-GB" b="1" dirty="0">
                <a:solidFill>
                  <a:schemeClr val="accent1">
                    <a:lumMod val="75000"/>
                  </a:schemeClr>
                </a:solidFill>
              </a:rPr>
            </a:br>
            <a:r>
              <a:rPr lang="en-GB" b="1" dirty="0">
                <a:solidFill>
                  <a:schemeClr val="accent1">
                    <a:lumMod val="75000"/>
                  </a:schemeClr>
                </a:solidFill>
              </a:rPr>
              <a:t>economic self-sufficiency </a:t>
            </a:r>
            <a:r>
              <a:rPr lang="en-GB" dirty="0"/>
              <a:t>as well as their </a:t>
            </a:r>
            <a:r>
              <a:rPr lang="en-GB" b="1" dirty="0">
                <a:solidFill>
                  <a:schemeClr val="accent1">
                    <a:lumMod val="75000"/>
                  </a:schemeClr>
                </a:solidFill>
              </a:rPr>
              <a:t>physical and mental health </a:t>
            </a:r>
            <a:r>
              <a:rPr lang="en-GB" dirty="0"/>
              <a:t>(The Alliance 2020; 2023a; 2023b).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importance of locating PTSD treatment of former child soldiers </a:t>
            </a:r>
            <a:r>
              <a:rPr lang="en-GB" b="1" dirty="0">
                <a:solidFill>
                  <a:schemeClr val="accent1">
                    <a:lumMod val="75000"/>
                  </a:schemeClr>
                </a:solidFill>
              </a:rPr>
              <a:t>within their communities</a:t>
            </a:r>
            <a:r>
              <a:rPr lang="en-GB" dirty="0"/>
              <a:t>, and the possibility of it to be provided by non-specialized community-based lay counsellors (</a:t>
            </a:r>
            <a:r>
              <a:rPr lang="en-GB" dirty="0" err="1"/>
              <a:t>Ertl</a:t>
            </a:r>
            <a:r>
              <a:rPr lang="en-GB" dirty="0"/>
              <a:t> et al. 2011).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Engagement of former girl and boy soldiers, and local youth affected by the war more generally, in </a:t>
            </a:r>
            <a:r>
              <a:rPr lang="en-GB" b="1" dirty="0">
                <a:solidFill>
                  <a:schemeClr val="accent1">
                    <a:lumMod val="75000"/>
                  </a:schemeClr>
                </a:solidFill>
              </a:rPr>
              <a:t>exploring some of the strengths and challenges present in their communities</a:t>
            </a:r>
            <a:r>
              <a:rPr lang="en-GB" dirty="0"/>
              <a:t> </a:t>
            </a:r>
            <a:r>
              <a:rPr lang="en-GB" b="1" dirty="0">
                <a:solidFill>
                  <a:schemeClr val="accent1">
                    <a:lumMod val="75000"/>
                  </a:schemeClr>
                </a:solidFill>
              </a:rPr>
              <a:t>by means of photography</a:t>
            </a:r>
            <a:r>
              <a:rPr lang="en-GB" dirty="0"/>
              <a:t>:</a:t>
            </a:r>
          </a:p>
          <a:p>
            <a:pPr marL="742950" lvl="1" indent="-285750">
              <a:buFont typeface="Courier New" panose="02070309020205020404" pitchFamily="49" charset="0"/>
              <a:buChar char="o"/>
            </a:pPr>
            <a:r>
              <a:rPr lang="en-GB" i="1" dirty="0"/>
              <a:t>the mentorship component was found to be significant; </a:t>
            </a:r>
          </a:p>
          <a:p>
            <a:pPr marL="742950" lvl="1" indent="-285750">
              <a:buFont typeface="Courier New" panose="02070309020205020404" pitchFamily="49" charset="0"/>
              <a:buChar char="o"/>
            </a:pPr>
            <a:r>
              <a:rPr lang="en-GB" i="1" dirty="0"/>
              <a:t>difficulties accessing food, circumstances of violence, and other daily struggles; </a:t>
            </a:r>
          </a:p>
          <a:p>
            <a:pPr marL="742950" lvl="1" indent="-285750">
              <a:buFont typeface="Courier New" panose="02070309020205020404" pitchFamily="49" charset="0"/>
              <a:buChar char="o"/>
            </a:pPr>
            <a:r>
              <a:rPr lang="en-GB" i="1" dirty="0"/>
              <a:t>engagement with policy makers did not materialize in tangible outcomes</a:t>
            </a:r>
            <a:r>
              <a:rPr lang="en-GB" dirty="0"/>
              <a:t> (</a:t>
            </a:r>
            <a:r>
              <a:rPr lang="en-GB" dirty="0" err="1"/>
              <a:t>Denov</a:t>
            </a:r>
            <a:r>
              <a:rPr lang="en-GB" dirty="0"/>
              <a:t>, Doucet &amp; Kamara 2012).</a:t>
            </a:r>
          </a:p>
          <a:p>
            <a:pPr marL="742950" lvl="1" indent="-285750">
              <a:buFont typeface="Courier New" panose="02070309020205020404" pitchFamily="49" charset="0"/>
              <a:buChar char="o"/>
            </a:pPr>
            <a:endParaRPr lang="en-GB" dirty="0"/>
          </a:p>
          <a:p>
            <a:pPr marL="285750" indent="-285750">
              <a:buFont typeface="Arial" panose="020B0604020202020204" pitchFamily="34" charset="0"/>
              <a:buChar char="•"/>
            </a:pPr>
            <a:r>
              <a:rPr lang="en-GB" dirty="0"/>
              <a:t>A phenomenological research concerned with </a:t>
            </a:r>
            <a:r>
              <a:rPr lang="en-GB" b="1" dirty="0">
                <a:solidFill>
                  <a:schemeClr val="accent1">
                    <a:lumMod val="75000"/>
                  </a:schemeClr>
                </a:solidFill>
              </a:rPr>
              <a:t>the meaning of reintegration </a:t>
            </a:r>
            <a:r>
              <a:rPr lang="en-GB" dirty="0"/>
              <a:t>as perceived by former child soldiers in Liberia found </a:t>
            </a:r>
            <a:r>
              <a:rPr lang="en-GB" b="1" dirty="0">
                <a:solidFill>
                  <a:schemeClr val="accent1">
                    <a:lumMod val="75000"/>
                  </a:schemeClr>
                </a:solidFill>
              </a:rPr>
              <a:t>feelings of powerlessness and dissatisfaction with their reintegration experiences </a:t>
            </a:r>
            <a:r>
              <a:rPr lang="en-GB" dirty="0"/>
              <a:t>due to a range of </a:t>
            </a:r>
            <a:r>
              <a:rPr lang="en-GB" dirty="0" err="1"/>
              <a:t>exosystem</a:t>
            </a:r>
            <a:r>
              <a:rPr lang="en-GB" dirty="0"/>
              <a:t> obstacles, including a perceived lack of support from their government, lack of financial resources, and unemployment (Brownell &amp; Basham 2017). </a:t>
            </a:r>
          </a:p>
        </p:txBody>
      </p:sp>
      <p:pic>
        <p:nvPicPr>
          <p:cNvPr id="5" name="Picture 4" descr="A diagram of a child&#10;&#10;Description automatically generated">
            <a:extLst>
              <a:ext uri="{FF2B5EF4-FFF2-40B4-BE49-F238E27FC236}">
                <a16:creationId xmlns:a16="http://schemas.microsoft.com/office/drawing/2014/main" id="{51710C90-9625-F83E-56D3-C59563F7C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6886" y="106583"/>
            <a:ext cx="2172636" cy="1843116"/>
          </a:xfrm>
          <a:prstGeom prst="rect">
            <a:avLst/>
          </a:prstGeom>
        </p:spPr>
      </p:pic>
    </p:spTree>
    <p:extLst>
      <p:ext uri="{BB962C8B-B14F-4D97-AF65-F5344CB8AC3E}">
        <p14:creationId xmlns:p14="http://schemas.microsoft.com/office/powerpoint/2010/main" val="564526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7" name="Group 12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8" name="Straight Connector 127">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0" name="Right Triangle 159">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2" name="Rectangle 161">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64" name="Freeform: Shape 163">
            <a:extLst>
              <a:ext uri="{FF2B5EF4-FFF2-40B4-BE49-F238E27FC236}">
                <a16:creationId xmlns:a16="http://schemas.microsoft.com/office/drawing/2014/main" id="{DD5B1FFE-F94F-4D15-8DF0-16558755F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7"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5" name="Group 214">
            <a:extLst>
              <a:ext uri="{FF2B5EF4-FFF2-40B4-BE49-F238E27FC236}">
                <a16:creationId xmlns:a16="http://schemas.microsoft.com/office/drawing/2014/main" id="{20BEF124-51AA-4E93-80BE-A505FBC283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7" name="Straight Connector 166">
              <a:extLst>
                <a:ext uri="{FF2B5EF4-FFF2-40B4-BE49-F238E27FC236}">
                  <a16:creationId xmlns:a16="http://schemas.microsoft.com/office/drawing/2014/main" id="{1CB7DD01-D102-4059-975F-43EA17EA78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16AEE61-7763-4FB1-89B5-4F4123BD4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2D4A1CE-5EA9-4431-97BD-8E5EFE35C8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460321E-C47F-4254-A5FA-5B18275B9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CF662BA-073B-4181-B753-3DF150673F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C88FF9D-10D3-4F7A-88F0-A0EBC4D654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6B83311-827D-41DD-8C78-21861CADC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E90578F-08F9-48C0-A14B-8923BDA7F4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433AFD6-92B4-4FB6-8E60-0B0580A908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E5E0FE3-B1C9-4160-8057-4F5E202EBA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F6BB25E-C93A-42B8-8ED5-34D62AA1A6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FF65E0B-172C-40E5-AB66-9D718D1065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57D8268-8D36-41F5-B241-4241FE75E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2AE423C-9EAE-48FE-ADCF-AA73C39A8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BBE40C1-0417-4B5B-85C9-D19D1CBFDB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6C34153-C20D-4CA5-B2D8-6E5C24A542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135268F-E9A8-4F13-AFA5-585BEB1E86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025137B-59DF-4721-B5C1-A3721B9EC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FC2B378-8386-4C68-9CB0-F7AC9FEB20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94C46AE-10D8-45E0-B366-AF049B00CE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8CF94F5-A88C-47C6-8EEA-4C1883EB5E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229AFF5-5E80-4E8B-9D3D-7C8C04251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590CE47-4B25-4EAA-8807-0B66F9237D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3CCCCAB-336C-4623-AB5A-2BB6CA03FE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DDE4FD0-E730-462D-8BA4-3D1344AF4F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15376A8-0B14-49FC-B291-D621A8C2A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2AEA86C-BCE4-4BE9-950D-56709D2B90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F26C89A-6CC8-4CC6-94B3-6D93AD7BAA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5D401C0-FFAB-49F4-A40B-4FC31739E7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F2C728A-51E5-4299-958B-7BA11BBA3F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F2402A0-30A8-439F-9E1F-2BECA15D7A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7569178-1003-22F4-8C30-C7189C5F2550}"/>
              </a:ext>
            </a:extLst>
          </p:cNvPr>
          <p:cNvSpPr>
            <a:spLocks noGrp="1"/>
          </p:cNvSpPr>
          <p:nvPr>
            <p:ph type="title"/>
          </p:nvPr>
        </p:nvSpPr>
        <p:spPr>
          <a:xfrm>
            <a:off x="167327" y="156158"/>
            <a:ext cx="11315878" cy="1228692"/>
          </a:xfrm>
        </p:spPr>
        <p:txBody>
          <a:bodyPr vert="horz" lIns="91440" tIns="45720" rIns="91440" bIns="45720" rtlCol="0" anchor="t">
            <a:normAutofit/>
          </a:bodyPr>
          <a:lstStyle/>
          <a:p>
            <a:r>
              <a:rPr lang="en-US" sz="3200" dirty="0"/>
              <a:t>Prevention and response measures : </a:t>
            </a:r>
            <a:br>
              <a:rPr lang="en-US" sz="3200" dirty="0"/>
            </a:br>
            <a:r>
              <a:rPr lang="en-US" sz="3200" i="1" dirty="0">
                <a:solidFill>
                  <a:srgbClr val="FF0000"/>
                </a:solidFill>
              </a:rPr>
              <a:t>Mesosystem &amp; </a:t>
            </a:r>
            <a:r>
              <a:rPr lang="en-US" sz="3200" i="1" dirty="0" err="1">
                <a:solidFill>
                  <a:srgbClr val="FF0000"/>
                </a:solidFill>
              </a:rPr>
              <a:t>exosystem</a:t>
            </a:r>
            <a:r>
              <a:rPr lang="en-US" sz="3200" i="1" dirty="0">
                <a:solidFill>
                  <a:srgbClr val="FF0000"/>
                </a:solidFill>
              </a:rPr>
              <a:t> </a:t>
            </a:r>
            <a:r>
              <a:rPr lang="en-US" sz="3200" dirty="0"/>
              <a:t>  </a:t>
            </a:r>
          </a:p>
        </p:txBody>
      </p:sp>
      <p:sp>
        <p:nvSpPr>
          <p:cNvPr id="199" name="Right Triangle 198">
            <a:extLst>
              <a:ext uri="{FF2B5EF4-FFF2-40B4-BE49-F238E27FC236}">
                <a16:creationId xmlns:a16="http://schemas.microsoft.com/office/drawing/2014/main" id="{592AC99E-ADE8-429A-A4E4-4C1BCA76F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5" y="98844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02D86E9A-785E-F8C6-4B03-92660A6AB181}"/>
              </a:ext>
            </a:extLst>
          </p:cNvPr>
          <p:cNvSpPr txBox="1"/>
          <p:nvPr/>
        </p:nvSpPr>
        <p:spPr>
          <a:xfrm>
            <a:off x="75090" y="1646508"/>
            <a:ext cx="10742245" cy="3970318"/>
          </a:xfrm>
          <a:prstGeom prst="rect">
            <a:avLst/>
          </a:prstGeom>
          <a:noFill/>
        </p:spPr>
        <p:txBody>
          <a:bodyPr wrap="square" rtlCol="0">
            <a:spAutoFit/>
          </a:bodyPr>
          <a:lstStyle/>
          <a:p>
            <a:endParaRPr lang="en-GB" dirty="0"/>
          </a:p>
          <a:p>
            <a:pPr marL="285750" indent="-285750">
              <a:buFont typeface="Arial" panose="020B0604020202020204" pitchFamily="34" charset="0"/>
              <a:buChar char="•"/>
            </a:pPr>
            <a:r>
              <a:rPr lang="en-GB" b="1" dirty="0">
                <a:solidFill>
                  <a:schemeClr val="accent1">
                    <a:lumMod val="75000"/>
                  </a:schemeClr>
                </a:solidFill>
              </a:rPr>
              <a:t>Psychosocial rehabilitation programmes have the potential to improve the </a:t>
            </a:r>
            <a:br>
              <a:rPr lang="en-GB" b="1" dirty="0">
                <a:solidFill>
                  <a:schemeClr val="accent1">
                    <a:lumMod val="75000"/>
                  </a:schemeClr>
                </a:solidFill>
              </a:rPr>
            </a:br>
            <a:r>
              <a:rPr lang="en-GB" b="1" dirty="0">
                <a:solidFill>
                  <a:schemeClr val="accent1">
                    <a:lumMod val="75000"/>
                  </a:schemeClr>
                </a:solidFill>
              </a:rPr>
              <a:t>psychosocial well-being </a:t>
            </a:r>
            <a:r>
              <a:rPr lang="en-GB" dirty="0"/>
              <a:t>of former child soldiers, positively impacting their</a:t>
            </a:r>
            <a:br>
              <a:rPr lang="en-GB" dirty="0"/>
            </a:br>
            <a:r>
              <a:rPr lang="en-GB" dirty="0"/>
              <a:t>human growth as well as decreasing their aggressive behaviour. Mesosystem </a:t>
            </a:r>
            <a:br>
              <a:rPr lang="en-GB" dirty="0"/>
            </a:br>
            <a:r>
              <a:rPr lang="en-GB" dirty="0"/>
              <a:t>elements are built into the programme to positively contribute to the outcomes  </a:t>
            </a:r>
            <a:br>
              <a:rPr lang="en-GB" dirty="0"/>
            </a:br>
            <a:r>
              <a:rPr lang="en-GB" dirty="0"/>
              <a:t>(</a:t>
            </a:r>
            <a:r>
              <a:rPr lang="en-GB" dirty="0" err="1"/>
              <a:t>Kiyala</a:t>
            </a:r>
            <a:r>
              <a:rPr lang="en-GB" dirty="0"/>
              <a:t> 2020).</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err="1">
                <a:solidFill>
                  <a:schemeClr val="accent1">
                    <a:lumMod val="75000"/>
                  </a:schemeClr>
                </a:solidFill>
              </a:rPr>
              <a:t>Olso</a:t>
            </a:r>
            <a:r>
              <a:rPr lang="en-GB" b="1" dirty="0">
                <a:solidFill>
                  <a:schemeClr val="accent1">
                    <a:lumMod val="75000"/>
                  </a:schemeClr>
                </a:solidFill>
              </a:rPr>
              <a:t> Conference on Protecting Children in Armed Conflict </a:t>
            </a:r>
            <a:r>
              <a:rPr lang="en-GB" dirty="0"/>
              <a:t>took place in June 2023 </a:t>
            </a:r>
          </a:p>
          <a:p>
            <a:pPr marL="742950" lvl="1" indent="-285750">
              <a:buFont typeface="Courier New" panose="02070309020205020404" pitchFamily="49" charset="0"/>
              <a:buChar char="o"/>
            </a:pPr>
            <a:r>
              <a:rPr lang="en-GB" dirty="0"/>
              <a:t>rich preparatory works having directly consulted over 300 children in 10 war-affected countries </a:t>
            </a:r>
          </a:p>
          <a:p>
            <a:pPr marL="742950" lvl="1" indent="-285750">
              <a:buFont typeface="Courier New" panose="02070309020205020404" pitchFamily="49" charset="0"/>
              <a:buChar char="o"/>
            </a:pPr>
            <a:r>
              <a:rPr lang="en-GB" dirty="0"/>
              <a:t>a priority to discussing the importance of prevention, especially by means of strengthening child protection systems, and building capacities of local and national actors </a:t>
            </a:r>
          </a:p>
          <a:p>
            <a:pPr marL="742950" lvl="1" indent="-285750">
              <a:buFont typeface="Courier New" panose="02070309020205020404" pitchFamily="49" charset="0"/>
              <a:buChar char="o"/>
            </a:pPr>
            <a:r>
              <a:rPr lang="en-GB" dirty="0"/>
              <a:t>stressed the need to ensure implementation of legal and policy frameworks by the states both during the conflict and peacetime (The Alliance 2023c).</a:t>
            </a:r>
          </a:p>
        </p:txBody>
      </p:sp>
      <p:pic>
        <p:nvPicPr>
          <p:cNvPr id="5" name="Picture 4" descr="A diagram of a child's life cycle&#10;&#10;Description automatically generated">
            <a:extLst>
              <a:ext uri="{FF2B5EF4-FFF2-40B4-BE49-F238E27FC236}">
                <a16:creationId xmlns:a16="http://schemas.microsoft.com/office/drawing/2014/main" id="{88E6BF90-53E3-3D2D-2AD8-8B2DF8A71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3074" y="68510"/>
            <a:ext cx="3142711" cy="2848566"/>
          </a:xfrm>
          <a:prstGeom prst="rect">
            <a:avLst/>
          </a:prstGeom>
        </p:spPr>
      </p:pic>
    </p:spTree>
    <p:extLst>
      <p:ext uri="{BB962C8B-B14F-4D97-AF65-F5344CB8AC3E}">
        <p14:creationId xmlns:p14="http://schemas.microsoft.com/office/powerpoint/2010/main" val="301000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7" name="Group 12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8" name="Straight Connector 127">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0" name="Right Triangle 159">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2" name="Rectangle 161">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64" name="Freeform: Shape 163">
            <a:extLst>
              <a:ext uri="{FF2B5EF4-FFF2-40B4-BE49-F238E27FC236}">
                <a16:creationId xmlns:a16="http://schemas.microsoft.com/office/drawing/2014/main" id="{DD5B1FFE-F94F-4D15-8DF0-16558755F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7"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5" name="Group 214">
            <a:extLst>
              <a:ext uri="{FF2B5EF4-FFF2-40B4-BE49-F238E27FC236}">
                <a16:creationId xmlns:a16="http://schemas.microsoft.com/office/drawing/2014/main" id="{20BEF124-51AA-4E93-80BE-A505FBC283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7" name="Straight Connector 166">
              <a:extLst>
                <a:ext uri="{FF2B5EF4-FFF2-40B4-BE49-F238E27FC236}">
                  <a16:creationId xmlns:a16="http://schemas.microsoft.com/office/drawing/2014/main" id="{1CB7DD01-D102-4059-975F-43EA17EA78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16AEE61-7763-4FB1-89B5-4F4123BD4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2D4A1CE-5EA9-4431-97BD-8E5EFE35C8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460321E-C47F-4254-A5FA-5B18275B9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CF662BA-073B-4181-B753-3DF150673F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C88FF9D-10D3-4F7A-88F0-A0EBC4D654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6B83311-827D-41DD-8C78-21861CADC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E90578F-08F9-48C0-A14B-8923BDA7F4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433AFD6-92B4-4FB6-8E60-0B0580A908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E5E0FE3-B1C9-4160-8057-4F5E202EBA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F6BB25E-C93A-42B8-8ED5-34D62AA1A6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FF65E0B-172C-40E5-AB66-9D718D1065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57D8268-8D36-41F5-B241-4241FE75E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2AE423C-9EAE-48FE-ADCF-AA73C39A8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BBE40C1-0417-4B5B-85C9-D19D1CBFDB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6C34153-C20D-4CA5-B2D8-6E5C24A542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135268F-E9A8-4F13-AFA5-585BEB1E86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025137B-59DF-4721-B5C1-A3721B9EC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FC2B378-8386-4C68-9CB0-F7AC9FEB20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94C46AE-10D8-45E0-B366-AF049B00CE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8CF94F5-A88C-47C6-8EEA-4C1883EB5E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229AFF5-5E80-4E8B-9D3D-7C8C04251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590CE47-4B25-4EAA-8807-0B66F9237D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3CCCCAB-336C-4623-AB5A-2BB6CA03FE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DDE4FD0-E730-462D-8BA4-3D1344AF4F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15376A8-0B14-49FC-B291-D621A8C2A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2AEA86C-BCE4-4BE9-950D-56709D2B90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F26C89A-6CC8-4CC6-94B3-6D93AD7BAA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5D401C0-FFAB-49F4-A40B-4FC31739E7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F2C728A-51E5-4299-958B-7BA11BBA3F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F2402A0-30A8-439F-9E1F-2BECA15D7A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7569178-1003-22F4-8C30-C7189C5F2550}"/>
              </a:ext>
            </a:extLst>
          </p:cNvPr>
          <p:cNvSpPr>
            <a:spLocks noGrp="1"/>
          </p:cNvSpPr>
          <p:nvPr>
            <p:ph type="title"/>
          </p:nvPr>
        </p:nvSpPr>
        <p:spPr>
          <a:xfrm>
            <a:off x="15715" y="-111924"/>
            <a:ext cx="10836990" cy="1228692"/>
          </a:xfrm>
        </p:spPr>
        <p:txBody>
          <a:bodyPr vert="horz" lIns="91440" tIns="45720" rIns="91440" bIns="45720" rtlCol="0" anchor="t">
            <a:normAutofit/>
          </a:bodyPr>
          <a:lstStyle/>
          <a:p>
            <a:r>
              <a:rPr lang="en-US" sz="3600" dirty="0"/>
              <a:t>Prevention and response measures : </a:t>
            </a:r>
            <a:br>
              <a:rPr lang="en-US" sz="3600" dirty="0"/>
            </a:br>
            <a:r>
              <a:rPr lang="en-US" sz="3600" i="1" dirty="0">
                <a:solidFill>
                  <a:srgbClr val="FF0000"/>
                </a:solidFill>
              </a:rPr>
              <a:t>Macrosystem</a:t>
            </a:r>
            <a:r>
              <a:rPr lang="en-US" sz="3600" dirty="0"/>
              <a:t>   </a:t>
            </a:r>
          </a:p>
        </p:txBody>
      </p:sp>
      <p:sp>
        <p:nvSpPr>
          <p:cNvPr id="199" name="Right Triangle 198">
            <a:extLst>
              <a:ext uri="{FF2B5EF4-FFF2-40B4-BE49-F238E27FC236}">
                <a16:creationId xmlns:a16="http://schemas.microsoft.com/office/drawing/2014/main" id="{592AC99E-ADE8-429A-A4E4-4C1BCA76F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5" y="98844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02D86E9A-785E-F8C6-4B03-92660A6AB181}"/>
              </a:ext>
            </a:extLst>
          </p:cNvPr>
          <p:cNvSpPr txBox="1"/>
          <p:nvPr/>
        </p:nvSpPr>
        <p:spPr>
          <a:xfrm>
            <a:off x="-54472" y="1011652"/>
            <a:ext cx="11313610" cy="5909310"/>
          </a:xfrm>
          <a:prstGeom prst="rect">
            <a:avLst/>
          </a:prstGeom>
          <a:noFill/>
        </p:spPr>
        <p:txBody>
          <a:bodyPr wrap="square" rtlCol="0">
            <a:spAutoFit/>
          </a:bodyPr>
          <a:lstStyle/>
          <a:p>
            <a:pPr marL="285750" indent="-285750">
              <a:buFont typeface="Arial" panose="020B0604020202020204" pitchFamily="34" charset="0"/>
              <a:buChar char="•"/>
            </a:pPr>
            <a:r>
              <a:rPr lang="en-GB" dirty="0"/>
              <a:t>Western-centric definitions do not echo cultural and traditional perceptions in </a:t>
            </a:r>
            <a:br>
              <a:rPr lang="en-GB" dirty="0"/>
            </a:br>
            <a:r>
              <a:rPr lang="en-GB" dirty="0"/>
              <a:t>and across Africa (Francis 2007). </a:t>
            </a:r>
          </a:p>
          <a:p>
            <a:endParaRPr lang="en-GB" dirty="0"/>
          </a:p>
          <a:p>
            <a:pPr marL="285750" indent="-285750">
              <a:buFont typeface="Arial" panose="020B0604020202020204" pitchFamily="34" charset="0"/>
              <a:buChar char="•"/>
            </a:pPr>
            <a:r>
              <a:rPr lang="en-GB" dirty="0"/>
              <a:t>Findings of ethnographic study indicated that community members in Sierra Leone</a:t>
            </a:r>
            <a:br>
              <a:rPr lang="en-GB" dirty="0"/>
            </a:br>
            <a:r>
              <a:rPr lang="en-GB" dirty="0"/>
              <a:t>defined childhood through the lens of children’s activities, roles, and levels of </a:t>
            </a:r>
            <a:br>
              <a:rPr lang="en-GB" dirty="0"/>
            </a:br>
            <a:r>
              <a:rPr lang="en-GB" dirty="0"/>
              <a:t>dependency rather than through their age (Columbia Group for Children in </a:t>
            </a:r>
            <a:br>
              <a:rPr lang="en-GB" dirty="0"/>
            </a:br>
            <a:r>
              <a:rPr lang="en-GB" dirty="0"/>
              <a:t>Adversity 2011). </a:t>
            </a:r>
          </a:p>
          <a:p>
            <a:endParaRPr lang="en-GB" dirty="0"/>
          </a:p>
          <a:p>
            <a:pPr marL="285750" indent="-285750">
              <a:buFont typeface="Arial" panose="020B0604020202020204" pitchFamily="34" charset="0"/>
              <a:buChar char="•"/>
            </a:pPr>
            <a:r>
              <a:rPr lang="en-GB" dirty="0"/>
              <a:t>Uncareful top-down  imposition of the concepts of child protection, as conceptualized by the global North, and child rights, as codified in the UN CRC and OPAC,  risks being perceived disrespectful to indigenous communities and running contrary to their social customs (The Columbia Group for Children in Adversity 2011).</a:t>
            </a:r>
          </a:p>
          <a:p>
            <a:endParaRPr lang="en-GB" dirty="0"/>
          </a:p>
          <a:p>
            <a:pPr marL="285750" indent="-285750">
              <a:buFont typeface="Arial" panose="020B0604020202020204" pitchFamily="34" charset="0"/>
              <a:buChar char="•"/>
            </a:pPr>
            <a:r>
              <a:rPr lang="en-GB" dirty="0"/>
              <a:t>The interaction of macrosystem factors with </a:t>
            </a:r>
            <a:r>
              <a:rPr lang="en-GB" dirty="0" err="1"/>
              <a:t>exosystem</a:t>
            </a:r>
            <a:r>
              <a:rPr lang="en-GB" dirty="0"/>
              <a:t> factors results in significant difficulties to enforce existing and ratified international legal standards aimed at protecting children; relegating them to the level of ‘paper protection’ (Francis, 2007, p. 207). </a:t>
            </a:r>
          </a:p>
          <a:p>
            <a:endParaRPr lang="en-GB" dirty="0"/>
          </a:p>
          <a:p>
            <a:pPr algn="ctr"/>
            <a:r>
              <a:rPr lang="en-GB" u="sng" dirty="0">
                <a:solidFill>
                  <a:srgbClr val="FF0000"/>
                </a:solidFill>
              </a:rPr>
              <a:t>However, </a:t>
            </a:r>
          </a:p>
          <a:p>
            <a:r>
              <a:rPr lang="en-GB" dirty="0"/>
              <a:t>A recently enhanced emphasis of the global child protection humanitarian sector on</a:t>
            </a:r>
            <a:r>
              <a:rPr lang="en-GB" dirty="0">
                <a:solidFill>
                  <a:srgbClr val="FF0000"/>
                </a:solidFill>
              </a:rPr>
              <a:t> </a:t>
            </a:r>
            <a:r>
              <a:rPr lang="en-GB" b="1" dirty="0">
                <a:solidFill>
                  <a:schemeClr val="accent1">
                    <a:lumMod val="75000"/>
                  </a:schemeClr>
                </a:solidFill>
              </a:rPr>
              <a:t>the importance of the centrality of child participation in their own protection and their UN CRC-defined status of rights holders </a:t>
            </a:r>
            <a:r>
              <a:rPr lang="en-GB" dirty="0"/>
              <a:t>(The Alliance 2023d) is a promising development. </a:t>
            </a:r>
          </a:p>
        </p:txBody>
      </p:sp>
      <p:pic>
        <p:nvPicPr>
          <p:cNvPr id="5" name="Picture 4" descr="A diagram of a child's life cycle&#10;&#10;Description automatically generated">
            <a:extLst>
              <a:ext uri="{FF2B5EF4-FFF2-40B4-BE49-F238E27FC236}">
                <a16:creationId xmlns:a16="http://schemas.microsoft.com/office/drawing/2014/main" id="{7042ED64-805B-EE30-CF56-F264E931C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1864" y="100306"/>
            <a:ext cx="2955130" cy="2725957"/>
          </a:xfrm>
          <a:prstGeom prst="rect">
            <a:avLst/>
          </a:prstGeom>
        </p:spPr>
      </p:pic>
    </p:spTree>
    <p:extLst>
      <p:ext uri="{BB962C8B-B14F-4D97-AF65-F5344CB8AC3E}">
        <p14:creationId xmlns:p14="http://schemas.microsoft.com/office/powerpoint/2010/main" val="181986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7" name="Group 12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8" name="Straight Connector 127">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0" name="Right Triangle 159">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2" name="Rectangle 161">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64" name="Freeform: Shape 163">
            <a:extLst>
              <a:ext uri="{FF2B5EF4-FFF2-40B4-BE49-F238E27FC236}">
                <a16:creationId xmlns:a16="http://schemas.microsoft.com/office/drawing/2014/main" id="{DD5B1FFE-F94F-4D15-8DF0-16558755F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7"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5" name="Group 214">
            <a:extLst>
              <a:ext uri="{FF2B5EF4-FFF2-40B4-BE49-F238E27FC236}">
                <a16:creationId xmlns:a16="http://schemas.microsoft.com/office/drawing/2014/main" id="{20BEF124-51AA-4E93-80BE-A505FBC283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7" name="Straight Connector 166">
              <a:extLst>
                <a:ext uri="{FF2B5EF4-FFF2-40B4-BE49-F238E27FC236}">
                  <a16:creationId xmlns:a16="http://schemas.microsoft.com/office/drawing/2014/main" id="{1CB7DD01-D102-4059-975F-43EA17EA78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16AEE61-7763-4FB1-89B5-4F4123BD4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2D4A1CE-5EA9-4431-97BD-8E5EFE35C8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460321E-C47F-4254-A5FA-5B18275B9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CF662BA-073B-4181-B753-3DF150673F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C88FF9D-10D3-4F7A-88F0-A0EBC4D654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6B83311-827D-41DD-8C78-21861CADC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E90578F-08F9-48C0-A14B-8923BDA7F4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433AFD6-92B4-4FB6-8E60-0B0580A908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E5E0FE3-B1C9-4160-8057-4F5E202EBA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F6BB25E-C93A-42B8-8ED5-34D62AA1A6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FF65E0B-172C-40E5-AB66-9D718D1065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57D8268-8D36-41F5-B241-4241FE75E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2AE423C-9EAE-48FE-ADCF-AA73C39A8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BBE40C1-0417-4B5B-85C9-D19D1CBFDB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6C34153-C20D-4CA5-B2D8-6E5C24A542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135268F-E9A8-4F13-AFA5-585BEB1E86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025137B-59DF-4721-B5C1-A3721B9EC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FC2B378-8386-4C68-9CB0-F7AC9FEB20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94C46AE-10D8-45E0-B366-AF049B00CE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8CF94F5-A88C-47C6-8EEA-4C1883EB5E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229AFF5-5E80-4E8B-9D3D-7C8C04251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590CE47-4B25-4EAA-8807-0B66F9237D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3CCCCAB-336C-4623-AB5A-2BB6CA03FE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DDE4FD0-E730-462D-8BA4-3D1344AF4F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15376A8-0B14-49FC-B291-D621A8C2A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2AEA86C-BCE4-4BE9-950D-56709D2B90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F26C89A-6CC8-4CC6-94B3-6D93AD7BAA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5D401C0-FFAB-49F4-A40B-4FC31739E7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F2C728A-51E5-4299-958B-7BA11BBA3F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F2402A0-30A8-439F-9E1F-2BECA15D7A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7569178-1003-22F4-8C30-C7189C5F2550}"/>
              </a:ext>
            </a:extLst>
          </p:cNvPr>
          <p:cNvSpPr>
            <a:spLocks noGrp="1"/>
          </p:cNvSpPr>
          <p:nvPr>
            <p:ph type="title"/>
          </p:nvPr>
        </p:nvSpPr>
        <p:spPr>
          <a:xfrm>
            <a:off x="660053" y="268143"/>
            <a:ext cx="10349809" cy="1228692"/>
          </a:xfrm>
        </p:spPr>
        <p:txBody>
          <a:bodyPr vert="horz" lIns="91440" tIns="45720" rIns="91440" bIns="45720" rtlCol="0" anchor="t">
            <a:normAutofit/>
          </a:bodyPr>
          <a:lstStyle/>
          <a:p>
            <a:r>
              <a:rPr lang="en-US" sz="3600" dirty="0"/>
              <a:t>Research recommendations </a:t>
            </a:r>
          </a:p>
        </p:txBody>
      </p:sp>
      <p:sp>
        <p:nvSpPr>
          <p:cNvPr id="199" name="Right Triangle 198">
            <a:extLst>
              <a:ext uri="{FF2B5EF4-FFF2-40B4-BE49-F238E27FC236}">
                <a16:creationId xmlns:a16="http://schemas.microsoft.com/office/drawing/2014/main" id="{592AC99E-ADE8-429A-A4E4-4C1BCA76F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5" y="98844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02D86E9A-785E-F8C6-4B03-92660A6AB181}"/>
              </a:ext>
            </a:extLst>
          </p:cNvPr>
          <p:cNvSpPr txBox="1"/>
          <p:nvPr/>
        </p:nvSpPr>
        <p:spPr>
          <a:xfrm>
            <a:off x="655212" y="1253881"/>
            <a:ext cx="10670603" cy="4801314"/>
          </a:xfrm>
          <a:prstGeom prst="rect">
            <a:avLst/>
          </a:prstGeom>
          <a:noFill/>
        </p:spPr>
        <p:txBody>
          <a:bodyPr wrap="square" rtlCol="0">
            <a:spAutoFit/>
          </a:bodyPr>
          <a:lstStyle/>
          <a:p>
            <a:pPr marL="285750" indent="-285750">
              <a:buFont typeface="Arial" panose="020B0604020202020204" pitchFamily="34" charset="0"/>
              <a:buChar char="•"/>
            </a:pPr>
            <a:r>
              <a:rPr lang="en-GB" dirty="0"/>
              <a:t>For funding and educational institutions to create </a:t>
            </a:r>
            <a:r>
              <a:rPr lang="en-GB" b="1" dirty="0">
                <a:solidFill>
                  <a:schemeClr val="accent1">
                    <a:lumMod val="75000"/>
                  </a:schemeClr>
                </a:solidFill>
              </a:rPr>
              <a:t>favourable opportunities for researchers from conflict-affected countries </a:t>
            </a:r>
            <a:r>
              <a:rPr lang="en-GB" dirty="0"/>
              <a:t>to progressively engage in and lead on empirical evidence. </a:t>
            </a:r>
          </a:p>
          <a:p>
            <a:endParaRPr lang="en-GB" dirty="0"/>
          </a:p>
          <a:p>
            <a:pPr marL="285750" indent="-285750">
              <a:buFont typeface="Arial" panose="020B0604020202020204" pitchFamily="34" charset="0"/>
              <a:buChar char="•"/>
            </a:pPr>
            <a:r>
              <a:rPr lang="en-GB" dirty="0"/>
              <a:t>To further investigate the </a:t>
            </a:r>
            <a:r>
              <a:rPr lang="en-GB" b="1" dirty="0">
                <a:solidFill>
                  <a:schemeClr val="accent1">
                    <a:lumMod val="75000"/>
                  </a:schemeClr>
                </a:solidFill>
              </a:rPr>
              <a:t>factors contributing to girl soldiering from their own perspective</a:t>
            </a:r>
            <a:r>
              <a:rPr lang="en-GB" dirty="0"/>
              <a:t> through participatory research methods, esp. the </a:t>
            </a:r>
            <a:r>
              <a:rPr lang="en-GB" dirty="0" err="1"/>
              <a:t>blindspot</a:t>
            </a:r>
            <a:r>
              <a:rPr lang="en-GB" dirty="0"/>
              <a:t> of “voluntary soldiering”.</a:t>
            </a:r>
          </a:p>
          <a:p>
            <a:endParaRPr lang="en-GB" dirty="0"/>
          </a:p>
          <a:p>
            <a:pPr marL="285750" indent="-285750">
              <a:buFont typeface="Arial" panose="020B0604020202020204" pitchFamily="34" charset="0"/>
              <a:buChar char="•"/>
            </a:pPr>
            <a:r>
              <a:rPr lang="en-GB" dirty="0"/>
              <a:t>To make further investment in exploring </a:t>
            </a:r>
            <a:r>
              <a:rPr lang="en-GB" b="1" dirty="0">
                <a:solidFill>
                  <a:schemeClr val="accent1">
                    <a:lumMod val="75000"/>
                  </a:schemeClr>
                </a:solidFill>
              </a:rPr>
              <a:t>girls’ internal and external resources, coping mechanisms and sense of agency</a:t>
            </a:r>
            <a:r>
              <a:rPr lang="en-GB" dirty="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 </a:t>
            </a:r>
            <a:r>
              <a:rPr lang="en-GB" b="1" dirty="0">
                <a:solidFill>
                  <a:schemeClr val="accent1">
                    <a:lumMod val="75000"/>
                  </a:schemeClr>
                </a:solidFill>
              </a:rPr>
              <a:t>address knowledge gap regarding the mesosystem and chronosystem-level </a:t>
            </a:r>
            <a:r>
              <a:rPr lang="en-GB" dirty="0"/>
              <a:t>contributing factors and consequences of girl soldiering.</a:t>
            </a:r>
          </a:p>
          <a:p>
            <a:r>
              <a:rPr lang="en-GB" dirty="0"/>
              <a:t> </a:t>
            </a:r>
          </a:p>
          <a:p>
            <a:pPr marL="285750" indent="-285750">
              <a:buFont typeface="Arial" panose="020B0604020202020204" pitchFamily="34" charset="0"/>
              <a:buChar char="•"/>
            </a:pPr>
            <a:r>
              <a:rPr lang="en-GB" dirty="0"/>
              <a:t>To increase academic interest in</a:t>
            </a:r>
            <a:r>
              <a:rPr lang="en-GB" b="1" dirty="0">
                <a:solidFill>
                  <a:schemeClr val="accent1">
                    <a:lumMod val="75000"/>
                  </a:schemeClr>
                </a:solidFill>
              </a:rPr>
              <a:t> the function of the chronosystem</a:t>
            </a:r>
            <a:r>
              <a:rPr lang="en-GB" dirty="0"/>
              <a:t> and the conduct of</a:t>
            </a:r>
            <a:r>
              <a:rPr lang="en-GB" b="1" dirty="0">
                <a:solidFill>
                  <a:schemeClr val="accent1">
                    <a:lumMod val="75000"/>
                  </a:schemeClr>
                </a:solidFill>
              </a:rPr>
              <a:t> longitudinal studies.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 scale up research efforts regarding the </a:t>
            </a:r>
            <a:r>
              <a:rPr lang="en-GB" b="1" dirty="0">
                <a:solidFill>
                  <a:schemeClr val="accent1">
                    <a:lumMod val="75000"/>
                  </a:schemeClr>
                </a:solidFill>
              </a:rPr>
              <a:t>effectiveness of response measures to girl soldiering </a:t>
            </a:r>
            <a:r>
              <a:rPr lang="en-GB" dirty="0"/>
              <a:t>by both community members and humanitarian child protection actors.</a:t>
            </a:r>
          </a:p>
        </p:txBody>
      </p:sp>
    </p:spTree>
    <p:extLst>
      <p:ext uri="{BB962C8B-B14F-4D97-AF65-F5344CB8AC3E}">
        <p14:creationId xmlns:p14="http://schemas.microsoft.com/office/powerpoint/2010/main" val="4044221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7" name="Group 12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8" name="Straight Connector 127">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0" name="Right Triangle 159">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2" name="Rectangle 161">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64" name="Freeform: Shape 163">
            <a:extLst>
              <a:ext uri="{FF2B5EF4-FFF2-40B4-BE49-F238E27FC236}">
                <a16:creationId xmlns:a16="http://schemas.microsoft.com/office/drawing/2014/main" id="{DD5B1FFE-F94F-4D15-8DF0-16558755F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7"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5" name="Group 214">
            <a:extLst>
              <a:ext uri="{FF2B5EF4-FFF2-40B4-BE49-F238E27FC236}">
                <a16:creationId xmlns:a16="http://schemas.microsoft.com/office/drawing/2014/main" id="{20BEF124-51AA-4E93-80BE-A505FBC283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7" name="Straight Connector 166">
              <a:extLst>
                <a:ext uri="{FF2B5EF4-FFF2-40B4-BE49-F238E27FC236}">
                  <a16:creationId xmlns:a16="http://schemas.microsoft.com/office/drawing/2014/main" id="{1CB7DD01-D102-4059-975F-43EA17EA78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16AEE61-7763-4FB1-89B5-4F4123BD4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2D4A1CE-5EA9-4431-97BD-8E5EFE35C8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460321E-C47F-4254-A5FA-5B18275B9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CF662BA-073B-4181-B753-3DF150673F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C88FF9D-10D3-4F7A-88F0-A0EBC4D654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6B83311-827D-41DD-8C78-21861CADC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E90578F-08F9-48C0-A14B-8923BDA7F4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433AFD6-92B4-4FB6-8E60-0B0580A908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E5E0FE3-B1C9-4160-8057-4F5E202EBA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F6BB25E-C93A-42B8-8ED5-34D62AA1A6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FF65E0B-172C-40E5-AB66-9D718D1065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57D8268-8D36-41F5-B241-4241FE75E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2AE423C-9EAE-48FE-ADCF-AA73C39A8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BBE40C1-0417-4B5B-85C9-D19D1CBFDB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6C34153-C20D-4CA5-B2D8-6E5C24A542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135268F-E9A8-4F13-AFA5-585BEB1E86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025137B-59DF-4721-B5C1-A3721B9EC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FC2B378-8386-4C68-9CB0-F7AC9FEB20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94C46AE-10D8-45E0-B366-AF049B00CE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8CF94F5-A88C-47C6-8EEA-4C1883EB5E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229AFF5-5E80-4E8B-9D3D-7C8C04251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590CE47-4B25-4EAA-8807-0B66F9237D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3CCCCAB-336C-4623-AB5A-2BB6CA03FE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DDE4FD0-E730-462D-8BA4-3D1344AF4F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15376A8-0B14-49FC-B291-D621A8C2A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2AEA86C-BCE4-4BE9-950D-56709D2B90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F26C89A-6CC8-4CC6-94B3-6D93AD7BAA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5D401C0-FFAB-49F4-A40B-4FC31739E7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F2C728A-51E5-4299-958B-7BA11BBA3F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F2402A0-30A8-439F-9E1F-2BECA15D7A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7569178-1003-22F4-8C30-C7189C5F2550}"/>
              </a:ext>
            </a:extLst>
          </p:cNvPr>
          <p:cNvSpPr>
            <a:spLocks noGrp="1"/>
          </p:cNvSpPr>
          <p:nvPr>
            <p:ph type="title"/>
          </p:nvPr>
        </p:nvSpPr>
        <p:spPr>
          <a:xfrm>
            <a:off x="660053" y="268143"/>
            <a:ext cx="10349809" cy="1228692"/>
          </a:xfrm>
        </p:spPr>
        <p:txBody>
          <a:bodyPr vert="horz" lIns="91440" tIns="45720" rIns="91440" bIns="45720" rtlCol="0" anchor="t">
            <a:normAutofit/>
          </a:bodyPr>
          <a:lstStyle/>
          <a:p>
            <a:r>
              <a:rPr lang="en-US" sz="3600" dirty="0"/>
              <a:t>Capacity strengthening recommendations </a:t>
            </a:r>
            <a:br>
              <a:rPr lang="en-US" sz="3600" dirty="0"/>
            </a:br>
            <a:endParaRPr lang="en-US" sz="3600" dirty="0"/>
          </a:p>
        </p:txBody>
      </p:sp>
      <p:sp>
        <p:nvSpPr>
          <p:cNvPr id="199" name="Right Triangle 198">
            <a:extLst>
              <a:ext uri="{FF2B5EF4-FFF2-40B4-BE49-F238E27FC236}">
                <a16:creationId xmlns:a16="http://schemas.microsoft.com/office/drawing/2014/main" id="{592AC99E-ADE8-429A-A4E4-4C1BCA76F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5" y="98844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02D86E9A-785E-F8C6-4B03-92660A6AB181}"/>
              </a:ext>
            </a:extLst>
          </p:cNvPr>
          <p:cNvSpPr txBox="1"/>
          <p:nvPr/>
        </p:nvSpPr>
        <p:spPr>
          <a:xfrm>
            <a:off x="655213" y="1253881"/>
            <a:ext cx="5418016" cy="5355312"/>
          </a:xfrm>
          <a:prstGeom prst="rect">
            <a:avLst/>
          </a:prstGeom>
          <a:noFill/>
        </p:spPr>
        <p:txBody>
          <a:bodyPr wrap="square" rtlCol="0">
            <a:spAutoFit/>
          </a:bodyPr>
          <a:lstStyle/>
          <a:p>
            <a:r>
              <a:rPr lang="en-GB" u="sng" dirty="0"/>
              <a:t>For humanitarian child protection actors to prevent and respond to girl soldiering:</a:t>
            </a:r>
          </a:p>
          <a:p>
            <a:endParaRPr lang="en-GB" dirty="0"/>
          </a:p>
          <a:p>
            <a:pPr marL="285750" indent="-285750">
              <a:buFont typeface="Wingdings" panose="05000000000000000000" pitchFamily="2" charset="2"/>
              <a:buChar char="ü"/>
            </a:pPr>
            <a:r>
              <a:rPr lang="en-GB" dirty="0"/>
              <a:t>sufficient knowledge o</a:t>
            </a:r>
            <a:r>
              <a:rPr lang="en-US" dirty="0"/>
              <a:t>f</a:t>
            </a:r>
            <a:r>
              <a:rPr lang="en-GB" dirty="0"/>
              <a:t> international and national legal frameworks </a:t>
            </a:r>
          </a:p>
          <a:p>
            <a:endParaRPr lang="en-GB" dirty="0"/>
          </a:p>
          <a:p>
            <a:pPr marL="285750" indent="-285750">
              <a:buFont typeface="Wingdings" panose="05000000000000000000" pitchFamily="2" charset="2"/>
              <a:buChar char="ü"/>
            </a:pPr>
            <a:r>
              <a:rPr lang="en-GB" dirty="0"/>
              <a:t>effective skillset, attitudes and behaviours on how to engage with girls and different actors within their social ecology</a:t>
            </a:r>
          </a:p>
          <a:p>
            <a:r>
              <a:rPr lang="en-GB" dirty="0"/>
              <a:t> </a:t>
            </a:r>
          </a:p>
          <a:p>
            <a:pPr marL="285750" indent="-285750">
              <a:buFont typeface="Wingdings" panose="05000000000000000000" pitchFamily="2" charset="2"/>
              <a:buChar char="ü"/>
            </a:pPr>
            <a:r>
              <a:rPr lang="en-GB" dirty="0"/>
              <a:t>capacity to facilitate meaningful, ethical and sustainable participation of girls and community members in decision</a:t>
            </a:r>
            <a:r>
              <a:rPr lang="en-US" dirty="0"/>
              <a:t>-</a:t>
            </a:r>
            <a:r>
              <a:rPr lang="en-GB" dirty="0"/>
              <a:t>making processes </a:t>
            </a:r>
          </a:p>
          <a:p>
            <a:endParaRPr lang="en-GB" dirty="0"/>
          </a:p>
          <a:p>
            <a:pPr marL="285750" indent="-285750">
              <a:buFont typeface="Wingdings" panose="05000000000000000000" pitchFamily="2" charset="2"/>
              <a:buChar char="ü"/>
            </a:pPr>
            <a:r>
              <a:rPr lang="en-GB" dirty="0"/>
              <a:t>practical application of an ecological systems theory supported by an Ecological Systems Model of Prevention and Response Measures to Girl Soldiering</a:t>
            </a:r>
          </a:p>
        </p:txBody>
      </p:sp>
      <p:sp>
        <p:nvSpPr>
          <p:cNvPr id="4" name="TextBox 3">
            <a:extLst>
              <a:ext uri="{FF2B5EF4-FFF2-40B4-BE49-F238E27FC236}">
                <a16:creationId xmlns:a16="http://schemas.microsoft.com/office/drawing/2014/main" id="{8B146417-5395-B37E-46EC-95129D36DBDF}"/>
              </a:ext>
            </a:extLst>
          </p:cNvPr>
          <p:cNvSpPr txBox="1"/>
          <p:nvPr/>
        </p:nvSpPr>
        <p:spPr>
          <a:xfrm>
            <a:off x="7247823" y="1253881"/>
            <a:ext cx="4229563" cy="3693319"/>
          </a:xfrm>
          <a:prstGeom prst="rect">
            <a:avLst/>
          </a:prstGeom>
          <a:noFill/>
        </p:spPr>
        <p:txBody>
          <a:bodyPr wrap="square" rtlCol="0">
            <a:spAutoFit/>
          </a:bodyPr>
          <a:lstStyle/>
          <a:p>
            <a:r>
              <a:rPr lang="en-US" u="sng" dirty="0">
                <a:solidFill>
                  <a:srgbClr val="FF0000"/>
                </a:solidFill>
              </a:rPr>
              <a:t>Points of attention: </a:t>
            </a:r>
          </a:p>
          <a:p>
            <a:endParaRPr lang="en-US" dirty="0">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dirty="0"/>
              <a:t>The</a:t>
            </a:r>
            <a:r>
              <a:rPr lang="en-GB" dirty="0"/>
              <a:t> exact scope of capacity strengthening ultimately depends on each unique context and individual and collective needs and capacities of girls</a:t>
            </a:r>
          </a:p>
          <a:p>
            <a:endParaRPr lang="en-GB" dirty="0"/>
          </a:p>
          <a:p>
            <a:pPr marL="285750" indent="-285750">
              <a:buFont typeface="Arial" panose="020B0604020202020204" pitchFamily="34" charset="0"/>
              <a:buChar char="•"/>
            </a:pPr>
            <a:r>
              <a:rPr lang="en-GB" dirty="0"/>
              <a:t>Centrality of community-based and child rights-based programming </a:t>
            </a:r>
          </a:p>
          <a:p>
            <a:endParaRPr lang="en-GB" dirty="0"/>
          </a:p>
          <a:p>
            <a:pPr marL="285750" indent="-285750">
              <a:buFont typeface="Arial" panose="020B0604020202020204" pitchFamily="34" charset="0"/>
              <a:buChar char="•"/>
            </a:pPr>
            <a:r>
              <a:rPr lang="en-GB" dirty="0"/>
              <a:t>Capacity strengthening is a process, not a one-off activity </a:t>
            </a:r>
            <a:endParaRPr lang="fr-CH" dirty="0"/>
          </a:p>
        </p:txBody>
      </p:sp>
    </p:spTree>
    <p:extLst>
      <p:ext uri="{BB962C8B-B14F-4D97-AF65-F5344CB8AC3E}">
        <p14:creationId xmlns:p14="http://schemas.microsoft.com/office/powerpoint/2010/main" val="1769529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1" name="Group 300">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22" name="Straight Connector 221">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02" name="Right Triangle 301">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03" name="Rectangle 302">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304" name="Freeform: Shape 303">
            <a:extLst>
              <a:ext uri="{FF2B5EF4-FFF2-40B4-BE49-F238E27FC236}">
                <a16:creationId xmlns:a16="http://schemas.microsoft.com/office/drawing/2014/main" id="{8BD06E9B-D0BF-47A6-AE6D-EAD493128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490555" y="162759"/>
            <a:ext cx="6857996" cy="6532473"/>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05" name="Group 304">
            <a:extLst>
              <a:ext uri="{FF2B5EF4-FFF2-40B4-BE49-F238E27FC236}">
                <a16:creationId xmlns:a16="http://schemas.microsoft.com/office/drawing/2014/main" id="{A0297160-077C-4B0C-9F1E-6519CEDB84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61" name="Straight Connector 260">
              <a:extLst>
                <a:ext uri="{FF2B5EF4-FFF2-40B4-BE49-F238E27FC236}">
                  <a16:creationId xmlns:a16="http://schemas.microsoft.com/office/drawing/2014/main" id="{31F77CDE-CC8E-40E6-8745-8D7CB6208F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83FCA172-142C-4352-A938-33B43EC3BE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253BB53B-6660-4F6B-8C3C-4EAA148CFF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921D1E67-3038-4399-8F14-244731FAE3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B9A17FB9-5481-4E6D-A157-C4A1D8F297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9B5B4D4B-6074-48B5-B7D7-5B22BDC2AD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DFE68CF5-4975-4F0E-98F8-E40F12E8FE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63AD0D6-BFAB-41EE-A0DD-BFEB6844D1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A7EA9615-8E94-4E0C-BAF0-C52132326C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96A76D71-0BE7-402F-BF24-CB0154E2A0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8B18C09B-8FB5-4D88-B4FF-2090E7818F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3A06FA18-2473-40B2-8AE0-DEDDC5E9A3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F187746C-FE57-4160-B924-6B283B3323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D7337AAE-EB93-4FBD-9904-0366412607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D6FA7169-C5DB-4F02-935F-AA39EDA4B7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A4195B93-DBB3-4197-8D91-A786D4753A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3F2FF9EB-46CC-4A22-AF8A-9D11BC966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2631DADE-538C-4EA4-9D90-3AED82E01B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035A7E2F-77A0-48A1-A881-1A12940D8F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5AC39BAD-DB08-4260-BCE5-4E1FB09A44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468F31ED-A97B-4A9A-9F56-221FFB7A31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F362574E-3A61-4C31-915F-F541B7BE08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132BD431-3E1E-4528-AC59-5A23CE4CB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7DE7131F-209C-4427-96DA-26E0E973EE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3283DFDB-6A1C-41B8-B590-9660646991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1DA3D6B3-30E3-4C45-A709-4F775DB84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8F481924-9C4A-4A91-8AB4-D796F33D73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53787DCF-DA69-4379-94AB-C361DF3260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753DC9D9-196D-4C02-982F-935945BD57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E2AF9976-A85B-4FAC-ACA0-7B4F06D18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BFD38ACD-F4A1-4970-BE99-87B0A04829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07" name="Right Triangle 306">
            <a:extLst>
              <a:ext uri="{FF2B5EF4-FFF2-40B4-BE49-F238E27FC236}">
                <a16:creationId xmlns:a16="http://schemas.microsoft.com/office/drawing/2014/main" id="{429C64BC-8915-422E-9361-EE04C48F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261028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7569178-1003-22F4-8C30-C7189C5F2550}"/>
              </a:ext>
            </a:extLst>
          </p:cNvPr>
          <p:cNvSpPr>
            <a:spLocks noGrp="1"/>
          </p:cNvSpPr>
          <p:nvPr>
            <p:ph type="title"/>
          </p:nvPr>
        </p:nvSpPr>
        <p:spPr>
          <a:xfrm>
            <a:off x="340492" y="-246718"/>
            <a:ext cx="6148256" cy="1753059"/>
          </a:xfrm>
        </p:spPr>
        <p:txBody>
          <a:bodyPr vert="horz" lIns="91440" tIns="45720" rIns="91440" bIns="45720" rtlCol="0" anchor="b">
            <a:normAutofit/>
          </a:bodyPr>
          <a:lstStyle/>
          <a:p>
            <a:pPr>
              <a:lnSpc>
                <a:spcPct val="90000"/>
              </a:lnSpc>
            </a:pPr>
            <a:r>
              <a:rPr lang="en-US" sz="2400" dirty="0"/>
              <a:t>Ecological Systems Model of Prevention and Response Measures to Girl Soldiering</a:t>
            </a:r>
            <a:br>
              <a:rPr lang="en-US" sz="3000" b="1" dirty="0">
                <a:effectLst/>
              </a:rPr>
            </a:br>
            <a:endParaRPr lang="en-US" sz="3000" dirty="0"/>
          </a:p>
        </p:txBody>
      </p:sp>
      <p:sp>
        <p:nvSpPr>
          <p:cNvPr id="6" name="TextBox 5">
            <a:extLst>
              <a:ext uri="{FF2B5EF4-FFF2-40B4-BE49-F238E27FC236}">
                <a16:creationId xmlns:a16="http://schemas.microsoft.com/office/drawing/2014/main" id="{0F7D8750-9F81-5C78-14F3-82565CD9C8F6}"/>
              </a:ext>
            </a:extLst>
          </p:cNvPr>
          <p:cNvSpPr txBox="1"/>
          <p:nvPr/>
        </p:nvSpPr>
        <p:spPr>
          <a:xfrm>
            <a:off x="412702" y="1255928"/>
            <a:ext cx="5710013" cy="5355312"/>
          </a:xfrm>
          <a:prstGeom prst="rect">
            <a:avLst/>
          </a:prstGeom>
          <a:noFill/>
        </p:spPr>
        <p:txBody>
          <a:bodyPr wrap="square" rtlCol="0">
            <a:spAutoFit/>
          </a:bodyPr>
          <a:lstStyle/>
          <a:p>
            <a:r>
              <a:rPr lang="en-US" i="1" dirty="0"/>
              <a:t>Considering</a:t>
            </a:r>
            <a:r>
              <a:rPr lang="en-GB" i="1" dirty="0"/>
              <a:t> that the social ecology of a girl at home/in her community is different from her social ecology in soldiering,  </a:t>
            </a:r>
          </a:p>
          <a:p>
            <a:endParaRPr lang="en-GB" dirty="0"/>
          </a:p>
          <a:p>
            <a:r>
              <a:rPr lang="en-GB" dirty="0">
                <a:solidFill>
                  <a:srgbClr val="FF0000"/>
                </a:solidFill>
              </a:rPr>
              <a:t>Scenario 1</a:t>
            </a:r>
            <a:r>
              <a:rPr lang="en-GB" dirty="0"/>
              <a:t> - If prevention objectives are achieved, the girl is not recruited. </a:t>
            </a:r>
          </a:p>
          <a:p>
            <a:endParaRPr lang="en-GB" dirty="0">
              <a:solidFill>
                <a:srgbClr val="FF0000"/>
              </a:solidFill>
            </a:endParaRPr>
          </a:p>
          <a:p>
            <a:r>
              <a:rPr lang="en-GB" dirty="0">
                <a:solidFill>
                  <a:srgbClr val="FF0000"/>
                </a:solidFill>
              </a:rPr>
              <a:t>Scenario 2</a:t>
            </a:r>
            <a:r>
              <a:rPr lang="en-GB" dirty="0"/>
              <a:t> – If response objectives are achieved, the girl is not re-recruited. </a:t>
            </a:r>
          </a:p>
          <a:p>
            <a:endParaRPr lang="en-GB" dirty="0"/>
          </a:p>
          <a:p>
            <a:r>
              <a:rPr lang="en-GB" dirty="0">
                <a:solidFill>
                  <a:srgbClr val="FF0000"/>
                </a:solidFill>
              </a:rPr>
              <a:t>Scenario 3</a:t>
            </a:r>
            <a:r>
              <a:rPr lang="en-GB" dirty="0"/>
              <a:t> – If prevention and/or response measures </a:t>
            </a:r>
          </a:p>
          <a:p>
            <a:r>
              <a:rPr lang="en-GB" dirty="0"/>
              <a:t>are absent or fail, the girl is (re)recruited.</a:t>
            </a:r>
          </a:p>
          <a:p>
            <a:endParaRPr lang="en-GB" dirty="0"/>
          </a:p>
          <a:p>
            <a:r>
              <a:rPr lang="en-GB" b="1" dirty="0">
                <a:solidFill>
                  <a:schemeClr val="accent1">
                    <a:lumMod val="75000"/>
                  </a:schemeClr>
                </a:solidFill>
              </a:rPr>
              <a:t>Such measures are: </a:t>
            </a:r>
          </a:p>
          <a:p>
            <a:pPr marL="285750" indent="-285750">
              <a:buFont typeface="Wingdings" panose="05000000000000000000" pitchFamily="2" charset="2"/>
              <a:buChar char="ü"/>
            </a:pPr>
            <a:r>
              <a:rPr lang="en-GB" dirty="0">
                <a:solidFill>
                  <a:schemeClr val="accent1">
                    <a:lumMod val="75000"/>
                  </a:schemeClr>
                </a:solidFill>
              </a:rPr>
              <a:t>based on a child rights-based approach</a:t>
            </a:r>
          </a:p>
          <a:p>
            <a:pPr marL="285750" indent="-285750">
              <a:buFont typeface="Wingdings" panose="05000000000000000000" pitchFamily="2" charset="2"/>
              <a:buChar char="ü"/>
            </a:pPr>
            <a:r>
              <a:rPr lang="en-GB" dirty="0">
                <a:solidFill>
                  <a:schemeClr val="accent1">
                    <a:lumMod val="75000"/>
                  </a:schemeClr>
                </a:solidFill>
              </a:rPr>
              <a:t>rooted in girls’ communities </a:t>
            </a:r>
          </a:p>
          <a:p>
            <a:pPr marL="285750" indent="-285750">
              <a:buFont typeface="Wingdings" panose="05000000000000000000" pitchFamily="2" charset="2"/>
              <a:buChar char="ü"/>
            </a:pPr>
            <a:r>
              <a:rPr lang="en-GB" dirty="0">
                <a:solidFill>
                  <a:schemeClr val="accent1">
                    <a:lumMod val="75000"/>
                  </a:schemeClr>
                </a:solidFill>
              </a:rPr>
              <a:t>informed by girls’ voices </a:t>
            </a:r>
            <a:endParaRPr lang="fr-CH" dirty="0">
              <a:solidFill>
                <a:schemeClr val="accent1">
                  <a:lumMod val="75000"/>
                </a:schemeClr>
              </a:solidFill>
            </a:endParaRPr>
          </a:p>
          <a:p>
            <a:endParaRPr lang="en-GB" dirty="0"/>
          </a:p>
          <a:p>
            <a:r>
              <a:rPr lang="en-GB" dirty="0"/>
              <a:t>  </a:t>
            </a:r>
          </a:p>
        </p:txBody>
      </p:sp>
      <p:pic>
        <p:nvPicPr>
          <p:cNvPr id="4" name="Picture 3" descr="A diagram of a diagram of a computer&#10;&#10;Description automatically generated">
            <a:extLst>
              <a:ext uri="{FF2B5EF4-FFF2-40B4-BE49-F238E27FC236}">
                <a16:creationId xmlns:a16="http://schemas.microsoft.com/office/drawing/2014/main" id="{F3F162D9-D9D2-9266-49F0-1BA4BDEEE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946" y="0"/>
            <a:ext cx="4848606" cy="6858000"/>
          </a:xfrm>
          <a:prstGeom prst="rect">
            <a:avLst/>
          </a:prstGeom>
        </p:spPr>
      </p:pic>
      <p:sp>
        <p:nvSpPr>
          <p:cNvPr id="7" name="TextBox 6">
            <a:extLst>
              <a:ext uri="{FF2B5EF4-FFF2-40B4-BE49-F238E27FC236}">
                <a16:creationId xmlns:a16="http://schemas.microsoft.com/office/drawing/2014/main" id="{C172BF84-8086-D74F-4EDE-0D9184BA30DB}"/>
              </a:ext>
            </a:extLst>
          </p:cNvPr>
          <p:cNvSpPr txBox="1"/>
          <p:nvPr/>
        </p:nvSpPr>
        <p:spPr>
          <a:xfrm>
            <a:off x="3981569" y="6074792"/>
            <a:ext cx="3304172" cy="923330"/>
          </a:xfrm>
          <a:prstGeom prst="rect">
            <a:avLst/>
          </a:prstGeom>
          <a:noFill/>
        </p:spPr>
        <p:txBody>
          <a:bodyPr wrap="square" rtlCol="0">
            <a:spAutoFit/>
          </a:bodyPr>
          <a:lstStyle/>
          <a:p>
            <a:r>
              <a:rPr lang="en-GB" sz="1200" dirty="0">
                <a:solidFill>
                  <a:schemeClr val="tx2"/>
                </a:solidFill>
              </a:rPr>
              <a:t>Diagram 2: </a:t>
            </a:r>
            <a:r>
              <a:rPr lang="en-US" sz="1200" dirty="0"/>
              <a:t>Ecological Systems Model of Prevention and Response Measures to Girl Soldiering</a:t>
            </a:r>
            <a:endParaRPr lang="fr-CH" sz="1200" dirty="0">
              <a:solidFill>
                <a:schemeClr val="tx2"/>
              </a:solidFill>
            </a:endParaRPr>
          </a:p>
          <a:p>
            <a:endParaRPr lang="fr-CH" dirty="0"/>
          </a:p>
        </p:txBody>
      </p:sp>
    </p:spTree>
    <p:extLst>
      <p:ext uri="{BB962C8B-B14F-4D97-AF65-F5344CB8AC3E}">
        <p14:creationId xmlns:p14="http://schemas.microsoft.com/office/powerpoint/2010/main" val="3231725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7" name="Group 12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8" name="Straight Connector 127">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0" name="Right Triangle 159">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2" name="Rectangle 161">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64" name="Freeform: Shape 163">
            <a:extLst>
              <a:ext uri="{FF2B5EF4-FFF2-40B4-BE49-F238E27FC236}">
                <a16:creationId xmlns:a16="http://schemas.microsoft.com/office/drawing/2014/main" id="{DD5B1FFE-F94F-4D15-8DF0-16558755F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7"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5" name="Group 214">
            <a:extLst>
              <a:ext uri="{FF2B5EF4-FFF2-40B4-BE49-F238E27FC236}">
                <a16:creationId xmlns:a16="http://schemas.microsoft.com/office/drawing/2014/main" id="{20BEF124-51AA-4E93-80BE-A505FBC283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7" name="Straight Connector 166">
              <a:extLst>
                <a:ext uri="{FF2B5EF4-FFF2-40B4-BE49-F238E27FC236}">
                  <a16:creationId xmlns:a16="http://schemas.microsoft.com/office/drawing/2014/main" id="{1CB7DD01-D102-4059-975F-43EA17EA78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16AEE61-7763-4FB1-89B5-4F4123BD4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2D4A1CE-5EA9-4431-97BD-8E5EFE35C8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460321E-C47F-4254-A5FA-5B18275B9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CF662BA-073B-4181-B753-3DF150673F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C88FF9D-10D3-4F7A-88F0-A0EBC4D654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6B83311-827D-41DD-8C78-21861CADC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E90578F-08F9-48C0-A14B-8923BDA7F4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433AFD6-92B4-4FB6-8E60-0B0580A908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E5E0FE3-B1C9-4160-8057-4F5E202EBA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F6BB25E-C93A-42B8-8ED5-34D62AA1A6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FF65E0B-172C-40E5-AB66-9D718D1065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57D8268-8D36-41F5-B241-4241FE75E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2AE423C-9EAE-48FE-ADCF-AA73C39A8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BBE40C1-0417-4B5B-85C9-D19D1CBFDB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6C34153-C20D-4CA5-B2D8-6E5C24A542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135268F-E9A8-4F13-AFA5-585BEB1E86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025137B-59DF-4721-B5C1-A3721B9EC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FC2B378-8386-4C68-9CB0-F7AC9FEB20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94C46AE-10D8-45E0-B366-AF049B00CE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8CF94F5-A88C-47C6-8EEA-4C1883EB5E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229AFF5-5E80-4E8B-9D3D-7C8C04251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590CE47-4B25-4EAA-8807-0B66F9237D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3CCCCAB-336C-4623-AB5A-2BB6CA03FE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DDE4FD0-E730-462D-8BA4-3D1344AF4F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15376A8-0B14-49FC-B291-D621A8C2A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2AEA86C-BCE4-4BE9-950D-56709D2B90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F26C89A-6CC8-4CC6-94B3-6D93AD7BAA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5D401C0-FFAB-49F4-A40B-4FC31739E7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F2C728A-51E5-4299-958B-7BA11BBA3F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F2402A0-30A8-439F-9E1F-2BECA15D7A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7569178-1003-22F4-8C30-C7189C5F2550}"/>
              </a:ext>
            </a:extLst>
          </p:cNvPr>
          <p:cNvSpPr>
            <a:spLocks noGrp="1"/>
          </p:cNvSpPr>
          <p:nvPr>
            <p:ph type="title"/>
          </p:nvPr>
        </p:nvSpPr>
        <p:spPr>
          <a:xfrm>
            <a:off x="563789" y="554623"/>
            <a:ext cx="10349809" cy="1228692"/>
          </a:xfrm>
        </p:spPr>
        <p:txBody>
          <a:bodyPr vert="horz" lIns="91440" tIns="45720" rIns="91440" bIns="45720" rtlCol="0" anchor="t">
            <a:normAutofit/>
          </a:bodyPr>
          <a:lstStyle/>
          <a:p>
            <a:r>
              <a:rPr lang="en-US" sz="3600" dirty="0"/>
              <a:t>Girl soldier : What do we think?   </a:t>
            </a:r>
          </a:p>
        </p:txBody>
      </p:sp>
      <p:sp>
        <p:nvSpPr>
          <p:cNvPr id="199" name="Right Triangle 198">
            <a:extLst>
              <a:ext uri="{FF2B5EF4-FFF2-40B4-BE49-F238E27FC236}">
                <a16:creationId xmlns:a16="http://schemas.microsoft.com/office/drawing/2014/main" id="{592AC99E-ADE8-429A-A4E4-4C1BCA76F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5" y="98844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02D86E9A-785E-F8C6-4B03-92660A6AB181}"/>
              </a:ext>
            </a:extLst>
          </p:cNvPr>
          <p:cNvSpPr txBox="1"/>
          <p:nvPr/>
        </p:nvSpPr>
        <p:spPr>
          <a:xfrm>
            <a:off x="580808" y="1883562"/>
            <a:ext cx="6919622" cy="3241913"/>
          </a:xfrm>
          <a:prstGeom prst="rect">
            <a:avLst/>
          </a:prstGeom>
          <a:noFill/>
        </p:spPr>
        <p:txBody>
          <a:bodyPr wrap="square" rtlCol="0">
            <a:spAutoFit/>
          </a:bodyPr>
          <a:lstStyle/>
          <a:p>
            <a:endParaRPr lang="en-GB" dirty="0"/>
          </a:p>
          <a:p>
            <a:pPr lvl="0" algn="just">
              <a:lnSpc>
                <a:spcPct val="150000"/>
              </a:lnSpc>
            </a:pPr>
            <a:r>
              <a:rPr lang="en-GB" i="1" dirty="0"/>
              <a:t>What are some of your thoughts when you hear a “girl soldier”?</a:t>
            </a:r>
          </a:p>
          <a:p>
            <a:pPr lvl="0" algn="just">
              <a:lnSpc>
                <a:spcPct val="150000"/>
              </a:lnSpc>
            </a:pPr>
            <a:r>
              <a:rPr lang="en-GB" i="1" dirty="0"/>
              <a:t>Who is she?</a:t>
            </a:r>
          </a:p>
          <a:p>
            <a:pPr lvl="0" algn="just">
              <a:lnSpc>
                <a:spcPct val="150000"/>
              </a:lnSpc>
            </a:pPr>
            <a:r>
              <a:rPr lang="en-GB" i="1" dirty="0"/>
              <a:t>What does her day look like?</a:t>
            </a:r>
          </a:p>
          <a:p>
            <a:pPr lvl="0" algn="just">
              <a:lnSpc>
                <a:spcPct val="150000"/>
              </a:lnSpc>
            </a:pPr>
            <a:r>
              <a:rPr lang="en-GB" i="1" dirty="0"/>
              <a:t>What are her thoughts? Experiences and aspirations? </a:t>
            </a:r>
          </a:p>
          <a:p>
            <a:pPr lvl="0" algn="just">
              <a:lnSpc>
                <a:spcPct val="150000"/>
              </a:lnSpc>
            </a:pPr>
            <a:r>
              <a:rPr lang="en-GB" i="1" dirty="0"/>
              <a:t>What does her life journey look like? </a:t>
            </a:r>
            <a:endParaRPr lang="fr-CH" i="1" dirty="0"/>
          </a:p>
          <a:p>
            <a:pPr marL="502920" algn="just">
              <a:lnSpc>
                <a:spcPct val="150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fr-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04219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2" name="Rectangle 31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14" name="Group 313">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15" name="Straight Connector 314">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47" name="Right Triangle 346">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7569178-1003-22F4-8C30-C7189C5F2550}"/>
              </a:ext>
            </a:extLst>
          </p:cNvPr>
          <p:cNvSpPr>
            <a:spLocks noGrp="1"/>
          </p:cNvSpPr>
          <p:nvPr>
            <p:ph type="title"/>
          </p:nvPr>
        </p:nvSpPr>
        <p:spPr>
          <a:xfrm>
            <a:off x="180963" y="24900"/>
            <a:ext cx="6192673" cy="727652"/>
          </a:xfrm>
        </p:spPr>
        <p:txBody>
          <a:bodyPr vert="horz" lIns="91440" tIns="45720" rIns="91440" bIns="45720" rtlCol="0" anchor="b">
            <a:normAutofit fontScale="90000"/>
          </a:bodyPr>
          <a:lstStyle/>
          <a:p>
            <a:pPr>
              <a:lnSpc>
                <a:spcPct val="90000"/>
              </a:lnSpc>
            </a:pPr>
            <a:r>
              <a:rPr lang="en-US" sz="2400" dirty="0"/>
              <a:t>Reference list </a:t>
            </a:r>
            <a:br>
              <a:rPr lang="en-US" sz="2400" b="1" dirty="0">
                <a:effectLst/>
              </a:rPr>
            </a:br>
            <a:endParaRPr lang="en-US" sz="2400" dirty="0"/>
          </a:p>
        </p:txBody>
      </p:sp>
      <p:sp>
        <p:nvSpPr>
          <p:cNvPr id="6" name="TextBox 5">
            <a:extLst>
              <a:ext uri="{FF2B5EF4-FFF2-40B4-BE49-F238E27FC236}">
                <a16:creationId xmlns:a16="http://schemas.microsoft.com/office/drawing/2014/main" id="{0F7D8750-9F81-5C78-14F3-82565CD9C8F6}"/>
              </a:ext>
            </a:extLst>
          </p:cNvPr>
          <p:cNvSpPr txBox="1"/>
          <p:nvPr/>
        </p:nvSpPr>
        <p:spPr>
          <a:xfrm>
            <a:off x="586001" y="1066224"/>
            <a:ext cx="9925312" cy="3276824"/>
          </a:xfrm>
          <a:prstGeom prst="rect">
            <a:avLst/>
          </a:prstGeom>
        </p:spPr>
        <p:txBody>
          <a:bodyPr vert="horz" lIns="91440" tIns="45720" rIns="91440" bIns="45720" rtlCol="0">
            <a:normAutofit/>
          </a:bodyPr>
          <a:lstStyle/>
          <a:p>
            <a:pPr>
              <a:spcAft>
                <a:spcPts val="600"/>
              </a:spcAft>
              <a:buClr>
                <a:schemeClr val="tx2">
                  <a:lumMod val="50000"/>
                  <a:lumOff val="50000"/>
                </a:schemeClr>
              </a:buClr>
              <a:buSzPct val="75000"/>
            </a:pPr>
            <a:r>
              <a:rPr lang="en-US" sz="700" dirty="0">
                <a:solidFill>
                  <a:schemeClr val="tx2"/>
                </a:solidFill>
              </a:rPr>
              <a:t>  </a:t>
            </a:r>
          </a:p>
        </p:txBody>
      </p:sp>
      <p:sp>
        <p:nvSpPr>
          <p:cNvPr id="5" name="TextBox 4">
            <a:extLst>
              <a:ext uri="{FF2B5EF4-FFF2-40B4-BE49-F238E27FC236}">
                <a16:creationId xmlns:a16="http://schemas.microsoft.com/office/drawing/2014/main" id="{974EDC55-56A2-F991-ADF6-1A771B5C41CE}"/>
              </a:ext>
            </a:extLst>
          </p:cNvPr>
          <p:cNvSpPr txBox="1"/>
          <p:nvPr/>
        </p:nvSpPr>
        <p:spPr>
          <a:xfrm>
            <a:off x="292018" y="537617"/>
            <a:ext cx="11421923" cy="6569299"/>
          </a:xfrm>
          <a:prstGeom prst="rect">
            <a:avLst/>
          </a:prstGeom>
          <a:noFill/>
        </p:spPr>
        <p:txBody>
          <a:bodyPr wrap="square" rtlCol="0">
            <a:spAutoFit/>
          </a:bodyPr>
          <a:lstStyle/>
          <a:p>
            <a:pPr>
              <a:spcAft>
                <a:spcPts val="1200"/>
              </a:spcAft>
            </a:pPr>
            <a:r>
              <a:rPr lang="en-US" sz="900" dirty="0">
                <a:solidFill>
                  <a:srgbClr val="000000"/>
                </a:solidFill>
                <a:effectLst/>
                <a:latin typeface="Grandview" panose="020B0502040204020203" pitchFamily="34" charset="0"/>
                <a:ea typeface="Arial Unicode MS"/>
                <a:cs typeface="Arial" panose="020B0604020202020204" pitchFamily="34" charset="0"/>
              </a:rPr>
              <a:t>Betancourt, S.T., </a:t>
            </a:r>
            <a:r>
              <a:rPr lang="en-GB" sz="900" dirty="0">
                <a:solidFill>
                  <a:srgbClr val="000000"/>
                </a:solidFill>
                <a:effectLst/>
                <a:latin typeface="Grandview" panose="020B0502040204020203" pitchFamily="34" charset="0"/>
                <a:ea typeface="Arial Unicode MS"/>
                <a:cs typeface="Arial" panose="020B0604020202020204" pitchFamily="34" charset="0"/>
              </a:rPr>
              <a:t>Agnew-</a:t>
            </a:r>
            <a:r>
              <a:rPr lang="en-GB" sz="900" dirty="0" err="1">
                <a:solidFill>
                  <a:srgbClr val="000000"/>
                </a:solidFill>
                <a:effectLst/>
                <a:latin typeface="Grandview" panose="020B0502040204020203" pitchFamily="34" charset="0"/>
                <a:ea typeface="Arial Unicode MS"/>
                <a:cs typeface="Arial" panose="020B0604020202020204" pitchFamily="34" charset="0"/>
              </a:rPr>
              <a:t>Blais</a:t>
            </a:r>
            <a:r>
              <a:rPr lang="en-GB" sz="900" dirty="0">
                <a:solidFill>
                  <a:srgbClr val="000000"/>
                </a:solidFill>
                <a:effectLst/>
                <a:latin typeface="Grandview" panose="020B0502040204020203" pitchFamily="34" charset="0"/>
                <a:ea typeface="Arial Unicode MS"/>
                <a:cs typeface="Arial" panose="020B0604020202020204" pitchFamily="34" charset="0"/>
              </a:rPr>
              <a:t>, </a:t>
            </a:r>
            <a:r>
              <a:rPr lang="en-US" sz="900" dirty="0">
                <a:solidFill>
                  <a:srgbClr val="000000"/>
                </a:solidFill>
                <a:effectLst/>
                <a:latin typeface="Grandview" panose="020B0502040204020203" pitchFamily="34" charset="0"/>
                <a:ea typeface="Arial Unicode MS"/>
                <a:cs typeface="Arial" panose="020B0604020202020204" pitchFamily="34" charset="0"/>
              </a:rPr>
              <a:t>J., Gilman, E. S., Williams, R. D. and Ellis, B.H. (2010). Past horrors, present struggles: The role of stigma in the association between war experiences and psychosocial adjustment among former child soldiers in Sierra Leone. </a:t>
            </a:r>
            <a:r>
              <a:rPr lang="en-GB" sz="900" i="1" dirty="0">
                <a:solidFill>
                  <a:srgbClr val="000000"/>
                </a:solidFill>
                <a:effectLst/>
                <a:latin typeface="Grandview" panose="020B0502040204020203" pitchFamily="34" charset="0"/>
                <a:ea typeface="Arial Unicode MS"/>
                <a:cs typeface="Arial" panose="020B0604020202020204" pitchFamily="34" charset="0"/>
              </a:rPr>
              <a:t>Soc Sci Med</a:t>
            </a:r>
            <a:r>
              <a:rPr lang="en-US" sz="900" dirty="0">
                <a:solidFill>
                  <a:srgbClr val="000000"/>
                </a:solidFill>
                <a:effectLst/>
                <a:latin typeface="Grandview" panose="020B0502040204020203" pitchFamily="34" charset="0"/>
                <a:ea typeface="Arial Unicode MS"/>
                <a:cs typeface="Arial" panose="020B0604020202020204" pitchFamily="34" charset="0"/>
              </a:rPr>
              <a:t>, 70(1), 17–26. </a:t>
            </a:r>
            <a:endParaRPr lang="fr-CH" sz="900" dirty="0">
              <a:solidFill>
                <a:srgbClr val="000000"/>
              </a:solidFill>
              <a:effectLst/>
              <a:latin typeface="Helvetica" panose="020B0604020202020204" pitchFamily="34" charset="0"/>
              <a:ea typeface="Arial Unicode MS"/>
              <a:cs typeface="Arial Unicode MS"/>
            </a:endParaRPr>
          </a:p>
          <a:p>
            <a:pPr>
              <a:spcAft>
                <a:spcPts val="1200"/>
              </a:spcAft>
            </a:pPr>
            <a:r>
              <a:rPr lang="en-US" sz="900" dirty="0">
                <a:solidFill>
                  <a:srgbClr val="000000"/>
                </a:solidFill>
                <a:effectLst/>
                <a:latin typeface="Grandview" panose="020B0502040204020203" pitchFamily="34" charset="0"/>
                <a:ea typeface="Arial Unicode MS"/>
                <a:cs typeface="Arial" panose="020B0604020202020204" pitchFamily="34" charset="0"/>
              </a:rPr>
              <a:t>Betancourt, S.T., McBain, R., Newnham, A. E. and Brennan T. R. (2014). Context matters: community characteristics and mental health among war-affected youth in Sierra Leone. </a:t>
            </a:r>
            <a:r>
              <a:rPr lang="en-US" sz="900" i="1" dirty="0">
                <a:solidFill>
                  <a:srgbClr val="000000"/>
                </a:solidFill>
                <a:effectLst/>
                <a:latin typeface="Grandview" panose="020B0502040204020203" pitchFamily="34" charset="0"/>
                <a:ea typeface="Arial Unicode MS"/>
                <a:cs typeface="Arial" panose="020B0604020202020204" pitchFamily="34" charset="0"/>
              </a:rPr>
              <a:t>Journal of Child Psychology and Psychiatry</a:t>
            </a:r>
            <a:r>
              <a:rPr lang="en-US" sz="900" dirty="0">
                <a:solidFill>
                  <a:srgbClr val="000000"/>
                </a:solidFill>
                <a:effectLst/>
                <a:latin typeface="Grandview" panose="020B0502040204020203" pitchFamily="34" charset="0"/>
                <a:ea typeface="Arial Unicode MS"/>
                <a:cs typeface="Arial" panose="020B0604020202020204" pitchFamily="34" charset="0"/>
              </a:rPr>
              <a:t>, 55:3, 217–226.  </a:t>
            </a:r>
            <a:endParaRPr lang="fr-CH" sz="900" dirty="0">
              <a:solidFill>
                <a:srgbClr val="000000"/>
              </a:solidFill>
              <a:effectLst/>
              <a:latin typeface="Helvetica" panose="020B0604020202020204" pitchFamily="34" charset="0"/>
              <a:ea typeface="Arial Unicode MS"/>
              <a:cs typeface="Arial Unicode MS"/>
            </a:endParaRPr>
          </a:p>
          <a:p>
            <a:pPr>
              <a:spcAft>
                <a:spcPts val="1200"/>
              </a:spcAft>
            </a:pPr>
            <a:r>
              <a:rPr lang="en-US" sz="900" dirty="0">
                <a:solidFill>
                  <a:srgbClr val="000000"/>
                </a:solidFill>
                <a:effectLst/>
                <a:latin typeface="Grandview" panose="020B0502040204020203" pitchFamily="34" charset="0"/>
                <a:ea typeface="Arial Unicode MS"/>
                <a:cs typeface="Arial" panose="020B0604020202020204" pitchFamily="34" charset="0"/>
              </a:rPr>
              <a:t>Betancourt, S.T</a:t>
            </a:r>
            <a:r>
              <a:rPr lang="da-DK" sz="900" dirty="0">
                <a:solidFill>
                  <a:srgbClr val="000000"/>
                </a:solidFill>
                <a:effectLst/>
                <a:latin typeface="Grandview" panose="020B0502040204020203" pitchFamily="34" charset="0"/>
                <a:ea typeface="Arial Unicode MS"/>
                <a:cs typeface="Arial" panose="020B0604020202020204" pitchFamily="34" charset="0"/>
              </a:rPr>
              <a:t>, Thomson, </a:t>
            </a:r>
            <a:r>
              <a:rPr lang="en-US" sz="900" dirty="0">
                <a:solidFill>
                  <a:srgbClr val="000000"/>
                </a:solidFill>
                <a:effectLst/>
                <a:latin typeface="Grandview" panose="020B0502040204020203" pitchFamily="34" charset="0"/>
                <a:ea typeface="Arial Unicode MS"/>
                <a:cs typeface="Arial" panose="020B0604020202020204" pitchFamily="34" charset="0"/>
              </a:rPr>
              <a:t>L.D., Brennan, T.R., </a:t>
            </a:r>
            <a:r>
              <a:rPr lang="en-US" sz="900" dirty="0" err="1">
                <a:solidFill>
                  <a:srgbClr val="000000"/>
                </a:solidFill>
                <a:effectLst/>
                <a:latin typeface="Grandview" panose="020B0502040204020203" pitchFamily="34" charset="0"/>
                <a:ea typeface="Arial Unicode MS"/>
                <a:cs typeface="Arial" panose="020B0604020202020204" pitchFamily="34" charset="0"/>
              </a:rPr>
              <a:t>Antonaccio</a:t>
            </a:r>
            <a:r>
              <a:rPr lang="en-US" sz="900" dirty="0">
                <a:solidFill>
                  <a:srgbClr val="000000"/>
                </a:solidFill>
                <a:effectLst/>
                <a:latin typeface="Grandview" panose="020B0502040204020203" pitchFamily="34" charset="0"/>
                <a:ea typeface="Arial Unicode MS"/>
                <a:cs typeface="Arial" panose="020B0604020202020204" pitchFamily="34" charset="0"/>
              </a:rPr>
              <a:t>, M.C., Gilman, E.S. and </a:t>
            </a:r>
            <a:r>
              <a:rPr lang="en-US" sz="900" dirty="0" err="1">
                <a:solidFill>
                  <a:srgbClr val="000000"/>
                </a:solidFill>
                <a:effectLst/>
                <a:latin typeface="Grandview" panose="020B0502040204020203" pitchFamily="34" charset="0"/>
                <a:ea typeface="Arial Unicode MS"/>
                <a:cs typeface="Arial" panose="020B0604020202020204" pitchFamily="34" charset="0"/>
              </a:rPr>
              <a:t>VanderWeele</a:t>
            </a:r>
            <a:r>
              <a:rPr lang="en-US" sz="900" dirty="0">
                <a:solidFill>
                  <a:srgbClr val="000000"/>
                </a:solidFill>
                <a:effectLst/>
                <a:latin typeface="Grandview" panose="020B0502040204020203" pitchFamily="34" charset="0"/>
                <a:ea typeface="Arial Unicode MS"/>
                <a:cs typeface="Arial" panose="020B0604020202020204" pitchFamily="34" charset="0"/>
              </a:rPr>
              <a:t>, J.T. (2020). Stigma and Acceptance of Sierra Leone’s Child Soldiers: A Prospective Longitudinal Study of Adult Mental Health and Social Functioning. J</a:t>
            </a:r>
            <a:r>
              <a:rPr lang="en-US" sz="900" i="1" dirty="0">
                <a:solidFill>
                  <a:srgbClr val="000000"/>
                </a:solidFill>
                <a:effectLst/>
                <a:latin typeface="Grandview" panose="020B0502040204020203" pitchFamily="34" charset="0"/>
                <a:ea typeface="Arial Unicode MS"/>
                <a:cs typeface="Arial" panose="020B0604020202020204" pitchFamily="34" charset="0"/>
              </a:rPr>
              <a:t>ournal of the American Academy of Child &amp; Adolescent Psychiatry</a:t>
            </a:r>
            <a:r>
              <a:rPr lang="en-US" sz="900" dirty="0">
                <a:solidFill>
                  <a:srgbClr val="000000"/>
                </a:solidFill>
                <a:effectLst/>
                <a:latin typeface="Grandview" panose="020B0502040204020203" pitchFamily="34" charset="0"/>
                <a:ea typeface="Arial Unicode MS"/>
                <a:cs typeface="Arial" panose="020B0604020202020204" pitchFamily="34" charset="0"/>
              </a:rPr>
              <a:t>,</a:t>
            </a:r>
            <a:r>
              <a:rPr lang="nl-NL" sz="900" dirty="0">
                <a:solidFill>
                  <a:srgbClr val="000000"/>
                </a:solidFill>
                <a:effectLst/>
                <a:latin typeface="Grandview" panose="020B0502040204020203" pitchFamily="34" charset="0"/>
                <a:ea typeface="Arial Unicode MS"/>
                <a:cs typeface="Arial" panose="020B0604020202020204" pitchFamily="34" charset="0"/>
              </a:rPr>
              <a:t> Volume 59</a:t>
            </a:r>
            <a:r>
              <a:rPr lang="en-US" sz="900" dirty="0">
                <a:solidFill>
                  <a:srgbClr val="000000"/>
                </a:solidFill>
                <a:effectLst/>
                <a:latin typeface="Grandview" panose="020B0502040204020203" pitchFamily="34" charset="0"/>
                <a:ea typeface="Arial Unicode MS"/>
                <a:cs typeface="Arial" panose="020B0604020202020204" pitchFamily="34" charset="0"/>
              </a:rPr>
              <a:t>, Number 6,  715-726. </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latin typeface="Grandview" panose="020B0502040204020203" pitchFamily="34" charset="0"/>
                <a:ea typeface="Arial Unicode MS"/>
                <a:cs typeface="Arial" panose="020B0604020202020204" pitchFamily="34" charset="0"/>
              </a:rPr>
              <a:t>Brett, R. (2002). </a:t>
            </a:r>
            <a:r>
              <a:rPr lang="en-US" sz="900" i="1" dirty="0">
                <a:solidFill>
                  <a:srgbClr val="000000"/>
                </a:solidFill>
                <a:effectLst/>
                <a:latin typeface="Grandview" panose="020B0502040204020203" pitchFamily="34" charset="0"/>
                <a:ea typeface="Arial Unicode MS"/>
                <a:cs typeface="Arial" panose="020B0604020202020204" pitchFamily="34" charset="0"/>
              </a:rPr>
              <a:t>Girl Soldiers: Challenging the Assumptions.</a:t>
            </a:r>
            <a:r>
              <a:rPr lang="en-US" sz="900" dirty="0">
                <a:solidFill>
                  <a:srgbClr val="000000"/>
                </a:solidFill>
                <a:effectLst/>
                <a:latin typeface="Grandview" panose="020B0502040204020203" pitchFamily="34" charset="0"/>
                <a:ea typeface="Arial Unicode MS"/>
                <a:cs typeface="Arial" panose="020B0604020202020204" pitchFamily="34" charset="0"/>
              </a:rPr>
              <a:t> [Online]. Working Paper. New York and Geneva: Quaker United Nations Offices. Available from: </a:t>
            </a:r>
            <a:r>
              <a:rPr lang="en-US" sz="900" u="sng" dirty="0">
                <a:solidFill>
                  <a:srgbClr val="000000"/>
                </a:solidFill>
                <a:effectLst/>
                <a:latin typeface="Grandview" panose="020B0502040204020203" pitchFamily="34" charset="0"/>
                <a:ea typeface="Arial Unicode MS"/>
                <a:cs typeface="Arial" panose="020B0604020202020204" pitchFamily="34" charset="0"/>
                <a:hlinkClick r:id="rId2"/>
              </a:rPr>
              <a:t>https://quno.org/sites/default/files/resources/Girl%20Soldiers_Challenging%20the%20assumptions.pdf</a:t>
            </a:r>
            <a:r>
              <a:rPr lang="en-US" sz="900" dirty="0">
                <a:solidFill>
                  <a:srgbClr val="000000"/>
                </a:solidFill>
                <a:effectLst/>
                <a:latin typeface="Grandview" panose="020B0502040204020203" pitchFamily="34" charset="0"/>
                <a:ea typeface="Arial" panose="020B0604020202020204" pitchFamily="34" charset="0"/>
                <a:cs typeface="Arial" panose="020B0604020202020204" pitchFamily="34" charset="0"/>
              </a:rPr>
              <a:t> </a:t>
            </a:r>
            <a:r>
              <a:rPr lang="en-US" sz="900" dirty="0">
                <a:solidFill>
                  <a:srgbClr val="000000"/>
                </a:solidFill>
                <a:effectLst/>
                <a:latin typeface="Grandview" panose="020B0502040204020203" pitchFamily="34" charset="0"/>
                <a:ea typeface="Arial Unicode MS"/>
                <a:cs typeface="Arial" panose="020B0604020202020204" pitchFamily="34" charset="0"/>
              </a:rPr>
              <a:t>[Accessed 22 May 2023]. </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latin typeface="Grandview" panose="020B0502040204020203" pitchFamily="34" charset="0"/>
                <a:ea typeface="Arial Unicode MS"/>
                <a:cs typeface="Arial" panose="020B0604020202020204" pitchFamily="34" charset="0"/>
              </a:rPr>
              <a:t> </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latin typeface="Grandview" panose="020B0502040204020203" pitchFamily="34" charset="0"/>
                <a:ea typeface="Arial Unicode MS"/>
                <a:cs typeface="Arial" panose="020B0604020202020204" pitchFamily="34" charset="0"/>
              </a:rPr>
              <a:t>Brett, R. and Specht, I. (2004). </a:t>
            </a:r>
            <a:r>
              <a:rPr lang="en-US" sz="900" i="1" dirty="0">
                <a:solidFill>
                  <a:srgbClr val="000000"/>
                </a:solidFill>
                <a:effectLst/>
                <a:latin typeface="Grandview" panose="020B0502040204020203" pitchFamily="34" charset="0"/>
                <a:ea typeface="Arial Unicode MS"/>
                <a:cs typeface="Arial" panose="020B0604020202020204" pitchFamily="34" charset="0"/>
              </a:rPr>
              <a:t>Young Soldiers: Why they choose to fight. </a:t>
            </a:r>
            <a:r>
              <a:rPr lang="en-US" sz="900" dirty="0">
                <a:solidFill>
                  <a:srgbClr val="000000"/>
                </a:solidFill>
                <a:effectLst/>
                <a:latin typeface="Grandview" panose="020B0502040204020203" pitchFamily="34" charset="0"/>
                <a:ea typeface="Arial Unicode MS"/>
                <a:cs typeface="Arial" panose="020B0604020202020204" pitchFamily="34" charset="0"/>
              </a:rPr>
              <a:t>Colorado: Lynne </a:t>
            </a:r>
            <a:r>
              <a:rPr lang="en-US" sz="900" dirty="0" err="1">
                <a:solidFill>
                  <a:srgbClr val="000000"/>
                </a:solidFill>
                <a:effectLst/>
                <a:latin typeface="Grandview" panose="020B0502040204020203" pitchFamily="34" charset="0"/>
                <a:ea typeface="Arial Unicode MS"/>
                <a:cs typeface="Arial" panose="020B0604020202020204" pitchFamily="34" charset="0"/>
              </a:rPr>
              <a:t>Rienner</a:t>
            </a:r>
            <a:r>
              <a:rPr lang="en-US" sz="900" dirty="0">
                <a:solidFill>
                  <a:srgbClr val="000000"/>
                </a:solidFill>
                <a:effectLst/>
                <a:latin typeface="Grandview" panose="020B0502040204020203" pitchFamily="34" charset="0"/>
                <a:ea typeface="Arial Unicode MS"/>
                <a:cs typeface="Arial" panose="020B0604020202020204" pitchFamily="34" charset="0"/>
              </a:rPr>
              <a:t> Publishers, Inc.</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latin typeface="Grandview" panose="020B0502040204020203" pitchFamily="34" charset="0"/>
                <a:ea typeface="Arial Unicode MS"/>
                <a:cs typeface="Arial" panose="020B0604020202020204" pitchFamily="34" charset="0"/>
              </a:rPr>
              <a:t> </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latin typeface="Grandview" panose="020B0502040204020203" pitchFamily="34" charset="0"/>
                <a:ea typeface="Arial Unicode MS"/>
                <a:cs typeface="Arial" panose="020B0604020202020204" pitchFamily="34" charset="0"/>
              </a:rPr>
              <a:t>Brownell, G. and Basham, R. (2017). NGO strategy toward the reintegration of child soldiers in Liberia, Africa: An online survey of services, roles, and activities. </a:t>
            </a:r>
            <a:r>
              <a:rPr lang="en-US" sz="900" i="1" dirty="0">
                <a:solidFill>
                  <a:srgbClr val="000000"/>
                </a:solidFill>
                <a:effectLst/>
                <a:latin typeface="Grandview" panose="020B0502040204020203" pitchFamily="34" charset="0"/>
                <a:ea typeface="Arial Unicode MS"/>
                <a:cs typeface="Arial" panose="020B0604020202020204" pitchFamily="34" charset="0"/>
              </a:rPr>
              <a:t>International Social Work</a:t>
            </a:r>
            <a:r>
              <a:rPr lang="en-US" sz="900" dirty="0">
                <a:solidFill>
                  <a:srgbClr val="000000"/>
                </a:solidFill>
                <a:effectLst/>
                <a:latin typeface="Grandview" panose="020B0502040204020203" pitchFamily="34" charset="0"/>
                <a:ea typeface="Arial Unicode MS"/>
                <a:cs typeface="Arial" panose="020B0604020202020204" pitchFamily="34" charset="0"/>
              </a:rPr>
              <a:t>, Vol. 60(5), 1074-1986. </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latin typeface="Grandview" panose="020B0502040204020203" pitchFamily="34" charset="0"/>
                <a:ea typeface="Arial Unicode MS"/>
                <a:cs typeface="Arial" panose="020B0604020202020204" pitchFamily="34" charset="0"/>
              </a:rPr>
              <a:t> </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latin typeface="Grandview" panose="020B0502040204020203" pitchFamily="34" charset="0"/>
                <a:ea typeface="Arial Unicode MS"/>
                <a:cs typeface="Arial" panose="020B0604020202020204" pitchFamily="34" charset="0"/>
              </a:rPr>
              <a:t>Bronfenbrenner, U. (1977). Toward an Experimental Ecology of Human Development. </a:t>
            </a:r>
            <a:r>
              <a:rPr lang="en-US" sz="900" i="1" dirty="0">
                <a:solidFill>
                  <a:srgbClr val="000000"/>
                </a:solidFill>
                <a:effectLst/>
                <a:latin typeface="Grandview" panose="020B0502040204020203" pitchFamily="34" charset="0"/>
                <a:ea typeface="Arial Unicode MS"/>
                <a:cs typeface="Arial" panose="020B0604020202020204" pitchFamily="34" charset="0"/>
              </a:rPr>
              <a:t>American Psychologist</a:t>
            </a:r>
            <a:r>
              <a:rPr lang="en-US" sz="900" dirty="0">
                <a:solidFill>
                  <a:srgbClr val="000000"/>
                </a:solidFill>
                <a:effectLst/>
                <a:latin typeface="Grandview" panose="020B0502040204020203" pitchFamily="34" charset="0"/>
                <a:ea typeface="Arial Unicode MS"/>
                <a:cs typeface="Arial" panose="020B0604020202020204" pitchFamily="34" charset="0"/>
              </a:rPr>
              <a:t>, July 1977, 513-531. </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latin typeface="Grandview" panose="020B0502040204020203" pitchFamily="34" charset="0"/>
                <a:ea typeface="Arial Unicode MS"/>
                <a:cs typeface="Arial" panose="020B0604020202020204" pitchFamily="34" charset="0"/>
              </a:rPr>
              <a:t> </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Burman, M.E. and McKay, S. (2007). Marginalization of girl mothers during reintegration from armed groups in Sierra Leone. </a:t>
            </a:r>
            <a:r>
              <a:rPr lang="en-US" sz="900" i="1"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International Nursing Review</a:t>
            </a:r>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 54, 316–323. </a:t>
            </a:r>
            <a:endParaRPr lang="fr-CH" sz="900" dirty="0">
              <a:solidFill>
                <a:srgbClr val="000000"/>
              </a:solidFill>
              <a:effectLst/>
              <a:uFill>
                <a:solidFill>
                  <a:srgbClr val="000000"/>
                </a:solidFill>
              </a:uFill>
              <a:latin typeface="Helvetica" panose="020B0604020202020204" pitchFamily="34" charset="0"/>
              <a:ea typeface="Arial Unicode MS"/>
              <a:cs typeface="Arial Unicode MS"/>
            </a:endParaRPr>
          </a:p>
          <a:p>
            <a:r>
              <a:rPr lang="en-US" sz="900" dirty="0">
                <a:solidFill>
                  <a:srgbClr val="000000"/>
                </a:solidFill>
                <a:effectLst/>
                <a:latin typeface="Grandview" panose="020B0502040204020203" pitchFamily="34" charset="0"/>
                <a:ea typeface="Arial Unicode MS"/>
                <a:cs typeface="Arial" panose="020B0604020202020204" pitchFamily="34" charset="0"/>
              </a:rPr>
              <a:t> </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latin typeface="Grandview" panose="020B0502040204020203" pitchFamily="34" charset="0"/>
                <a:ea typeface="Arial Unicode MS"/>
                <a:cs typeface="Arial" panose="020B0604020202020204" pitchFamily="34" charset="0"/>
              </a:rPr>
              <a:t>Coomaraswamy, R. (2010). The Optional Protocol to the Convention of the Rights of the Child on the Involvement of Children in Armed Conflict - Towards Universal Ratification. </a:t>
            </a:r>
            <a:r>
              <a:rPr lang="en-US" sz="900" i="1" dirty="0">
                <a:solidFill>
                  <a:srgbClr val="000000"/>
                </a:solidFill>
                <a:effectLst/>
                <a:latin typeface="Grandview" panose="020B0502040204020203" pitchFamily="34" charset="0"/>
                <a:ea typeface="Arial Unicode MS"/>
                <a:cs typeface="Arial" panose="020B0604020202020204" pitchFamily="34" charset="0"/>
              </a:rPr>
              <a:t>International Journal of Children’s Rights</a:t>
            </a:r>
            <a:r>
              <a:rPr lang="en-US" sz="900" dirty="0">
                <a:solidFill>
                  <a:srgbClr val="000000"/>
                </a:solidFill>
                <a:effectLst/>
                <a:latin typeface="Grandview" panose="020B0502040204020203" pitchFamily="34" charset="0"/>
                <a:ea typeface="Arial Unicode MS"/>
                <a:cs typeface="Arial" panose="020B0604020202020204" pitchFamily="34" charset="0"/>
              </a:rPr>
              <a:t>, 18 (2010), 535-549.  </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 </a:t>
            </a:r>
            <a:endParaRPr lang="fr-CH" sz="900" dirty="0">
              <a:solidFill>
                <a:srgbClr val="000000"/>
              </a:solidFill>
              <a:effectLst/>
              <a:uFill>
                <a:solidFill>
                  <a:srgbClr val="000000"/>
                </a:solidFill>
              </a:uFill>
              <a:latin typeface="Helvetica" panose="020B0604020202020204" pitchFamily="34" charset="0"/>
              <a:ea typeface="Arial Unicode MS"/>
              <a:cs typeface="Arial Unicode MS"/>
            </a:endParaRPr>
          </a:p>
          <a:p>
            <a:r>
              <a:rPr lang="en-US" sz="900" dirty="0" err="1">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Denov</a:t>
            </a:r>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 M. (2019). Children born of conflict-related sexual violence within armed groups: a case study of northern Uganda. In: </a:t>
            </a:r>
            <a:r>
              <a:rPr lang="en-US" sz="900" dirty="0" err="1">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Drumbl</a:t>
            </a:r>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 M. A. and Barrett, C.J. eds. </a:t>
            </a:r>
            <a:r>
              <a:rPr lang="en-US" sz="900" i="1"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Research Handbook on Child Soldiers.</a:t>
            </a:r>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 Cheltenham: Edward Elgar Publishing Limited, pp. 240-257. </a:t>
            </a:r>
            <a:endParaRPr lang="fr-CH" sz="900" dirty="0">
              <a:solidFill>
                <a:srgbClr val="000000"/>
              </a:solidFill>
              <a:effectLst/>
              <a:uFill>
                <a:solidFill>
                  <a:srgbClr val="000000"/>
                </a:solidFill>
              </a:uFill>
              <a:latin typeface="Helvetica" panose="020B0604020202020204" pitchFamily="34" charset="0"/>
              <a:ea typeface="Arial Unicode MS"/>
              <a:cs typeface="Arial Unicode MS"/>
            </a:endParaRPr>
          </a:p>
          <a:p>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 </a:t>
            </a:r>
            <a:endParaRPr lang="fr-CH" sz="900" dirty="0">
              <a:solidFill>
                <a:srgbClr val="000000"/>
              </a:solidFill>
              <a:effectLst/>
              <a:uFill>
                <a:solidFill>
                  <a:srgbClr val="000000"/>
                </a:solidFill>
              </a:uFill>
              <a:latin typeface="Helvetica" panose="020B0604020202020204" pitchFamily="34" charset="0"/>
              <a:ea typeface="Arial Unicode MS"/>
              <a:cs typeface="Arial Unicode MS"/>
            </a:endParaRPr>
          </a:p>
          <a:p>
            <a:r>
              <a:rPr lang="en-US" sz="900" dirty="0" err="1">
                <a:solidFill>
                  <a:srgbClr val="000000"/>
                </a:solidFill>
                <a:effectLst/>
                <a:latin typeface="Grandview" panose="020B0502040204020203" pitchFamily="34" charset="0"/>
                <a:ea typeface="Arial Unicode MS"/>
                <a:cs typeface="Arial" panose="020B0604020202020204" pitchFamily="34" charset="0"/>
              </a:rPr>
              <a:t>Denov</a:t>
            </a:r>
            <a:r>
              <a:rPr lang="en-US" sz="900" dirty="0">
                <a:solidFill>
                  <a:srgbClr val="000000"/>
                </a:solidFill>
                <a:effectLst/>
                <a:latin typeface="Grandview" panose="020B0502040204020203" pitchFamily="34" charset="0"/>
                <a:ea typeface="Arial Unicode MS"/>
                <a:cs typeface="Arial" panose="020B0604020202020204" pitchFamily="34" charset="0"/>
              </a:rPr>
              <a:t>, M. (2010). Coping with the trauma of war: Former child soldiers in post-conflict </a:t>
            </a:r>
            <a:r>
              <a:rPr lang="en-GB" sz="900" dirty="0">
                <a:solidFill>
                  <a:srgbClr val="000000"/>
                </a:solidFill>
                <a:effectLst/>
                <a:latin typeface="Grandview" panose="020B0502040204020203" pitchFamily="34" charset="0"/>
                <a:ea typeface="Arial Unicode MS"/>
                <a:cs typeface="Arial" panose="020B0604020202020204" pitchFamily="34" charset="0"/>
              </a:rPr>
              <a:t>Sierra Leone</a:t>
            </a:r>
            <a:r>
              <a:rPr lang="en-US" sz="900" dirty="0">
                <a:solidFill>
                  <a:srgbClr val="000000"/>
                </a:solidFill>
                <a:effectLst/>
                <a:latin typeface="Grandview" panose="020B0502040204020203" pitchFamily="34" charset="0"/>
                <a:ea typeface="Arial Unicode MS"/>
                <a:cs typeface="Arial" panose="020B0604020202020204" pitchFamily="34" charset="0"/>
              </a:rPr>
              <a:t>. </a:t>
            </a:r>
            <a:r>
              <a:rPr lang="en-US" sz="900" i="1" dirty="0">
                <a:solidFill>
                  <a:srgbClr val="000000"/>
                </a:solidFill>
                <a:effectLst/>
                <a:latin typeface="Grandview" panose="020B0502040204020203" pitchFamily="34" charset="0"/>
                <a:ea typeface="Arial Unicode MS"/>
                <a:cs typeface="Arial" panose="020B0604020202020204" pitchFamily="34" charset="0"/>
              </a:rPr>
              <a:t>International Social Work</a:t>
            </a:r>
            <a:r>
              <a:rPr lang="en-US" sz="900" dirty="0">
                <a:solidFill>
                  <a:srgbClr val="000000"/>
                </a:solidFill>
                <a:effectLst/>
                <a:latin typeface="Grandview" panose="020B0502040204020203" pitchFamily="34" charset="0"/>
                <a:ea typeface="Arial Unicode MS"/>
                <a:cs typeface="Arial" panose="020B0604020202020204" pitchFamily="34" charset="0"/>
              </a:rPr>
              <a:t>, 53(6), 791-806.</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latin typeface="Grandview" panose="020B0502040204020203" pitchFamily="34" charset="0"/>
                <a:ea typeface="Arial Unicode MS"/>
                <a:cs typeface="Arial" panose="020B0604020202020204" pitchFamily="34" charset="0"/>
              </a:rPr>
              <a:t> </a:t>
            </a:r>
            <a:endParaRPr lang="fr-CH" sz="900" dirty="0">
              <a:solidFill>
                <a:srgbClr val="000000"/>
              </a:solidFill>
              <a:latin typeface="Helvetica" panose="020B0604020202020204" pitchFamily="34" charset="0"/>
              <a:ea typeface="Arial Unicode MS"/>
              <a:cs typeface="Arial" panose="020B0604020202020204" pitchFamily="34" charset="0"/>
            </a:endParaRPr>
          </a:p>
          <a:p>
            <a:r>
              <a:rPr lang="en-US" sz="900" dirty="0" err="1">
                <a:solidFill>
                  <a:srgbClr val="000000"/>
                </a:solidFill>
                <a:effectLst/>
                <a:latin typeface="Grandview" panose="020B0502040204020203" pitchFamily="34" charset="0"/>
                <a:ea typeface="Arial Unicode MS"/>
                <a:cs typeface="Arial" panose="020B0604020202020204" pitchFamily="34" charset="0"/>
              </a:rPr>
              <a:t>Denov</a:t>
            </a:r>
            <a:r>
              <a:rPr lang="en-US" sz="900" dirty="0">
                <a:solidFill>
                  <a:srgbClr val="000000"/>
                </a:solidFill>
                <a:effectLst/>
                <a:latin typeface="Grandview" panose="020B0502040204020203" pitchFamily="34" charset="0"/>
                <a:ea typeface="Arial Unicode MS"/>
                <a:cs typeface="Arial" panose="020B0604020202020204" pitchFamily="34" charset="0"/>
              </a:rPr>
              <a:t>, M., Doucet, D. and Kamara, A. (2012). Engaging war affected youth through photography: Photovoice with former child soldiers in Sierra Leone. </a:t>
            </a:r>
            <a:r>
              <a:rPr lang="en-US" sz="900" i="1" dirty="0">
                <a:solidFill>
                  <a:srgbClr val="000000"/>
                </a:solidFill>
                <a:effectLst/>
                <a:latin typeface="Grandview" panose="020B0502040204020203" pitchFamily="34" charset="0"/>
                <a:ea typeface="Arial Unicode MS"/>
                <a:cs typeface="Arial" panose="020B0604020202020204" pitchFamily="34" charset="0"/>
              </a:rPr>
              <a:t>Intervention</a:t>
            </a:r>
            <a:r>
              <a:rPr lang="en-US" sz="900" dirty="0">
                <a:solidFill>
                  <a:srgbClr val="000000"/>
                </a:solidFill>
                <a:effectLst/>
                <a:latin typeface="Grandview" panose="020B0502040204020203" pitchFamily="34" charset="0"/>
                <a:ea typeface="Arial Unicode MS"/>
                <a:cs typeface="Arial" panose="020B0604020202020204" pitchFamily="34" charset="0"/>
              </a:rPr>
              <a:t>, Vol. 10, Number 2, 117-133. </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latin typeface="Grandview" panose="020B0502040204020203" pitchFamily="34" charset="0"/>
                <a:ea typeface="Arial" panose="020B0604020202020204" pitchFamily="34" charset="0"/>
                <a:cs typeface="Arial" panose="020B0604020202020204" pitchFamily="34" charset="0"/>
              </a:rPr>
              <a:t> </a:t>
            </a:r>
            <a:endParaRPr lang="fr-CH" sz="900" dirty="0">
              <a:solidFill>
                <a:srgbClr val="000000"/>
              </a:solidFill>
              <a:effectLst/>
              <a:latin typeface="Helvetica" panose="020B0604020202020204" pitchFamily="34" charset="0"/>
              <a:ea typeface="Arial Unicode MS"/>
              <a:cs typeface="Arial Unicode MS"/>
            </a:endParaRPr>
          </a:p>
          <a:p>
            <a:r>
              <a:rPr lang="en-US" sz="900" dirty="0" err="1">
                <a:solidFill>
                  <a:srgbClr val="000000"/>
                </a:solidFill>
                <a:effectLst/>
                <a:latin typeface="Grandview" panose="020B0502040204020203" pitchFamily="34" charset="0"/>
                <a:ea typeface="Arial Unicode MS"/>
                <a:cs typeface="Arial" panose="020B0604020202020204" pitchFamily="34" charset="0"/>
              </a:rPr>
              <a:t>Denov</a:t>
            </a:r>
            <a:r>
              <a:rPr lang="en-US" sz="900" dirty="0">
                <a:solidFill>
                  <a:srgbClr val="000000"/>
                </a:solidFill>
                <a:effectLst/>
                <a:latin typeface="Grandview" panose="020B0502040204020203" pitchFamily="34" charset="0"/>
                <a:ea typeface="Arial Unicode MS"/>
                <a:cs typeface="Arial" panose="020B0604020202020204" pitchFamily="34" charset="0"/>
              </a:rPr>
              <a:t>, M. (2008). Girl Soldiers and Human Rights: Lessons from Angola, Mozambique, Sierra Leone and Northern Uganda. </a:t>
            </a:r>
            <a:r>
              <a:rPr lang="en-US" sz="900" i="1" dirty="0">
                <a:solidFill>
                  <a:srgbClr val="000000"/>
                </a:solidFill>
                <a:effectLst/>
                <a:latin typeface="Grandview" panose="020B0502040204020203" pitchFamily="34" charset="0"/>
                <a:ea typeface="Arial Unicode MS"/>
                <a:cs typeface="Arial" panose="020B0604020202020204" pitchFamily="34" charset="0"/>
              </a:rPr>
              <a:t>The International Journal of Human Rights</a:t>
            </a:r>
            <a:r>
              <a:rPr lang="en-US" sz="900" dirty="0">
                <a:solidFill>
                  <a:srgbClr val="000000"/>
                </a:solidFill>
                <a:effectLst/>
                <a:latin typeface="Grandview" panose="020B0502040204020203" pitchFamily="34" charset="0"/>
                <a:ea typeface="Arial Unicode MS"/>
                <a:cs typeface="Arial" panose="020B0604020202020204" pitchFamily="34" charset="0"/>
              </a:rPr>
              <a:t>, Vol. 12, No. 5, 813-836.  </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 </a:t>
            </a:r>
            <a:endParaRPr lang="fr-CH" sz="900" dirty="0">
              <a:solidFill>
                <a:srgbClr val="000000"/>
              </a:solidFill>
              <a:effectLst/>
              <a:uFill>
                <a:solidFill>
                  <a:srgbClr val="000000"/>
                </a:solidFill>
              </a:uFill>
              <a:latin typeface="Helvetica" panose="020B0604020202020204" pitchFamily="34" charset="0"/>
              <a:ea typeface="Arial Unicode MS"/>
              <a:cs typeface="Arial Unicode MS"/>
            </a:endParaRPr>
          </a:p>
          <a:p>
            <a:r>
              <a:rPr lang="en-US" sz="900" dirty="0" err="1">
                <a:solidFill>
                  <a:srgbClr val="000000"/>
                </a:solidFill>
                <a:effectLst/>
                <a:latin typeface="Grandview" panose="020B0502040204020203" pitchFamily="34" charset="0"/>
                <a:ea typeface="Arial Unicode MS"/>
                <a:cs typeface="Arial" panose="020B0604020202020204" pitchFamily="34" charset="0"/>
              </a:rPr>
              <a:t>Denov</a:t>
            </a:r>
            <a:r>
              <a:rPr lang="en-US" sz="900" dirty="0">
                <a:solidFill>
                  <a:srgbClr val="000000"/>
                </a:solidFill>
                <a:effectLst/>
                <a:latin typeface="Grandview" panose="020B0502040204020203" pitchFamily="34" charset="0"/>
                <a:ea typeface="Arial Unicode MS"/>
                <a:cs typeface="Arial" panose="020B0604020202020204" pitchFamily="34" charset="0"/>
              </a:rPr>
              <a:t>, M. and Ricard-</a:t>
            </a:r>
            <a:r>
              <a:rPr lang="en-US" sz="900" dirty="0" err="1">
                <a:solidFill>
                  <a:srgbClr val="000000"/>
                </a:solidFill>
                <a:effectLst/>
                <a:latin typeface="Grandview" panose="020B0502040204020203" pitchFamily="34" charset="0"/>
                <a:ea typeface="Arial Unicode MS"/>
                <a:cs typeface="Arial" panose="020B0604020202020204" pitchFamily="34" charset="0"/>
              </a:rPr>
              <a:t>Guay</a:t>
            </a:r>
            <a:r>
              <a:rPr lang="en-US" sz="900" dirty="0">
                <a:solidFill>
                  <a:srgbClr val="000000"/>
                </a:solidFill>
                <a:effectLst/>
                <a:latin typeface="Grandview" panose="020B0502040204020203" pitchFamily="34" charset="0"/>
                <a:ea typeface="Arial Unicode MS"/>
                <a:cs typeface="Arial" panose="020B0604020202020204" pitchFamily="34" charset="0"/>
              </a:rPr>
              <a:t>, A. (2013). Girl soldiers: towards a gendered understanding of wartime recruitment, participation, and </a:t>
            </a:r>
            <a:r>
              <a:rPr lang="en-US" sz="900" dirty="0" err="1">
                <a:solidFill>
                  <a:srgbClr val="000000"/>
                </a:solidFill>
                <a:effectLst/>
                <a:latin typeface="Grandview" panose="020B0502040204020203" pitchFamily="34" charset="0"/>
                <a:ea typeface="Arial Unicode MS"/>
                <a:cs typeface="Arial" panose="020B0604020202020204" pitchFamily="34" charset="0"/>
              </a:rPr>
              <a:t>demobilisation</a:t>
            </a:r>
            <a:r>
              <a:rPr lang="en-US" sz="900" dirty="0">
                <a:solidFill>
                  <a:srgbClr val="000000"/>
                </a:solidFill>
                <a:effectLst/>
                <a:latin typeface="Grandview" panose="020B0502040204020203" pitchFamily="34" charset="0"/>
                <a:ea typeface="Arial Unicode MS"/>
                <a:cs typeface="Arial" panose="020B0604020202020204" pitchFamily="34" charset="0"/>
              </a:rPr>
              <a:t>. </a:t>
            </a:r>
            <a:r>
              <a:rPr lang="en-US" sz="900" i="1" dirty="0">
                <a:solidFill>
                  <a:srgbClr val="000000"/>
                </a:solidFill>
                <a:effectLst/>
                <a:latin typeface="Grandview" panose="020B0502040204020203" pitchFamily="34" charset="0"/>
                <a:ea typeface="Arial Unicode MS"/>
                <a:cs typeface="Arial" panose="020B0604020202020204" pitchFamily="34" charset="0"/>
              </a:rPr>
              <a:t>Gender &amp; Development,</a:t>
            </a:r>
            <a:r>
              <a:rPr lang="en-US" sz="900" dirty="0">
                <a:solidFill>
                  <a:srgbClr val="000000"/>
                </a:solidFill>
                <a:effectLst/>
                <a:latin typeface="Grandview" panose="020B0502040204020203" pitchFamily="34" charset="0"/>
                <a:ea typeface="Arial Unicode MS"/>
                <a:cs typeface="Arial" panose="020B0604020202020204" pitchFamily="34" charset="0"/>
              </a:rPr>
              <a:t> 21:3, 473-488. </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latin typeface="Grandview" panose="020B0502040204020203" pitchFamily="34" charset="0"/>
                <a:ea typeface="Arial Unicode MS"/>
                <a:cs typeface="Arial" panose="020B0604020202020204" pitchFamily="34" charset="0"/>
              </a:rPr>
              <a:t> </a:t>
            </a:r>
            <a:endParaRPr lang="fr-CH" sz="900" dirty="0">
              <a:solidFill>
                <a:srgbClr val="000000"/>
              </a:solidFill>
              <a:effectLst/>
              <a:latin typeface="Helvetica" panose="020B0604020202020204" pitchFamily="34" charset="0"/>
              <a:ea typeface="Arial Unicode MS"/>
              <a:cs typeface="Arial Unicode MS"/>
            </a:endParaRPr>
          </a:p>
          <a:p>
            <a:r>
              <a:rPr lang="de-DE" sz="900" dirty="0">
                <a:solidFill>
                  <a:srgbClr val="000000"/>
                </a:solidFill>
                <a:effectLst/>
                <a:latin typeface="Grandview" panose="020B0502040204020203" pitchFamily="34" charset="0"/>
                <a:ea typeface="Arial Unicode MS"/>
                <a:cs typeface="Arial" panose="020B0604020202020204" pitchFamily="34" charset="0"/>
              </a:rPr>
              <a:t>Ertl, V., Pfeiffer, A., Schauer, E., Elbert, T., and Neuner, F. (2011). </a:t>
            </a:r>
            <a:r>
              <a:rPr lang="en-US" sz="900" dirty="0">
                <a:solidFill>
                  <a:srgbClr val="000000"/>
                </a:solidFill>
                <a:effectLst/>
                <a:latin typeface="Grandview" panose="020B0502040204020203" pitchFamily="34" charset="0"/>
                <a:ea typeface="Arial Unicode MS"/>
                <a:cs typeface="Arial" panose="020B0604020202020204" pitchFamily="34" charset="0"/>
              </a:rPr>
              <a:t>Community-Implemented Trauma Therapy for Former Child Soldiers in Northern Uganda: A Randomized Controlled Trial. </a:t>
            </a:r>
            <a:r>
              <a:rPr lang="en-US" sz="900" i="1" dirty="0">
                <a:solidFill>
                  <a:srgbClr val="000000"/>
                </a:solidFill>
                <a:effectLst/>
                <a:latin typeface="Grandview" panose="020B0502040204020203" pitchFamily="34" charset="0"/>
                <a:ea typeface="Arial Unicode MS"/>
                <a:cs typeface="Arial" panose="020B0604020202020204" pitchFamily="34" charset="0"/>
              </a:rPr>
              <a:t>American Medical Association</a:t>
            </a:r>
            <a:r>
              <a:rPr lang="en-US" sz="900" dirty="0">
                <a:solidFill>
                  <a:srgbClr val="000000"/>
                </a:solidFill>
                <a:effectLst/>
                <a:latin typeface="Grandview" panose="020B0502040204020203" pitchFamily="34" charset="0"/>
                <a:ea typeface="Arial Unicode MS"/>
                <a:cs typeface="Arial" panose="020B0604020202020204" pitchFamily="34" charset="0"/>
              </a:rPr>
              <a:t>, Vol. 306, No. 5, 503-512.</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latin typeface="Grandview" panose="020B0502040204020203" pitchFamily="34" charset="0"/>
                <a:ea typeface="Arial" panose="020B0604020202020204" pitchFamily="34" charset="0"/>
                <a:cs typeface="Arial" panose="020B0604020202020204" pitchFamily="34" charset="0"/>
              </a:rPr>
              <a:t> </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latin typeface="Grandview" panose="020B0502040204020203" pitchFamily="34" charset="0"/>
                <a:ea typeface="Arial Unicode MS"/>
                <a:cs typeface="Arial" panose="020B0604020202020204" pitchFamily="34" charset="0"/>
              </a:rPr>
              <a:t>Francis, D.J. (2007). ‘</a:t>
            </a:r>
            <a:r>
              <a:rPr lang="en-GB" sz="900" dirty="0">
                <a:solidFill>
                  <a:srgbClr val="000000"/>
                </a:solidFill>
                <a:effectLst/>
                <a:latin typeface="Grandview" panose="020B0502040204020203" pitchFamily="34" charset="0"/>
                <a:ea typeface="Arial Unicode MS"/>
                <a:cs typeface="Arial" panose="020B0604020202020204" pitchFamily="34" charset="0"/>
              </a:rPr>
              <a:t>Paper</a:t>
            </a:r>
            <a:r>
              <a:rPr lang="en-US" sz="900" dirty="0">
                <a:solidFill>
                  <a:srgbClr val="000000"/>
                </a:solidFill>
                <a:effectLst/>
                <a:latin typeface="Grandview" panose="020B0502040204020203" pitchFamily="34" charset="0"/>
                <a:ea typeface="Arial Unicode MS"/>
                <a:cs typeface="Arial" panose="020B0604020202020204" pitchFamily="34" charset="0"/>
              </a:rPr>
              <a:t> protection’ mechanisms: child soldiers and the international protection of children in Africa’</a:t>
            </a:r>
            <a:r>
              <a:rPr lang="en-GB" sz="900" dirty="0">
                <a:solidFill>
                  <a:srgbClr val="000000"/>
                </a:solidFill>
                <a:effectLst/>
                <a:latin typeface="Grandview" panose="020B0502040204020203" pitchFamily="34" charset="0"/>
                <a:ea typeface="Arial Unicode MS"/>
                <a:cs typeface="Arial" panose="020B0604020202020204" pitchFamily="34" charset="0"/>
              </a:rPr>
              <a:t>s con</a:t>
            </a:r>
            <a:r>
              <a:rPr lang="en-US" sz="900" dirty="0" err="1">
                <a:solidFill>
                  <a:srgbClr val="000000"/>
                </a:solidFill>
                <a:effectLst/>
                <a:latin typeface="Grandview" panose="020B0502040204020203" pitchFamily="34" charset="0"/>
                <a:ea typeface="Arial Unicode MS"/>
                <a:cs typeface="Arial" panose="020B0604020202020204" pitchFamily="34" charset="0"/>
              </a:rPr>
              <a:t>fl</a:t>
            </a:r>
            <a:r>
              <a:rPr lang="nl-NL" sz="900" dirty="0" err="1">
                <a:solidFill>
                  <a:srgbClr val="000000"/>
                </a:solidFill>
                <a:effectLst/>
                <a:latin typeface="Grandview" panose="020B0502040204020203" pitchFamily="34" charset="0"/>
                <a:ea typeface="Arial Unicode MS"/>
                <a:cs typeface="Arial" panose="020B0604020202020204" pitchFamily="34" charset="0"/>
              </a:rPr>
              <a:t>ict</a:t>
            </a:r>
            <a:r>
              <a:rPr lang="nl-NL" sz="900" dirty="0">
                <a:solidFill>
                  <a:srgbClr val="000000"/>
                </a:solidFill>
                <a:effectLst/>
                <a:latin typeface="Grandview" panose="020B0502040204020203" pitchFamily="34" charset="0"/>
                <a:ea typeface="Arial Unicode MS"/>
                <a:cs typeface="Arial" panose="020B0604020202020204" pitchFamily="34" charset="0"/>
              </a:rPr>
              <a:t> zones</a:t>
            </a:r>
            <a:r>
              <a:rPr lang="en-US" sz="900" dirty="0">
                <a:solidFill>
                  <a:srgbClr val="000000"/>
                </a:solidFill>
                <a:effectLst/>
                <a:latin typeface="Grandview" panose="020B0502040204020203" pitchFamily="34" charset="0"/>
                <a:ea typeface="Arial Unicode MS"/>
                <a:cs typeface="Arial" panose="020B0604020202020204" pitchFamily="34" charset="0"/>
              </a:rPr>
              <a:t>. </a:t>
            </a:r>
            <a:r>
              <a:rPr lang="en-US" sz="900" i="1" dirty="0">
                <a:solidFill>
                  <a:srgbClr val="000000"/>
                </a:solidFill>
                <a:effectLst/>
                <a:latin typeface="Grandview" panose="020B0502040204020203" pitchFamily="34" charset="0"/>
                <a:ea typeface="Arial Unicode MS"/>
                <a:cs typeface="Arial" panose="020B0604020202020204" pitchFamily="34" charset="0"/>
              </a:rPr>
              <a:t>Journal of Modern African Studies</a:t>
            </a:r>
            <a:r>
              <a:rPr lang="en-US" sz="900" dirty="0">
                <a:solidFill>
                  <a:srgbClr val="000000"/>
                </a:solidFill>
                <a:effectLst/>
                <a:latin typeface="Grandview" panose="020B0502040204020203" pitchFamily="34" charset="0"/>
                <a:ea typeface="Arial Unicode MS"/>
                <a:cs typeface="Arial" panose="020B0604020202020204" pitchFamily="34" charset="0"/>
              </a:rPr>
              <a:t>, 45, 2 (2007), 207–231.</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uFill>
                  <a:solidFill>
                    <a:srgbClr val="000000"/>
                  </a:solidFill>
                </a:uFill>
                <a:latin typeface="Grandview" panose="020B0502040204020203" pitchFamily="34" charset="0"/>
                <a:ea typeface="Arial" panose="020B0604020202020204" pitchFamily="34" charset="0"/>
                <a:cs typeface="Arial" panose="020B0604020202020204" pitchFamily="34" charset="0"/>
              </a:rPr>
              <a:t> </a:t>
            </a:r>
            <a:endParaRPr lang="fr-CH" sz="900" dirty="0">
              <a:solidFill>
                <a:srgbClr val="000000"/>
              </a:solidFill>
              <a:effectLst/>
              <a:uFill>
                <a:solidFill>
                  <a:srgbClr val="000000"/>
                </a:solidFill>
              </a:uFill>
              <a:latin typeface="Helvetica" panose="020B0604020202020204" pitchFamily="34" charset="0"/>
              <a:ea typeface="Arial Unicode MS"/>
              <a:cs typeface="Arial Unicode MS"/>
            </a:endParaRPr>
          </a:p>
          <a:p>
            <a:pPr>
              <a:lnSpc>
                <a:spcPct val="107000"/>
              </a:lnSpc>
              <a:spcAft>
                <a:spcPts val="800"/>
              </a:spcAft>
            </a:pPr>
            <a:r>
              <a:rPr lang="en-GB" sz="900" dirty="0">
                <a:solidFill>
                  <a:srgbClr val="000000"/>
                </a:solidFill>
                <a:effectLst/>
                <a:latin typeface="Grandview" panose="020B0502040204020203" pitchFamily="34" charset="0"/>
                <a:ea typeface="Arial Unicode MS"/>
                <a:cs typeface="Arial" panose="020B0604020202020204" pitchFamily="34" charset="0"/>
              </a:rPr>
              <a:t>Guy-Evans, O. (2020). </a:t>
            </a:r>
            <a:r>
              <a:rPr lang="en-GB" sz="900" i="1" dirty="0">
                <a:solidFill>
                  <a:srgbClr val="000000"/>
                </a:solidFill>
                <a:effectLst/>
                <a:latin typeface="Grandview" panose="020B0502040204020203" pitchFamily="34" charset="0"/>
                <a:ea typeface="Arial Unicode MS"/>
                <a:cs typeface="Arial" panose="020B0604020202020204" pitchFamily="34" charset="0"/>
              </a:rPr>
              <a:t>Bronfenbrenner's ecological systems theory. </a:t>
            </a:r>
            <a:r>
              <a:rPr lang="en-GB" sz="900" dirty="0">
                <a:solidFill>
                  <a:srgbClr val="000000"/>
                </a:solidFill>
                <a:effectLst/>
                <a:latin typeface="Grandview" panose="020B0502040204020203" pitchFamily="34" charset="0"/>
                <a:ea typeface="Arial Unicode MS"/>
                <a:cs typeface="Arial" panose="020B0604020202020204" pitchFamily="34" charset="0"/>
              </a:rPr>
              <a:t>Available from: </a:t>
            </a:r>
            <a:r>
              <a:rPr lang="en-GB" sz="900" u="none" strike="noStrike" dirty="0">
                <a:solidFill>
                  <a:srgbClr val="000000"/>
                </a:solidFill>
                <a:effectLst/>
                <a:latin typeface="Grandview" panose="020B0502040204020203" pitchFamily="34" charset="0"/>
                <a:ea typeface="Arial Unicode MS"/>
                <a:cs typeface="Arial" panose="020B0604020202020204" pitchFamily="34" charset="0"/>
                <a:hlinkClick r:id="rId3"/>
              </a:rPr>
              <a:t>www.simplypsychology.org/Bronfenbrenner.html</a:t>
            </a:r>
            <a:r>
              <a:rPr lang="en-GB" sz="900" dirty="0">
                <a:solidFill>
                  <a:srgbClr val="000000"/>
                </a:solidFill>
                <a:effectLst/>
                <a:latin typeface="Grandview" panose="020B0502040204020203" pitchFamily="34" charset="0"/>
                <a:ea typeface="Arial Unicode MS"/>
                <a:cs typeface="Arial" panose="020B0604020202020204" pitchFamily="34" charset="0"/>
              </a:rPr>
              <a:t> [Accessed 06 October 2024]. </a:t>
            </a:r>
            <a:endParaRPr lang="fr-CH" sz="9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900" dirty="0" err="1">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Keairns</a:t>
            </a:r>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 Y.E. (2002). </a:t>
            </a:r>
            <a:r>
              <a:rPr lang="en-US" sz="900" i="1"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The Voices of Girl Child Soldiers: Summary. </a:t>
            </a:r>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Quaker United Nations Office. Research project. </a:t>
            </a:r>
            <a:endParaRPr lang="fr-CH" sz="900" dirty="0">
              <a:solidFill>
                <a:srgbClr val="000000"/>
              </a:solidFill>
              <a:effectLst/>
              <a:uFill>
                <a:solidFill>
                  <a:srgbClr val="000000"/>
                </a:solidFill>
              </a:uFill>
              <a:latin typeface="Helvetica" panose="020B0604020202020204" pitchFamily="34" charset="0"/>
              <a:ea typeface="Arial Unicode MS"/>
              <a:cs typeface="Arial Unicode MS"/>
            </a:endParaRPr>
          </a:p>
          <a:p>
            <a:pPr>
              <a:lnSpc>
                <a:spcPct val="107000"/>
              </a:lnSpc>
              <a:spcAft>
                <a:spcPts val="800"/>
              </a:spcAft>
            </a:pPr>
            <a:r>
              <a:rPr lang="en-US" sz="900" dirty="0" err="1">
                <a:solidFill>
                  <a:srgbClr val="000000"/>
                </a:solidFill>
                <a:effectLst/>
                <a:latin typeface="Grandview" panose="020B0502040204020203" pitchFamily="34" charset="0"/>
                <a:ea typeface="Arial Unicode MS"/>
                <a:cs typeface="Arial" panose="020B0604020202020204" pitchFamily="34" charset="0"/>
              </a:rPr>
              <a:t>Kiyala</a:t>
            </a:r>
            <a:r>
              <a:rPr lang="en-US" sz="900" dirty="0">
                <a:solidFill>
                  <a:srgbClr val="000000"/>
                </a:solidFill>
                <a:effectLst/>
                <a:latin typeface="Grandview" panose="020B0502040204020203" pitchFamily="34" charset="0"/>
                <a:ea typeface="Arial Unicode MS"/>
                <a:cs typeface="Arial" panose="020B0604020202020204" pitchFamily="34" charset="0"/>
              </a:rPr>
              <a:t>, K. C. J. (2018). The impact of globalization on child soldiering: challenges and opportunities in the context of the Democratic Republic of Congo. </a:t>
            </a:r>
            <a:r>
              <a:rPr lang="en-US" sz="900" i="1" dirty="0">
                <a:solidFill>
                  <a:srgbClr val="000000"/>
                </a:solidFill>
                <a:effectLst/>
                <a:latin typeface="Grandview" panose="020B0502040204020203" pitchFamily="34" charset="0"/>
                <a:ea typeface="Arial Unicode MS"/>
                <a:cs typeface="Arial" panose="020B0604020202020204" pitchFamily="34" charset="0"/>
              </a:rPr>
              <a:t>International Social Science Journal</a:t>
            </a:r>
            <a:r>
              <a:rPr lang="en-US" sz="900" dirty="0">
                <a:solidFill>
                  <a:srgbClr val="000000"/>
                </a:solidFill>
                <a:effectLst/>
                <a:latin typeface="Grandview" panose="020B0502040204020203" pitchFamily="34" charset="0"/>
                <a:ea typeface="Arial Unicode MS"/>
                <a:cs typeface="Arial" panose="020B0604020202020204" pitchFamily="34" charset="0"/>
              </a:rPr>
              <a:t>, 221-222, 271-284.  </a:t>
            </a:r>
            <a:endParaRPr lang="fr-CH" sz="900" dirty="0">
              <a:solidFill>
                <a:srgbClr val="000000"/>
              </a:solidFill>
              <a:effectLst/>
              <a:latin typeface="Helvetica" panose="020B0604020202020204" pitchFamily="34" charset="0"/>
              <a:ea typeface="Arial Unicode MS"/>
              <a:cs typeface="Arial Unicode MS"/>
            </a:endParaRPr>
          </a:p>
          <a:p>
            <a:endParaRPr lang="fr-CH" dirty="0"/>
          </a:p>
        </p:txBody>
      </p:sp>
    </p:spTree>
    <p:extLst>
      <p:ext uri="{BB962C8B-B14F-4D97-AF65-F5344CB8AC3E}">
        <p14:creationId xmlns:p14="http://schemas.microsoft.com/office/powerpoint/2010/main" val="3234372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2" name="Rectangle 31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14" name="Group 313">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15" name="Straight Connector 314">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47" name="Right Triangle 346">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7569178-1003-22F4-8C30-C7189C5F2550}"/>
              </a:ext>
            </a:extLst>
          </p:cNvPr>
          <p:cNvSpPr>
            <a:spLocks noGrp="1"/>
          </p:cNvSpPr>
          <p:nvPr>
            <p:ph type="title"/>
          </p:nvPr>
        </p:nvSpPr>
        <p:spPr>
          <a:xfrm>
            <a:off x="180963" y="24900"/>
            <a:ext cx="6192673" cy="727652"/>
          </a:xfrm>
        </p:spPr>
        <p:txBody>
          <a:bodyPr vert="horz" lIns="91440" tIns="45720" rIns="91440" bIns="45720" rtlCol="0" anchor="b">
            <a:normAutofit fontScale="90000"/>
          </a:bodyPr>
          <a:lstStyle/>
          <a:p>
            <a:pPr>
              <a:lnSpc>
                <a:spcPct val="90000"/>
              </a:lnSpc>
            </a:pPr>
            <a:r>
              <a:rPr lang="en-US" sz="2400" dirty="0"/>
              <a:t>Reference list </a:t>
            </a:r>
            <a:br>
              <a:rPr lang="en-US" sz="2400" b="1" dirty="0">
                <a:effectLst/>
              </a:rPr>
            </a:br>
            <a:endParaRPr lang="en-US" sz="2400" dirty="0"/>
          </a:p>
        </p:txBody>
      </p:sp>
      <p:sp>
        <p:nvSpPr>
          <p:cNvPr id="6" name="TextBox 5">
            <a:extLst>
              <a:ext uri="{FF2B5EF4-FFF2-40B4-BE49-F238E27FC236}">
                <a16:creationId xmlns:a16="http://schemas.microsoft.com/office/drawing/2014/main" id="{0F7D8750-9F81-5C78-14F3-82565CD9C8F6}"/>
              </a:ext>
            </a:extLst>
          </p:cNvPr>
          <p:cNvSpPr txBox="1"/>
          <p:nvPr/>
        </p:nvSpPr>
        <p:spPr>
          <a:xfrm>
            <a:off x="586001" y="1066224"/>
            <a:ext cx="9925312" cy="3276824"/>
          </a:xfrm>
          <a:prstGeom prst="rect">
            <a:avLst/>
          </a:prstGeom>
        </p:spPr>
        <p:txBody>
          <a:bodyPr vert="horz" lIns="91440" tIns="45720" rIns="91440" bIns="45720" rtlCol="0">
            <a:normAutofit/>
          </a:bodyPr>
          <a:lstStyle/>
          <a:p>
            <a:pPr>
              <a:spcAft>
                <a:spcPts val="600"/>
              </a:spcAft>
              <a:buClr>
                <a:schemeClr val="tx2">
                  <a:lumMod val="50000"/>
                  <a:lumOff val="50000"/>
                </a:schemeClr>
              </a:buClr>
              <a:buSzPct val="75000"/>
            </a:pPr>
            <a:r>
              <a:rPr lang="en-US" sz="700" dirty="0">
                <a:solidFill>
                  <a:schemeClr val="tx2"/>
                </a:solidFill>
              </a:rPr>
              <a:t>  </a:t>
            </a:r>
          </a:p>
        </p:txBody>
      </p:sp>
      <p:sp>
        <p:nvSpPr>
          <p:cNvPr id="5" name="TextBox 4">
            <a:extLst>
              <a:ext uri="{FF2B5EF4-FFF2-40B4-BE49-F238E27FC236}">
                <a16:creationId xmlns:a16="http://schemas.microsoft.com/office/drawing/2014/main" id="{974EDC55-56A2-F991-ADF6-1A771B5C41CE}"/>
              </a:ext>
            </a:extLst>
          </p:cNvPr>
          <p:cNvSpPr txBox="1"/>
          <p:nvPr/>
        </p:nvSpPr>
        <p:spPr>
          <a:xfrm>
            <a:off x="292018" y="537617"/>
            <a:ext cx="11421923" cy="8943730"/>
          </a:xfrm>
          <a:prstGeom prst="rect">
            <a:avLst/>
          </a:prstGeom>
          <a:noFill/>
        </p:spPr>
        <p:txBody>
          <a:bodyPr wrap="square" rtlCol="0">
            <a:spAutoFit/>
          </a:bodyPr>
          <a:lstStyle/>
          <a:p>
            <a:r>
              <a:rPr lang="en-GB" sz="900" dirty="0" err="1">
                <a:solidFill>
                  <a:srgbClr val="000000"/>
                </a:solidFill>
                <a:effectLst/>
                <a:latin typeface="Grandview" panose="020B0502040204020203" pitchFamily="34" charset="0"/>
                <a:ea typeface="Arial Unicode MS"/>
                <a:cs typeface="Arial" panose="020B0604020202020204" pitchFamily="34" charset="0"/>
              </a:rPr>
              <a:t>Klasen</a:t>
            </a:r>
            <a:r>
              <a:rPr lang="en-US" sz="900" dirty="0">
                <a:solidFill>
                  <a:srgbClr val="000000"/>
                </a:solidFill>
                <a:effectLst/>
                <a:latin typeface="Grandview" panose="020B0502040204020203" pitchFamily="34" charset="0"/>
                <a:ea typeface="Arial Unicode MS"/>
                <a:cs typeface="Arial" panose="020B0604020202020204" pitchFamily="34" charset="0"/>
              </a:rPr>
              <a:t>, F., </a:t>
            </a:r>
            <a:r>
              <a:rPr lang="nl-NL" sz="900" dirty="0" err="1">
                <a:solidFill>
                  <a:srgbClr val="000000"/>
                </a:solidFill>
                <a:effectLst/>
                <a:latin typeface="Grandview" panose="020B0502040204020203" pitchFamily="34" charset="0"/>
                <a:ea typeface="Arial Unicode MS"/>
                <a:cs typeface="Arial" panose="020B0604020202020204" pitchFamily="34" charset="0"/>
              </a:rPr>
              <a:t>Oettingen</a:t>
            </a:r>
            <a:r>
              <a:rPr lang="en-US" sz="900" dirty="0">
                <a:solidFill>
                  <a:srgbClr val="000000"/>
                </a:solidFill>
                <a:effectLst/>
                <a:latin typeface="Grandview" panose="020B0502040204020203" pitchFamily="34" charset="0"/>
                <a:ea typeface="Arial Unicode MS"/>
                <a:cs typeface="Arial" panose="020B0604020202020204" pitchFamily="34" charset="0"/>
              </a:rPr>
              <a:t>, G., Daniels, J. and Adam, H. (2010). Multiple Trauma and Mental Health in Former Ugandan Child Soldiers. </a:t>
            </a:r>
            <a:r>
              <a:rPr lang="en-US" sz="900" i="1" dirty="0">
                <a:solidFill>
                  <a:srgbClr val="000000"/>
                </a:solidFill>
                <a:effectLst/>
                <a:latin typeface="Grandview" panose="020B0502040204020203" pitchFamily="34" charset="0"/>
                <a:ea typeface="Arial Unicode MS"/>
                <a:cs typeface="Arial" panose="020B0604020202020204" pitchFamily="34" charset="0"/>
              </a:rPr>
              <a:t>Journal of Traumatic Stress</a:t>
            </a:r>
            <a:r>
              <a:rPr lang="en-GB" sz="900" dirty="0">
                <a:solidFill>
                  <a:srgbClr val="000000"/>
                </a:solidFill>
                <a:effectLst/>
                <a:latin typeface="Grandview" panose="020B0502040204020203" pitchFamily="34" charset="0"/>
                <a:ea typeface="Arial Unicode MS"/>
                <a:cs typeface="Arial" panose="020B0604020202020204" pitchFamily="34" charset="0"/>
              </a:rPr>
              <a:t>, Vol. 23, No. 5,</a:t>
            </a:r>
            <a:r>
              <a:rPr lang="en-US" sz="900" dirty="0">
                <a:solidFill>
                  <a:srgbClr val="000000"/>
                </a:solidFill>
                <a:effectLst/>
                <a:latin typeface="Grandview" panose="020B0502040204020203" pitchFamily="34" charset="0"/>
                <a:ea typeface="Arial Unicode MS"/>
                <a:cs typeface="Arial" panose="020B0604020202020204" pitchFamily="34" charset="0"/>
              </a:rPr>
              <a:t> 573–</a:t>
            </a:r>
            <a:r>
              <a:rPr lang="ru-RU" sz="900" dirty="0">
                <a:solidFill>
                  <a:srgbClr val="000000"/>
                </a:solidFill>
                <a:effectLst/>
                <a:latin typeface="Grandview" panose="020B0502040204020203" pitchFamily="34" charset="0"/>
                <a:ea typeface="Arial Unicode MS"/>
                <a:cs typeface="Arial" panose="020B0604020202020204" pitchFamily="34" charset="0"/>
              </a:rPr>
              <a:t>581</a:t>
            </a:r>
            <a:r>
              <a:rPr lang="en-US" sz="900" dirty="0">
                <a:solidFill>
                  <a:srgbClr val="000000"/>
                </a:solidFill>
                <a:effectLst/>
                <a:latin typeface="Grandview" panose="020B0502040204020203" pitchFamily="34" charset="0"/>
                <a:ea typeface="Arial Unicode MS"/>
                <a:cs typeface="Arial" panose="020B0604020202020204" pitchFamily="34" charset="0"/>
              </a:rPr>
              <a:t>.  </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latin typeface="Grandview" panose="020B0502040204020203" pitchFamily="34" charset="0"/>
                <a:ea typeface="Arial" panose="020B0604020202020204" pitchFamily="34" charset="0"/>
                <a:cs typeface="Arial" panose="020B0604020202020204" pitchFamily="34" charset="0"/>
              </a:rPr>
              <a:t> </a:t>
            </a:r>
            <a:endParaRPr lang="fr-CH" sz="900" dirty="0">
              <a:solidFill>
                <a:srgbClr val="000000"/>
              </a:solidFill>
              <a:effectLst/>
              <a:latin typeface="Helvetica" panose="020B0604020202020204" pitchFamily="34" charset="0"/>
              <a:ea typeface="Arial Unicode MS"/>
              <a:cs typeface="Arial Unicode MS"/>
            </a:endParaRPr>
          </a:p>
          <a:p>
            <a:r>
              <a:rPr lang="en-GB" sz="900" dirty="0" err="1">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Kohrt</a:t>
            </a:r>
            <a:r>
              <a:rPr lang="en-GB"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 A. B., Rai, S. &amp; </a:t>
            </a:r>
            <a:r>
              <a:rPr lang="en-GB" sz="900" dirty="0" err="1">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Maharjan</a:t>
            </a:r>
            <a:r>
              <a:rPr lang="en-GB"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 M. S. (2015). </a:t>
            </a:r>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Child Soldiers. In: </a:t>
            </a:r>
            <a:r>
              <a:rPr lang="en-US" sz="900" i="1"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International Encyclopedia of the Social &amp; Behavioral Science</a:t>
            </a:r>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 Vol. 3. 2nd </a:t>
            </a:r>
            <a:r>
              <a:rPr lang="en-US" sz="900" dirty="0" err="1">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edn</a:t>
            </a:r>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 pp. 430-438.</a:t>
            </a:r>
            <a:endParaRPr lang="fr-CH" sz="900" dirty="0">
              <a:solidFill>
                <a:srgbClr val="000000"/>
              </a:solidFill>
              <a:effectLst/>
              <a:uFill>
                <a:solidFill>
                  <a:srgbClr val="000000"/>
                </a:solidFill>
              </a:uFill>
              <a:latin typeface="Helvetica" panose="020B0604020202020204" pitchFamily="34" charset="0"/>
              <a:ea typeface="Arial Unicode MS"/>
              <a:cs typeface="Arial Unicode MS"/>
            </a:endParaRPr>
          </a:p>
          <a:p>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 </a:t>
            </a:r>
            <a:endParaRPr lang="fr-CH" sz="900" dirty="0">
              <a:solidFill>
                <a:srgbClr val="000000"/>
              </a:solidFill>
              <a:effectLst/>
              <a:uFill>
                <a:solidFill>
                  <a:srgbClr val="000000"/>
                </a:solidFill>
              </a:uFill>
              <a:latin typeface="Helvetica" panose="020B0604020202020204" pitchFamily="34" charset="0"/>
              <a:ea typeface="Arial Unicode MS"/>
              <a:cs typeface="Arial Unicode MS"/>
            </a:endParaRPr>
          </a:p>
          <a:p>
            <a:r>
              <a:rPr lang="en-US" sz="900" dirty="0" err="1">
                <a:solidFill>
                  <a:srgbClr val="000000"/>
                </a:solidFill>
                <a:effectLst/>
                <a:latin typeface="Grandview" panose="020B0502040204020203" pitchFamily="34" charset="0"/>
                <a:ea typeface="Arial Unicode MS"/>
                <a:cs typeface="Arial" panose="020B0604020202020204" pitchFamily="34" charset="0"/>
              </a:rPr>
              <a:t>Ndongo</a:t>
            </a:r>
            <a:r>
              <a:rPr lang="en-US" sz="900" dirty="0">
                <a:solidFill>
                  <a:srgbClr val="000000"/>
                </a:solidFill>
                <a:effectLst/>
                <a:latin typeface="Grandview" panose="020B0502040204020203" pitchFamily="34" charset="0"/>
                <a:ea typeface="Arial Unicode MS"/>
                <a:cs typeface="Arial" panose="020B0604020202020204" pitchFamily="34" charset="0"/>
              </a:rPr>
              <a:t>, T.O. and </a:t>
            </a:r>
            <a:r>
              <a:rPr lang="en-US" sz="900" dirty="0" err="1">
                <a:solidFill>
                  <a:srgbClr val="000000"/>
                </a:solidFill>
                <a:effectLst/>
                <a:latin typeface="Grandview" panose="020B0502040204020203" pitchFamily="34" charset="0"/>
                <a:ea typeface="Arial Unicode MS"/>
                <a:cs typeface="Arial" panose="020B0604020202020204" pitchFamily="34" charset="0"/>
              </a:rPr>
              <a:t>Derivois</a:t>
            </a:r>
            <a:r>
              <a:rPr lang="en-US" sz="900" dirty="0">
                <a:solidFill>
                  <a:srgbClr val="000000"/>
                </a:solidFill>
                <a:effectLst/>
                <a:latin typeface="Grandview" panose="020B0502040204020203" pitchFamily="34" charset="0"/>
                <a:ea typeface="Arial Unicode MS"/>
                <a:cs typeface="Arial" panose="020B0604020202020204" pitchFamily="34" charset="0"/>
              </a:rPr>
              <a:t>, D. (2022). Understanding voluntary enrollment of child soldiers: A key to reintegration. </a:t>
            </a:r>
            <a:r>
              <a:rPr lang="en-GB" sz="900" i="1" dirty="0">
                <a:solidFill>
                  <a:srgbClr val="000000"/>
                </a:solidFill>
                <a:effectLst/>
                <a:latin typeface="Grandview" panose="020B0502040204020203" pitchFamily="34" charset="0"/>
                <a:ea typeface="Arial Unicode MS"/>
                <a:cs typeface="Arial" panose="020B0604020202020204" pitchFamily="34" charset="0"/>
              </a:rPr>
              <a:t>Annales Medico-</a:t>
            </a:r>
            <a:r>
              <a:rPr lang="en-GB" sz="900" i="1" dirty="0" err="1">
                <a:solidFill>
                  <a:srgbClr val="000000"/>
                </a:solidFill>
                <a:effectLst/>
                <a:latin typeface="Grandview" panose="020B0502040204020203" pitchFamily="34" charset="0"/>
                <a:ea typeface="Arial Unicode MS"/>
                <a:cs typeface="Arial" panose="020B0604020202020204" pitchFamily="34" charset="0"/>
              </a:rPr>
              <a:t>Psychologiques</a:t>
            </a:r>
            <a:r>
              <a:rPr lang="en-US" sz="900" dirty="0">
                <a:solidFill>
                  <a:srgbClr val="000000"/>
                </a:solidFill>
                <a:effectLst/>
                <a:latin typeface="Grandview" panose="020B0502040204020203" pitchFamily="34" charset="0"/>
                <a:ea typeface="Arial Unicode MS"/>
                <a:cs typeface="Arial" panose="020B0604020202020204" pitchFamily="34" charset="0"/>
              </a:rPr>
              <a:t>, 180 (2022), 145–148.  </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latin typeface="Grandview" panose="020B0502040204020203" pitchFamily="34" charset="0"/>
                <a:ea typeface="Arial Unicode MS"/>
                <a:cs typeface="Arial" panose="020B0604020202020204" pitchFamily="34" charset="0"/>
              </a:rPr>
              <a:t> </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latin typeface="Grandview" panose="020B0502040204020203" pitchFamily="34" charset="0"/>
                <a:ea typeface="Arial Unicode MS"/>
                <a:cs typeface="Arial" panose="020B0604020202020204" pitchFamily="34" charset="0"/>
              </a:rPr>
              <a:t>Park, A. S.J. (2006). “Other Inhumane Acts”: Forced Marriage, Girl Soldiers and the Special Court for Sierra Leone. </a:t>
            </a:r>
            <a:r>
              <a:rPr lang="en-US" sz="900" i="1" dirty="0">
                <a:solidFill>
                  <a:srgbClr val="000000"/>
                </a:solidFill>
                <a:effectLst/>
                <a:latin typeface="Grandview" panose="020B0502040204020203" pitchFamily="34" charset="0"/>
                <a:ea typeface="Arial Unicode MS"/>
                <a:cs typeface="Arial" panose="020B0604020202020204" pitchFamily="34" charset="0"/>
              </a:rPr>
              <a:t>Social &amp; Legal Studies</a:t>
            </a:r>
            <a:r>
              <a:rPr lang="en-US" sz="900" dirty="0">
                <a:solidFill>
                  <a:srgbClr val="000000"/>
                </a:solidFill>
                <a:effectLst/>
                <a:latin typeface="Grandview" panose="020B0502040204020203" pitchFamily="34" charset="0"/>
                <a:ea typeface="Arial Unicode MS"/>
                <a:cs typeface="Arial" panose="020B0604020202020204" pitchFamily="34" charset="0"/>
              </a:rPr>
              <a:t>, 15(3), 315-338. </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latin typeface="Grandview" panose="020B0502040204020203" pitchFamily="34" charset="0"/>
                <a:ea typeface="Arial Unicode MS"/>
                <a:cs typeface="Arial" panose="020B0604020202020204" pitchFamily="34" charset="0"/>
              </a:rPr>
              <a:t> </a:t>
            </a:r>
            <a:endParaRPr lang="fr-CH" sz="900" dirty="0">
              <a:solidFill>
                <a:srgbClr val="000000"/>
              </a:solidFill>
              <a:effectLst/>
              <a:latin typeface="Helvetica" panose="020B0604020202020204" pitchFamily="34" charset="0"/>
              <a:ea typeface="Arial Unicode MS"/>
              <a:cs typeface="Arial Unicode MS"/>
            </a:endParaRPr>
          </a:p>
          <a:p>
            <a:pPr>
              <a:spcAft>
                <a:spcPts val="1200"/>
              </a:spcAft>
            </a:pPr>
            <a:r>
              <a:rPr lang="de-DE" sz="900" dirty="0" err="1">
                <a:solidFill>
                  <a:srgbClr val="000000"/>
                </a:solidFill>
                <a:effectLst/>
                <a:latin typeface="Grandview" panose="020B0502040204020203" pitchFamily="34" charset="0"/>
                <a:ea typeface="Arial Unicode MS"/>
                <a:cs typeface="Arial" panose="020B0604020202020204" pitchFamily="34" charset="0"/>
              </a:rPr>
              <a:t>Schiltz</a:t>
            </a:r>
            <a:r>
              <a:rPr lang="de-DE" sz="900" dirty="0">
                <a:solidFill>
                  <a:srgbClr val="000000"/>
                </a:solidFill>
                <a:effectLst/>
                <a:latin typeface="Grandview" panose="020B0502040204020203" pitchFamily="34" charset="0"/>
                <a:ea typeface="Arial Unicode MS"/>
                <a:cs typeface="Arial" panose="020B0604020202020204" pitchFamily="34" charset="0"/>
              </a:rPr>
              <a:t>, J., </a:t>
            </a:r>
            <a:r>
              <a:rPr lang="de-DE" sz="900" dirty="0" err="1">
                <a:solidFill>
                  <a:srgbClr val="000000"/>
                </a:solidFill>
                <a:effectLst/>
                <a:latin typeface="Grandview" panose="020B0502040204020203" pitchFamily="34" charset="0"/>
                <a:ea typeface="Arial Unicode MS"/>
                <a:cs typeface="Arial" panose="020B0604020202020204" pitchFamily="34" charset="0"/>
              </a:rPr>
              <a:t>Vindevogel</a:t>
            </a:r>
            <a:r>
              <a:rPr lang="de-DE" sz="900" dirty="0">
                <a:solidFill>
                  <a:srgbClr val="000000"/>
                </a:solidFill>
                <a:effectLst/>
                <a:latin typeface="Grandview" panose="020B0502040204020203" pitchFamily="34" charset="0"/>
                <a:ea typeface="Arial Unicode MS"/>
                <a:cs typeface="Arial" panose="020B0604020202020204" pitchFamily="34" charset="0"/>
              </a:rPr>
              <a:t>, S., </a:t>
            </a:r>
            <a:r>
              <a:rPr lang="de-DE" sz="900" dirty="0" err="1">
                <a:solidFill>
                  <a:srgbClr val="000000"/>
                </a:solidFill>
                <a:effectLst/>
                <a:latin typeface="Grandview" panose="020B0502040204020203" pitchFamily="34" charset="0"/>
                <a:ea typeface="Arial Unicode MS"/>
                <a:cs typeface="Arial" panose="020B0604020202020204" pitchFamily="34" charset="0"/>
              </a:rPr>
              <a:t>Broekaert</a:t>
            </a:r>
            <a:r>
              <a:rPr lang="de-DE" sz="900" dirty="0">
                <a:solidFill>
                  <a:srgbClr val="000000"/>
                </a:solidFill>
                <a:effectLst/>
                <a:latin typeface="Grandview" panose="020B0502040204020203" pitchFamily="34" charset="0"/>
                <a:ea typeface="Arial Unicode MS"/>
                <a:cs typeface="Arial" panose="020B0604020202020204" pitchFamily="34" charset="0"/>
              </a:rPr>
              <a:t>, E. and </a:t>
            </a:r>
            <a:r>
              <a:rPr lang="de-DE" sz="900" dirty="0" err="1">
                <a:solidFill>
                  <a:srgbClr val="000000"/>
                </a:solidFill>
                <a:effectLst/>
                <a:latin typeface="Grandview" panose="020B0502040204020203" pitchFamily="34" charset="0"/>
                <a:ea typeface="Arial Unicode MS"/>
                <a:cs typeface="Arial" panose="020B0604020202020204" pitchFamily="34" charset="0"/>
              </a:rPr>
              <a:t>Derluyn</a:t>
            </a:r>
            <a:r>
              <a:rPr lang="de-DE" sz="900" dirty="0">
                <a:solidFill>
                  <a:srgbClr val="000000"/>
                </a:solidFill>
                <a:effectLst/>
                <a:latin typeface="Grandview" panose="020B0502040204020203" pitchFamily="34" charset="0"/>
                <a:ea typeface="Arial Unicode MS"/>
                <a:cs typeface="Arial" panose="020B0604020202020204" pitchFamily="34" charset="0"/>
              </a:rPr>
              <a:t>, I. (2016). </a:t>
            </a:r>
            <a:r>
              <a:rPr lang="en-US" sz="900" dirty="0">
                <a:solidFill>
                  <a:srgbClr val="000000"/>
                </a:solidFill>
                <a:effectLst/>
                <a:latin typeface="Grandview" panose="020B0502040204020203" pitchFamily="34" charset="0"/>
                <a:ea typeface="Arial Unicode MS"/>
                <a:cs typeface="Arial" panose="020B0604020202020204" pitchFamily="34" charset="0"/>
              </a:rPr>
              <a:t>Dealing with Relational and Social Challenges After Child Soldiering: Perspectives of Formerly Recruited Youth and Their Communities in Northern Uganda. </a:t>
            </a:r>
            <a:r>
              <a:rPr lang="en-US" sz="900" i="1" dirty="0">
                <a:solidFill>
                  <a:srgbClr val="000000"/>
                </a:solidFill>
                <a:effectLst/>
                <a:latin typeface="Grandview" panose="020B0502040204020203" pitchFamily="34" charset="0"/>
                <a:ea typeface="Arial Unicode MS"/>
                <a:cs typeface="Arial" panose="020B0604020202020204" pitchFamily="34" charset="0"/>
              </a:rPr>
              <a:t>Journal of Community &amp; Applied Social Psychology,</a:t>
            </a:r>
            <a:r>
              <a:rPr lang="en-US" sz="900" dirty="0">
                <a:solidFill>
                  <a:srgbClr val="000000"/>
                </a:solidFill>
                <a:effectLst/>
                <a:latin typeface="Grandview" panose="020B0502040204020203" pitchFamily="34" charset="0"/>
                <a:ea typeface="Arial Unicode MS"/>
                <a:cs typeface="Arial" panose="020B0604020202020204" pitchFamily="34" charset="0"/>
              </a:rPr>
              <a:t> 26, 307–322.  </a:t>
            </a:r>
            <a:endParaRPr lang="fr-CH" sz="900" dirty="0">
              <a:solidFill>
                <a:srgbClr val="000000"/>
              </a:solidFill>
              <a:effectLst/>
              <a:latin typeface="Helvetica" panose="020B0604020202020204" pitchFamily="34" charset="0"/>
              <a:ea typeface="Arial Unicode MS"/>
              <a:cs typeface="Arial" panose="020B0604020202020204" pitchFamily="34" charset="0"/>
            </a:endParaRPr>
          </a:p>
          <a:p>
            <a:pPr>
              <a:spcAft>
                <a:spcPts val="1200"/>
              </a:spcAft>
            </a:pPr>
            <a:r>
              <a:rPr lang="en-US" sz="900" dirty="0">
                <a:solidFill>
                  <a:srgbClr val="000000"/>
                </a:solidFill>
                <a:effectLst/>
                <a:latin typeface="Grandview" panose="020B0502040204020203" pitchFamily="34" charset="0"/>
                <a:ea typeface="Arial Unicode MS"/>
                <a:cs typeface="Arial" panose="020B0604020202020204" pitchFamily="34" charset="0"/>
              </a:rPr>
              <a:t>Parker, M., Fergus, A. C., Brown, C., </a:t>
            </a:r>
            <a:r>
              <a:rPr lang="en-US" sz="900" dirty="0" err="1">
                <a:solidFill>
                  <a:srgbClr val="000000"/>
                </a:solidFill>
                <a:effectLst/>
                <a:latin typeface="Grandview" panose="020B0502040204020203" pitchFamily="34" charset="0"/>
                <a:ea typeface="Arial Unicode MS"/>
                <a:cs typeface="Arial" panose="020B0604020202020204" pitchFamily="34" charset="0"/>
              </a:rPr>
              <a:t>Atim</a:t>
            </a:r>
            <a:r>
              <a:rPr lang="en-US" sz="900" dirty="0">
                <a:solidFill>
                  <a:srgbClr val="000000"/>
                </a:solidFill>
                <a:effectLst/>
                <a:latin typeface="Grandview" panose="020B0502040204020203" pitchFamily="34" charset="0"/>
                <a:ea typeface="Arial Unicode MS"/>
                <a:cs typeface="Arial" panose="020B0604020202020204" pitchFamily="34" charset="0"/>
              </a:rPr>
              <a:t>, D., </a:t>
            </a:r>
            <a:r>
              <a:rPr lang="en-US" sz="900" dirty="0" err="1">
                <a:solidFill>
                  <a:srgbClr val="000000"/>
                </a:solidFill>
                <a:effectLst/>
                <a:latin typeface="Grandview" panose="020B0502040204020203" pitchFamily="34" charset="0"/>
                <a:ea typeface="Arial Unicode MS"/>
                <a:cs typeface="Arial" panose="020B0604020202020204" pitchFamily="34" charset="0"/>
              </a:rPr>
              <a:t>Ocitti</a:t>
            </a:r>
            <a:r>
              <a:rPr lang="en-US" sz="900" dirty="0">
                <a:solidFill>
                  <a:srgbClr val="000000"/>
                </a:solidFill>
                <a:effectLst/>
                <a:latin typeface="Grandview" panose="020B0502040204020203" pitchFamily="34" charset="0"/>
                <a:ea typeface="Arial Unicode MS"/>
                <a:cs typeface="Arial" panose="020B0604020202020204" pitchFamily="34" charset="0"/>
              </a:rPr>
              <a:t>, J., </a:t>
            </a:r>
            <a:r>
              <a:rPr lang="en-US" sz="900" dirty="0" err="1">
                <a:solidFill>
                  <a:srgbClr val="000000"/>
                </a:solidFill>
                <a:effectLst/>
                <a:latin typeface="Grandview" panose="020B0502040204020203" pitchFamily="34" charset="0"/>
                <a:ea typeface="Arial Unicode MS"/>
                <a:cs typeface="Arial" panose="020B0604020202020204" pitchFamily="34" charset="0"/>
              </a:rPr>
              <a:t>Atingo</a:t>
            </a:r>
            <a:r>
              <a:rPr lang="en-US" sz="900" dirty="0">
                <a:solidFill>
                  <a:srgbClr val="000000"/>
                </a:solidFill>
                <a:effectLst/>
                <a:latin typeface="Grandview" panose="020B0502040204020203" pitchFamily="34" charset="0"/>
                <a:ea typeface="Arial Unicode MS"/>
                <a:cs typeface="Arial" panose="020B0604020202020204" pitchFamily="34" charset="0"/>
              </a:rPr>
              <a:t>, J. and Allen, T. (2021). Legacies of humanitarian neglect: long term experiences of children who returned from the Lord’s Resistance Army in Uganda. </a:t>
            </a:r>
            <a:r>
              <a:rPr lang="en-US" sz="900" i="1" dirty="0">
                <a:solidFill>
                  <a:srgbClr val="000000"/>
                </a:solidFill>
                <a:effectLst/>
                <a:latin typeface="Grandview" panose="020B0502040204020203" pitchFamily="34" charset="0"/>
                <a:ea typeface="Arial Unicode MS"/>
                <a:cs typeface="Arial" panose="020B0604020202020204" pitchFamily="34" charset="0"/>
              </a:rPr>
              <a:t>Conflict and Health</a:t>
            </a:r>
            <a:r>
              <a:rPr lang="en-US" sz="900" dirty="0">
                <a:solidFill>
                  <a:srgbClr val="000000"/>
                </a:solidFill>
                <a:effectLst/>
                <a:latin typeface="Grandview" panose="020B0502040204020203" pitchFamily="34" charset="0"/>
                <a:ea typeface="Arial Unicode MS"/>
                <a:cs typeface="Arial" panose="020B0604020202020204" pitchFamily="34" charset="0"/>
              </a:rPr>
              <a:t>, 15:43, 1-19. </a:t>
            </a:r>
            <a:endParaRPr lang="fr-CH" sz="900" dirty="0">
              <a:solidFill>
                <a:srgbClr val="000000"/>
              </a:solidFill>
              <a:effectLst/>
              <a:latin typeface="Helvetica" panose="020B0604020202020204" pitchFamily="34" charset="0"/>
              <a:ea typeface="Arial Unicode MS"/>
              <a:cs typeface="Arial Unicode MS"/>
            </a:endParaRPr>
          </a:p>
          <a:p>
            <a:r>
              <a:rPr lang="en-GB" sz="900" dirty="0" err="1">
                <a:solidFill>
                  <a:srgbClr val="000000"/>
                </a:solidFill>
                <a:effectLst/>
                <a:latin typeface="Grandview" panose="020B0502040204020203" pitchFamily="34" charset="0"/>
                <a:ea typeface="Arial Unicode MS"/>
                <a:cs typeface="Arial" panose="020B0604020202020204" pitchFamily="34" charset="0"/>
              </a:rPr>
              <a:t>Schiltz</a:t>
            </a:r>
            <a:r>
              <a:rPr lang="en-GB" sz="900" dirty="0">
                <a:solidFill>
                  <a:srgbClr val="000000"/>
                </a:solidFill>
                <a:effectLst/>
                <a:latin typeface="Grandview" panose="020B0502040204020203" pitchFamily="34" charset="0"/>
                <a:ea typeface="Arial Unicode MS"/>
                <a:cs typeface="Arial" panose="020B0604020202020204" pitchFamily="34" charset="0"/>
              </a:rPr>
              <a:t>, J., </a:t>
            </a:r>
            <a:r>
              <a:rPr lang="en-GB" sz="900" dirty="0" err="1">
                <a:solidFill>
                  <a:srgbClr val="000000"/>
                </a:solidFill>
                <a:effectLst/>
                <a:latin typeface="Grandview" panose="020B0502040204020203" pitchFamily="34" charset="0"/>
                <a:ea typeface="Arial Unicode MS"/>
                <a:cs typeface="Arial" panose="020B0604020202020204" pitchFamily="34" charset="0"/>
              </a:rPr>
              <a:t>Vindevogel</a:t>
            </a:r>
            <a:r>
              <a:rPr lang="en-GB" sz="900" dirty="0">
                <a:solidFill>
                  <a:srgbClr val="000000"/>
                </a:solidFill>
                <a:effectLst/>
                <a:latin typeface="Grandview" panose="020B0502040204020203" pitchFamily="34" charset="0"/>
                <a:ea typeface="Arial Unicode MS"/>
                <a:cs typeface="Arial" panose="020B0604020202020204" pitchFamily="34" charset="0"/>
              </a:rPr>
              <a:t>, S., </a:t>
            </a:r>
            <a:r>
              <a:rPr lang="en-GB" sz="900" dirty="0" err="1">
                <a:solidFill>
                  <a:srgbClr val="000000"/>
                </a:solidFill>
                <a:effectLst/>
                <a:latin typeface="Grandview" panose="020B0502040204020203" pitchFamily="34" charset="0"/>
                <a:ea typeface="Arial Unicode MS"/>
                <a:cs typeface="Arial" panose="020B0604020202020204" pitchFamily="34" charset="0"/>
              </a:rPr>
              <a:t>Broekaert</a:t>
            </a:r>
            <a:r>
              <a:rPr lang="en-GB" sz="900" dirty="0">
                <a:solidFill>
                  <a:srgbClr val="000000"/>
                </a:solidFill>
                <a:effectLst/>
                <a:latin typeface="Grandview" panose="020B0502040204020203" pitchFamily="34" charset="0"/>
                <a:ea typeface="Arial Unicode MS"/>
                <a:cs typeface="Arial" panose="020B0604020202020204" pitchFamily="34" charset="0"/>
              </a:rPr>
              <a:t>, E. and </a:t>
            </a:r>
            <a:r>
              <a:rPr lang="en-GB" sz="900" dirty="0" err="1">
                <a:solidFill>
                  <a:srgbClr val="000000"/>
                </a:solidFill>
                <a:effectLst/>
                <a:latin typeface="Grandview" panose="020B0502040204020203" pitchFamily="34" charset="0"/>
                <a:ea typeface="Arial Unicode MS"/>
                <a:cs typeface="Arial" panose="020B0604020202020204" pitchFamily="34" charset="0"/>
              </a:rPr>
              <a:t>Derluyn</a:t>
            </a:r>
            <a:r>
              <a:rPr lang="en-GB" sz="900" dirty="0">
                <a:solidFill>
                  <a:srgbClr val="000000"/>
                </a:solidFill>
                <a:effectLst/>
                <a:latin typeface="Grandview" panose="020B0502040204020203" pitchFamily="34" charset="0"/>
                <a:ea typeface="Arial Unicode MS"/>
                <a:cs typeface="Arial" panose="020B0604020202020204" pitchFamily="34" charset="0"/>
              </a:rPr>
              <a:t>, I. (2016). </a:t>
            </a:r>
            <a:r>
              <a:rPr lang="en-US" sz="900" dirty="0">
                <a:solidFill>
                  <a:srgbClr val="000000"/>
                </a:solidFill>
                <a:effectLst/>
                <a:latin typeface="Grandview" panose="020B0502040204020203" pitchFamily="34" charset="0"/>
                <a:ea typeface="Arial Unicode MS"/>
                <a:cs typeface="Arial" panose="020B0604020202020204" pitchFamily="34" charset="0"/>
              </a:rPr>
              <a:t>Dealing with Relational and Social Challenges After Child Soldiering: Perspectives of Formerly Recruited Youth and Their Communities in Northern Uganda. </a:t>
            </a:r>
            <a:r>
              <a:rPr lang="en-US" sz="900" i="1" dirty="0">
                <a:solidFill>
                  <a:srgbClr val="000000"/>
                </a:solidFill>
                <a:effectLst/>
                <a:latin typeface="Grandview" panose="020B0502040204020203" pitchFamily="34" charset="0"/>
                <a:ea typeface="Arial Unicode MS"/>
                <a:cs typeface="Arial" panose="020B0604020202020204" pitchFamily="34" charset="0"/>
              </a:rPr>
              <a:t>Journal of Community &amp; Applied Social Psychology,</a:t>
            </a:r>
            <a:r>
              <a:rPr lang="en-US" sz="900" dirty="0">
                <a:solidFill>
                  <a:srgbClr val="000000"/>
                </a:solidFill>
                <a:effectLst/>
                <a:latin typeface="Grandview" panose="020B0502040204020203" pitchFamily="34" charset="0"/>
                <a:ea typeface="Arial Unicode MS"/>
                <a:cs typeface="Arial" panose="020B0604020202020204" pitchFamily="34" charset="0"/>
              </a:rPr>
              <a:t> 26, 307–322.  </a:t>
            </a:r>
            <a:endParaRPr lang="fr-CH" sz="900" dirty="0">
              <a:solidFill>
                <a:srgbClr val="000000"/>
              </a:solidFill>
              <a:effectLst/>
              <a:latin typeface="Helvetica" panose="020B0604020202020204" pitchFamily="34" charset="0"/>
              <a:ea typeface="Arial Unicode MS"/>
              <a:cs typeface="Arial Unicode MS"/>
            </a:endParaRPr>
          </a:p>
          <a:p>
            <a:pPr>
              <a:lnSpc>
                <a:spcPct val="107000"/>
              </a:lnSpc>
              <a:spcAft>
                <a:spcPts val="800"/>
              </a:spcAft>
            </a:pPr>
            <a:r>
              <a:rPr lang="en-US" sz="900" dirty="0">
                <a:effectLst/>
                <a:latin typeface="Grandview" panose="020B0502040204020203" pitchFamily="34" charset="0"/>
                <a:ea typeface="Calibri" panose="020F0502020204030204" pitchFamily="34" charset="0"/>
                <a:cs typeface="Times New Roman" panose="02020603050405020304" pitchFamily="18" charset="0"/>
              </a:rPr>
              <a:t> </a:t>
            </a:r>
            <a:br>
              <a:rPr lang="fr-CH" sz="900" dirty="0">
                <a:latin typeface="Calibri" panose="020F0502020204030204" pitchFamily="34" charset="0"/>
                <a:ea typeface="Calibri" panose="020F0502020204030204" pitchFamily="34" charset="0"/>
                <a:cs typeface="Times New Roman" panose="02020603050405020304" pitchFamily="18" charset="0"/>
              </a:rPr>
            </a:br>
            <a:r>
              <a:rPr lang="en-US" sz="900" dirty="0">
                <a:solidFill>
                  <a:srgbClr val="000000"/>
                </a:solidFill>
                <a:effectLst/>
                <a:latin typeface="Grandview" panose="020B0502040204020203" pitchFamily="34" charset="0"/>
                <a:ea typeface="Arial Unicode MS"/>
                <a:cs typeface="Arial" panose="020B0604020202020204" pitchFamily="34" charset="0"/>
              </a:rPr>
              <a:t>Spellings, R. C. (2008). Scratching the Surface: A Comparison of Girl Soldiers from Three Geographic Regions of the World. </a:t>
            </a:r>
            <a:r>
              <a:rPr lang="en-US" sz="900" i="1" dirty="0">
                <a:solidFill>
                  <a:srgbClr val="000000"/>
                </a:solidFill>
                <a:effectLst/>
                <a:latin typeface="Grandview" panose="020B0502040204020203" pitchFamily="34" charset="0"/>
                <a:ea typeface="Arial Unicode MS"/>
                <a:cs typeface="Arial" panose="020B0604020202020204" pitchFamily="34" charset="0"/>
              </a:rPr>
              <a:t>International Education</a:t>
            </a:r>
            <a:r>
              <a:rPr lang="en-US" sz="900" dirty="0">
                <a:solidFill>
                  <a:srgbClr val="000000"/>
                </a:solidFill>
                <a:effectLst/>
                <a:latin typeface="Grandview" panose="020B0502040204020203" pitchFamily="34" charset="0"/>
                <a:ea typeface="Arial Unicode MS"/>
                <a:cs typeface="Arial" panose="020B0604020202020204" pitchFamily="34" charset="0"/>
              </a:rPr>
              <a:t>, Vol. 38, Issue (1), 21-39. </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latin typeface="Grandview" panose="020B0502040204020203" pitchFamily="34" charset="0"/>
                <a:ea typeface="Arial Unicode MS"/>
                <a:cs typeface="Arial" panose="020B0604020202020204" pitchFamily="34" charset="0"/>
              </a:rPr>
              <a:t>The Alliance for Child Protection in Humanitarian Action (2019). </a:t>
            </a:r>
            <a:r>
              <a:rPr lang="en-US" sz="900" i="1" dirty="0">
                <a:solidFill>
                  <a:srgbClr val="000000"/>
                </a:solidFill>
                <a:effectLst/>
                <a:latin typeface="Grandview" panose="020B0502040204020203" pitchFamily="34" charset="0"/>
                <a:ea typeface="Arial Unicode MS"/>
                <a:cs typeface="Arial" panose="020B0604020202020204" pitchFamily="34" charset="0"/>
              </a:rPr>
              <a:t>Minimum Standards for Child Protection in Humanitarian Action, 2019 Edition</a:t>
            </a:r>
            <a:r>
              <a:rPr lang="en-US" sz="900" dirty="0">
                <a:solidFill>
                  <a:srgbClr val="000000"/>
                </a:solidFill>
                <a:effectLst/>
                <a:latin typeface="Grandview" panose="020B0502040204020203" pitchFamily="34" charset="0"/>
                <a:ea typeface="Arial Unicode MS"/>
                <a:cs typeface="Arial" panose="020B0604020202020204" pitchFamily="34" charset="0"/>
              </a:rPr>
              <a:t>. [Online]. Available from: https://alliancecpha.org/en/cpms_home [Accessed 29 July 2023]. </a:t>
            </a:r>
            <a:endParaRPr lang="fr-CH" sz="900" dirty="0">
              <a:solidFill>
                <a:srgbClr val="000000"/>
              </a:solidFill>
              <a:effectLst/>
              <a:latin typeface="Helvetica" panose="020B0604020202020204" pitchFamily="34" charset="0"/>
              <a:ea typeface="Arial Unicode MS"/>
              <a:cs typeface="Arial Unicode MS"/>
            </a:endParaRPr>
          </a:p>
          <a:p>
            <a:pPr>
              <a:lnSpc>
                <a:spcPct val="107000"/>
              </a:lnSpc>
              <a:spcAft>
                <a:spcPts val="800"/>
              </a:spcAft>
            </a:pPr>
            <a:r>
              <a:rPr lang="en-US" sz="900" dirty="0">
                <a:effectLst/>
                <a:latin typeface="Grandview" panose="020B0502040204020203" pitchFamily="34" charset="0"/>
                <a:ea typeface="Calibri" panose="020F0502020204030204" pitchFamily="34" charset="0"/>
                <a:cs typeface="Times New Roman" panose="02020603050405020304" pitchFamily="18" charset="0"/>
              </a:rPr>
              <a:t> </a:t>
            </a:r>
            <a:br>
              <a:rPr lang="fr-CH" sz="900" dirty="0">
                <a:latin typeface="Calibri" panose="020F0502020204030204" pitchFamily="34" charset="0"/>
                <a:ea typeface="Calibri" panose="020F0502020204030204" pitchFamily="34" charset="0"/>
                <a:cs typeface="Times New Roman" panose="02020603050405020304" pitchFamily="18" charset="0"/>
              </a:rPr>
            </a:br>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The Alliance for Child Protection in Humanitarian Action (2020). </a:t>
            </a:r>
            <a:r>
              <a:rPr lang="en-US" sz="900" i="1"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Technical Note: Girls Associated with Armed Forces and Armed Groups: Lessons Learnt and Good Practices on Prevention of Recruitment and Use, Release and Reintegration.</a:t>
            </a:r>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 [Online]. Available from: </a:t>
            </a:r>
            <a:r>
              <a:rPr lang="en-US" sz="900" u="sng"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hlinkClick r:id="rId2"/>
              </a:rPr>
              <a:t>http://alliancecpha.org/sites/default/files/technical/attachments/tn_gaafag_eng.pdf</a:t>
            </a:r>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 [Accessed 28 August 2023].</a:t>
            </a:r>
            <a:endParaRPr lang="fr-CH" sz="900" dirty="0">
              <a:solidFill>
                <a:srgbClr val="000000"/>
              </a:solidFill>
              <a:effectLst/>
              <a:uFill>
                <a:solidFill>
                  <a:srgbClr val="000000"/>
                </a:solidFill>
              </a:uFill>
              <a:latin typeface="Helvetica" panose="020B0604020202020204" pitchFamily="34" charset="0"/>
              <a:ea typeface="Arial Unicode MS"/>
              <a:cs typeface="Arial Unicode MS"/>
            </a:endParaRPr>
          </a:p>
          <a:p>
            <a:pPr>
              <a:lnSpc>
                <a:spcPct val="115000"/>
              </a:lnSpc>
            </a:pPr>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The Alliance for Child Protection in Humanitarian Action (2023a). </a:t>
            </a:r>
            <a:r>
              <a:rPr lang="en-US" sz="900" i="1"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Technical Note: Education Interventions for CAFAAG</a:t>
            </a:r>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 [Online]. Available from: </a:t>
            </a:r>
            <a:r>
              <a:rPr lang="en-US" sz="900" u="sng"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hlinkClick r:id="rId3"/>
              </a:rPr>
              <a:t>http://alliancecpha.org/en/technical-materials/technical-note-education-interventions-children-associated-armed-forces-and-armed-groups</a:t>
            </a:r>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 [Accessed 28 August 2023].</a:t>
            </a:r>
            <a:endParaRPr lang="fr-CH" sz="900" dirty="0">
              <a:solidFill>
                <a:srgbClr val="000000"/>
              </a:solidFill>
              <a:effectLst/>
              <a:uFill>
                <a:solidFill>
                  <a:srgbClr val="000000"/>
                </a:solidFill>
              </a:uFill>
              <a:latin typeface="Helvetica" panose="020B0604020202020204" pitchFamily="34" charset="0"/>
              <a:ea typeface="Arial Unicode MS"/>
              <a:cs typeface="Arial Unicode MS"/>
            </a:endParaRPr>
          </a:p>
          <a:p>
            <a:pPr>
              <a:lnSpc>
                <a:spcPct val="115000"/>
              </a:lnSpc>
            </a:pPr>
            <a:r>
              <a:rPr lang="en-US" sz="900" dirty="0">
                <a:solidFill>
                  <a:srgbClr val="000000"/>
                </a:solidFill>
                <a:effectLst/>
                <a:uFill>
                  <a:solidFill>
                    <a:srgbClr val="000000"/>
                  </a:solidFill>
                </a:uFill>
                <a:latin typeface="Grandview" panose="020B0502040204020203" pitchFamily="34" charset="0"/>
                <a:ea typeface="Arial" panose="020B0604020202020204" pitchFamily="34" charset="0"/>
                <a:cs typeface="Arial" panose="020B0604020202020204" pitchFamily="34" charset="0"/>
              </a:rPr>
              <a:t> </a:t>
            </a:r>
            <a:endParaRPr lang="fr-CH" sz="900" dirty="0">
              <a:solidFill>
                <a:srgbClr val="000000"/>
              </a:solidFill>
              <a:effectLst/>
              <a:uFill>
                <a:solidFill>
                  <a:srgbClr val="000000"/>
                </a:solidFill>
              </a:uFill>
              <a:latin typeface="Helvetica" panose="020B0604020202020204" pitchFamily="34" charset="0"/>
              <a:ea typeface="Arial Unicode MS"/>
              <a:cs typeface="Arial Unicode MS"/>
            </a:endParaRPr>
          </a:p>
          <a:p>
            <a:pPr>
              <a:lnSpc>
                <a:spcPct val="115000"/>
              </a:lnSpc>
            </a:pPr>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The Alliance for Child Protection in Humanitarian Action (2023b). </a:t>
            </a:r>
            <a:r>
              <a:rPr lang="en-US" sz="900" i="1"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Technical Note: Livelihood Interventions for CAFAAG</a:t>
            </a:r>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 [Online]. Available from: </a:t>
            </a:r>
            <a:r>
              <a:rPr lang="en-US" sz="900" u="sng"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hlinkClick r:id="rId4"/>
              </a:rPr>
              <a:t>http://alliancecpha.org/en/livelihood-interventions-caafag</a:t>
            </a:r>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 [Accessed 28 August 2023].</a:t>
            </a:r>
            <a:endParaRPr lang="fr-CH" sz="900" dirty="0">
              <a:solidFill>
                <a:srgbClr val="000000"/>
              </a:solidFill>
              <a:effectLst/>
              <a:uFill>
                <a:solidFill>
                  <a:srgbClr val="000000"/>
                </a:solidFill>
              </a:uFill>
              <a:latin typeface="Helvetica" panose="020B0604020202020204" pitchFamily="34" charset="0"/>
              <a:ea typeface="Arial Unicode MS"/>
              <a:cs typeface="Arial Unicode MS"/>
            </a:endParaRPr>
          </a:p>
          <a:p>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 </a:t>
            </a:r>
            <a:endParaRPr lang="fr-CH" sz="900" dirty="0">
              <a:solidFill>
                <a:srgbClr val="000000"/>
              </a:solidFill>
              <a:effectLst/>
              <a:uFill>
                <a:solidFill>
                  <a:srgbClr val="000000"/>
                </a:solidFill>
              </a:uFill>
              <a:latin typeface="Helvetica" panose="020B0604020202020204" pitchFamily="34" charset="0"/>
              <a:ea typeface="Arial Unicode MS"/>
              <a:cs typeface="Arial Unicode MS"/>
            </a:endParaRPr>
          </a:p>
          <a:p>
            <a:r>
              <a:rPr lang="en-US" sz="900" dirty="0">
                <a:solidFill>
                  <a:srgbClr val="000000"/>
                </a:solidFill>
                <a:effectLst/>
                <a:latin typeface="Grandview" panose="020B0502040204020203" pitchFamily="34" charset="0"/>
                <a:ea typeface="Arial Unicode MS"/>
                <a:cs typeface="Arial" panose="020B0604020202020204" pitchFamily="34" charset="0"/>
              </a:rPr>
              <a:t>The Alliance for Child Protection in Humanitarian Action. (2023c). </a:t>
            </a:r>
            <a:r>
              <a:rPr lang="en-US" sz="900" i="1" dirty="0">
                <a:solidFill>
                  <a:srgbClr val="000000"/>
                </a:solidFill>
                <a:effectLst/>
                <a:latin typeface="Grandview" panose="020B0502040204020203" pitchFamily="34" charset="0"/>
                <a:ea typeface="Arial Unicode MS"/>
                <a:cs typeface="Arial" panose="020B0604020202020204" pitchFamily="34" charset="0"/>
              </a:rPr>
              <a:t>Session 3: Reflections on the Oslo Conference &amp; the Children Associated with Armed Conflict Agenda. </a:t>
            </a:r>
            <a:r>
              <a:rPr lang="en-US" sz="900" dirty="0">
                <a:solidFill>
                  <a:srgbClr val="000000"/>
                </a:solidFill>
                <a:effectLst/>
                <a:latin typeface="Grandview" panose="020B0502040204020203" pitchFamily="34" charset="0"/>
                <a:ea typeface="Arial Unicode MS"/>
                <a:cs typeface="Arial" panose="020B0604020202020204" pitchFamily="34" charset="0"/>
              </a:rPr>
              <a:t>[Online]. [Accessed 07 August 2023]. Available from: </a:t>
            </a:r>
            <a:r>
              <a:rPr lang="en-US" sz="900" u="sng" dirty="0">
                <a:solidFill>
                  <a:srgbClr val="000000"/>
                </a:solidFill>
                <a:effectLst/>
                <a:latin typeface="Grandview" panose="020B0502040204020203" pitchFamily="34" charset="0"/>
                <a:ea typeface="Arial Unicode MS"/>
                <a:cs typeface="Arial" panose="020B0604020202020204" pitchFamily="34" charset="0"/>
                <a:hlinkClick r:id="rId5"/>
              </a:rPr>
              <a:t>https://www.youtube.com/watch?v=I9g9-I5CPgg&amp;list=PLTqpcYbBSkF9CopKFJ-47eB1fJ8l_r8lS&amp;index=3</a:t>
            </a:r>
            <a:endParaRPr lang="fr-CH" sz="900" dirty="0">
              <a:solidFill>
                <a:srgbClr val="000000"/>
              </a:solidFill>
              <a:effectLst/>
              <a:latin typeface="Helvetica" panose="020B0604020202020204" pitchFamily="34" charset="0"/>
              <a:ea typeface="Arial Unicode MS"/>
              <a:cs typeface="Arial Unicode MS"/>
            </a:endParaRPr>
          </a:p>
          <a:p>
            <a:pPr>
              <a:lnSpc>
                <a:spcPct val="107000"/>
              </a:lnSpc>
              <a:spcAft>
                <a:spcPts val="800"/>
              </a:spcAft>
            </a:pPr>
            <a:r>
              <a:rPr lang="en-GB" sz="900" dirty="0">
                <a:effectLst/>
                <a:latin typeface="Grandview" panose="020B0502040204020203" pitchFamily="34" charset="0"/>
                <a:ea typeface="Calibri" panose="020F0502020204030204" pitchFamily="34" charset="0"/>
                <a:cs typeface="Times New Roman" panose="02020603050405020304" pitchFamily="18" charset="0"/>
              </a:rPr>
              <a:t> </a:t>
            </a:r>
            <a:br>
              <a:rPr lang="fr-CH" sz="900" dirty="0">
                <a:latin typeface="Calibri" panose="020F0502020204030204" pitchFamily="34" charset="0"/>
                <a:ea typeface="Calibri" panose="020F0502020204030204" pitchFamily="34" charset="0"/>
                <a:cs typeface="Times New Roman" panose="02020603050405020304" pitchFamily="18" charset="0"/>
              </a:rPr>
            </a:br>
            <a:r>
              <a:rPr lang="en-US" sz="900" dirty="0">
                <a:solidFill>
                  <a:srgbClr val="000000"/>
                </a:solidFill>
                <a:effectLst/>
                <a:latin typeface="Grandview" panose="020B0502040204020203" pitchFamily="34" charset="0"/>
                <a:ea typeface="Arial Unicode MS"/>
                <a:cs typeface="Arial" panose="020B0604020202020204" pitchFamily="34" charset="0"/>
              </a:rPr>
              <a:t>The Alliance for Child Protection in Humanitarian Action (2023d). </a:t>
            </a:r>
            <a:r>
              <a:rPr lang="en-US" sz="900" i="1" dirty="0">
                <a:solidFill>
                  <a:srgbClr val="000000"/>
                </a:solidFill>
                <a:effectLst/>
                <a:latin typeface="Grandview" panose="020B0502040204020203" pitchFamily="34" charset="0"/>
                <a:ea typeface="Arial Unicode MS"/>
                <a:cs typeface="Arial" panose="020B0604020202020204" pitchFamily="34" charset="0"/>
              </a:rPr>
              <a:t>The Centrality of Children and their Protection in Humanitarian Action - A Visual and Written Introduction</a:t>
            </a:r>
            <a:r>
              <a:rPr lang="en-US" sz="900" dirty="0">
                <a:solidFill>
                  <a:srgbClr val="000000"/>
                </a:solidFill>
                <a:effectLst/>
                <a:latin typeface="Grandview" panose="020B0502040204020203" pitchFamily="34" charset="0"/>
                <a:ea typeface="Arial Unicode MS"/>
                <a:cs typeface="Arial" panose="020B0604020202020204" pitchFamily="34" charset="0"/>
              </a:rPr>
              <a:t>. [Online]. Available from: </a:t>
            </a:r>
            <a:r>
              <a:rPr lang="en-US" sz="900" u="sng" dirty="0">
                <a:solidFill>
                  <a:srgbClr val="000000"/>
                </a:solidFill>
                <a:effectLst/>
                <a:latin typeface="Grandview" panose="020B0502040204020203" pitchFamily="34" charset="0"/>
                <a:ea typeface="Arial" panose="020B0604020202020204" pitchFamily="34" charset="0"/>
                <a:cs typeface="Arial" panose="020B0604020202020204" pitchFamily="34" charset="0"/>
                <a:hlinkClick r:id="rId6"/>
              </a:rPr>
              <a:t>https://alliancecpha.org/en/centrality-of-children-visual-and-written-introduction</a:t>
            </a:r>
            <a:r>
              <a:rPr lang="en-US" sz="900" dirty="0">
                <a:solidFill>
                  <a:srgbClr val="000000"/>
                </a:solidFill>
                <a:effectLst/>
                <a:latin typeface="Grandview" panose="020B0502040204020203" pitchFamily="34" charset="0"/>
                <a:ea typeface="Arial Unicode MS"/>
                <a:cs typeface="Arial" panose="020B0604020202020204" pitchFamily="34" charset="0"/>
              </a:rPr>
              <a:t> [Accessed 08 August 2023]. </a:t>
            </a:r>
            <a:endParaRPr lang="fr-CH" sz="900" dirty="0">
              <a:solidFill>
                <a:srgbClr val="000000"/>
              </a:solidFill>
              <a:effectLst/>
              <a:latin typeface="Helvetica" panose="020B0604020202020204" pitchFamily="34" charset="0"/>
              <a:ea typeface="Arial Unicode MS"/>
              <a:cs typeface="Arial Unicode MS"/>
            </a:endParaRPr>
          </a:p>
          <a:p>
            <a:pPr>
              <a:spcAft>
                <a:spcPts val="1200"/>
              </a:spcAft>
            </a:pPr>
            <a:r>
              <a:rPr lang="en-US" sz="900" dirty="0">
                <a:solidFill>
                  <a:srgbClr val="000000"/>
                </a:solidFill>
                <a:effectLst/>
                <a:latin typeface="Grandview" panose="020B0502040204020203" pitchFamily="34" charset="0"/>
                <a:ea typeface="Arial Unicode MS"/>
                <a:cs typeface="Arial" panose="020B0604020202020204" pitchFamily="34" charset="0"/>
              </a:rPr>
              <a:t>The Columbia Group for Children in Adversity (2011). </a:t>
            </a:r>
            <a:r>
              <a:rPr lang="en-US" sz="900" i="1" dirty="0">
                <a:solidFill>
                  <a:srgbClr val="000000"/>
                </a:solidFill>
                <a:effectLst/>
                <a:latin typeface="Grandview" panose="020B0502040204020203" pitchFamily="34" charset="0"/>
                <a:ea typeface="Arial Unicode MS"/>
                <a:cs typeface="Arial" panose="020B0604020202020204" pitchFamily="34" charset="0"/>
              </a:rPr>
              <a:t>An Ethnographic study of community-based child protection mechanisms and their linkage with the national child protection system of Sierra Leone.  </a:t>
            </a:r>
            <a:endParaRPr lang="fr-CH" sz="900" dirty="0">
              <a:solidFill>
                <a:srgbClr val="000000"/>
              </a:solidFill>
              <a:effectLst/>
              <a:latin typeface="Helvetica" panose="020B0604020202020204" pitchFamily="34" charset="0"/>
              <a:ea typeface="Arial Unicode MS"/>
              <a:cs typeface="Arial Unicode MS"/>
            </a:endParaRPr>
          </a:p>
          <a:p>
            <a:pPr>
              <a:spcAft>
                <a:spcPts val="1200"/>
              </a:spcAft>
            </a:pPr>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The Paris Principles. Principles and Guidelines on Children Associated with Armed  Forces or Armed Groups 2007. Available from: </a:t>
            </a:r>
            <a:r>
              <a:rPr lang="en-US" sz="900" u="sng" dirty="0">
                <a:solidFill>
                  <a:srgbClr val="000000"/>
                </a:solidFill>
                <a:effectLst/>
                <a:uFill>
                  <a:solidFill>
                    <a:srgbClr val="000000"/>
                  </a:solidFill>
                </a:uFill>
                <a:latin typeface="Grandview" panose="020B0502040204020203" pitchFamily="34" charset="0"/>
                <a:ea typeface="Arial" panose="020B0604020202020204" pitchFamily="34" charset="0"/>
                <a:cs typeface="Arial" panose="020B0604020202020204" pitchFamily="34" charset="0"/>
                <a:hlinkClick r:id="rId7"/>
              </a:rPr>
              <a:t>https://www.unicef.org/mali/media/1561/file/ParisPrinciples.pdf</a:t>
            </a:r>
            <a:r>
              <a:rPr lang="en-US" sz="900" dirty="0">
                <a:solidFill>
                  <a:srgbClr val="000000"/>
                </a:solidFill>
                <a:effectLst/>
                <a:uFill>
                  <a:solidFill>
                    <a:srgbClr val="000000"/>
                  </a:solidFill>
                </a:uFill>
                <a:latin typeface="Grandview" panose="020B0502040204020203" pitchFamily="34" charset="0"/>
                <a:ea typeface="Arial Unicode MS"/>
                <a:cs typeface="Arial" panose="020B0604020202020204" pitchFamily="34" charset="0"/>
              </a:rPr>
              <a:t> [Accessed 18 March 2023].</a:t>
            </a:r>
            <a:br>
              <a:rPr lang="fr-CH" sz="900" dirty="0">
                <a:solidFill>
                  <a:srgbClr val="000000"/>
                </a:solidFill>
                <a:uFill>
                  <a:solidFill>
                    <a:srgbClr val="000000"/>
                  </a:solidFill>
                </a:uFill>
                <a:latin typeface="Helvetica" panose="020B0604020202020204" pitchFamily="34" charset="0"/>
                <a:ea typeface="Arial Unicode MS"/>
                <a:cs typeface="Arial" panose="020B0604020202020204" pitchFamily="34" charset="0"/>
              </a:rPr>
            </a:br>
            <a:endParaRPr lang="fr-CH" sz="900" dirty="0">
              <a:solidFill>
                <a:srgbClr val="000000"/>
              </a:solidFill>
              <a:uFill>
                <a:solidFill>
                  <a:srgbClr val="000000"/>
                </a:solidFill>
              </a:uFill>
              <a:latin typeface="Helvetica" panose="020B0604020202020204" pitchFamily="34" charset="0"/>
              <a:ea typeface="Arial Unicode MS"/>
              <a:cs typeface="Arial" panose="020B0604020202020204" pitchFamily="34" charset="0"/>
            </a:endParaRPr>
          </a:p>
          <a:p>
            <a:pPr>
              <a:spcAft>
                <a:spcPts val="1200"/>
              </a:spcAft>
            </a:pPr>
            <a:endParaRPr lang="fr-CH" sz="900" dirty="0">
              <a:solidFill>
                <a:srgbClr val="000000"/>
              </a:solidFill>
              <a:effectLst/>
              <a:latin typeface="Helvetica" panose="020B0604020202020204" pitchFamily="34" charset="0"/>
              <a:ea typeface="Arial Unicode MS"/>
              <a:cs typeface="Arial Unicode MS"/>
            </a:endParaRPr>
          </a:p>
          <a:p>
            <a:r>
              <a:rPr lang="en-US" sz="1800" dirty="0">
                <a:solidFill>
                  <a:srgbClr val="000000"/>
                </a:solidFill>
                <a:effectLst/>
                <a:latin typeface="Grandview" panose="020B0502040204020203" pitchFamily="34" charset="0"/>
                <a:ea typeface="Arial Unicode MS"/>
                <a:cs typeface="Arial" panose="020B0604020202020204" pitchFamily="34" charset="0"/>
              </a:rPr>
              <a:t> </a:t>
            </a:r>
            <a:endParaRPr lang="fr-CH" sz="1800" dirty="0">
              <a:solidFill>
                <a:srgbClr val="000000"/>
              </a:solidFill>
              <a:effectLst/>
              <a:latin typeface="Helvetica" panose="020B0604020202020204" pitchFamily="34" charset="0"/>
              <a:ea typeface="Arial Unicode MS"/>
              <a:cs typeface="Arial Unicode MS"/>
            </a:endParaRPr>
          </a:p>
          <a:p>
            <a:pPr>
              <a:lnSpc>
                <a:spcPct val="115000"/>
              </a:lnSpc>
            </a:pPr>
            <a:r>
              <a:rPr lang="en-US" sz="1800" dirty="0">
                <a:solidFill>
                  <a:srgbClr val="000000"/>
                </a:solidFill>
                <a:effectLst/>
                <a:uFill>
                  <a:solidFill>
                    <a:srgbClr val="000000"/>
                  </a:solidFill>
                </a:uFill>
                <a:latin typeface="Grandview" panose="020B0502040204020203" pitchFamily="34" charset="0"/>
                <a:ea typeface="Arial" panose="020B0604020202020204" pitchFamily="34" charset="0"/>
                <a:cs typeface="Arial" panose="020B0604020202020204" pitchFamily="34" charset="0"/>
              </a:rPr>
              <a:t> </a:t>
            </a:r>
            <a:endParaRPr lang="fr-CH" sz="1800" dirty="0">
              <a:solidFill>
                <a:srgbClr val="000000"/>
              </a:solidFill>
              <a:effectLst/>
              <a:uFill>
                <a:solidFill>
                  <a:srgbClr val="000000"/>
                </a:solidFill>
              </a:uFill>
              <a:latin typeface="Helvetica" panose="020B0604020202020204" pitchFamily="34" charset="0"/>
              <a:ea typeface="Arial Unicode MS"/>
              <a:cs typeface="Arial Unicode MS"/>
            </a:endParaRPr>
          </a:p>
          <a:p>
            <a:pPr>
              <a:lnSpc>
                <a:spcPct val="107000"/>
              </a:lnSpc>
              <a:spcAft>
                <a:spcPts val="800"/>
              </a:spcAft>
            </a:pPr>
            <a:r>
              <a:rPr lang="en-US" sz="1800" dirty="0">
                <a:effectLst/>
                <a:latin typeface="Grandview" panose="020B0502040204020203" pitchFamily="34" charset="0"/>
                <a:ea typeface="Calibri" panose="020F0502020204030204" pitchFamily="34" charset="0"/>
                <a:cs typeface="Times New Roman" panose="02020603050405020304" pitchFamily="18" charset="0"/>
              </a:rPr>
              <a:t> </a:t>
            </a:r>
            <a:endParaRPr lang="fr-CH"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dirty="0">
                <a:effectLst/>
                <a:latin typeface="Grandview" panose="020B0502040204020203" pitchFamily="34" charset="0"/>
                <a:ea typeface="Calibri" panose="020F0502020204030204" pitchFamily="34" charset="0"/>
                <a:cs typeface="Times New Roman" panose="02020603050405020304" pitchFamily="18" charset="0"/>
              </a:rPr>
              <a:t> </a:t>
            </a:r>
            <a:endParaRPr lang="fr-CH"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randview" panose="020B0502040204020203" pitchFamily="34" charset="0"/>
                <a:ea typeface="Calibri" panose="020F0502020204030204" pitchFamily="34" charset="0"/>
                <a:cs typeface="Times New Roman" panose="02020603050405020304" pitchFamily="18" charset="0"/>
              </a:rPr>
              <a:t> </a:t>
            </a:r>
            <a:endParaRPr lang="fr-CH"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randview" panose="020B0502040204020203" pitchFamily="34" charset="0"/>
                <a:ea typeface="Calibri" panose="020F0502020204030204" pitchFamily="34" charset="0"/>
                <a:cs typeface="Times New Roman" panose="02020603050405020304" pitchFamily="18" charset="0"/>
              </a:rPr>
              <a:t> </a:t>
            </a:r>
            <a:endParaRPr lang="fr-CH"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H" dirty="0"/>
          </a:p>
        </p:txBody>
      </p:sp>
    </p:spTree>
    <p:extLst>
      <p:ext uri="{BB962C8B-B14F-4D97-AF65-F5344CB8AC3E}">
        <p14:creationId xmlns:p14="http://schemas.microsoft.com/office/powerpoint/2010/main" val="2951007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2" name="Rectangle 31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14" name="Group 313">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15" name="Straight Connector 314">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47" name="Right Triangle 346">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7569178-1003-22F4-8C30-C7189C5F2550}"/>
              </a:ext>
            </a:extLst>
          </p:cNvPr>
          <p:cNvSpPr>
            <a:spLocks noGrp="1"/>
          </p:cNvSpPr>
          <p:nvPr>
            <p:ph type="title"/>
          </p:nvPr>
        </p:nvSpPr>
        <p:spPr>
          <a:xfrm>
            <a:off x="180963" y="24900"/>
            <a:ext cx="6192673" cy="727652"/>
          </a:xfrm>
        </p:spPr>
        <p:txBody>
          <a:bodyPr vert="horz" lIns="91440" tIns="45720" rIns="91440" bIns="45720" rtlCol="0" anchor="b">
            <a:normAutofit fontScale="90000"/>
          </a:bodyPr>
          <a:lstStyle/>
          <a:p>
            <a:pPr>
              <a:lnSpc>
                <a:spcPct val="90000"/>
              </a:lnSpc>
            </a:pPr>
            <a:r>
              <a:rPr lang="en-US" sz="2400" dirty="0"/>
              <a:t>Reference list </a:t>
            </a:r>
            <a:br>
              <a:rPr lang="en-US" sz="2400" b="1" dirty="0">
                <a:effectLst/>
              </a:rPr>
            </a:br>
            <a:endParaRPr lang="en-US" sz="2400" dirty="0"/>
          </a:p>
        </p:txBody>
      </p:sp>
      <p:sp>
        <p:nvSpPr>
          <p:cNvPr id="6" name="TextBox 5">
            <a:extLst>
              <a:ext uri="{FF2B5EF4-FFF2-40B4-BE49-F238E27FC236}">
                <a16:creationId xmlns:a16="http://schemas.microsoft.com/office/drawing/2014/main" id="{0F7D8750-9F81-5C78-14F3-82565CD9C8F6}"/>
              </a:ext>
            </a:extLst>
          </p:cNvPr>
          <p:cNvSpPr txBox="1"/>
          <p:nvPr/>
        </p:nvSpPr>
        <p:spPr>
          <a:xfrm>
            <a:off x="586001" y="1066224"/>
            <a:ext cx="9925312" cy="3276824"/>
          </a:xfrm>
          <a:prstGeom prst="rect">
            <a:avLst/>
          </a:prstGeom>
        </p:spPr>
        <p:txBody>
          <a:bodyPr vert="horz" lIns="91440" tIns="45720" rIns="91440" bIns="45720" rtlCol="0">
            <a:normAutofit/>
          </a:bodyPr>
          <a:lstStyle/>
          <a:p>
            <a:pPr>
              <a:spcAft>
                <a:spcPts val="600"/>
              </a:spcAft>
              <a:buClr>
                <a:schemeClr val="tx2">
                  <a:lumMod val="50000"/>
                  <a:lumOff val="50000"/>
                </a:schemeClr>
              </a:buClr>
              <a:buSzPct val="75000"/>
            </a:pPr>
            <a:r>
              <a:rPr lang="en-US" sz="700" dirty="0">
                <a:solidFill>
                  <a:schemeClr val="tx2"/>
                </a:solidFill>
              </a:rPr>
              <a:t>  </a:t>
            </a:r>
          </a:p>
        </p:txBody>
      </p:sp>
      <p:sp>
        <p:nvSpPr>
          <p:cNvPr id="5" name="TextBox 4">
            <a:extLst>
              <a:ext uri="{FF2B5EF4-FFF2-40B4-BE49-F238E27FC236}">
                <a16:creationId xmlns:a16="http://schemas.microsoft.com/office/drawing/2014/main" id="{974EDC55-56A2-F991-ADF6-1A771B5C41CE}"/>
              </a:ext>
            </a:extLst>
          </p:cNvPr>
          <p:cNvSpPr txBox="1"/>
          <p:nvPr/>
        </p:nvSpPr>
        <p:spPr>
          <a:xfrm>
            <a:off x="292018" y="537617"/>
            <a:ext cx="11421923" cy="4083041"/>
          </a:xfrm>
          <a:prstGeom prst="rect">
            <a:avLst/>
          </a:prstGeom>
          <a:noFill/>
        </p:spPr>
        <p:txBody>
          <a:bodyPr wrap="square" rtlCol="0">
            <a:spAutoFit/>
          </a:bodyPr>
          <a:lstStyle/>
          <a:p>
            <a:r>
              <a:rPr lang="en-US" sz="900" dirty="0" err="1">
                <a:solidFill>
                  <a:srgbClr val="000000"/>
                </a:solidFill>
                <a:effectLst/>
                <a:latin typeface="Grandview" panose="020B0502040204020203" pitchFamily="34" charset="0"/>
                <a:ea typeface="Arial Unicode MS"/>
                <a:cs typeface="Arial" panose="020B0604020202020204" pitchFamily="34" charset="0"/>
              </a:rPr>
              <a:t>Tonheim</a:t>
            </a:r>
            <a:r>
              <a:rPr lang="en-US" sz="900" dirty="0">
                <a:solidFill>
                  <a:srgbClr val="000000"/>
                </a:solidFill>
                <a:effectLst/>
                <a:latin typeface="Grandview" panose="020B0502040204020203" pitchFamily="34" charset="0"/>
                <a:ea typeface="Arial Unicode MS"/>
                <a:cs typeface="Arial" panose="020B0604020202020204" pitchFamily="34" charset="0"/>
              </a:rPr>
              <a:t>, M. (2014). Genuine social inclusion or superficial co-existence? Former girl soldiers in eastern Congo returning home. </a:t>
            </a:r>
            <a:r>
              <a:rPr lang="en-US" sz="900" i="1" dirty="0">
                <a:solidFill>
                  <a:srgbClr val="000000"/>
                </a:solidFill>
                <a:effectLst/>
                <a:latin typeface="Grandview" panose="020B0502040204020203" pitchFamily="34" charset="0"/>
                <a:ea typeface="Arial Unicode MS"/>
                <a:cs typeface="Arial" panose="020B0604020202020204" pitchFamily="34" charset="0"/>
              </a:rPr>
              <a:t>The</a:t>
            </a:r>
            <a:r>
              <a:rPr lang="en-US" sz="900" dirty="0">
                <a:solidFill>
                  <a:srgbClr val="000000"/>
                </a:solidFill>
                <a:effectLst/>
                <a:latin typeface="Grandview" panose="020B0502040204020203" pitchFamily="34" charset="0"/>
                <a:ea typeface="Arial Unicode MS"/>
                <a:cs typeface="Arial" panose="020B0604020202020204" pitchFamily="34" charset="0"/>
              </a:rPr>
              <a:t> </a:t>
            </a:r>
            <a:r>
              <a:rPr lang="en-GB" sz="900" i="1" dirty="0">
                <a:solidFill>
                  <a:srgbClr val="000000"/>
                </a:solidFill>
                <a:effectLst/>
                <a:latin typeface="Grandview" panose="020B0502040204020203" pitchFamily="34" charset="0"/>
                <a:ea typeface="Arial Unicode MS"/>
                <a:cs typeface="Arial" panose="020B0604020202020204" pitchFamily="34" charset="0"/>
              </a:rPr>
              <a:t> International Journal</a:t>
            </a:r>
            <a:r>
              <a:rPr lang="en-US" sz="900" i="1" dirty="0">
                <a:solidFill>
                  <a:srgbClr val="000000"/>
                </a:solidFill>
                <a:effectLst/>
                <a:latin typeface="Grandview" panose="020B0502040204020203" pitchFamily="34" charset="0"/>
                <a:ea typeface="Arial Unicode MS"/>
                <a:cs typeface="Arial" panose="020B0604020202020204" pitchFamily="34" charset="0"/>
              </a:rPr>
              <a:t> of </a:t>
            </a:r>
            <a:r>
              <a:rPr lang="en-US" sz="900" i="1" dirty="0" err="1">
                <a:solidFill>
                  <a:srgbClr val="000000"/>
                </a:solidFill>
                <a:effectLst/>
                <a:latin typeface="Grandview" panose="020B0502040204020203" pitchFamily="34" charset="0"/>
                <a:ea typeface="Arial Unicode MS"/>
                <a:cs typeface="Arial" panose="020B0604020202020204" pitchFamily="34" charset="0"/>
              </a:rPr>
              <a:t>HumanRights</a:t>
            </a:r>
            <a:r>
              <a:rPr lang="en-US" sz="900" i="1" dirty="0">
                <a:solidFill>
                  <a:srgbClr val="000000"/>
                </a:solidFill>
                <a:effectLst/>
                <a:latin typeface="Grandview" panose="020B0502040204020203" pitchFamily="34" charset="0"/>
                <a:ea typeface="Arial Unicode MS"/>
                <a:cs typeface="Arial" panose="020B0604020202020204" pitchFamily="34" charset="0"/>
              </a:rPr>
              <a:t>, </a:t>
            </a:r>
            <a:r>
              <a:rPr lang="en-GB" sz="900" dirty="0">
                <a:solidFill>
                  <a:srgbClr val="000000"/>
                </a:solidFill>
                <a:effectLst/>
                <a:latin typeface="Grandview" panose="020B0502040204020203" pitchFamily="34" charset="0"/>
                <a:ea typeface="Arial Unicode MS"/>
                <a:cs typeface="Arial" panose="020B0604020202020204" pitchFamily="34" charset="0"/>
              </a:rPr>
              <a:t>Vol. 18, No. 6, 634-645</a:t>
            </a:r>
            <a:r>
              <a:rPr lang="en-US" sz="900" dirty="0">
                <a:solidFill>
                  <a:srgbClr val="000000"/>
                </a:solidFill>
                <a:effectLst/>
                <a:latin typeface="Grandview" panose="020B0502040204020203" pitchFamily="34" charset="0"/>
                <a:ea typeface="Arial Unicode MS"/>
                <a:cs typeface="Arial" panose="020B0604020202020204" pitchFamily="34" charset="0"/>
              </a:rPr>
              <a:t>.  </a:t>
            </a:r>
            <a:endParaRPr lang="fr-CH" sz="900" dirty="0">
              <a:solidFill>
                <a:srgbClr val="000000"/>
              </a:solidFill>
              <a:effectLst/>
              <a:latin typeface="Helvetica" panose="020B0604020202020204" pitchFamily="34" charset="0"/>
              <a:ea typeface="Arial Unicode MS"/>
              <a:cs typeface="Arial Unicode MS"/>
            </a:endParaRPr>
          </a:p>
          <a:p>
            <a:pPr>
              <a:spcAft>
                <a:spcPts val="1200"/>
              </a:spcAft>
            </a:pPr>
            <a:r>
              <a:rPr lang="en-US" sz="900" dirty="0">
                <a:solidFill>
                  <a:srgbClr val="000000"/>
                </a:solidFill>
                <a:effectLst/>
                <a:latin typeface="Grandview" panose="020B0502040204020203" pitchFamily="34" charset="0"/>
                <a:ea typeface="Arial" panose="020B0604020202020204" pitchFamily="34" charset="0"/>
                <a:cs typeface="Arial" panose="020B0604020202020204" pitchFamily="34" charset="0"/>
              </a:rPr>
              <a:t> </a:t>
            </a:r>
            <a:br>
              <a:rPr lang="fr-CH" sz="900" dirty="0">
                <a:solidFill>
                  <a:srgbClr val="000000"/>
                </a:solidFill>
                <a:latin typeface="Helvetica" panose="020B0604020202020204" pitchFamily="34" charset="0"/>
                <a:ea typeface="Arial" panose="020B0604020202020204" pitchFamily="34" charset="0"/>
                <a:cs typeface="Arial" panose="020B0604020202020204" pitchFamily="34" charset="0"/>
              </a:rPr>
            </a:br>
            <a:r>
              <a:rPr lang="en-US" sz="900" dirty="0">
                <a:solidFill>
                  <a:srgbClr val="000000"/>
                </a:solidFill>
                <a:effectLst/>
                <a:latin typeface="Grandview" panose="020B0502040204020203" pitchFamily="34" charset="0"/>
                <a:ea typeface="Arial Unicode MS"/>
                <a:cs typeface="Arial" panose="020B0604020202020204" pitchFamily="34" charset="0"/>
              </a:rPr>
              <a:t>United Nations General Assembly (1989). Convention on the Rights of the Child. Available from: </a:t>
            </a:r>
            <a:r>
              <a:rPr lang="en-US" sz="900" u="sng" dirty="0">
                <a:solidFill>
                  <a:srgbClr val="000000"/>
                </a:solidFill>
                <a:effectLst/>
                <a:latin typeface="Grandview" panose="020B0502040204020203" pitchFamily="34" charset="0"/>
                <a:ea typeface="Arial Unicode MS"/>
                <a:cs typeface="Arial Unicode MS"/>
                <a:hlinkClick r:id="rId2"/>
              </a:rPr>
              <a:t>https://www.ohchr.org/sites/default/files/crc.pdf</a:t>
            </a:r>
            <a:r>
              <a:rPr lang="en-US" sz="900" dirty="0">
                <a:solidFill>
                  <a:srgbClr val="000000"/>
                </a:solidFill>
                <a:effectLst/>
                <a:latin typeface="Grandview" panose="020B0502040204020203" pitchFamily="34" charset="0"/>
                <a:ea typeface="Arial Unicode MS"/>
                <a:cs typeface="Arial" panose="020B0604020202020204" pitchFamily="34" charset="0"/>
              </a:rPr>
              <a:t> [Accessed 18 March 2023]. </a:t>
            </a:r>
            <a:endParaRPr lang="fr-CH" sz="900" dirty="0">
              <a:solidFill>
                <a:srgbClr val="000000"/>
              </a:solidFill>
              <a:effectLst/>
              <a:latin typeface="Helvetica" panose="020B0604020202020204" pitchFamily="34" charset="0"/>
              <a:ea typeface="Arial Unicode MS"/>
              <a:cs typeface="Arial Unicode MS"/>
            </a:endParaRPr>
          </a:p>
          <a:p>
            <a:pPr>
              <a:lnSpc>
                <a:spcPct val="107000"/>
              </a:lnSpc>
              <a:spcAft>
                <a:spcPts val="800"/>
              </a:spcAft>
            </a:pPr>
            <a:r>
              <a:rPr lang="en-US" sz="900" dirty="0">
                <a:solidFill>
                  <a:srgbClr val="000000"/>
                </a:solidFill>
                <a:effectLst/>
                <a:latin typeface="Grandview" panose="020B0502040204020203" pitchFamily="34" charset="0"/>
                <a:ea typeface="Arial Unicode MS"/>
                <a:cs typeface="Arial" panose="020B0604020202020204" pitchFamily="34" charset="0"/>
              </a:rPr>
              <a:t>United Nations General Assembly (2000). Optional Protocol to the Convention on the Rights of the Child on the involvement of children in armed conflict. Available from: </a:t>
            </a:r>
            <a:r>
              <a:rPr lang="en-US" sz="900" u="sng" dirty="0">
                <a:solidFill>
                  <a:srgbClr val="0000FF"/>
                </a:solidFill>
                <a:effectLst/>
                <a:uFill>
                  <a:solidFill>
                    <a:srgbClr val="0000FF"/>
                  </a:solidFill>
                </a:uFill>
                <a:latin typeface="Grandview" panose="020B0502040204020203" pitchFamily="34" charset="0"/>
                <a:ea typeface="Arial" panose="020B0604020202020204" pitchFamily="34" charset="0"/>
                <a:cs typeface="Arial" panose="020B0604020202020204" pitchFamily="34" charset="0"/>
                <a:hlinkClick r:id="rId3"/>
              </a:rPr>
              <a:t>https://www.ohchr.org/en/instruments-mechanisms/instruments/optional-protocol-convention-rights-child-involvement-children</a:t>
            </a:r>
            <a:r>
              <a:rPr lang="en-US" sz="900" dirty="0">
                <a:solidFill>
                  <a:srgbClr val="000000"/>
                </a:solidFill>
                <a:effectLst/>
                <a:latin typeface="Grandview" panose="020B0502040204020203" pitchFamily="34" charset="0"/>
                <a:ea typeface="Arial Unicode MS"/>
                <a:cs typeface="Arial" panose="020B0604020202020204" pitchFamily="34" charset="0"/>
              </a:rPr>
              <a:t> [Accessed 18 March 2023].</a:t>
            </a:r>
            <a:endParaRPr lang="fr-CH" sz="900" dirty="0">
              <a:solidFill>
                <a:srgbClr val="000000"/>
              </a:solidFill>
              <a:effectLst/>
              <a:latin typeface="Helvetica" panose="020B0604020202020204" pitchFamily="34" charset="0"/>
              <a:ea typeface="Arial Unicode MS"/>
              <a:cs typeface="Arial Unicode MS"/>
            </a:endParaRPr>
          </a:p>
          <a:p>
            <a:r>
              <a:rPr lang="nl-NL" sz="900" dirty="0" err="1">
                <a:solidFill>
                  <a:srgbClr val="000000"/>
                </a:solidFill>
                <a:effectLst/>
                <a:latin typeface="Grandview" panose="020B0502040204020203" pitchFamily="34" charset="0"/>
                <a:ea typeface="Arial Unicode MS"/>
                <a:cs typeface="Arial" panose="020B0604020202020204" pitchFamily="34" charset="0"/>
              </a:rPr>
              <a:t>Vindevogel</a:t>
            </a:r>
            <a:r>
              <a:rPr lang="nl-NL" sz="900" dirty="0">
                <a:solidFill>
                  <a:srgbClr val="000000"/>
                </a:solidFill>
                <a:effectLst/>
                <a:latin typeface="Grandview" panose="020B0502040204020203" pitchFamily="34" charset="0"/>
                <a:ea typeface="Arial Unicode MS"/>
                <a:cs typeface="Arial" panose="020B0604020202020204" pitchFamily="34" charset="0"/>
              </a:rPr>
              <a:t>, </a:t>
            </a:r>
            <a:r>
              <a:rPr lang="en-US" sz="900" dirty="0">
                <a:solidFill>
                  <a:srgbClr val="000000"/>
                </a:solidFill>
                <a:effectLst/>
                <a:latin typeface="Grandview" panose="020B0502040204020203" pitchFamily="34" charset="0"/>
                <a:ea typeface="Arial Unicode MS"/>
                <a:cs typeface="Arial" panose="020B0604020202020204" pitchFamily="34" charset="0"/>
              </a:rPr>
              <a:t>S., </a:t>
            </a:r>
            <a:r>
              <a:rPr lang="da-DK" sz="900" dirty="0">
                <a:solidFill>
                  <a:srgbClr val="000000"/>
                </a:solidFill>
                <a:effectLst/>
                <a:latin typeface="Grandview" panose="020B0502040204020203" pitchFamily="34" charset="0"/>
                <a:ea typeface="Arial Unicode MS"/>
                <a:cs typeface="Arial" panose="020B0604020202020204" pitchFamily="34" charset="0"/>
              </a:rPr>
              <a:t>Schryver, </a:t>
            </a:r>
            <a:r>
              <a:rPr lang="en-US" sz="900" dirty="0">
                <a:solidFill>
                  <a:srgbClr val="000000"/>
                </a:solidFill>
                <a:effectLst/>
                <a:latin typeface="Grandview" panose="020B0502040204020203" pitchFamily="34" charset="0"/>
                <a:ea typeface="Arial Unicode MS"/>
                <a:cs typeface="Arial" panose="020B0604020202020204" pitchFamily="34" charset="0"/>
              </a:rPr>
              <a:t>D. M.</a:t>
            </a:r>
            <a:r>
              <a:rPr lang="nl-NL" sz="900" dirty="0">
                <a:solidFill>
                  <a:srgbClr val="000000"/>
                </a:solidFill>
                <a:effectLst/>
                <a:latin typeface="Grandview" panose="020B0502040204020203" pitchFamily="34" charset="0"/>
                <a:ea typeface="Arial Unicode MS"/>
                <a:cs typeface="Arial" panose="020B0604020202020204" pitchFamily="34" charset="0"/>
              </a:rPr>
              <a:t>, </a:t>
            </a:r>
            <a:r>
              <a:rPr lang="nl-NL" sz="900" dirty="0" err="1">
                <a:solidFill>
                  <a:srgbClr val="000000"/>
                </a:solidFill>
                <a:effectLst/>
                <a:latin typeface="Grandview" panose="020B0502040204020203" pitchFamily="34" charset="0"/>
                <a:ea typeface="Arial Unicode MS"/>
                <a:cs typeface="Arial" panose="020B0604020202020204" pitchFamily="34" charset="0"/>
              </a:rPr>
              <a:t>Broekaert</a:t>
            </a:r>
            <a:r>
              <a:rPr lang="nl-NL" sz="900" dirty="0">
                <a:solidFill>
                  <a:srgbClr val="000000"/>
                </a:solidFill>
                <a:effectLst/>
                <a:latin typeface="Grandview" panose="020B0502040204020203" pitchFamily="34" charset="0"/>
                <a:ea typeface="Arial Unicode MS"/>
                <a:cs typeface="Arial" panose="020B0604020202020204" pitchFamily="34" charset="0"/>
              </a:rPr>
              <a:t>, </a:t>
            </a:r>
            <a:r>
              <a:rPr lang="en-US" sz="900" dirty="0">
                <a:solidFill>
                  <a:srgbClr val="000000"/>
                </a:solidFill>
                <a:effectLst/>
                <a:latin typeface="Grandview" panose="020B0502040204020203" pitchFamily="34" charset="0"/>
                <a:ea typeface="Arial Unicode MS"/>
                <a:cs typeface="Arial" panose="020B0604020202020204" pitchFamily="34" charset="0"/>
              </a:rPr>
              <a:t>E. and </a:t>
            </a:r>
            <a:r>
              <a:rPr lang="en-US" sz="900" dirty="0" err="1">
                <a:solidFill>
                  <a:srgbClr val="000000"/>
                </a:solidFill>
                <a:effectLst/>
                <a:latin typeface="Grandview" panose="020B0502040204020203" pitchFamily="34" charset="0"/>
                <a:ea typeface="Arial Unicode MS"/>
                <a:cs typeface="Arial" panose="020B0604020202020204" pitchFamily="34" charset="0"/>
              </a:rPr>
              <a:t>Derluyn</a:t>
            </a:r>
            <a:r>
              <a:rPr lang="en-US" sz="900" dirty="0">
                <a:solidFill>
                  <a:srgbClr val="000000"/>
                </a:solidFill>
                <a:effectLst/>
                <a:latin typeface="Grandview" panose="020B0502040204020203" pitchFamily="34" charset="0"/>
                <a:ea typeface="Arial Unicode MS"/>
                <a:cs typeface="Arial" panose="020B0604020202020204" pitchFamily="34" charset="0"/>
              </a:rPr>
              <a:t>, I. (2013).</a:t>
            </a:r>
            <a:r>
              <a:rPr lang="en-US" sz="900" dirty="0">
                <a:solidFill>
                  <a:srgbClr val="000066"/>
                </a:solidFill>
                <a:effectLst/>
                <a:latin typeface="Grandview" panose="020B0502040204020203" pitchFamily="34" charset="0"/>
                <a:ea typeface="Arial Unicode MS"/>
                <a:cs typeface="Arial" panose="020B0604020202020204" pitchFamily="34" charset="0"/>
              </a:rPr>
              <a:t> </a:t>
            </a:r>
            <a:r>
              <a:rPr lang="en-US" sz="900" dirty="0">
                <a:solidFill>
                  <a:srgbClr val="000000"/>
                </a:solidFill>
                <a:effectLst/>
                <a:latin typeface="Grandview" panose="020B0502040204020203" pitchFamily="34" charset="0"/>
                <a:ea typeface="Arial Unicode MS"/>
                <a:cs typeface="Arial" panose="020B0604020202020204" pitchFamily="34" charset="0"/>
              </a:rPr>
              <a:t>Challenges Faced by Former Child Soldiers in the Aftermath of War in Uganda. </a:t>
            </a:r>
            <a:r>
              <a:rPr lang="en-US" sz="900" i="1" dirty="0">
                <a:solidFill>
                  <a:srgbClr val="000000"/>
                </a:solidFill>
                <a:effectLst/>
                <a:latin typeface="Grandview" panose="020B0502040204020203" pitchFamily="34" charset="0"/>
                <a:ea typeface="Arial Unicode MS"/>
                <a:cs typeface="Arial" panose="020B0604020202020204" pitchFamily="34" charset="0"/>
              </a:rPr>
              <a:t>Journal of Adolescent Health</a:t>
            </a:r>
            <a:r>
              <a:rPr lang="en-US" sz="900" dirty="0">
                <a:solidFill>
                  <a:srgbClr val="000000"/>
                </a:solidFill>
                <a:effectLst/>
                <a:latin typeface="Grandview" panose="020B0502040204020203" pitchFamily="34" charset="0"/>
                <a:ea typeface="Arial Unicode MS"/>
                <a:cs typeface="Arial" panose="020B0604020202020204" pitchFamily="34" charset="0"/>
              </a:rPr>
              <a:t>, 52, 757-764.  </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latin typeface="Grandview" panose="020B0502040204020203" pitchFamily="34" charset="0"/>
                <a:ea typeface="Arial Unicode MS"/>
                <a:cs typeface="Arial Unicode MS"/>
              </a:rPr>
              <a:t> </a:t>
            </a:r>
          </a:p>
          <a:p>
            <a:r>
              <a:rPr lang="en-US" sz="900" dirty="0" err="1">
                <a:solidFill>
                  <a:srgbClr val="000000"/>
                </a:solidFill>
                <a:effectLst/>
                <a:latin typeface="Grandview" panose="020B0502040204020203" pitchFamily="34" charset="0"/>
                <a:ea typeface="Arial Unicode MS"/>
                <a:cs typeface="Arial" panose="020B0604020202020204" pitchFamily="34" charset="0"/>
              </a:rPr>
              <a:t>Wulczyn</a:t>
            </a:r>
            <a:r>
              <a:rPr lang="en-US" sz="900" dirty="0">
                <a:solidFill>
                  <a:srgbClr val="000000"/>
                </a:solidFill>
                <a:effectLst/>
                <a:latin typeface="Grandview" panose="020B0502040204020203" pitchFamily="34" charset="0"/>
                <a:ea typeface="Arial Unicode MS"/>
                <a:cs typeface="Arial" panose="020B0604020202020204" pitchFamily="34" charset="0"/>
              </a:rPr>
              <a:t> et al. (2010). </a:t>
            </a:r>
            <a:r>
              <a:rPr lang="en-US" sz="900" i="1" dirty="0">
                <a:solidFill>
                  <a:srgbClr val="000000"/>
                </a:solidFill>
                <a:effectLst/>
                <a:latin typeface="Grandview" panose="020B0502040204020203" pitchFamily="34" charset="0"/>
                <a:ea typeface="Arial Unicode MS"/>
                <a:cs typeface="Arial" panose="020B0604020202020204" pitchFamily="34" charset="0"/>
              </a:rPr>
              <a:t>Adapting a Systems Approach to Child Protection: Key Concepts and Consideration</a:t>
            </a:r>
            <a:r>
              <a:rPr lang="en-US" sz="900" dirty="0">
                <a:solidFill>
                  <a:srgbClr val="000000"/>
                </a:solidFill>
                <a:effectLst/>
                <a:latin typeface="Grandview" panose="020B0502040204020203" pitchFamily="34" charset="0"/>
                <a:ea typeface="Arial Unicode MS"/>
                <a:cs typeface="Arial" panose="020B0604020202020204" pitchFamily="34" charset="0"/>
              </a:rPr>
              <a:t>. UNICEF, UNHCR, Chaplin Hall &amp; Save the Children.  </a:t>
            </a:r>
            <a:endParaRPr lang="fr-CH" sz="900" dirty="0">
              <a:solidFill>
                <a:srgbClr val="000000"/>
              </a:solidFill>
              <a:effectLst/>
              <a:latin typeface="Helvetica" panose="020B0604020202020204" pitchFamily="34" charset="0"/>
              <a:ea typeface="Arial Unicode MS"/>
              <a:cs typeface="Arial Unicode MS"/>
            </a:endParaRPr>
          </a:p>
          <a:p>
            <a:r>
              <a:rPr lang="en-US" sz="900" dirty="0">
                <a:solidFill>
                  <a:srgbClr val="000000"/>
                </a:solidFill>
                <a:effectLst/>
                <a:latin typeface="Grandview" panose="020B0502040204020203" pitchFamily="34" charset="0"/>
                <a:ea typeface="Arial" panose="020B0604020202020204" pitchFamily="34" charset="0"/>
                <a:cs typeface="Arial" panose="020B0604020202020204" pitchFamily="34" charset="0"/>
              </a:rPr>
              <a:t> </a:t>
            </a:r>
            <a:endParaRPr lang="fr-CH" sz="900" dirty="0">
              <a:solidFill>
                <a:srgbClr val="000000"/>
              </a:solidFill>
              <a:effectLst/>
              <a:latin typeface="Helvetica" panose="020B0604020202020204" pitchFamily="34" charset="0"/>
              <a:ea typeface="Arial Unicode MS"/>
              <a:cs typeface="Arial Unicode MS"/>
            </a:endParaRPr>
          </a:p>
          <a:p>
            <a:r>
              <a:rPr lang="en-US" sz="1800" dirty="0">
                <a:solidFill>
                  <a:srgbClr val="000000"/>
                </a:solidFill>
                <a:effectLst/>
                <a:latin typeface="Grandview" panose="020B0502040204020203" pitchFamily="34" charset="0"/>
                <a:ea typeface="Arial Unicode MS"/>
                <a:cs typeface="Arial" panose="020B0604020202020204" pitchFamily="34" charset="0"/>
              </a:rPr>
              <a:t> </a:t>
            </a:r>
            <a:endParaRPr lang="fr-CH" sz="1800" dirty="0">
              <a:solidFill>
                <a:srgbClr val="000000"/>
              </a:solidFill>
              <a:effectLst/>
              <a:latin typeface="Helvetica" panose="020B0604020202020204" pitchFamily="34" charset="0"/>
              <a:ea typeface="Arial Unicode MS"/>
              <a:cs typeface="Arial Unicode MS"/>
            </a:endParaRPr>
          </a:p>
          <a:p>
            <a:pPr>
              <a:lnSpc>
                <a:spcPct val="115000"/>
              </a:lnSpc>
            </a:pPr>
            <a:r>
              <a:rPr lang="en-US" sz="1800" dirty="0">
                <a:solidFill>
                  <a:srgbClr val="000000"/>
                </a:solidFill>
                <a:effectLst/>
                <a:uFill>
                  <a:solidFill>
                    <a:srgbClr val="000000"/>
                  </a:solidFill>
                </a:uFill>
                <a:latin typeface="Grandview" panose="020B0502040204020203" pitchFamily="34" charset="0"/>
                <a:ea typeface="Arial" panose="020B0604020202020204" pitchFamily="34" charset="0"/>
                <a:cs typeface="Arial" panose="020B0604020202020204" pitchFamily="34" charset="0"/>
              </a:rPr>
              <a:t> </a:t>
            </a:r>
            <a:endParaRPr lang="fr-CH" sz="1800" dirty="0">
              <a:solidFill>
                <a:srgbClr val="000000"/>
              </a:solidFill>
              <a:effectLst/>
              <a:uFill>
                <a:solidFill>
                  <a:srgbClr val="000000"/>
                </a:solidFill>
              </a:uFill>
              <a:latin typeface="Helvetica" panose="020B0604020202020204" pitchFamily="34" charset="0"/>
              <a:ea typeface="Arial Unicode MS"/>
              <a:cs typeface="Arial Unicode MS"/>
            </a:endParaRPr>
          </a:p>
          <a:p>
            <a:pPr>
              <a:lnSpc>
                <a:spcPct val="107000"/>
              </a:lnSpc>
              <a:spcAft>
                <a:spcPts val="800"/>
              </a:spcAft>
            </a:pPr>
            <a:r>
              <a:rPr lang="en-US" sz="1800" dirty="0">
                <a:effectLst/>
                <a:latin typeface="Grandview" panose="020B0502040204020203" pitchFamily="34" charset="0"/>
                <a:ea typeface="Calibri" panose="020F0502020204030204" pitchFamily="34" charset="0"/>
                <a:cs typeface="Times New Roman" panose="02020603050405020304" pitchFamily="18" charset="0"/>
              </a:rPr>
              <a:t> </a:t>
            </a:r>
            <a:endParaRPr lang="fr-CH"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dirty="0">
                <a:effectLst/>
                <a:latin typeface="Grandview" panose="020B0502040204020203" pitchFamily="34" charset="0"/>
                <a:ea typeface="Calibri" panose="020F0502020204030204" pitchFamily="34" charset="0"/>
                <a:cs typeface="Times New Roman" panose="02020603050405020304" pitchFamily="18" charset="0"/>
              </a:rPr>
              <a:t> </a:t>
            </a:r>
            <a:endParaRPr lang="fr-CH"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randview" panose="020B0502040204020203" pitchFamily="34" charset="0"/>
                <a:ea typeface="Calibri" panose="020F0502020204030204" pitchFamily="34" charset="0"/>
                <a:cs typeface="Times New Roman" panose="02020603050405020304" pitchFamily="18" charset="0"/>
              </a:rPr>
              <a:t> </a:t>
            </a:r>
            <a:endParaRPr lang="fr-CH"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randview" panose="020B0502040204020203" pitchFamily="34" charset="0"/>
                <a:ea typeface="Calibri" panose="020F0502020204030204" pitchFamily="34" charset="0"/>
                <a:cs typeface="Times New Roman" panose="02020603050405020304" pitchFamily="18" charset="0"/>
              </a:rPr>
              <a:t> </a:t>
            </a:r>
            <a:endParaRPr lang="fr-CH"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H" dirty="0"/>
          </a:p>
        </p:txBody>
      </p:sp>
    </p:spTree>
    <p:extLst>
      <p:ext uri="{BB962C8B-B14F-4D97-AF65-F5344CB8AC3E}">
        <p14:creationId xmlns:p14="http://schemas.microsoft.com/office/powerpoint/2010/main" val="1589640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7" name="Group 12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8" name="Straight Connector 127">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0" name="Right Triangle 159">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2" name="Rectangle 161">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64" name="Freeform: Shape 163">
            <a:extLst>
              <a:ext uri="{FF2B5EF4-FFF2-40B4-BE49-F238E27FC236}">
                <a16:creationId xmlns:a16="http://schemas.microsoft.com/office/drawing/2014/main" id="{DD5B1FFE-F94F-4D15-8DF0-16558755F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7"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5" name="Group 214">
            <a:extLst>
              <a:ext uri="{FF2B5EF4-FFF2-40B4-BE49-F238E27FC236}">
                <a16:creationId xmlns:a16="http://schemas.microsoft.com/office/drawing/2014/main" id="{20BEF124-51AA-4E93-80BE-A505FBC283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7" name="Straight Connector 166">
              <a:extLst>
                <a:ext uri="{FF2B5EF4-FFF2-40B4-BE49-F238E27FC236}">
                  <a16:creationId xmlns:a16="http://schemas.microsoft.com/office/drawing/2014/main" id="{1CB7DD01-D102-4059-975F-43EA17EA78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16AEE61-7763-4FB1-89B5-4F4123BD4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2D4A1CE-5EA9-4431-97BD-8E5EFE35C8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460321E-C47F-4254-A5FA-5B18275B9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CF662BA-073B-4181-B753-3DF150673F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C88FF9D-10D3-4F7A-88F0-A0EBC4D654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6B83311-827D-41DD-8C78-21861CADC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E90578F-08F9-48C0-A14B-8923BDA7F4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433AFD6-92B4-4FB6-8E60-0B0580A908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E5E0FE3-B1C9-4160-8057-4F5E202EBA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F6BB25E-C93A-42B8-8ED5-34D62AA1A6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FF65E0B-172C-40E5-AB66-9D718D1065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57D8268-8D36-41F5-B241-4241FE75E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2AE423C-9EAE-48FE-ADCF-AA73C39A8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BBE40C1-0417-4B5B-85C9-D19D1CBFDB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6C34153-C20D-4CA5-B2D8-6E5C24A542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135268F-E9A8-4F13-AFA5-585BEB1E86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025137B-59DF-4721-B5C1-A3721B9EC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FC2B378-8386-4C68-9CB0-F7AC9FEB20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94C46AE-10D8-45E0-B366-AF049B00CE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8CF94F5-A88C-47C6-8EEA-4C1883EB5E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229AFF5-5E80-4E8B-9D3D-7C8C04251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590CE47-4B25-4EAA-8807-0B66F9237D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3CCCCAB-336C-4623-AB5A-2BB6CA03FE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DDE4FD0-E730-462D-8BA4-3D1344AF4F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15376A8-0B14-49FC-B291-D621A8C2A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2AEA86C-BCE4-4BE9-950D-56709D2B90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F26C89A-6CC8-4CC6-94B3-6D93AD7BAA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5D401C0-FFAB-49F4-A40B-4FC31739E7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F2C728A-51E5-4299-958B-7BA11BBA3F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F2402A0-30A8-439F-9E1F-2BECA15D7A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7569178-1003-22F4-8C30-C7189C5F2550}"/>
              </a:ext>
            </a:extLst>
          </p:cNvPr>
          <p:cNvSpPr>
            <a:spLocks noGrp="1"/>
          </p:cNvSpPr>
          <p:nvPr>
            <p:ph type="title"/>
          </p:nvPr>
        </p:nvSpPr>
        <p:spPr>
          <a:xfrm>
            <a:off x="660053" y="268143"/>
            <a:ext cx="10349809" cy="1228692"/>
          </a:xfrm>
        </p:spPr>
        <p:txBody>
          <a:bodyPr vert="horz" lIns="91440" tIns="45720" rIns="91440" bIns="45720" rtlCol="0" anchor="t">
            <a:normAutofit/>
          </a:bodyPr>
          <a:lstStyle/>
          <a:p>
            <a:r>
              <a:rPr lang="en-US" sz="3600" dirty="0"/>
              <a:t>Girl soldier : What do we know?   </a:t>
            </a:r>
          </a:p>
        </p:txBody>
      </p:sp>
      <p:sp>
        <p:nvSpPr>
          <p:cNvPr id="199" name="Right Triangle 198">
            <a:extLst>
              <a:ext uri="{FF2B5EF4-FFF2-40B4-BE49-F238E27FC236}">
                <a16:creationId xmlns:a16="http://schemas.microsoft.com/office/drawing/2014/main" id="{592AC99E-ADE8-429A-A4E4-4C1BCA76F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5" y="98844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02D86E9A-785E-F8C6-4B03-92660A6AB181}"/>
              </a:ext>
            </a:extLst>
          </p:cNvPr>
          <p:cNvSpPr txBox="1"/>
          <p:nvPr/>
        </p:nvSpPr>
        <p:spPr>
          <a:xfrm>
            <a:off x="92683" y="987720"/>
            <a:ext cx="5375508" cy="4503797"/>
          </a:xfrm>
          <a:prstGeom prst="rect">
            <a:avLst/>
          </a:prstGeom>
          <a:noFill/>
        </p:spPr>
        <p:txBody>
          <a:bodyPr wrap="square" rtlCol="0">
            <a:spAutoFit/>
          </a:bodyPr>
          <a:lstStyle/>
          <a:p>
            <a:endParaRPr lang="en-GB" dirty="0"/>
          </a:p>
          <a:p>
            <a:pPr marL="788670" indent="-285750" algn="just">
              <a:spcAft>
                <a:spcPts val="800"/>
              </a:spcAft>
              <a:buFont typeface="Arial" panose="020B0604020202020204" pitchFamily="34" charset="0"/>
              <a:buChar char="•"/>
            </a:pPr>
            <a:r>
              <a:rPr lang="en-GB" sz="1600" dirty="0"/>
              <a:t>While the phenomenon of child soldiering is centuries-old, </a:t>
            </a:r>
            <a:r>
              <a:rPr lang="en-GB" sz="1600" b="1" dirty="0">
                <a:solidFill>
                  <a:schemeClr val="accent1">
                    <a:lumMod val="75000"/>
                  </a:schemeClr>
                </a:solidFill>
              </a:rPr>
              <a:t>the concept of “child soldier” underwent many changes throughout the past decades </a:t>
            </a:r>
            <a:r>
              <a:rPr lang="en-GB" sz="1600" dirty="0"/>
              <a:t>(</a:t>
            </a:r>
            <a:r>
              <a:rPr lang="en-GB" sz="1600" dirty="0" err="1"/>
              <a:t>Denov</a:t>
            </a:r>
            <a:r>
              <a:rPr lang="en-GB" sz="1600" dirty="0"/>
              <a:t> 2019). </a:t>
            </a:r>
          </a:p>
          <a:p>
            <a:pPr marL="788670" indent="-285750" algn="just">
              <a:spcAft>
                <a:spcPts val="800"/>
              </a:spcAft>
              <a:buFont typeface="Arial" panose="020B0604020202020204" pitchFamily="34" charset="0"/>
              <a:buChar char="•"/>
            </a:pPr>
            <a:r>
              <a:rPr lang="en-GB" sz="1600" dirty="0"/>
              <a:t>Although war is predominantly considered a male preserve, </a:t>
            </a:r>
            <a:r>
              <a:rPr lang="en-GB" sz="1600" b="1" dirty="0">
                <a:solidFill>
                  <a:schemeClr val="accent1">
                    <a:lumMod val="75000"/>
                  </a:schemeClr>
                </a:solidFill>
              </a:rPr>
              <a:t>women and girls take part in warfare to a far greater extent than is generally recognized </a:t>
            </a:r>
            <a:r>
              <a:rPr lang="en-GB" sz="1600" dirty="0"/>
              <a:t>(Brett 2002).</a:t>
            </a:r>
          </a:p>
          <a:p>
            <a:pPr marL="788670" indent="-285750" algn="just">
              <a:spcAft>
                <a:spcPts val="800"/>
              </a:spcAft>
              <a:buFont typeface="Arial" panose="020B0604020202020204" pitchFamily="34" charset="0"/>
              <a:buChar char="•"/>
            </a:pPr>
            <a:r>
              <a:rPr lang="en-GB" sz="1600" dirty="0"/>
              <a:t>Estimates suggest girls make up </a:t>
            </a:r>
            <a:r>
              <a:rPr lang="en-GB" sz="1600" b="1" dirty="0">
                <a:solidFill>
                  <a:schemeClr val="accent1">
                    <a:lumMod val="75000"/>
                  </a:schemeClr>
                </a:solidFill>
              </a:rPr>
              <a:t>between 6% to 50% of child soldiers</a:t>
            </a:r>
            <a:r>
              <a:rPr lang="en-GB" sz="1600" dirty="0"/>
              <a:t> (Spellings 2008). </a:t>
            </a:r>
          </a:p>
          <a:p>
            <a:pPr marL="788670" indent="-285750" algn="just">
              <a:spcAft>
                <a:spcPts val="800"/>
              </a:spcAft>
              <a:buFont typeface="Arial" panose="020B0604020202020204" pitchFamily="34" charset="0"/>
              <a:buChar char="•"/>
            </a:pPr>
            <a:r>
              <a:rPr lang="en-GB" sz="1600" dirty="0"/>
              <a:t>It is argued that in international discourse, girls </a:t>
            </a:r>
            <a:r>
              <a:rPr lang="en-GB" sz="1600" b="1" dirty="0">
                <a:solidFill>
                  <a:schemeClr val="accent1">
                    <a:lumMod val="75000"/>
                  </a:schemeClr>
                </a:solidFill>
              </a:rPr>
              <a:t>are invisible </a:t>
            </a:r>
            <a:r>
              <a:rPr lang="en-GB" sz="1600" dirty="0"/>
              <a:t>in terms of their unique needs and, simultaneously, </a:t>
            </a:r>
            <a:r>
              <a:rPr lang="en-GB" sz="1600" b="1" dirty="0">
                <a:solidFill>
                  <a:schemeClr val="accent1">
                    <a:lumMod val="75000"/>
                  </a:schemeClr>
                </a:solidFill>
              </a:rPr>
              <a:t>too visible as “super-victims” </a:t>
            </a:r>
            <a:r>
              <a:rPr lang="en-GB" sz="1600" dirty="0"/>
              <a:t>(Park 2006, p. 316).  </a:t>
            </a:r>
            <a:endParaRPr lang="fr-CH" sz="1600" dirty="0"/>
          </a:p>
          <a:p>
            <a:pPr marL="285750" indent="-285750">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83C323AB-9279-A54F-8474-E2120C99D066}"/>
              </a:ext>
            </a:extLst>
          </p:cNvPr>
          <p:cNvSpPr txBox="1"/>
          <p:nvPr/>
        </p:nvSpPr>
        <p:spPr>
          <a:xfrm>
            <a:off x="5986914" y="4044966"/>
            <a:ext cx="5813817" cy="2369880"/>
          </a:xfrm>
          <a:prstGeom prst="rect">
            <a:avLst/>
          </a:prstGeom>
          <a:noFill/>
        </p:spPr>
        <p:txBody>
          <a:bodyPr wrap="square" rtlCol="0">
            <a:spAutoFit/>
          </a:bodyPr>
          <a:lstStyle/>
          <a:p>
            <a:r>
              <a:rPr lang="en-GB" sz="1600" i="1" dirty="0"/>
              <a:t>“A child associated with an armed force or armed group” refers to any person below 18 years of age who is or who has been recruited or used by an armed force or armed group in any capacity, including but not limited to children, boys and girls, used as fighters, cooks, porters, spies or for sexual purposes. It does not only refer to a child who is taking or has taken a direct part in hostilities”.</a:t>
            </a:r>
          </a:p>
          <a:p>
            <a:r>
              <a:rPr lang="en-GB" sz="1600" dirty="0"/>
              <a:t>                                                The Paris Principles (2007, p.7) </a:t>
            </a:r>
            <a:endParaRPr lang="fr-CH" sz="1600" dirty="0"/>
          </a:p>
          <a:p>
            <a:endParaRPr lang="fr-CH" dirty="0"/>
          </a:p>
        </p:txBody>
      </p:sp>
      <p:sp>
        <p:nvSpPr>
          <p:cNvPr id="5" name="TextBox 4">
            <a:extLst>
              <a:ext uri="{FF2B5EF4-FFF2-40B4-BE49-F238E27FC236}">
                <a16:creationId xmlns:a16="http://schemas.microsoft.com/office/drawing/2014/main" id="{A13333CA-8CFC-0CDA-E9CF-DCD8BE6367DC}"/>
              </a:ext>
            </a:extLst>
          </p:cNvPr>
          <p:cNvSpPr txBox="1"/>
          <p:nvPr/>
        </p:nvSpPr>
        <p:spPr>
          <a:xfrm>
            <a:off x="6651056" y="1347537"/>
            <a:ext cx="4826323" cy="2031325"/>
          </a:xfrm>
          <a:prstGeom prst="rect">
            <a:avLst/>
          </a:prstGeom>
          <a:noFill/>
        </p:spPr>
        <p:txBody>
          <a:bodyPr wrap="square" rtlCol="0">
            <a:spAutoFit/>
          </a:bodyPr>
          <a:lstStyle/>
          <a:p>
            <a:r>
              <a:rPr lang="en-GB" u="sng" dirty="0"/>
              <a:t>Child rights-based approach:</a:t>
            </a:r>
          </a:p>
          <a:p>
            <a:endParaRPr lang="en-GB" dirty="0"/>
          </a:p>
          <a:p>
            <a:pPr marL="285750" indent="-285750">
              <a:buFont typeface="Arial" panose="020B0604020202020204" pitchFamily="34" charset="0"/>
              <a:buChar char="•"/>
            </a:pPr>
            <a:r>
              <a:rPr lang="en-GB" dirty="0"/>
              <a:t>UN Convention on the Rights of the Child (1989), particularly Art. 38, Art. 39, Art. 12</a:t>
            </a:r>
          </a:p>
          <a:p>
            <a:pPr marL="285750" indent="-285750">
              <a:buFont typeface="Arial" panose="020B0604020202020204" pitchFamily="34" charset="0"/>
              <a:buChar char="•"/>
            </a:pPr>
            <a:r>
              <a:rPr lang="en-GB" dirty="0"/>
              <a:t>Optional Protocol to the UN CRC  on the Involvement of Children in Armed Conflict (2000)</a:t>
            </a:r>
            <a:endParaRPr lang="fr-CH" dirty="0"/>
          </a:p>
        </p:txBody>
      </p:sp>
    </p:spTree>
    <p:extLst>
      <p:ext uri="{BB962C8B-B14F-4D97-AF65-F5344CB8AC3E}">
        <p14:creationId xmlns:p14="http://schemas.microsoft.com/office/powerpoint/2010/main" val="380750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1" name="Rectangle 220">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23" name="Group 222">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24" name="Straight Connector 223">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56" name="Right Triangle 255">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7569178-1003-22F4-8C30-C7189C5F2550}"/>
              </a:ext>
            </a:extLst>
          </p:cNvPr>
          <p:cNvSpPr>
            <a:spLocks noGrp="1"/>
          </p:cNvSpPr>
          <p:nvPr>
            <p:ph type="title"/>
          </p:nvPr>
        </p:nvSpPr>
        <p:spPr>
          <a:xfrm>
            <a:off x="264526" y="57116"/>
            <a:ext cx="6792097" cy="677019"/>
          </a:xfrm>
        </p:spPr>
        <p:txBody>
          <a:bodyPr vert="horz" lIns="91440" tIns="45720" rIns="91440" bIns="45720" rtlCol="0" anchor="b">
            <a:normAutofit/>
          </a:bodyPr>
          <a:lstStyle/>
          <a:p>
            <a:r>
              <a:rPr lang="en-US" sz="3200" dirty="0"/>
              <a:t>Ecological systems theory   </a:t>
            </a:r>
          </a:p>
        </p:txBody>
      </p:sp>
      <p:sp>
        <p:nvSpPr>
          <p:cNvPr id="3" name="TextBox 2">
            <a:extLst>
              <a:ext uri="{FF2B5EF4-FFF2-40B4-BE49-F238E27FC236}">
                <a16:creationId xmlns:a16="http://schemas.microsoft.com/office/drawing/2014/main" id="{02D86E9A-785E-F8C6-4B03-92660A6AB181}"/>
              </a:ext>
            </a:extLst>
          </p:cNvPr>
          <p:cNvSpPr txBox="1"/>
          <p:nvPr/>
        </p:nvSpPr>
        <p:spPr>
          <a:xfrm>
            <a:off x="422450" y="904037"/>
            <a:ext cx="4038652" cy="6215633"/>
          </a:xfrm>
          <a:prstGeom prst="rect">
            <a:avLst/>
          </a:prstGeom>
        </p:spPr>
        <p:txBody>
          <a:bodyPr vert="horz" lIns="91440" tIns="45720" rIns="91440" bIns="45720" rtlCol="0">
            <a:normAutofit fontScale="47500" lnSpcReduction="20000"/>
          </a:bodyPr>
          <a:lstStyle/>
          <a:p>
            <a:pPr indent="-228600">
              <a:lnSpc>
                <a:spcPct val="110000"/>
              </a:lnSpc>
              <a:spcAft>
                <a:spcPts val="600"/>
              </a:spcAft>
              <a:buClr>
                <a:schemeClr val="tx2">
                  <a:lumMod val="50000"/>
                  <a:lumOff val="50000"/>
                </a:schemeClr>
              </a:buClr>
              <a:buSzPct val="75000"/>
              <a:buFont typeface="Wingdings" panose="05000000000000000000" pitchFamily="2" charset="2"/>
              <a:buChar char="§"/>
            </a:pPr>
            <a:endParaRPr lang="en-US" sz="3800" dirty="0">
              <a:solidFill>
                <a:schemeClr val="tx2"/>
              </a:solidFill>
            </a:endParaRPr>
          </a:p>
          <a:p>
            <a:pPr marL="342900" lvl="0" indent="-228600">
              <a:lnSpc>
                <a:spcPct val="110000"/>
              </a:lnSpc>
              <a:spcAft>
                <a:spcPts val="600"/>
              </a:spcAft>
              <a:buClr>
                <a:schemeClr val="tx2">
                  <a:lumMod val="50000"/>
                  <a:lumOff val="50000"/>
                </a:schemeClr>
              </a:buClr>
              <a:buSzPct val="75000"/>
              <a:buFont typeface="Wingdings" panose="05000000000000000000" pitchFamily="2" charset="2"/>
              <a:buChar char="§"/>
            </a:pPr>
            <a:r>
              <a:rPr lang="en-GB" sz="3800" dirty="0"/>
              <a:t>The ecology of human development is conceptualized as a life-long accommodation between the individual, the changing immediate environment, and the larger formal and informal social contexts (Bronfenbrenner 1997).  </a:t>
            </a:r>
          </a:p>
          <a:p>
            <a:pPr marL="342900" lvl="0" indent="-228600">
              <a:lnSpc>
                <a:spcPct val="110000"/>
              </a:lnSpc>
              <a:spcAft>
                <a:spcPts val="600"/>
              </a:spcAft>
              <a:buClr>
                <a:schemeClr val="tx2">
                  <a:lumMod val="50000"/>
                  <a:lumOff val="50000"/>
                </a:schemeClr>
              </a:buClr>
              <a:buSzPct val="75000"/>
              <a:buFont typeface="Wingdings" panose="05000000000000000000" pitchFamily="2" charset="2"/>
              <a:buChar char="§"/>
            </a:pPr>
            <a:endParaRPr lang="en-GB" sz="3800" dirty="0"/>
          </a:p>
          <a:p>
            <a:pPr marL="342900" lvl="0" indent="-228600">
              <a:lnSpc>
                <a:spcPct val="110000"/>
              </a:lnSpc>
              <a:spcAft>
                <a:spcPts val="600"/>
              </a:spcAft>
              <a:buClr>
                <a:schemeClr val="tx2">
                  <a:lumMod val="50000"/>
                  <a:lumOff val="50000"/>
                </a:schemeClr>
              </a:buClr>
              <a:buSzPct val="75000"/>
              <a:buFont typeface="Wingdings" panose="05000000000000000000" pitchFamily="2" charset="2"/>
              <a:buChar char="§"/>
            </a:pPr>
            <a:r>
              <a:rPr lang="en-GB" sz="3800" dirty="0"/>
              <a:t>Ecological systems theory currently underpins international child protection policy and practice (</a:t>
            </a:r>
            <a:r>
              <a:rPr lang="en-GB" sz="3800" dirty="0" err="1"/>
              <a:t>Wulczyn</a:t>
            </a:r>
            <a:r>
              <a:rPr lang="en-GB" sz="3800" dirty="0"/>
              <a:t> et al. 2010), guiding child protection in humanitarian settings (The Alliance for Child Protection in Humanitarian Action 2019) which was the drive for including it as the theoretical lens.</a:t>
            </a:r>
            <a:endParaRPr lang="en-US" sz="3800" dirty="0"/>
          </a:p>
          <a:p>
            <a:pPr marL="285750" indent="-228600">
              <a:lnSpc>
                <a:spcPct val="110000"/>
              </a:lnSpc>
              <a:spcAft>
                <a:spcPts val="600"/>
              </a:spcAft>
              <a:buClr>
                <a:schemeClr val="tx2">
                  <a:lumMod val="50000"/>
                  <a:lumOff val="50000"/>
                </a:schemeClr>
              </a:buClr>
              <a:buSzPct val="75000"/>
              <a:buFont typeface="Wingdings" panose="05000000000000000000" pitchFamily="2" charset="2"/>
              <a:buChar char="§"/>
            </a:pPr>
            <a:endParaRPr lang="en-US" dirty="0">
              <a:solidFill>
                <a:schemeClr val="tx2"/>
              </a:solidFill>
            </a:endParaRPr>
          </a:p>
        </p:txBody>
      </p:sp>
      <p:pic>
        <p:nvPicPr>
          <p:cNvPr id="4" name="Picture 3" descr="A picture containing device&#10;&#10;Description automatically generated">
            <a:extLst>
              <a:ext uri="{FF2B5EF4-FFF2-40B4-BE49-F238E27FC236}">
                <a16:creationId xmlns:a16="http://schemas.microsoft.com/office/drawing/2014/main" id="{E516560C-6567-1B48-8DA0-E8FC68761EE8}"/>
              </a:ext>
            </a:extLst>
          </p:cNvPr>
          <p:cNvPicPr>
            <a:picLocks noChangeAspect="1"/>
          </p:cNvPicPr>
          <p:nvPr/>
        </p:nvPicPr>
        <p:blipFill>
          <a:blip r:embed="rId2"/>
          <a:stretch>
            <a:fillRect/>
          </a:stretch>
        </p:blipFill>
        <p:spPr>
          <a:xfrm>
            <a:off x="5424832" y="402422"/>
            <a:ext cx="6578258" cy="5655128"/>
          </a:xfrm>
          <a:prstGeom prst="rect">
            <a:avLst/>
          </a:prstGeom>
        </p:spPr>
      </p:pic>
      <p:sp>
        <p:nvSpPr>
          <p:cNvPr id="5" name="TextBox 4">
            <a:extLst>
              <a:ext uri="{FF2B5EF4-FFF2-40B4-BE49-F238E27FC236}">
                <a16:creationId xmlns:a16="http://schemas.microsoft.com/office/drawing/2014/main" id="{44A3BFF4-05D5-DD8C-589C-D0D944AD106B}"/>
              </a:ext>
            </a:extLst>
          </p:cNvPr>
          <p:cNvSpPr txBox="1"/>
          <p:nvPr/>
        </p:nvSpPr>
        <p:spPr>
          <a:xfrm>
            <a:off x="6295697" y="6162941"/>
            <a:ext cx="5395412" cy="461665"/>
          </a:xfrm>
          <a:prstGeom prst="rect">
            <a:avLst/>
          </a:prstGeom>
          <a:noFill/>
        </p:spPr>
        <p:txBody>
          <a:bodyPr wrap="square" rtlCol="0">
            <a:spAutoFit/>
          </a:bodyPr>
          <a:lstStyle/>
          <a:p>
            <a:r>
              <a:rPr lang="en-GB" sz="1200" dirty="0">
                <a:solidFill>
                  <a:schemeClr val="tx2"/>
                </a:solidFill>
              </a:rPr>
              <a:t>Diagram 1: ECOMAP developed to depict ecological systems perspective (Guy-Evans 2020)</a:t>
            </a:r>
            <a:endParaRPr lang="fr-CH" sz="1200" dirty="0">
              <a:solidFill>
                <a:schemeClr val="tx2"/>
              </a:solidFill>
            </a:endParaRPr>
          </a:p>
        </p:txBody>
      </p:sp>
    </p:spTree>
    <p:extLst>
      <p:ext uri="{BB962C8B-B14F-4D97-AF65-F5344CB8AC3E}">
        <p14:creationId xmlns:p14="http://schemas.microsoft.com/office/powerpoint/2010/main" val="1765720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7" name="Group 12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8" name="Straight Connector 127">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0" name="Right Triangle 159">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2" name="Rectangle 161">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64" name="Freeform: Shape 163">
            <a:extLst>
              <a:ext uri="{FF2B5EF4-FFF2-40B4-BE49-F238E27FC236}">
                <a16:creationId xmlns:a16="http://schemas.microsoft.com/office/drawing/2014/main" id="{DD5B1FFE-F94F-4D15-8DF0-16558755F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7"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5" name="Group 214">
            <a:extLst>
              <a:ext uri="{FF2B5EF4-FFF2-40B4-BE49-F238E27FC236}">
                <a16:creationId xmlns:a16="http://schemas.microsoft.com/office/drawing/2014/main" id="{20BEF124-51AA-4E93-80BE-A505FBC283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7" name="Straight Connector 166">
              <a:extLst>
                <a:ext uri="{FF2B5EF4-FFF2-40B4-BE49-F238E27FC236}">
                  <a16:creationId xmlns:a16="http://schemas.microsoft.com/office/drawing/2014/main" id="{1CB7DD01-D102-4059-975F-43EA17EA78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16AEE61-7763-4FB1-89B5-4F4123BD4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2D4A1CE-5EA9-4431-97BD-8E5EFE35C8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460321E-C47F-4254-A5FA-5B18275B9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CF662BA-073B-4181-B753-3DF150673F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C88FF9D-10D3-4F7A-88F0-A0EBC4D654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6B83311-827D-41DD-8C78-21861CADC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E90578F-08F9-48C0-A14B-8923BDA7F4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433AFD6-92B4-4FB6-8E60-0B0580A908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E5E0FE3-B1C9-4160-8057-4F5E202EBA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F6BB25E-C93A-42B8-8ED5-34D62AA1A6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FF65E0B-172C-40E5-AB66-9D718D1065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57D8268-8D36-41F5-B241-4241FE75E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2AE423C-9EAE-48FE-ADCF-AA73C39A8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BBE40C1-0417-4B5B-85C9-D19D1CBFDB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6C34153-C20D-4CA5-B2D8-6E5C24A542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135268F-E9A8-4F13-AFA5-585BEB1E86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025137B-59DF-4721-B5C1-A3721B9EC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FC2B378-8386-4C68-9CB0-F7AC9FEB20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94C46AE-10D8-45E0-B366-AF049B00CE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8CF94F5-A88C-47C6-8EEA-4C1883EB5E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229AFF5-5E80-4E8B-9D3D-7C8C04251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590CE47-4B25-4EAA-8807-0B66F9237D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3CCCCAB-336C-4623-AB5A-2BB6CA03FE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DDE4FD0-E730-462D-8BA4-3D1344AF4F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15376A8-0B14-49FC-B291-D621A8C2A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2AEA86C-BCE4-4BE9-950D-56709D2B90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F26C89A-6CC8-4CC6-94B3-6D93AD7BAA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5D401C0-FFAB-49F4-A40B-4FC31739E7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F2C728A-51E5-4299-958B-7BA11BBA3F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F2402A0-30A8-439F-9E1F-2BECA15D7A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7569178-1003-22F4-8C30-C7189C5F2550}"/>
              </a:ext>
            </a:extLst>
          </p:cNvPr>
          <p:cNvSpPr>
            <a:spLocks noGrp="1"/>
          </p:cNvSpPr>
          <p:nvPr>
            <p:ph type="title"/>
          </p:nvPr>
        </p:nvSpPr>
        <p:spPr>
          <a:xfrm>
            <a:off x="660053" y="268143"/>
            <a:ext cx="10349809" cy="1228692"/>
          </a:xfrm>
        </p:spPr>
        <p:txBody>
          <a:bodyPr vert="horz" lIns="91440" tIns="45720" rIns="91440" bIns="45720" rtlCol="0" anchor="t">
            <a:normAutofit/>
          </a:bodyPr>
          <a:lstStyle/>
          <a:p>
            <a:r>
              <a:rPr lang="en-US" sz="3600" dirty="0"/>
              <a:t>Research questions:  </a:t>
            </a:r>
          </a:p>
        </p:txBody>
      </p:sp>
      <p:sp>
        <p:nvSpPr>
          <p:cNvPr id="199" name="Right Triangle 198">
            <a:extLst>
              <a:ext uri="{FF2B5EF4-FFF2-40B4-BE49-F238E27FC236}">
                <a16:creationId xmlns:a16="http://schemas.microsoft.com/office/drawing/2014/main" id="{592AC99E-ADE8-429A-A4E4-4C1BCA76F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5" y="98844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02D86E9A-785E-F8C6-4B03-92660A6AB181}"/>
              </a:ext>
            </a:extLst>
          </p:cNvPr>
          <p:cNvSpPr txBox="1"/>
          <p:nvPr/>
        </p:nvSpPr>
        <p:spPr>
          <a:xfrm>
            <a:off x="655212" y="1253881"/>
            <a:ext cx="10670603" cy="3241913"/>
          </a:xfrm>
          <a:prstGeom prst="rect">
            <a:avLst/>
          </a:prstGeom>
          <a:noFill/>
        </p:spPr>
        <p:txBody>
          <a:bodyPr wrap="square" rtlCol="0">
            <a:spAutoFit/>
          </a:bodyPr>
          <a:lstStyle/>
          <a:p>
            <a:endParaRPr lang="en-GB" dirty="0"/>
          </a:p>
          <a:p>
            <a:pPr marL="342900" lvl="0" indent="-342900" algn="just">
              <a:lnSpc>
                <a:spcPct val="150000"/>
              </a:lnSpc>
              <a:buFont typeface="Symbol" panose="05050102010706020507" pitchFamily="18" charset="2"/>
              <a:buChar char=""/>
            </a:pPr>
            <a:r>
              <a:rPr lang="en-GB" dirty="0"/>
              <a:t>Applying an ecological systems framework, what are the contributing factors of girl soldiering in Africa? </a:t>
            </a:r>
            <a:endParaRPr lang="fr-CH" dirty="0"/>
          </a:p>
          <a:p>
            <a:pPr marL="342900" lvl="0" indent="-342900" algn="just">
              <a:lnSpc>
                <a:spcPct val="150000"/>
              </a:lnSpc>
              <a:buFont typeface="Symbol" panose="05050102010706020507" pitchFamily="18" charset="2"/>
              <a:buChar char=""/>
            </a:pPr>
            <a:r>
              <a:rPr lang="en-GB" dirty="0"/>
              <a:t>Using an ecological systems perspective, what are the consequences of girl soldiering in Africa? </a:t>
            </a:r>
            <a:endParaRPr lang="fr-CH" dirty="0"/>
          </a:p>
          <a:p>
            <a:pPr marL="342900" lvl="0" indent="-342900" algn="just">
              <a:lnSpc>
                <a:spcPct val="150000"/>
              </a:lnSpc>
              <a:buFont typeface="Symbol" panose="05050102010706020507" pitchFamily="18" charset="2"/>
              <a:buChar char=""/>
            </a:pPr>
            <a:r>
              <a:rPr lang="en-GB" dirty="0"/>
              <a:t>Using an ecological systems lens, what are the current prevention and response measures to girl soldiering in Africa? </a:t>
            </a:r>
            <a:endParaRPr lang="fr-CH" dirty="0"/>
          </a:p>
          <a:p>
            <a:pPr marL="502920" algn="just">
              <a:lnSpc>
                <a:spcPct val="150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fr-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623904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7" name="Group 12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8" name="Straight Connector 127">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0" name="Right Triangle 159">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2" name="Rectangle 161">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64" name="Freeform: Shape 163">
            <a:extLst>
              <a:ext uri="{FF2B5EF4-FFF2-40B4-BE49-F238E27FC236}">
                <a16:creationId xmlns:a16="http://schemas.microsoft.com/office/drawing/2014/main" id="{DD5B1FFE-F94F-4D15-8DF0-16558755F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7"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5" name="Group 214">
            <a:extLst>
              <a:ext uri="{FF2B5EF4-FFF2-40B4-BE49-F238E27FC236}">
                <a16:creationId xmlns:a16="http://schemas.microsoft.com/office/drawing/2014/main" id="{20BEF124-51AA-4E93-80BE-A505FBC283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7" name="Straight Connector 166">
              <a:extLst>
                <a:ext uri="{FF2B5EF4-FFF2-40B4-BE49-F238E27FC236}">
                  <a16:creationId xmlns:a16="http://schemas.microsoft.com/office/drawing/2014/main" id="{1CB7DD01-D102-4059-975F-43EA17EA78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16AEE61-7763-4FB1-89B5-4F4123BD4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2D4A1CE-5EA9-4431-97BD-8E5EFE35C8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460321E-C47F-4254-A5FA-5B18275B9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CF662BA-073B-4181-B753-3DF150673F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C88FF9D-10D3-4F7A-88F0-A0EBC4D654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6B83311-827D-41DD-8C78-21861CADC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E90578F-08F9-48C0-A14B-8923BDA7F4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433AFD6-92B4-4FB6-8E60-0B0580A908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E5E0FE3-B1C9-4160-8057-4F5E202EBA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F6BB25E-C93A-42B8-8ED5-34D62AA1A6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FF65E0B-172C-40E5-AB66-9D718D1065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57D8268-8D36-41F5-B241-4241FE75E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2AE423C-9EAE-48FE-ADCF-AA73C39A8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BBE40C1-0417-4B5B-85C9-D19D1CBFDB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6C34153-C20D-4CA5-B2D8-6E5C24A542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135268F-E9A8-4F13-AFA5-585BEB1E86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025137B-59DF-4721-B5C1-A3721B9EC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FC2B378-8386-4C68-9CB0-F7AC9FEB20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94C46AE-10D8-45E0-B366-AF049B00CE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8CF94F5-A88C-47C6-8EEA-4C1883EB5E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229AFF5-5E80-4E8B-9D3D-7C8C04251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590CE47-4B25-4EAA-8807-0B66F9237D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3CCCCAB-336C-4623-AB5A-2BB6CA03FE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DDE4FD0-E730-462D-8BA4-3D1344AF4F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15376A8-0B14-49FC-B291-D621A8C2A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2AEA86C-BCE4-4BE9-950D-56709D2B90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F26C89A-6CC8-4CC6-94B3-6D93AD7BAA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5D401C0-FFAB-49F4-A40B-4FC31739E7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F2C728A-51E5-4299-958B-7BA11BBA3F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F2402A0-30A8-439F-9E1F-2BECA15D7A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7569178-1003-22F4-8C30-C7189C5F2550}"/>
              </a:ext>
            </a:extLst>
          </p:cNvPr>
          <p:cNvSpPr>
            <a:spLocks noGrp="1"/>
          </p:cNvSpPr>
          <p:nvPr>
            <p:ph type="title"/>
          </p:nvPr>
        </p:nvSpPr>
        <p:spPr>
          <a:xfrm>
            <a:off x="660053" y="268143"/>
            <a:ext cx="10349809" cy="1228692"/>
          </a:xfrm>
        </p:spPr>
        <p:txBody>
          <a:bodyPr vert="horz" lIns="91440" tIns="45720" rIns="91440" bIns="45720" rtlCol="0" anchor="t">
            <a:normAutofit/>
          </a:bodyPr>
          <a:lstStyle/>
          <a:p>
            <a:r>
              <a:rPr lang="en-US" sz="3600" dirty="0"/>
              <a:t>Methodology:  </a:t>
            </a:r>
          </a:p>
        </p:txBody>
      </p:sp>
      <p:sp>
        <p:nvSpPr>
          <p:cNvPr id="199" name="Right Triangle 198">
            <a:extLst>
              <a:ext uri="{FF2B5EF4-FFF2-40B4-BE49-F238E27FC236}">
                <a16:creationId xmlns:a16="http://schemas.microsoft.com/office/drawing/2014/main" id="{592AC99E-ADE8-429A-A4E4-4C1BCA76F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5" y="98844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02D86E9A-785E-F8C6-4B03-92660A6AB181}"/>
              </a:ext>
            </a:extLst>
          </p:cNvPr>
          <p:cNvSpPr txBox="1"/>
          <p:nvPr/>
        </p:nvSpPr>
        <p:spPr>
          <a:xfrm>
            <a:off x="655213" y="1253881"/>
            <a:ext cx="5638908" cy="4385816"/>
          </a:xfrm>
          <a:prstGeom prst="rect">
            <a:avLst/>
          </a:prstGeom>
          <a:noFill/>
        </p:spPr>
        <p:txBody>
          <a:bodyPr wrap="square" rtlCol="0">
            <a:spAutoFit/>
          </a:bodyPr>
          <a:lstStyle/>
          <a:p>
            <a:endParaRPr lang="en-GB" dirty="0"/>
          </a:p>
          <a:p>
            <a:pPr marL="342900" lvl="0" indent="-342900" algn="just">
              <a:lnSpc>
                <a:spcPct val="150000"/>
              </a:lnSpc>
              <a:buFont typeface="Symbol" panose="05050102010706020507" pitchFamily="18" charset="2"/>
              <a:buChar char=""/>
            </a:pPr>
            <a:r>
              <a:rPr lang="en-GB" dirty="0"/>
              <a:t>Secondary data analysis</a:t>
            </a:r>
          </a:p>
          <a:p>
            <a:pPr marL="342900" lvl="0" indent="-342900" algn="just">
              <a:lnSpc>
                <a:spcPct val="150000"/>
              </a:lnSpc>
              <a:buFont typeface="Symbol" panose="05050102010706020507" pitchFamily="18" charset="2"/>
              <a:buChar char=""/>
            </a:pPr>
            <a:r>
              <a:rPr lang="en-GB" dirty="0"/>
              <a:t>Literature search through the EBSCOhost Academic Complete database, Google Scholar, the Alliance for Child Protection in Humanitarian Action, chain referencing </a:t>
            </a:r>
          </a:p>
          <a:p>
            <a:pPr marL="342900" lvl="0" indent="-342900" algn="just">
              <a:lnSpc>
                <a:spcPct val="150000"/>
              </a:lnSpc>
              <a:buFont typeface="Symbol" panose="05050102010706020507" pitchFamily="18" charset="2"/>
              <a:buChar char=""/>
            </a:pPr>
            <a:r>
              <a:rPr lang="en-GB" dirty="0"/>
              <a:t>Year range 2000-2023</a:t>
            </a:r>
          </a:p>
          <a:p>
            <a:pPr marL="342900" lvl="0" indent="-342900" algn="just">
              <a:lnSpc>
                <a:spcPct val="150000"/>
              </a:lnSpc>
              <a:buFont typeface="Symbol" panose="05050102010706020507" pitchFamily="18" charset="2"/>
              <a:buChar char=""/>
            </a:pPr>
            <a:r>
              <a:rPr lang="en-GB" dirty="0"/>
              <a:t>Geographical scope limited to African countries</a:t>
            </a:r>
          </a:p>
          <a:p>
            <a:pPr marL="342900" lvl="0" indent="-342900" algn="just">
              <a:lnSpc>
                <a:spcPct val="150000"/>
              </a:lnSpc>
              <a:buFont typeface="Symbol" panose="05050102010706020507" pitchFamily="18" charset="2"/>
              <a:buChar char=""/>
            </a:pPr>
            <a:r>
              <a:rPr lang="en-GB" dirty="0"/>
              <a:t>Peer-reviewed works published in English </a:t>
            </a:r>
          </a:p>
          <a:p>
            <a:pPr marL="342900" lvl="0" indent="-342900" algn="just">
              <a:lnSpc>
                <a:spcPct val="150000"/>
              </a:lnSpc>
              <a:buFont typeface="Symbol" panose="05050102010706020507" pitchFamily="18" charset="2"/>
              <a:buChar char=""/>
            </a:pPr>
            <a:r>
              <a:rPr lang="en-GB" dirty="0"/>
              <a:t>Discussion of findings through a gender lens  </a:t>
            </a:r>
            <a:endParaRPr lang="fr-CH" dirty="0"/>
          </a:p>
          <a:p>
            <a:pPr marL="285750" indent="-285750">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BB5D98FE-9C02-62F3-5E9D-6BA42FC67CE7}"/>
              </a:ext>
            </a:extLst>
          </p:cNvPr>
          <p:cNvSpPr txBox="1"/>
          <p:nvPr/>
        </p:nvSpPr>
        <p:spPr>
          <a:xfrm>
            <a:off x="7613583" y="870751"/>
            <a:ext cx="3863798" cy="5078313"/>
          </a:xfrm>
          <a:prstGeom prst="rect">
            <a:avLst/>
          </a:prstGeom>
          <a:noFill/>
        </p:spPr>
        <p:txBody>
          <a:bodyPr wrap="square" rtlCol="0">
            <a:spAutoFit/>
          </a:bodyPr>
          <a:lstStyle/>
          <a:p>
            <a:r>
              <a:rPr lang="en-GB" sz="1600" b="1" u="sng" dirty="0">
                <a:solidFill>
                  <a:schemeClr val="accent1">
                    <a:lumMod val="75000"/>
                  </a:schemeClr>
                </a:solidFill>
              </a:rPr>
              <a:t>Cumulatively these studies:</a:t>
            </a:r>
          </a:p>
          <a:p>
            <a:endParaRPr lang="en-GB" sz="1600" b="1" dirty="0">
              <a:solidFill>
                <a:schemeClr val="accent1">
                  <a:lumMod val="75000"/>
                </a:schemeClr>
              </a:solidFill>
            </a:endParaRPr>
          </a:p>
          <a:p>
            <a:pPr marL="285750" indent="-285750">
              <a:buFont typeface="Wingdings" panose="05000000000000000000" pitchFamily="2" charset="2"/>
              <a:buChar char="ü"/>
            </a:pPr>
            <a:r>
              <a:rPr lang="en-GB" sz="1600" dirty="0">
                <a:solidFill>
                  <a:schemeClr val="accent1">
                    <a:lumMod val="75000"/>
                  </a:schemeClr>
                </a:solidFill>
              </a:rPr>
              <a:t>Overwhelmingly authored by researchers from and/or funded by institutions based in the Global North </a:t>
            </a:r>
          </a:p>
          <a:p>
            <a:endParaRPr lang="en-GB" sz="1600" dirty="0">
              <a:solidFill>
                <a:schemeClr val="accent1">
                  <a:lumMod val="75000"/>
                </a:schemeClr>
              </a:solidFill>
            </a:endParaRPr>
          </a:p>
          <a:p>
            <a:pPr marL="285750" indent="-285750">
              <a:buFont typeface="Wingdings" panose="05000000000000000000" pitchFamily="2" charset="2"/>
              <a:buChar char="ü"/>
            </a:pPr>
            <a:r>
              <a:rPr lang="en-GB" sz="1600" dirty="0">
                <a:solidFill>
                  <a:schemeClr val="accent1">
                    <a:lumMod val="75000"/>
                  </a:schemeClr>
                </a:solidFill>
              </a:rPr>
              <a:t>Limited investigation of contributing factors from girls’ own perspectives </a:t>
            </a:r>
          </a:p>
          <a:p>
            <a:endParaRPr lang="en-GB" sz="1600" dirty="0">
              <a:solidFill>
                <a:schemeClr val="accent1">
                  <a:lumMod val="75000"/>
                </a:schemeClr>
              </a:solidFill>
            </a:endParaRPr>
          </a:p>
          <a:p>
            <a:pPr marL="285750" indent="-285750">
              <a:buFont typeface="Wingdings" panose="05000000000000000000" pitchFamily="2" charset="2"/>
              <a:buChar char="ü"/>
            </a:pPr>
            <a:r>
              <a:rPr lang="en-GB" sz="1600" dirty="0">
                <a:solidFill>
                  <a:schemeClr val="accent1">
                    <a:lumMod val="75000"/>
                  </a:schemeClr>
                </a:solidFill>
              </a:rPr>
              <a:t>Disproportionate emphasis on girls’ vulnerabilities, difficulties coping and reintegrating </a:t>
            </a:r>
          </a:p>
          <a:p>
            <a:endParaRPr lang="en-GB" sz="1600" dirty="0">
              <a:solidFill>
                <a:schemeClr val="accent1">
                  <a:lumMod val="75000"/>
                </a:schemeClr>
              </a:solidFill>
            </a:endParaRPr>
          </a:p>
          <a:p>
            <a:pPr marL="285750" indent="-285750">
              <a:buFont typeface="Wingdings" panose="05000000000000000000" pitchFamily="2" charset="2"/>
              <a:buChar char="ü"/>
            </a:pPr>
            <a:r>
              <a:rPr lang="en-GB" sz="1600" dirty="0">
                <a:solidFill>
                  <a:schemeClr val="accent1">
                    <a:lumMod val="75000"/>
                  </a:schemeClr>
                </a:solidFill>
              </a:rPr>
              <a:t>A dearth of longitudinal studies </a:t>
            </a:r>
          </a:p>
          <a:p>
            <a:endParaRPr lang="en-GB" sz="1600" dirty="0">
              <a:solidFill>
                <a:schemeClr val="accent1">
                  <a:lumMod val="75000"/>
                </a:schemeClr>
              </a:solidFill>
            </a:endParaRPr>
          </a:p>
          <a:p>
            <a:pPr marL="285750" indent="-285750">
              <a:buFont typeface="Wingdings" panose="05000000000000000000" pitchFamily="2" charset="2"/>
              <a:buChar char="ü"/>
            </a:pPr>
            <a:r>
              <a:rPr lang="en-GB" sz="1600" dirty="0">
                <a:solidFill>
                  <a:schemeClr val="accent1">
                    <a:lumMod val="75000"/>
                  </a:schemeClr>
                </a:solidFill>
              </a:rPr>
              <a:t>A lack of investigation into prevention measures </a:t>
            </a:r>
          </a:p>
          <a:p>
            <a:endParaRPr lang="en-GB" dirty="0"/>
          </a:p>
          <a:p>
            <a:r>
              <a:rPr lang="en-GB" dirty="0"/>
              <a:t> </a:t>
            </a:r>
            <a:endParaRPr lang="fr-CH" dirty="0"/>
          </a:p>
        </p:txBody>
      </p:sp>
    </p:spTree>
    <p:extLst>
      <p:ext uri="{BB962C8B-B14F-4D97-AF65-F5344CB8AC3E}">
        <p14:creationId xmlns:p14="http://schemas.microsoft.com/office/powerpoint/2010/main" val="3850246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7" name="Group 12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8" name="Straight Connector 127">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0" name="Right Triangle 159">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2" name="Rectangle 161">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64" name="Freeform: Shape 163">
            <a:extLst>
              <a:ext uri="{FF2B5EF4-FFF2-40B4-BE49-F238E27FC236}">
                <a16:creationId xmlns:a16="http://schemas.microsoft.com/office/drawing/2014/main" id="{DD5B1FFE-F94F-4D15-8DF0-16558755F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7"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5" name="Group 214">
            <a:extLst>
              <a:ext uri="{FF2B5EF4-FFF2-40B4-BE49-F238E27FC236}">
                <a16:creationId xmlns:a16="http://schemas.microsoft.com/office/drawing/2014/main" id="{20BEF124-51AA-4E93-80BE-A505FBC283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7" name="Straight Connector 166">
              <a:extLst>
                <a:ext uri="{FF2B5EF4-FFF2-40B4-BE49-F238E27FC236}">
                  <a16:creationId xmlns:a16="http://schemas.microsoft.com/office/drawing/2014/main" id="{1CB7DD01-D102-4059-975F-43EA17EA78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16AEE61-7763-4FB1-89B5-4F4123BD4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2D4A1CE-5EA9-4431-97BD-8E5EFE35C8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460321E-C47F-4254-A5FA-5B18275B9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CF662BA-073B-4181-B753-3DF150673F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C88FF9D-10D3-4F7A-88F0-A0EBC4D654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6B83311-827D-41DD-8C78-21861CADC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E90578F-08F9-48C0-A14B-8923BDA7F4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433AFD6-92B4-4FB6-8E60-0B0580A908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E5E0FE3-B1C9-4160-8057-4F5E202EBA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F6BB25E-C93A-42B8-8ED5-34D62AA1A6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FF65E0B-172C-40E5-AB66-9D718D1065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57D8268-8D36-41F5-B241-4241FE75E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2AE423C-9EAE-48FE-ADCF-AA73C39A8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BBE40C1-0417-4B5B-85C9-D19D1CBFDB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6C34153-C20D-4CA5-B2D8-6E5C24A542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135268F-E9A8-4F13-AFA5-585BEB1E86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025137B-59DF-4721-B5C1-A3721B9EC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FC2B378-8386-4C68-9CB0-F7AC9FEB20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94C46AE-10D8-45E0-B366-AF049B00CE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8CF94F5-A88C-47C6-8EEA-4C1883EB5E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229AFF5-5E80-4E8B-9D3D-7C8C04251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590CE47-4B25-4EAA-8807-0B66F9237D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3CCCCAB-336C-4623-AB5A-2BB6CA03FE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DDE4FD0-E730-462D-8BA4-3D1344AF4F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15376A8-0B14-49FC-B291-D621A8C2A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2AEA86C-BCE4-4BE9-950D-56709D2B90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F26C89A-6CC8-4CC6-94B3-6D93AD7BAA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5D401C0-FFAB-49F4-A40B-4FC31739E7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F2C728A-51E5-4299-958B-7BA11BBA3F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F2402A0-30A8-439F-9E1F-2BECA15D7A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7569178-1003-22F4-8C30-C7189C5F2550}"/>
              </a:ext>
            </a:extLst>
          </p:cNvPr>
          <p:cNvSpPr>
            <a:spLocks noGrp="1"/>
          </p:cNvSpPr>
          <p:nvPr>
            <p:ph type="title"/>
          </p:nvPr>
        </p:nvSpPr>
        <p:spPr>
          <a:xfrm>
            <a:off x="172872" y="268143"/>
            <a:ext cx="11800721" cy="1228692"/>
          </a:xfrm>
        </p:spPr>
        <p:txBody>
          <a:bodyPr vert="horz" lIns="91440" tIns="45720" rIns="91440" bIns="45720" rtlCol="0" anchor="t">
            <a:normAutofit/>
          </a:bodyPr>
          <a:lstStyle/>
          <a:p>
            <a:r>
              <a:rPr lang="en-US" sz="3600" dirty="0"/>
              <a:t>To bear in mind throughout the presentation:   </a:t>
            </a:r>
          </a:p>
        </p:txBody>
      </p:sp>
      <p:sp>
        <p:nvSpPr>
          <p:cNvPr id="199" name="Right Triangle 198">
            <a:extLst>
              <a:ext uri="{FF2B5EF4-FFF2-40B4-BE49-F238E27FC236}">
                <a16:creationId xmlns:a16="http://schemas.microsoft.com/office/drawing/2014/main" id="{592AC99E-ADE8-429A-A4E4-4C1BCA76F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5" y="98844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02D86E9A-785E-F8C6-4B03-92660A6AB181}"/>
              </a:ext>
            </a:extLst>
          </p:cNvPr>
          <p:cNvSpPr txBox="1"/>
          <p:nvPr/>
        </p:nvSpPr>
        <p:spPr>
          <a:xfrm>
            <a:off x="207505" y="968114"/>
            <a:ext cx="11313610" cy="5355312"/>
          </a:xfrm>
          <a:prstGeom prst="rect">
            <a:avLst/>
          </a:prstGeom>
          <a:noFill/>
        </p:spPr>
        <p:txBody>
          <a:bodyPr wrap="square" rtlCol="0">
            <a:spAutoFit/>
          </a:bodyPr>
          <a:lstStyle/>
          <a:p>
            <a:endParaRPr lang="en-GB" dirty="0"/>
          </a:p>
          <a:p>
            <a:pPr marL="285750" indent="-285750">
              <a:buFont typeface="Arial" panose="020B0604020202020204" pitchFamily="34" charset="0"/>
              <a:buChar char="•"/>
            </a:pPr>
            <a:r>
              <a:rPr lang="en-GB" dirty="0"/>
              <a:t>There are inherent difficulties in straightforwardly placing contextual facts in any given system. </a:t>
            </a:r>
          </a:p>
          <a:p>
            <a:endParaRPr lang="en-GB" dirty="0"/>
          </a:p>
          <a:p>
            <a:pPr marL="285750" indent="-285750">
              <a:buFont typeface="Arial" panose="020B0604020202020204" pitchFamily="34" charset="0"/>
              <a:buChar char="•"/>
            </a:pPr>
            <a:r>
              <a:rPr lang="en-GB" dirty="0"/>
              <a:t>The lived realities of conflict-affected girls differ greatly both across and within national contexts (</a:t>
            </a:r>
            <a:r>
              <a:rPr lang="en-GB" dirty="0" err="1"/>
              <a:t>Denov</a:t>
            </a:r>
            <a:r>
              <a:rPr lang="en-GB" dirty="0"/>
              <a:t> &amp; Ricard-</a:t>
            </a:r>
            <a:r>
              <a:rPr lang="en-GB" dirty="0" err="1"/>
              <a:t>Guay</a:t>
            </a:r>
            <a:r>
              <a:rPr lang="en-GB" dirty="0"/>
              <a:t> 2013). Former girl soldiers are a heterogenous and diverse cohort (</a:t>
            </a:r>
            <a:r>
              <a:rPr lang="en-GB" dirty="0" err="1"/>
              <a:t>Denov</a:t>
            </a:r>
            <a:r>
              <a:rPr lang="en-GB" dirty="0"/>
              <a:t> &amp; Ricard </a:t>
            </a:r>
            <a:r>
              <a:rPr lang="en-GB" dirty="0" err="1"/>
              <a:t>Guay</a:t>
            </a:r>
            <a:r>
              <a:rPr lang="en-GB" dirty="0"/>
              <a:t> 2013) </a:t>
            </a:r>
            <a:r>
              <a:rPr lang="en-US" dirty="0"/>
              <a:t>which </a:t>
            </a:r>
            <a:r>
              <a:rPr lang="en-GB" dirty="0"/>
              <a:t>makes generalizability across contexts and across unique lived experiences highly problematic.</a:t>
            </a:r>
          </a:p>
          <a:p>
            <a:endParaRPr lang="en-GB" dirty="0"/>
          </a:p>
          <a:p>
            <a:pPr marL="285750" indent="-285750">
              <a:buFont typeface="Arial" panose="020B0604020202020204" pitchFamily="34" charset="0"/>
              <a:buChar char="•"/>
            </a:pPr>
            <a:r>
              <a:rPr lang="en-GB" dirty="0"/>
              <a:t>While the concept of voluntary recruitment is much contested (Coomaraswamy 2010, </a:t>
            </a:r>
            <a:r>
              <a:rPr lang="en-GB" dirty="0" err="1"/>
              <a:t>Denov</a:t>
            </a:r>
            <a:r>
              <a:rPr lang="en-GB" dirty="0"/>
              <a:t> &amp; Ricard-</a:t>
            </a:r>
            <a:r>
              <a:rPr lang="en-GB" dirty="0" err="1"/>
              <a:t>Guay</a:t>
            </a:r>
            <a:r>
              <a:rPr lang="en-GB" dirty="0"/>
              <a:t> 2013), it is this </a:t>
            </a:r>
            <a:r>
              <a:rPr lang="en-GB" dirty="0" err="1"/>
              <a:t>blindspot</a:t>
            </a:r>
            <a:r>
              <a:rPr lang="en-GB" dirty="0"/>
              <a:t> of “voluntary” form of girls’ participation that the current analysis is more focused on.</a:t>
            </a:r>
          </a:p>
          <a:p>
            <a:endParaRPr lang="en-GB" dirty="0"/>
          </a:p>
          <a:p>
            <a:pPr marL="285750" indent="-285750">
              <a:buFont typeface="Arial" panose="020B0604020202020204" pitchFamily="34" charset="0"/>
              <a:buChar char="•"/>
            </a:pPr>
            <a:r>
              <a:rPr lang="en-GB" dirty="0"/>
              <a:t>While the scope of this research prevented from engaging in a comprehensive strengths-based analysis, this note of caution is important to keep in mind not to deprive former girl soldiers of their agency and rights-holder status.</a:t>
            </a:r>
          </a:p>
          <a:p>
            <a:endParaRPr lang="en-GB" dirty="0"/>
          </a:p>
          <a:p>
            <a:pPr marL="285750" indent="-285750">
              <a:buFont typeface="Arial" panose="020B0604020202020204" pitchFamily="34" charset="0"/>
              <a:buChar char="•"/>
            </a:pPr>
            <a:r>
              <a:rPr lang="en-GB" dirty="0"/>
              <a:t>There is a dearth of studies relevant to the research questions that employed participatory methods of research with girls’ voices at their </a:t>
            </a:r>
            <a:r>
              <a:rPr lang="uk-UA" dirty="0"/>
              <a:t>centre</a:t>
            </a:r>
            <a:r>
              <a:rPr lang="en-GB" dirty="0"/>
              <a:t>.</a:t>
            </a:r>
          </a:p>
          <a:p>
            <a:endParaRPr lang="en-GB" dirty="0"/>
          </a:p>
        </p:txBody>
      </p:sp>
    </p:spTree>
    <p:extLst>
      <p:ext uri="{BB962C8B-B14F-4D97-AF65-F5344CB8AC3E}">
        <p14:creationId xmlns:p14="http://schemas.microsoft.com/office/powerpoint/2010/main" val="755147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7" name="Group 12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8" name="Straight Connector 127">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0" name="Right Triangle 159">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2" name="Rectangle 161">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64" name="Freeform: Shape 163">
            <a:extLst>
              <a:ext uri="{FF2B5EF4-FFF2-40B4-BE49-F238E27FC236}">
                <a16:creationId xmlns:a16="http://schemas.microsoft.com/office/drawing/2014/main" id="{DD5B1FFE-F94F-4D15-8DF0-16558755F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7"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5" name="Group 214">
            <a:extLst>
              <a:ext uri="{FF2B5EF4-FFF2-40B4-BE49-F238E27FC236}">
                <a16:creationId xmlns:a16="http://schemas.microsoft.com/office/drawing/2014/main" id="{20BEF124-51AA-4E93-80BE-A505FBC283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7" name="Straight Connector 166">
              <a:extLst>
                <a:ext uri="{FF2B5EF4-FFF2-40B4-BE49-F238E27FC236}">
                  <a16:creationId xmlns:a16="http://schemas.microsoft.com/office/drawing/2014/main" id="{1CB7DD01-D102-4059-975F-43EA17EA78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16AEE61-7763-4FB1-89B5-4F4123BD4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2D4A1CE-5EA9-4431-97BD-8E5EFE35C8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460321E-C47F-4254-A5FA-5B18275B9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CF662BA-073B-4181-B753-3DF150673F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C88FF9D-10D3-4F7A-88F0-A0EBC4D654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6B83311-827D-41DD-8C78-21861CADC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E90578F-08F9-48C0-A14B-8923BDA7F4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433AFD6-92B4-4FB6-8E60-0B0580A908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E5E0FE3-B1C9-4160-8057-4F5E202EBA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F6BB25E-C93A-42B8-8ED5-34D62AA1A6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FF65E0B-172C-40E5-AB66-9D718D1065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57D8268-8D36-41F5-B241-4241FE75E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2AE423C-9EAE-48FE-ADCF-AA73C39A8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BBE40C1-0417-4B5B-85C9-D19D1CBFDB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6C34153-C20D-4CA5-B2D8-6E5C24A542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135268F-E9A8-4F13-AFA5-585BEB1E86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025137B-59DF-4721-B5C1-A3721B9EC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FC2B378-8386-4C68-9CB0-F7AC9FEB20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94C46AE-10D8-45E0-B366-AF049B00CE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8CF94F5-A88C-47C6-8EEA-4C1883EB5E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229AFF5-5E80-4E8B-9D3D-7C8C04251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590CE47-4B25-4EAA-8807-0B66F9237D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3CCCCAB-336C-4623-AB5A-2BB6CA03FE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DDE4FD0-E730-462D-8BA4-3D1344AF4F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15376A8-0B14-49FC-B291-D621A8C2A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2AEA86C-BCE4-4BE9-950D-56709D2B90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F26C89A-6CC8-4CC6-94B3-6D93AD7BAA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5D401C0-FFAB-49F4-A40B-4FC31739E7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F2C728A-51E5-4299-958B-7BA11BBA3F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F2402A0-30A8-439F-9E1F-2BECA15D7A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7569178-1003-22F4-8C30-C7189C5F2550}"/>
              </a:ext>
            </a:extLst>
          </p:cNvPr>
          <p:cNvSpPr>
            <a:spLocks noGrp="1"/>
          </p:cNvSpPr>
          <p:nvPr>
            <p:ph type="title"/>
          </p:nvPr>
        </p:nvSpPr>
        <p:spPr>
          <a:xfrm>
            <a:off x="24084" y="107747"/>
            <a:ext cx="11800721" cy="1228692"/>
          </a:xfrm>
        </p:spPr>
        <p:txBody>
          <a:bodyPr vert="horz" lIns="91440" tIns="45720" rIns="91440" bIns="45720" rtlCol="0" anchor="t">
            <a:normAutofit/>
          </a:bodyPr>
          <a:lstStyle/>
          <a:p>
            <a:r>
              <a:rPr lang="en-US" sz="3600" dirty="0"/>
              <a:t>Contributing factors of girl soldiering : </a:t>
            </a:r>
            <a:br>
              <a:rPr lang="en-US" sz="3600" dirty="0"/>
            </a:br>
            <a:r>
              <a:rPr lang="en-US" sz="3600" i="1" dirty="0">
                <a:solidFill>
                  <a:srgbClr val="FF0000"/>
                </a:solidFill>
              </a:rPr>
              <a:t>Microsystem </a:t>
            </a:r>
          </a:p>
        </p:txBody>
      </p:sp>
      <p:sp>
        <p:nvSpPr>
          <p:cNvPr id="199" name="Right Triangle 198">
            <a:extLst>
              <a:ext uri="{FF2B5EF4-FFF2-40B4-BE49-F238E27FC236}">
                <a16:creationId xmlns:a16="http://schemas.microsoft.com/office/drawing/2014/main" id="{592AC99E-ADE8-429A-A4E4-4C1BCA76F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5" y="98844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02D86E9A-785E-F8C6-4B03-92660A6AB181}"/>
              </a:ext>
            </a:extLst>
          </p:cNvPr>
          <p:cNvSpPr txBox="1"/>
          <p:nvPr/>
        </p:nvSpPr>
        <p:spPr>
          <a:xfrm>
            <a:off x="110576" y="1120405"/>
            <a:ext cx="11313610" cy="5909310"/>
          </a:xfrm>
          <a:prstGeom prst="rect">
            <a:avLst/>
          </a:prstGeom>
          <a:noFill/>
        </p:spPr>
        <p:txBody>
          <a:bodyPr wrap="square" rtlCol="0">
            <a:spAutoFit/>
          </a:bodyPr>
          <a:lstStyle/>
          <a:p>
            <a:endParaRPr lang="en-GB" dirty="0"/>
          </a:p>
          <a:p>
            <a:pPr marL="285750" indent="-285750">
              <a:buFont typeface="Arial" panose="020B0604020202020204" pitchFamily="34" charset="0"/>
              <a:buChar char="•"/>
            </a:pPr>
            <a:r>
              <a:rPr lang="en-GB" dirty="0"/>
              <a:t>One of the key themes is the association with girls’ </a:t>
            </a:r>
            <a:r>
              <a:rPr lang="en-GB" b="1" dirty="0">
                <a:solidFill>
                  <a:schemeClr val="accent1">
                    <a:lumMod val="75000"/>
                  </a:schemeClr>
                </a:solidFill>
              </a:rPr>
              <a:t>sense of physical and emotional </a:t>
            </a:r>
            <a:br>
              <a:rPr lang="en-GB" b="1" dirty="0">
                <a:solidFill>
                  <a:schemeClr val="accent1">
                    <a:lumMod val="75000"/>
                  </a:schemeClr>
                </a:solidFill>
              </a:rPr>
            </a:br>
            <a:r>
              <a:rPr lang="en-GB" b="1" dirty="0">
                <a:solidFill>
                  <a:schemeClr val="accent1">
                    <a:lumMod val="75000"/>
                  </a:schemeClr>
                </a:solidFill>
              </a:rPr>
              <a:t>unsafety in their families</a:t>
            </a:r>
          </a:p>
          <a:p>
            <a:pPr marL="742950" lvl="1" indent="-285750">
              <a:buFont typeface="Courier New" panose="02070309020205020404" pitchFamily="49" charset="0"/>
              <a:buChar char="o"/>
            </a:pPr>
            <a:r>
              <a:rPr lang="en-GB" dirty="0"/>
              <a:t>High levels of association between experiences of domestic abuse or exploitation </a:t>
            </a:r>
            <a:br>
              <a:rPr lang="en-GB" dirty="0"/>
            </a:br>
            <a:r>
              <a:rPr lang="en-GB" dirty="0"/>
              <a:t>for girls’ motivations to join armed groups (</a:t>
            </a:r>
            <a:r>
              <a:rPr lang="en-GB" dirty="0" err="1"/>
              <a:t>Keairns</a:t>
            </a:r>
            <a:r>
              <a:rPr lang="en-GB" dirty="0"/>
              <a:t> 2002, Brett 2002, Brett and </a:t>
            </a:r>
            <a:br>
              <a:rPr lang="en-GB" dirty="0"/>
            </a:br>
            <a:r>
              <a:rPr lang="en-GB" dirty="0"/>
              <a:t>Specht 2004, </a:t>
            </a:r>
            <a:r>
              <a:rPr lang="en-GB" dirty="0" err="1"/>
              <a:t>Denov</a:t>
            </a:r>
            <a:r>
              <a:rPr lang="en-GB" dirty="0"/>
              <a:t> &amp; Ricard-</a:t>
            </a:r>
            <a:r>
              <a:rPr lang="en-GB" dirty="0" err="1"/>
              <a:t>Guay</a:t>
            </a:r>
            <a:r>
              <a:rPr lang="en-GB" dirty="0"/>
              <a:t> 2013). </a:t>
            </a:r>
          </a:p>
          <a:p>
            <a:pPr marL="742950" lvl="1" indent="-285750">
              <a:buFont typeface="Courier New" panose="02070309020205020404" pitchFamily="49" charset="0"/>
              <a:buChar char="o"/>
            </a:pPr>
            <a:r>
              <a:rPr lang="en-GB" dirty="0"/>
              <a:t>A microsystem-level violent home environment in its interaction with macrosystem-level discriminatory and exclusionary gendered societal attitudes creates circumstances where girls have few avenues for escape other than joining armed groups (Brett and Specht 2004).</a:t>
            </a:r>
          </a:p>
          <a:p>
            <a:pPr marL="285750" indent="-285750">
              <a:buFont typeface="Arial" panose="020B0604020202020204" pitchFamily="34" charset="0"/>
              <a:buChar char="•"/>
            </a:pPr>
            <a:r>
              <a:rPr lang="en-GB" dirty="0"/>
              <a:t>Experiences of </a:t>
            </a:r>
            <a:r>
              <a:rPr lang="en-GB" b="1" dirty="0">
                <a:solidFill>
                  <a:schemeClr val="accent1">
                    <a:lumMod val="75000"/>
                  </a:schemeClr>
                </a:solidFill>
              </a:rPr>
              <a:t>physical and emotional neglect:</a:t>
            </a:r>
          </a:p>
          <a:p>
            <a:pPr marL="742950" lvl="1" indent="-285750">
              <a:buFont typeface="Courier New" panose="02070309020205020404" pitchFamily="49" charset="0"/>
              <a:buChar char="o"/>
            </a:pPr>
            <a:r>
              <a:rPr lang="en-GB" dirty="0"/>
              <a:t>The vulnerability of children to be recruited into armed groups is closely linked with situations of endemic poverty, whereby children and their families struggle to have their basic needs met (</a:t>
            </a:r>
            <a:r>
              <a:rPr lang="en-GB" dirty="0" err="1"/>
              <a:t>Keairns</a:t>
            </a:r>
            <a:r>
              <a:rPr lang="en-GB" dirty="0"/>
              <a:t> 2002, </a:t>
            </a:r>
            <a:r>
              <a:rPr lang="en-GB" dirty="0" err="1"/>
              <a:t>Kohrt</a:t>
            </a:r>
            <a:r>
              <a:rPr lang="en-GB" dirty="0"/>
              <a:t>, Rai &amp; </a:t>
            </a:r>
            <a:r>
              <a:rPr lang="en-GB" dirty="0" err="1"/>
              <a:t>Maharjan</a:t>
            </a:r>
            <a:r>
              <a:rPr lang="en-GB" dirty="0"/>
              <a:t> 2015).</a:t>
            </a:r>
          </a:p>
          <a:p>
            <a:pPr marL="742950" lvl="1" indent="-285750">
              <a:buFont typeface="Courier New" panose="02070309020205020404" pitchFamily="49" charset="0"/>
              <a:buChar char="o"/>
            </a:pPr>
            <a:r>
              <a:rPr lang="en-GB" dirty="0"/>
              <a:t>Girls’ experiences of being marginalized in their family structures and not having a voice on matters affecting their lives (</a:t>
            </a:r>
            <a:r>
              <a:rPr lang="en-GB" dirty="0" err="1"/>
              <a:t>Keairns</a:t>
            </a:r>
            <a:r>
              <a:rPr lang="en-GB" dirty="0"/>
              <a:t> 2002). </a:t>
            </a:r>
          </a:p>
          <a:p>
            <a:pPr marL="285750" indent="-285750">
              <a:buFont typeface="Arial" panose="020B0604020202020204" pitchFamily="34" charset="0"/>
              <a:buChar char="•"/>
            </a:pPr>
            <a:r>
              <a:rPr lang="en-GB" b="1" dirty="0">
                <a:solidFill>
                  <a:schemeClr val="accent1">
                    <a:lumMod val="75000"/>
                  </a:schemeClr>
                </a:solidFill>
              </a:rPr>
              <a:t>Particularly strong gendered dimension:</a:t>
            </a:r>
          </a:p>
          <a:p>
            <a:pPr marL="742950" lvl="1" indent="-285750">
              <a:buFont typeface="Courier New" panose="02070309020205020404" pitchFamily="49" charset="0"/>
              <a:buChar char="o"/>
            </a:pPr>
            <a:r>
              <a:rPr lang="en-GB" dirty="0"/>
              <a:t>Numerous articles highlight experiences of girls joining armed groups in their attempt to escape forced  marriages (</a:t>
            </a:r>
            <a:r>
              <a:rPr lang="en-GB" dirty="0" err="1"/>
              <a:t>Denov</a:t>
            </a:r>
            <a:r>
              <a:rPr lang="en-GB" dirty="0"/>
              <a:t> 2008; Spellings 2008; </a:t>
            </a:r>
            <a:r>
              <a:rPr lang="en-GB" dirty="0" err="1"/>
              <a:t>Denov</a:t>
            </a:r>
            <a:r>
              <a:rPr lang="en-GB" dirty="0"/>
              <a:t> &amp; Ricard-</a:t>
            </a:r>
            <a:r>
              <a:rPr lang="en-GB" dirty="0" err="1"/>
              <a:t>Guay</a:t>
            </a:r>
            <a:r>
              <a:rPr lang="en-GB" dirty="0"/>
              <a:t> 2013; </a:t>
            </a:r>
            <a:r>
              <a:rPr lang="en-GB" dirty="0" err="1"/>
              <a:t>Kohrt</a:t>
            </a:r>
            <a:r>
              <a:rPr lang="en-GB" dirty="0"/>
              <a:t>, Rai &amp; </a:t>
            </a:r>
            <a:r>
              <a:rPr lang="en-GB" dirty="0" err="1"/>
              <a:t>Maharjan</a:t>
            </a:r>
            <a:r>
              <a:rPr lang="en-GB" dirty="0"/>
              <a:t> 2015).</a:t>
            </a:r>
          </a:p>
          <a:p>
            <a:pPr marL="285750" indent="-285750">
              <a:buFont typeface="Arial" panose="020B0604020202020204" pitchFamily="34" charset="0"/>
              <a:buChar char="•"/>
            </a:pPr>
            <a:endParaRPr lang="fr-CH" sz="18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p>
        </p:txBody>
      </p:sp>
      <p:pic>
        <p:nvPicPr>
          <p:cNvPr id="5" name="Picture 4" descr="A diagram of a child&#10;&#10;Description automatically generated">
            <a:extLst>
              <a:ext uri="{FF2B5EF4-FFF2-40B4-BE49-F238E27FC236}">
                <a16:creationId xmlns:a16="http://schemas.microsoft.com/office/drawing/2014/main" id="{4B3C6DFE-12E8-4FBC-8120-8BA61F191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3678" y="76137"/>
            <a:ext cx="2466975" cy="2200275"/>
          </a:xfrm>
          <a:prstGeom prst="rect">
            <a:avLst/>
          </a:prstGeom>
        </p:spPr>
      </p:pic>
    </p:spTree>
    <p:extLst>
      <p:ext uri="{BB962C8B-B14F-4D97-AF65-F5344CB8AC3E}">
        <p14:creationId xmlns:p14="http://schemas.microsoft.com/office/powerpoint/2010/main" val="4126275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7" name="Group 12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8" name="Straight Connector 127">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0" name="Right Triangle 159">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2" name="Rectangle 161">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64" name="Freeform: Shape 163">
            <a:extLst>
              <a:ext uri="{FF2B5EF4-FFF2-40B4-BE49-F238E27FC236}">
                <a16:creationId xmlns:a16="http://schemas.microsoft.com/office/drawing/2014/main" id="{DD5B1FFE-F94F-4D15-8DF0-16558755F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7"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5" name="Group 214">
            <a:extLst>
              <a:ext uri="{FF2B5EF4-FFF2-40B4-BE49-F238E27FC236}">
                <a16:creationId xmlns:a16="http://schemas.microsoft.com/office/drawing/2014/main" id="{20BEF124-51AA-4E93-80BE-A505FBC283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7" name="Straight Connector 166">
              <a:extLst>
                <a:ext uri="{FF2B5EF4-FFF2-40B4-BE49-F238E27FC236}">
                  <a16:creationId xmlns:a16="http://schemas.microsoft.com/office/drawing/2014/main" id="{1CB7DD01-D102-4059-975F-43EA17EA78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16AEE61-7763-4FB1-89B5-4F4123BD4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2D4A1CE-5EA9-4431-97BD-8E5EFE35C8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460321E-C47F-4254-A5FA-5B18275B9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CF662BA-073B-4181-B753-3DF150673F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C88FF9D-10D3-4F7A-88F0-A0EBC4D654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6B83311-827D-41DD-8C78-21861CADC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E90578F-08F9-48C0-A14B-8923BDA7F4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433AFD6-92B4-4FB6-8E60-0B0580A908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E5E0FE3-B1C9-4160-8057-4F5E202EBA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F6BB25E-C93A-42B8-8ED5-34D62AA1A6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FF65E0B-172C-40E5-AB66-9D718D1065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57D8268-8D36-41F5-B241-4241FE75E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2AE423C-9EAE-48FE-ADCF-AA73C39A8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BBE40C1-0417-4B5B-85C9-D19D1CBFDB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6C34153-C20D-4CA5-B2D8-6E5C24A542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135268F-E9A8-4F13-AFA5-585BEB1E86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025137B-59DF-4721-B5C1-A3721B9EC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FC2B378-8386-4C68-9CB0-F7AC9FEB20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94C46AE-10D8-45E0-B366-AF049B00CE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8CF94F5-A88C-47C6-8EEA-4C1883EB5E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229AFF5-5E80-4E8B-9D3D-7C8C04251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590CE47-4B25-4EAA-8807-0B66F9237D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3CCCCAB-336C-4623-AB5A-2BB6CA03FE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DDE4FD0-E730-462D-8BA4-3D1344AF4F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15376A8-0B14-49FC-B291-D621A8C2A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2AEA86C-BCE4-4BE9-950D-56709D2B90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F26C89A-6CC8-4CC6-94B3-6D93AD7BAA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5D401C0-FFAB-49F4-A40B-4FC31739E7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F2C728A-51E5-4299-958B-7BA11BBA3F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F2402A0-30A8-439F-9E1F-2BECA15D7A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7569178-1003-22F4-8C30-C7189C5F2550}"/>
              </a:ext>
            </a:extLst>
          </p:cNvPr>
          <p:cNvSpPr>
            <a:spLocks noGrp="1"/>
          </p:cNvSpPr>
          <p:nvPr>
            <p:ph type="title"/>
          </p:nvPr>
        </p:nvSpPr>
        <p:spPr>
          <a:xfrm>
            <a:off x="172872" y="268143"/>
            <a:ext cx="11800721" cy="1228692"/>
          </a:xfrm>
        </p:spPr>
        <p:txBody>
          <a:bodyPr vert="horz" lIns="91440" tIns="45720" rIns="91440" bIns="45720" rtlCol="0" anchor="t">
            <a:normAutofit/>
          </a:bodyPr>
          <a:lstStyle/>
          <a:p>
            <a:r>
              <a:rPr lang="en-US" sz="3600" dirty="0"/>
              <a:t>Contributing factors of girl soldiering : </a:t>
            </a:r>
            <a:br>
              <a:rPr lang="en-US" sz="3600" dirty="0"/>
            </a:br>
            <a:r>
              <a:rPr lang="en-US" sz="3600" i="1" dirty="0">
                <a:solidFill>
                  <a:srgbClr val="FF0000"/>
                </a:solidFill>
              </a:rPr>
              <a:t>Mesosystem</a:t>
            </a:r>
            <a:r>
              <a:rPr lang="en-US" sz="3600" dirty="0"/>
              <a:t> </a:t>
            </a:r>
            <a:r>
              <a:rPr lang="en-US" sz="3600" i="1" dirty="0">
                <a:solidFill>
                  <a:srgbClr val="FF0000"/>
                </a:solidFill>
              </a:rPr>
              <a:t>&amp; </a:t>
            </a:r>
            <a:r>
              <a:rPr lang="en-US" sz="3600" i="1" dirty="0" err="1">
                <a:solidFill>
                  <a:srgbClr val="FF0000"/>
                </a:solidFill>
              </a:rPr>
              <a:t>exosystem</a:t>
            </a:r>
            <a:r>
              <a:rPr lang="en-US" sz="3600" i="1" dirty="0">
                <a:solidFill>
                  <a:srgbClr val="FF0000"/>
                </a:solidFill>
              </a:rPr>
              <a:t> </a:t>
            </a:r>
          </a:p>
        </p:txBody>
      </p:sp>
      <p:sp>
        <p:nvSpPr>
          <p:cNvPr id="199" name="Right Triangle 198">
            <a:extLst>
              <a:ext uri="{FF2B5EF4-FFF2-40B4-BE49-F238E27FC236}">
                <a16:creationId xmlns:a16="http://schemas.microsoft.com/office/drawing/2014/main" id="{592AC99E-ADE8-429A-A4E4-4C1BCA76F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5" y="98844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02D86E9A-785E-F8C6-4B03-92660A6AB181}"/>
              </a:ext>
            </a:extLst>
          </p:cNvPr>
          <p:cNvSpPr txBox="1"/>
          <p:nvPr/>
        </p:nvSpPr>
        <p:spPr>
          <a:xfrm>
            <a:off x="184970" y="1830587"/>
            <a:ext cx="11313610" cy="4801314"/>
          </a:xfrm>
          <a:prstGeom prst="rect">
            <a:avLst/>
          </a:prstGeom>
          <a:noFill/>
        </p:spPr>
        <p:txBody>
          <a:bodyPr wrap="square" rtlCol="0">
            <a:spAutoFit/>
          </a:bodyPr>
          <a:lstStyle/>
          <a:p>
            <a:pPr marL="285750" indent="-285750">
              <a:buFont typeface="Arial" panose="020B0604020202020204" pitchFamily="34" charset="0"/>
              <a:buChar char="•"/>
            </a:pPr>
            <a:r>
              <a:rPr lang="en-GB" dirty="0"/>
              <a:t>Thus far, the </a:t>
            </a:r>
            <a:r>
              <a:rPr lang="en-GB" b="1" dirty="0">
                <a:solidFill>
                  <a:schemeClr val="accent1">
                    <a:lumMod val="75000"/>
                  </a:schemeClr>
                </a:solidFill>
              </a:rPr>
              <a:t>mesosystem factors </a:t>
            </a:r>
            <a:r>
              <a:rPr lang="en-GB" dirty="0"/>
              <a:t>contributing to child soldiering generally and girl </a:t>
            </a:r>
            <a:br>
              <a:rPr lang="en-GB" dirty="0"/>
            </a:br>
            <a:r>
              <a:rPr lang="en-GB" dirty="0"/>
              <a:t>soldiering specifically are </a:t>
            </a:r>
            <a:r>
              <a:rPr lang="en-GB" b="1" dirty="0">
                <a:solidFill>
                  <a:schemeClr val="accent1">
                    <a:lumMod val="75000"/>
                  </a:schemeClr>
                </a:solidFill>
              </a:rPr>
              <a:t>one of the most underexplored areas of research</a:t>
            </a:r>
            <a:r>
              <a:rPr lang="en-GB" dirty="0"/>
              <a:t>. </a:t>
            </a:r>
          </a:p>
          <a:p>
            <a:endParaRPr lang="en-GB" dirty="0"/>
          </a:p>
          <a:p>
            <a:pPr marL="285750" indent="-285750">
              <a:buFont typeface="Arial" panose="020B0604020202020204" pitchFamily="34" charset="0"/>
              <a:buChar char="•"/>
            </a:pPr>
            <a:r>
              <a:rPr lang="en-GB" dirty="0"/>
              <a:t>Some girls joined armed groups following significant others who were already part of such groups (</a:t>
            </a:r>
            <a:r>
              <a:rPr lang="en-GB" dirty="0" err="1"/>
              <a:t>Keairns</a:t>
            </a:r>
            <a:r>
              <a:rPr lang="en-GB" dirty="0"/>
              <a:t> 2002) and pursued some political motives (Brett and Specht 2004). </a:t>
            </a:r>
          </a:p>
          <a:p>
            <a:endParaRPr lang="en-GB" dirty="0"/>
          </a:p>
          <a:p>
            <a:pPr marL="285750" indent="-285750">
              <a:buFont typeface="Arial" panose="020B0604020202020204" pitchFamily="34" charset="0"/>
              <a:buChar char="•"/>
            </a:pPr>
            <a:r>
              <a:rPr lang="en-GB" dirty="0"/>
              <a:t>Regarding the </a:t>
            </a:r>
            <a:r>
              <a:rPr lang="en-GB" dirty="0" err="1"/>
              <a:t>exosystem</a:t>
            </a:r>
            <a:r>
              <a:rPr lang="en-GB" dirty="0"/>
              <a:t> factors, </a:t>
            </a:r>
            <a:r>
              <a:rPr lang="en-GB" b="1" dirty="0">
                <a:solidFill>
                  <a:schemeClr val="accent1">
                    <a:lumMod val="75000"/>
                  </a:schemeClr>
                </a:solidFill>
              </a:rPr>
              <a:t>poor economic conditions, limited employment opportunities, and difficulties to meet basic needs</a:t>
            </a:r>
            <a:r>
              <a:rPr lang="en-GB" dirty="0"/>
              <a:t> in the community were cited as reasons for children joining (</a:t>
            </a:r>
            <a:r>
              <a:rPr lang="en-GB" dirty="0" err="1"/>
              <a:t>Kohrt</a:t>
            </a:r>
            <a:r>
              <a:rPr lang="en-GB" dirty="0"/>
              <a:t>, Rai &amp; </a:t>
            </a:r>
            <a:r>
              <a:rPr lang="en-GB" dirty="0" err="1"/>
              <a:t>Maharjan</a:t>
            </a:r>
            <a:r>
              <a:rPr lang="en-GB" dirty="0"/>
              <a:t>, 2015). </a:t>
            </a:r>
          </a:p>
          <a:p>
            <a:endParaRPr lang="en-GB" dirty="0"/>
          </a:p>
          <a:p>
            <a:pPr marL="285750" indent="-285750">
              <a:buFont typeface="Arial" panose="020B0604020202020204" pitchFamily="34" charset="0"/>
              <a:buChar char="•"/>
            </a:pPr>
            <a:r>
              <a:rPr lang="en-GB" dirty="0"/>
              <a:t>While </a:t>
            </a:r>
            <a:r>
              <a:rPr lang="en-GB" b="1" dirty="0">
                <a:solidFill>
                  <a:schemeClr val="accent1">
                    <a:lumMod val="75000"/>
                  </a:schemeClr>
                </a:solidFill>
              </a:rPr>
              <a:t>poverty may create general vulnerability </a:t>
            </a:r>
            <a:r>
              <a:rPr lang="en-GB" dirty="0"/>
              <a:t>to being recruited, in and of itself it cannot be the sole factor (Brett &amp; Specht 2004, </a:t>
            </a:r>
            <a:r>
              <a:rPr lang="en-GB" dirty="0" err="1"/>
              <a:t>Keairns</a:t>
            </a:r>
            <a:r>
              <a:rPr lang="en-GB" dirty="0"/>
              <a:t> 2002).</a:t>
            </a:r>
          </a:p>
          <a:p>
            <a:endParaRPr lang="en-GB" dirty="0"/>
          </a:p>
          <a:p>
            <a:pPr marL="285750" indent="-285750">
              <a:buFont typeface="Arial" panose="020B0604020202020204" pitchFamily="34" charset="0"/>
              <a:buChar char="•"/>
            </a:pPr>
            <a:r>
              <a:rPr lang="en-GB" dirty="0"/>
              <a:t>Considering the high levels of sexual and physical abuse that characterize some armed conflicts, it is more pronounced for girls than for boys to </a:t>
            </a:r>
            <a:r>
              <a:rPr lang="en-GB" b="1" dirty="0">
                <a:solidFill>
                  <a:schemeClr val="accent1">
                    <a:lumMod val="75000"/>
                  </a:schemeClr>
                </a:solidFill>
              </a:rPr>
              <a:t>opt for joining for their own protection</a:t>
            </a:r>
            <a:r>
              <a:rPr lang="en-GB" dirty="0"/>
              <a:t> (Brett 2002; Brett &amp; Specht 2004; </a:t>
            </a:r>
            <a:r>
              <a:rPr lang="en-GB" dirty="0" err="1"/>
              <a:t>Ndongo</a:t>
            </a:r>
            <a:r>
              <a:rPr lang="en-GB" dirty="0"/>
              <a:t> &amp; </a:t>
            </a:r>
            <a:r>
              <a:rPr lang="en-GB" dirty="0" err="1"/>
              <a:t>Derivois</a:t>
            </a:r>
            <a:r>
              <a:rPr lang="en-GB" dirty="0"/>
              <a:t> 2022).  </a:t>
            </a:r>
            <a:endParaRPr lang="fr-CH" dirty="0"/>
          </a:p>
          <a:p>
            <a:pPr marL="285750" indent="-285750">
              <a:buFont typeface="Arial" panose="020B0604020202020204" pitchFamily="34" charset="0"/>
              <a:buChar char="•"/>
            </a:pPr>
            <a:endParaRPr lang="en-GB" dirty="0"/>
          </a:p>
        </p:txBody>
      </p:sp>
      <p:pic>
        <p:nvPicPr>
          <p:cNvPr id="5" name="Picture 4" descr="A diagram of a child's life cycle&#10;&#10;Description automatically generated">
            <a:extLst>
              <a:ext uri="{FF2B5EF4-FFF2-40B4-BE49-F238E27FC236}">
                <a16:creationId xmlns:a16="http://schemas.microsoft.com/office/drawing/2014/main" id="{D9F02903-1A5E-4518-DBF9-5A1766035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8169" y="167541"/>
            <a:ext cx="2508826" cy="2274010"/>
          </a:xfrm>
          <a:prstGeom prst="rect">
            <a:avLst/>
          </a:prstGeom>
        </p:spPr>
      </p:pic>
    </p:spTree>
    <p:extLst>
      <p:ext uri="{BB962C8B-B14F-4D97-AF65-F5344CB8AC3E}">
        <p14:creationId xmlns:p14="http://schemas.microsoft.com/office/powerpoint/2010/main" val="1900439082"/>
      </p:ext>
    </p:extLst>
  </p:cSld>
  <p:clrMapOvr>
    <a:masterClrMapping/>
  </p:clrMapOvr>
</p:sld>
</file>

<file path=ppt/theme/theme1.xml><?xml version="1.0" encoding="utf-8"?>
<a:theme xmlns:a="http://schemas.openxmlformats.org/drawingml/2006/main" name="Cosine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4823</Words>
  <Application>Microsoft Office PowerPoint</Application>
  <PresentationFormat>Widescreen</PresentationFormat>
  <Paragraphs>287</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Courier New</vt:lpstr>
      <vt:lpstr>Grandview</vt:lpstr>
      <vt:lpstr>Helvetica</vt:lpstr>
      <vt:lpstr>Symbol</vt:lpstr>
      <vt:lpstr>Wingdings</vt:lpstr>
      <vt:lpstr>CosineVTI</vt:lpstr>
      <vt:lpstr>Despite the push and pull factors they stayed: What are some of the causes, consequences and responses to girl soldiering in Africa?   </vt:lpstr>
      <vt:lpstr>Girl soldier : What do we think?   </vt:lpstr>
      <vt:lpstr>Girl soldier : What do we know?   </vt:lpstr>
      <vt:lpstr>Ecological systems theory   </vt:lpstr>
      <vt:lpstr>Research questions:  </vt:lpstr>
      <vt:lpstr>Methodology:  </vt:lpstr>
      <vt:lpstr>To bear in mind throughout the presentation:   </vt:lpstr>
      <vt:lpstr>Contributing factors of girl soldiering :  Microsystem </vt:lpstr>
      <vt:lpstr>Contributing factors of girl soldiering :  Mesosystem &amp; exosystem </vt:lpstr>
      <vt:lpstr>Contributing factors of girl soldiering :  Macrosystem  </vt:lpstr>
      <vt:lpstr>Consequences of girl soldiering :  Microsystem  </vt:lpstr>
      <vt:lpstr>Consequences of girl soldiering :  Mesosystem &amp; exosystem</vt:lpstr>
      <vt:lpstr>Consequences of girl soldiering :  Macrosystem </vt:lpstr>
      <vt:lpstr>Prevention and response measures :  Microsystem  </vt:lpstr>
      <vt:lpstr>Prevention and response measures :  Mesosystem &amp; exosystem   </vt:lpstr>
      <vt:lpstr>Prevention and response measures :  Macrosystem   </vt:lpstr>
      <vt:lpstr>Research recommendations </vt:lpstr>
      <vt:lpstr>Capacity strengthening recommendations  </vt:lpstr>
      <vt:lpstr>Ecological Systems Model of Prevention and Response Measures to Girl Soldiering </vt:lpstr>
      <vt:lpstr>Reference list  </vt:lpstr>
      <vt:lpstr>Reference list  </vt:lpstr>
      <vt:lpstr>Reference list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Despite the push and pull factors they stayed: </dc:title>
  <dc:creator>Anastasiia DOROSHENKO</dc:creator>
  <cp:lastModifiedBy>Anastasiia DOROSHENKO</cp:lastModifiedBy>
  <cp:revision>1</cp:revision>
  <dcterms:created xsi:type="dcterms:W3CDTF">2024-09-29T17:46:27Z</dcterms:created>
  <dcterms:modified xsi:type="dcterms:W3CDTF">2024-10-28T07:38:27Z</dcterms:modified>
</cp:coreProperties>
</file>