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6"/>
    <p:sldMasterId id="2147483771" r:id="rId7"/>
    <p:sldMasterId id="2147483863" r:id="rId8"/>
    <p:sldMasterId id="2147483817" r:id="rId9"/>
    <p:sldMasterId id="2147483927" r:id="rId10"/>
  </p:sldMasterIdLst>
  <p:notesMasterIdLst>
    <p:notesMasterId r:id="rId26"/>
  </p:notesMasterIdLst>
  <p:handoutMasterIdLst>
    <p:handoutMasterId r:id="rId27"/>
  </p:handoutMasterIdLst>
  <p:sldIdLst>
    <p:sldId id="256" r:id="rId11"/>
    <p:sldId id="263" r:id="rId12"/>
    <p:sldId id="269" r:id="rId13"/>
    <p:sldId id="305" r:id="rId14"/>
    <p:sldId id="264" r:id="rId15"/>
    <p:sldId id="265" r:id="rId16"/>
    <p:sldId id="322" r:id="rId17"/>
    <p:sldId id="267" r:id="rId18"/>
    <p:sldId id="323" r:id="rId19"/>
    <p:sldId id="320" r:id="rId20"/>
    <p:sldId id="319" r:id="rId21"/>
    <p:sldId id="324" r:id="rId22"/>
    <p:sldId id="321" r:id="rId23"/>
    <p:sldId id="304" r:id="rId24"/>
    <p:sldId id="3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2620" autoAdjust="0"/>
  </p:normalViewPr>
  <p:slideViewPr>
    <p:cSldViewPr snapToGrid="0">
      <p:cViewPr varScale="1">
        <p:scale>
          <a:sx n="83" d="100"/>
          <a:sy n="83" d="100"/>
        </p:scale>
        <p:origin x="163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05/11/2024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406920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243770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44424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381576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269406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40371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363095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74906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77633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2488226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2171360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561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11/5/2024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93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sun_sand_sea/805321294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93/bjsw/bcu105" TargetMode="External"/><Relationship Id="rId7" Type="http://schemas.openxmlformats.org/officeDocument/2006/relationships/hyperlink" Target="https://www.coram.org.uk/wp-content/uploads/2023/06/family-group-conferencing-report.pdf"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doi.org/10.1093/bjsw/31.2.287" TargetMode="External"/><Relationship Id="rId5" Type="http://schemas.openxmlformats.org/officeDocument/2006/relationships/hyperlink" Target="http://dx.doi.org/10.1332/2046743%2016X14552878034622" TargetMode="External"/><Relationship Id="rId4" Type="http://schemas.openxmlformats.org/officeDocument/2006/relationships/hyperlink" Target="https://doi.org/10.1111/cfs.1211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creativecommons.org/licenses/by-nd/3.0/" TargetMode="External"/><Relationship Id="rId4" Type="http://schemas.openxmlformats.org/officeDocument/2006/relationships/hyperlink" Target="https://www.calhealthreport.org/2021/08/12/the-promise-and-limits-of-restorative-justice-for-yout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dirty="0"/>
              <a:t>Family Group Conferences</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p:txBody>
          <a:bodyPr/>
          <a:lstStyle/>
          <a:p>
            <a:r>
              <a:rPr lang="en-GB" dirty="0"/>
              <a:t>Is trust enough in child protection?</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Sarah Brown</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dirty="0"/>
              <a:t>Staff Tutor and Regional Academic</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dirty="0"/>
              <a:t>November 2024</a:t>
            </a:r>
          </a:p>
        </p:txBody>
      </p:sp>
      <p:sp>
        <p:nvSpPr>
          <p:cNvPr id="13" name="Picture Placeholder 12">
            <a:extLst>
              <a:ext uri="{FF2B5EF4-FFF2-40B4-BE49-F238E27FC236}">
                <a16:creationId xmlns:a16="http://schemas.microsoft.com/office/drawing/2014/main" id="{A5A133B0-2A07-449A-51A6-75454F5BDCAF}"/>
              </a:ext>
              <a:ext uri="{C183D7F6-B498-43B3-948B-1728B52AA6E4}">
                <adec:decorative xmlns:adec="http://schemas.microsoft.com/office/drawing/2017/decorative" val="1"/>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B3B681-4911-6E6C-9171-9FF34987D42B}"/>
              </a:ext>
            </a:extLst>
          </p:cNvPr>
          <p:cNvSpPr>
            <a:spLocks noGrp="1"/>
          </p:cNvSpPr>
          <p:nvPr>
            <p:ph type="body" sz="quarter" idx="24"/>
          </p:nvPr>
        </p:nvSpPr>
        <p:spPr/>
        <p:txBody>
          <a:bodyPr/>
          <a:lstStyle/>
          <a:p>
            <a:r>
              <a:rPr lang="en-GB" dirty="0"/>
              <a:t>Family Group Conferences and Cultural Humility</a:t>
            </a:r>
          </a:p>
        </p:txBody>
      </p:sp>
      <p:sp>
        <p:nvSpPr>
          <p:cNvPr id="4" name="Text Placeholder 3">
            <a:extLst>
              <a:ext uri="{FF2B5EF4-FFF2-40B4-BE49-F238E27FC236}">
                <a16:creationId xmlns:a16="http://schemas.microsoft.com/office/drawing/2014/main" id="{28D98BAB-3A32-BFF7-6A95-77188EAA719B}"/>
              </a:ext>
            </a:extLst>
          </p:cNvPr>
          <p:cNvSpPr>
            <a:spLocks noGrp="1"/>
          </p:cNvSpPr>
          <p:nvPr>
            <p:ph type="body" sz="quarter" idx="14"/>
          </p:nvPr>
        </p:nvSpPr>
        <p:spPr>
          <a:xfrm>
            <a:off x="413915" y="946150"/>
            <a:ext cx="9591229" cy="1383094"/>
          </a:xfrm>
        </p:spPr>
        <p:txBody>
          <a:bodyPr/>
          <a:lstStyle/>
          <a:p>
            <a:pPr marL="285750" indent="-285750">
              <a:buFont typeface="Arial" panose="020B0604020202020204" pitchFamily="34" charset="0"/>
              <a:buChar char="•"/>
            </a:pPr>
            <a:r>
              <a:rPr lang="en-GB" sz="1800" dirty="0"/>
              <a:t>FGCs are derived from First Nation communities in New Zealand, in response to oppressive racist practices.</a:t>
            </a:r>
          </a:p>
          <a:p>
            <a:pPr marL="285750" indent="-285750">
              <a:buFont typeface="Arial" panose="020B0604020202020204" pitchFamily="34" charset="0"/>
              <a:buChar char="•"/>
            </a:pPr>
            <a:r>
              <a:rPr lang="en-GB" sz="1800" dirty="0"/>
              <a:t>On that basis, are FGCs suitable to work with </a:t>
            </a:r>
            <a:r>
              <a:rPr lang="en-GB" sz="1800"/>
              <a:t>Global Majority families </a:t>
            </a:r>
            <a:r>
              <a:rPr lang="en-GB" sz="1800" dirty="0"/>
              <a:t>in the UK?</a:t>
            </a:r>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p:txBody>
          <a:bodyPr/>
          <a:lstStyle/>
          <a:p>
            <a:pPr lvl="1"/>
            <a:endParaRPr lang="en-GB" b="1" dirty="0"/>
          </a:p>
          <a:p>
            <a:endParaRPr lang="en-GB" dirty="0"/>
          </a:p>
        </p:txBody>
      </p:sp>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7" name="TextBox 6">
            <a:extLst>
              <a:ext uri="{FF2B5EF4-FFF2-40B4-BE49-F238E27FC236}">
                <a16:creationId xmlns:a16="http://schemas.microsoft.com/office/drawing/2014/main" id="{FB00EB87-083E-6AD7-050E-0FB9F8C13C19}"/>
              </a:ext>
            </a:extLst>
          </p:cNvPr>
          <p:cNvSpPr txBox="1"/>
          <p:nvPr/>
        </p:nvSpPr>
        <p:spPr>
          <a:xfrm>
            <a:off x="1320931" y="2087547"/>
            <a:ext cx="4665599" cy="3693319"/>
          </a:xfrm>
          <a:prstGeom prst="rect">
            <a:avLst/>
          </a:prstGeom>
          <a:solidFill>
            <a:schemeClr val="accent6">
              <a:lumMod val="20000"/>
              <a:lumOff val="80000"/>
            </a:schemeClr>
          </a:solidFill>
        </p:spPr>
        <p:txBody>
          <a:bodyPr wrap="square" rtlCol="0">
            <a:spAutoFit/>
          </a:bodyPr>
          <a:lstStyle/>
          <a:p>
            <a:r>
              <a:rPr lang="en-GB" sz="1800" b="1" dirty="0"/>
              <a:t>Barn and Das </a:t>
            </a:r>
            <a:r>
              <a:rPr lang="en-GB" sz="1800" dirty="0"/>
              <a:t>(2016) concluded that cultural humility might be enhanced through use of FGCs by</a:t>
            </a:r>
            <a:endParaRPr lang="en-GB" dirty="0"/>
          </a:p>
          <a:p>
            <a:pPr marL="285750" indent="-285750">
              <a:buFont typeface="Arial" panose="020B0604020202020204" pitchFamily="34" charset="0"/>
              <a:buChar char="•"/>
            </a:pPr>
            <a:r>
              <a:rPr lang="en-GB" dirty="0"/>
              <a:t>matching coordinators to the families,</a:t>
            </a:r>
          </a:p>
          <a:p>
            <a:pPr marL="285750" indent="-285750">
              <a:buFont typeface="Arial" panose="020B0604020202020204" pitchFamily="34" charset="0"/>
              <a:buChar char="•"/>
            </a:pPr>
            <a:r>
              <a:rPr lang="en-GB" dirty="0"/>
              <a:t>appropriate use of interpreters</a:t>
            </a:r>
          </a:p>
          <a:p>
            <a:pPr marL="285750" indent="-285750">
              <a:buFont typeface="Arial" panose="020B0604020202020204" pitchFamily="34" charset="0"/>
              <a:buChar char="•"/>
            </a:pPr>
            <a:r>
              <a:rPr lang="en-GB" dirty="0"/>
              <a:t>paying attention to language used in meetings,</a:t>
            </a:r>
          </a:p>
          <a:p>
            <a:pPr marL="285750" indent="-285750">
              <a:buFont typeface="Arial" panose="020B0604020202020204" pitchFamily="34" charset="0"/>
              <a:buChar char="•"/>
            </a:pPr>
            <a:r>
              <a:rPr lang="en-GB" dirty="0"/>
              <a:t>understanding culturally relevant services, </a:t>
            </a:r>
          </a:p>
          <a:p>
            <a:pPr marL="285750" indent="-285750">
              <a:buFont typeface="Arial" panose="020B0604020202020204" pitchFamily="34" charset="0"/>
              <a:buChar char="•"/>
            </a:pPr>
            <a:r>
              <a:rPr lang="en-GB" dirty="0"/>
              <a:t>accessing community resources for meetings</a:t>
            </a:r>
          </a:p>
          <a:p>
            <a:pPr marL="285750" indent="-285750">
              <a:buFont typeface="Arial" panose="020B0604020202020204" pitchFamily="34" charset="0"/>
              <a:buChar char="•"/>
            </a:pPr>
            <a:r>
              <a:rPr lang="en-GB" dirty="0"/>
              <a:t>monitoring data. </a:t>
            </a:r>
          </a:p>
        </p:txBody>
      </p:sp>
      <p:sp>
        <p:nvSpPr>
          <p:cNvPr id="8" name="TextBox 7">
            <a:extLst>
              <a:ext uri="{FF2B5EF4-FFF2-40B4-BE49-F238E27FC236}">
                <a16:creationId xmlns:a16="http://schemas.microsoft.com/office/drawing/2014/main" id="{8CB96581-E139-5528-B04A-F9A559779406}"/>
              </a:ext>
            </a:extLst>
          </p:cNvPr>
          <p:cNvSpPr txBox="1"/>
          <p:nvPr/>
        </p:nvSpPr>
        <p:spPr>
          <a:xfrm>
            <a:off x="6240424" y="2104282"/>
            <a:ext cx="5774027" cy="3416320"/>
          </a:xfrm>
          <a:prstGeom prst="rect">
            <a:avLst/>
          </a:prstGeom>
          <a:solidFill>
            <a:schemeClr val="accent6">
              <a:lumMod val="60000"/>
              <a:lumOff val="40000"/>
            </a:schemeClr>
          </a:solidFill>
        </p:spPr>
        <p:txBody>
          <a:bodyPr wrap="square" rtlCol="0">
            <a:spAutoFit/>
          </a:bodyPr>
          <a:lstStyle/>
          <a:p>
            <a:r>
              <a:rPr lang="en-GB" sz="2000" b="1" dirty="0"/>
              <a:t>FGCs and Decolonisation </a:t>
            </a:r>
            <a:r>
              <a:rPr lang="en-GB" sz="2000" dirty="0"/>
              <a:t>(Mohamed 2023)</a:t>
            </a:r>
          </a:p>
          <a:p>
            <a:pPr marL="285750" indent="-285750">
              <a:buFont typeface="Arial" panose="020B0604020202020204" pitchFamily="34" charset="0"/>
              <a:buChar char="•"/>
            </a:pPr>
            <a:r>
              <a:rPr lang="en-GB" sz="2000" dirty="0"/>
              <a:t>A move away from Eurocentric decision-making processes.</a:t>
            </a:r>
          </a:p>
          <a:p>
            <a:pPr marL="285750" indent="-285750">
              <a:buFont typeface="Arial" panose="020B0604020202020204" pitchFamily="34" charset="0"/>
              <a:buChar char="•"/>
            </a:pPr>
            <a:r>
              <a:rPr lang="en-GB" sz="2000" dirty="0"/>
              <a:t>Social work must be sensitive to time, locations and contexts in which people live.</a:t>
            </a:r>
          </a:p>
          <a:p>
            <a:pPr marL="285750" indent="-285750">
              <a:buFont typeface="Arial" panose="020B0604020202020204" pitchFamily="34" charset="0"/>
              <a:buChar char="•"/>
            </a:pPr>
            <a:r>
              <a:rPr lang="en-GB" sz="2000" dirty="0"/>
              <a:t>Value of indigenous knowledge</a:t>
            </a:r>
          </a:p>
          <a:p>
            <a:pPr marL="285750" indent="-285750">
              <a:buFont typeface="Arial" panose="020B0604020202020204" pitchFamily="34" charset="0"/>
              <a:buChar char="•"/>
            </a:pPr>
            <a:r>
              <a:rPr lang="en-GB" sz="2000" dirty="0"/>
              <a:t>Need to ensure authentic delivery of the model</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5761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036D8-EA1D-3A3E-1327-67A63A59CEAD}"/>
              </a:ext>
            </a:extLst>
          </p:cNvPr>
          <p:cNvSpPr>
            <a:spLocks noGrp="1"/>
          </p:cNvSpPr>
          <p:nvPr>
            <p:ph type="body" sz="quarter" idx="24"/>
          </p:nvPr>
        </p:nvSpPr>
        <p:spPr/>
        <p:txBody>
          <a:bodyPr/>
          <a:lstStyle/>
          <a:p>
            <a:r>
              <a:rPr lang="en-GB" dirty="0"/>
              <a:t>Family Group Conferences in Childrens Services:</a:t>
            </a:r>
          </a:p>
          <a:p>
            <a:r>
              <a:rPr lang="en-GB" dirty="0"/>
              <a:t>What the evidence tells us</a:t>
            </a:r>
          </a:p>
          <a:p>
            <a:endParaRPr lang="en-GB" dirty="0"/>
          </a:p>
        </p:txBody>
      </p:sp>
      <p:sp>
        <p:nvSpPr>
          <p:cNvPr id="6" name="Text Placeholder 5">
            <a:extLst>
              <a:ext uri="{FF2B5EF4-FFF2-40B4-BE49-F238E27FC236}">
                <a16:creationId xmlns:a16="http://schemas.microsoft.com/office/drawing/2014/main" id="{DDACE39A-DA81-0186-D24F-C64B9715B50E}"/>
              </a:ext>
            </a:extLst>
          </p:cNvPr>
          <p:cNvSpPr>
            <a:spLocks noGrp="1"/>
          </p:cNvSpPr>
          <p:nvPr>
            <p:ph type="body" sz="quarter" idx="15"/>
          </p:nvPr>
        </p:nvSpPr>
        <p:spPr>
          <a:xfrm>
            <a:off x="645984" y="1753809"/>
            <a:ext cx="10766703" cy="4207154"/>
          </a:xfrm>
        </p:spPr>
        <p:txBody>
          <a:bodyPr/>
          <a:lstStyle/>
          <a:p>
            <a:r>
              <a:rPr lang="en-GB" sz="2000" dirty="0"/>
              <a:t>Williams (2019) evaluated family support services using a restorative approach.  She observed practitioners in Wales making visits to families using the restorative approach outlined previously.  She concluded that families found the approach acceptable, positive and enhanced their engagement.</a:t>
            </a:r>
          </a:p>
          <a:p>
            <a:r>
              <a:rPr lang="en-GB" sz="2000" dirty="0"/>
              <a:t>Mitchell (2019) explored ‘outcomes’ of child welfare work highlighting ‘outcomes’ are often framed according to professional definitions.  She encourages practitioners to see these alongside the more nuanced outcomes children and families may strive for – an FGC provides opportunity for that.</a:t>
            </a:r>
          </a:p>
          <a:p>
            <a:r>
              <a:rPr lang="en-GB" sz="2000" dirty="0"/>
              <a:t>Coram (cited in WWCCF, 2023) concluded that children whose families were referred for FGC were significantly less likely to go into care (pre-proceedings stage in England)</a:t>
            </a:r>
          </a:p>
          <a:p>
            <a:endParaRPr lang="en-GB" dirty="0"/>
          </a:p>
        </p:txBody>
      </p:sp>
    </p:spTree>
    <p:extLst>
      <p:ext uri="{BB962C8B-B14F-4D97-AF65-F5344CB8AC3E}">
        <p14:creationId xmlns:p14="http://schemas.microsoft.com/office/powerpoint/2010/main" val="2712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DA91E5-DB48-FB8F-C1EF-5D90B5C903AD}"/>
              </a:ext>
            </a:extLst>
          </p:cNvPr>
          <p:cNvSpPr>
            <a:spLocks noGrp="1"/>
          </p:cNvSpPr>
          <p:nvPr>
            <p:ph type="body" sz="quarter" idx="24"/>
          </p:nvPr>
        </p:nvSpPr>
        <p:spPr/>
        <p:txBody>
          <a:bodyPr/>
          <a:lstStyle/>
          <a:p>
            <a:r>
              <a:rPr lang="en-GB" dirty="0"/>
              <a:t>So, is trust enough?</a:t>
            </a:r>
          </a:p>
        </p:txBody>
      </p:sp>
      <p:sp>
        <p:nvSpPr>
          <p:cNvPr id="3" name="Text Placeholder 2">
            <a:extLst>
              <a:ext uri="{FF2B5EF4-FFF2-40B4-BE49-F238E27FC236}">
                <a16:creationId xmlns:a16="http://schemas.microsoft.com/office/drawing/2014/main" id="{2169E69F-C370-AC28-BC94-166608A9A591}"/>
              </a:ext>
            </a:extLst>
          </p:cNvPr>
          <p:cNvSpPr>
            <a:spLocks noGrp="1"/>
          </p:cNvSpPr>
          <p:nvPr>
            <p:ph type="body" sz="quarter" idx="25"/>
          </p:nvPr>
        </p:nvSpPr>
        <p:spPr>
          <a:xfrm>
            <a:off x="413916" y="912168"/>
            <a:ext cx="8533314" cy="5083518"/>
          </a:xfrm>
        </p:spPr>
        <p:txBody>
          <a:bodyPr/>
          <a:lstStyle/>
          <a:p>
            <a:pPr marL="342900" indent="-342900">
              <a:buFont typeface="Arial" panose="020B0604020202020204" pitchFamily="34" charset="0"/>
              <a:buChar char="•"/>
            </a:pPr>
            <a:r>
              <a:rPr lang="en-GB" sz="1900" dirty="0"/>
              <a:t>Restorative practices and Family Group Conferences align with social work values regarding rights, empowerment and social justice.</a:t>
            </a:r>
          </a:p>
          <a:p>
            <a:pPr marL="342900" indent="-342900">
              <a:buFont typeface="Arial" panose="020B0604020202020204" pitchFamily="34" charset="0"/>
              <a:buChar char="•"/>
            </a:pPr>
            <a:r>
              <a:rPr lang="en-GB" sz="1900" dirty="0"/>
              <a:t>The evidence shows us that Family Group Conferences can result in better outcomes for children.</a:t>
            </a:r>
          </a:p>
          <a:p>
            <a:pPr marL="342900" indent="-342900">
              <a:buFont typeface="Arial" panose="020B0604020202020204" pitchFamily="34" charset="0"/>
              <a:buChar char="•"/>
            </a:pPr>
            <a:r>
              <a:rPr lang="en-GB" sz="1900" dirty="0"/>
              <a:t>They create opportunities for re-balancing the ‘central blueprint’</a:t>
            </a:r>
          </a:p>
          <a:p>
            <a:pPr marL="342900" indent="-342900">
              <a:buFont typeface="Arial" panose="020B0604020202020204" pitchFamily="34" charset="0"/>
              <a:buChar char="•"/>
            </a:pPr>
            <a:r>
              <a:rPr lang="en-GB" sz="1900" dirty="0"/>
              <a:t>FGCs provide an opportunity to deliver a culturally responsive approach to children and their families.</a:t>
            </a:r>
          </a:p>
          <a:p>
            <a:pPr marL="342900" indent="-342900">
              <a:buFont typeface="Arial" panose="020B0604020202020204" pitchFamily="34" charset="0"/>
              <a:buChar char="•"/>
            </a:pPr>
            <a:r>
              <a:rPr lang="en-GB" sz="1900" dirty="0"/>
              <a:t>Families operate in ‘unstructured spaces’ – this is where we must locate our trust in families. It requires active involvement – confidence follows on from that</a:t>
            </a:r>
          </a:p>
          <a:p>
            <a:pPr marL="342900" indent="-342900">
              <a:buFont typeface="Arial" panose="020B0604020202020204" pitchFamily="34" charset="0"/>
              <a:buChar char="•"/>
            </a:pPr>
            <a:r>
              <a:rPr lang="en-GB" sz="1900" dirty="0"/>
              <a:t>There are risks involved – creating discomfort for practitioners to balance the risk v advantageous outcomes.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8" name="Picture 7" descr="A stack of rocks on a river bank&#10;&#10;Description automatically generated">
            <a:extLst>
              <a:ext uri="{FF2B5EF4-FFF2-40B4-BE49-F238E27FC236}">
                <a16:creationId xmlns:a16="http://schemas.microsoft.com/office/drawing/2014/main" id="{5159E727-FA18-6CF9-19FA-2DF41F2E80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28254" y="912168"/>
            <a:ext cx="3054028" cy="4072037"/>
          </a:xfrm>
          <a:prstGeom prst="rect">
            <a:avLst/>
          </a:prstGeom>
        </p:spPr>
      </p:pic>
      <p:sp>
        <p:nvSpPr>
          <p:cNvPr id="9" name="TextBox 8">
            <a:extLst>
              <a:ext uri="{FF2B5EF4-FFF2-40B4-BE49-F238E27FC236}">
                <a16:creationId xmlns:a16="http://schemas.microsoft.com/office/drawing/2014/main" id="{2E6BF818-18B9-32F1-F828-ACBCE1B3D693}"/>
              </a:ext>
            </a:extLst>
          </p:cNvPr>
          <p:cNvSpPr txBox="1"/>
          <p:nvPr/>
        </p:nvSpPr>
        <p:spPr>
          <a:xfrm>
            <a:off x="9028254" y="5106536"/>
            <a:ext cx="3054028" cy="369332"/>
          </a:xfrm>
          <a:prstGeom prst="rect">
            <a:avLst/>
          </a:prstGeom>
          <a:noFill/>
        </p:spPr>
        <p:txBody>
          <a:bodyPr wrap="square" rtlCol="0">
            <a:spAutoFit/>
          </a:bodyPr>
          <a:lstStyle/>
          <a:p>
            <a:r>
              <a:rPr lang="en-GB" sz="900">
                <a:hlinkClick r:id="rId4" tooltip="https://www.flickr.com/photos/sun_sand_sea/8053212949"/>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396277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C4CF03-F577-BD43-BB86-5BE2FBA97047}"/>
              </a:ext>
            </a:extLst>
          </p:cNvPr>
          <p:cNvSpPr>
            <a:spLocks noGrp="1"/>
          </p:cNvSpPr>
          <p:nvPr>
            <p:ph type="body" sz="quarter" idx="24"/>
          </p:nvPr>
        </p:nvSpPr>
        <p:spPr>
          <a:xfrm>
            <a:off x="413915" y="198602"/>
            <a:ext cx="10766703" cy="497161"/>
          </a:xfrm>
        </p:spPr>
        <p:txBody>
          <a:bodyPr/>
          <a:lstStyle/>
          <a:p>
            <a:r>
              <a:rPr lang="en-GB" dirty="0"/>
              <a:t>References</a:t>
            </a:r>
          </a:p>
        </p:txBody>
      </p:sp>
      <p:sp>
        <p:nvSpPr>
          <p:cNvPr id="6" name="Text Placeholder 5">
            <a:extLst>
              <a:ext uri="{FF2B5EF4-FFF2-40B4-BE49-F238E27FC236}">
                <a16:creationId xmlns:a16="http://schemas.microsoft.com/office/drawing/2014/main" id="{D664BB1B-7689-0F3F-0889-B46F2D0B7166}"/>
              </a:ext>
            </a:extLst>
          </p:cNvPr>
          <p:cNvSpPr>
            <a:spLocks noGrp="1"/>
          </p:cNvSpPr>
          <p:nvPr>
            <p:ph type="body" sz="quarter" idx="15"/>
          </p:nvPr>
        </p:nvSpPr>
        <p:spPr>
          <a:xfrm>
            <a:off x="193183" y="1192925"/>
            <a:ext cx="12101847" cy="5215640"/>
          </a:xfrm>
        </p:spPr>
        <p:txBody>
          <a:bodyPr/>
          <a:lstStyle/>
          <a:p>
            <a:pPr fontAlgn="ctr"/>
            <a:r>
              <a:rPr lang="en-GB" sz="1100" dirty="0">
                <a:latin typeface="+mn-lt"/>
              </a:rPr>
              <a:t>Barn, R. and Das, C. (2016) ‘Family Group Conferences and Cultural Competence in Social Work’, </a:t>
            </a:r>
            <a:r>
              <a:rPr lang="en-GB" sz="1100" i="1" dirty="0">
                <a:latin typeface="+mn-lt"/>
              </a:rPr>
              <a:t>The British journal of social work</a:t>
            </a:r>
            <a:r>
              <a:rPr lang="en-GB" sz="1100" dirty="0">
                <a:latin typeface="+mn-lt"/>
              </a:rPr>
              <a:t>, 46(4), pp. 942–959. Available at: </a:t>
            </a:r>
            <a:r>
              <a:rPr lang="en-GB" sz="1100" dirty="0">
                <a:latin typeface="+mn-lt"/>
                <a:hlinkClick r:id="rId3"/>
              </a:rPr>
              <a:t>https://doi.org/10.1093/bjsw/bcu105</a:t>
            </a:r>
            <a:r>
              <a:rPr lang="en-GB" sz="1100" dirty="0">
                <a:latin typeface="+mn-lt"/>
              </a:rPr>
              <a:t>.</a:t>
            </a:r>
          </a:p>
          <a:p>
            <a:pPr fontAlgn="ctr"/>
            <a:r>
              <a:rPr lang="en-GB" sz="1100" dirty="0">
                <a:latin typeface="+mn-lt"/>
              </a:rPr>
              <a:t>Burns, G. and </a:t>
            </a:r>
            <a:r>
              <a:rPr lang="en-GB" sz="1100" dirty="0" err="1">
                <a:latin typeface="+mn-lt"/>
              </a:rPr>
              <a:t>Früchtel</a:t>
            </a:r>
            <a:r>
              <a:rPr lang="en-GB" sz="1100" dirty="0">
                <a:latin typeface="+mn-lt"/>
              </a:rPr>
              <a:t>, F. (2014) ‘Family Group Conference: A Bridge between Lifeworld and System’, </a:t>
            </a:r>
            <a:r>
              <a:rPr lang="en-GB" sz="1100" i="1" dirty="0">
                <a:latin typeface="+mn-lt"/>
              </a:rPr>
              <a:t>The British journal of social work</a:t>
            </a:r>
            <a:r>
              <a:rPr lang="en-GB" sz="1100" dirty="0">
                <a:latin typeface="+mn-lt"/>
              </a:rPr>
              <a:t>, 44(5), pp. 1147–1161. Available at: https://doi.org/10.1093/bjsw/bcs192.</a:t>
            </a:r>
            <a:endParaRPr lang="en-GB" sz="1100" kern="1800" dirty="0">
              <a:solidFill>
                <a:srgbClr val="1C1D1E"/>
              </a:solidFill>
              <a:effectLst/>
              <a:latin typeface="+mn-lt"/>
              <a:ea typeface="Times New Roman" panose="02020603050405020304" pitchFamily="18" charset="0"/>
              <a:cs typeface="Times New Roman" panose="02020603050405020304" pitchFamily="18" charset="0"/>
            </a:endParaRPr>
          </a:p>
          <a:p>
            <a:pPr fontAlgn="ctr"/>
            <a:r>
              <a:rPr lang="en-GB" sz="1100" kern="1800" dirty="0" err="1">
                <a:solidFill>
                  <a:srgbClr val="1C1D1E"/>
                </a:solidFill>
                <a:effectLst/>
                <a:latin typeface="+mn-lt"/>
                <a:ea typeface="Times New Roman" panose="02020603050405020304" pitchFamily="18" charset="0"/>
                <a:cs typeface="Times New Roman" panose="02020603050405020304" pitchFamily="18" charset="0"/>
              </a:rPr>
              <a:t>Cossar</a:t>
            </a:r>
            <a:r>
              <a:rPr lang="en-GB" sz="1100" kern="1800" dirty="0">
                <a:solidFill>
                  <a:srgbClr val="1C1D1E"/>
                </a:solidFill>
                <a:effectLst/>
                <a:latin typeface="+mn-lt"/>
                <a:ea typeface="Times New Roman" panose="02020603050405020304" pitchFamily="18" charset="0"/>
                <a:cs typeface="Times New Roman" panose="02020603050405020304" pitchFamily="18" charset="0"/>
              </a:rPr>
              <a:t>, J. Brandon, M. and Jordan, P. (2016)‘You've got to trust her and she's got to trust you’: children's views on participation in the child protection system</a:t>
            </a:r>
            <a:r>
              <a:rPr lang="en-GB" sz="1100" dirty="0">
                <a:solidFill>
                  <a:srgbClr val="767676"/>
                </a:solidFill>
                <a:effectLst/>
                <a:latin typeface="+mn-lt"/>
                <a:ea typeface="Times New Roman" panose="02020603050405020304" pitchFamily="18" charset="0"/>
                <a:cs typeface="Times New Roman" panose="02020603050405020304" pitchFamily="18" charset="0"/>
              </a:rPr>
              <a:t> . Child and Family Social Work 21 (1) </a:t>
            </a:r>
            <a:r>
              <a:rPr lang="en-GB" sz="1100" dirty="0" err="1">
                <a:solidFill>
                  <a:srgbClr val="767676"/>
                </a:solidFill>
                <a:effectLst/>
                <a:latin typeface="+mn-lt"/>
                <a:ea typeface="Times New Roman" panose="02020603050405020304" pitchFamily="18" charset="0"/>
                <a:cs typeface="Times New Roman" panose="02020603050405020304" pitchFamily="18" charset="0"/>
              </a:rPr>
              <a:t>pg</a:t>
            </a:r>
            <a:r>
              <a:rPr lang="en-GB" sz="1100" dirty="0">
                <a:solidFill>
                  <a:srgbClr val="767676"/>
                </a:solidFill>
                <a:effectLst/>
                <a:latin typeface="+mn-lt"/>
                <a:ea typeface="Times New Roman" panose="02020603050405020304" pitchFamily="18" charset="0"/>
                <a:cs typeface="Times New Roman" panose="02020603050405020304" pitchFamily="18" charset="0"/>
              </a:rPr>
              <a:t> 103-112</a:t>
            </a:r>
            <a:r>
              <a:rPr lang="en-GB" sz="1100" kern="1800" dirty="0">
                <a:solidFill>
                  <a:srgbClr val="1C1D1E"/>
                </a:solidFill>
                <a:effectLst/>
                <a:latin typeface="+mn-lt"/>
                <a:ea typeface="Times New Roman" panose="02020603050405020304" pitchFamily="18" charset="0"/>
                <a:cs typeface="Times New Roman" panose="02020603050405020304" pitchFamily="18" charset="0"/>
              </a:rPr>
              <a:t> </a:t>
            </a:r>
            <a:r>
              <a:rPr lang="en-GB" sz="1100" dirty="0">
                <a:solidFill>
                  <a:srgbClr val="005274"/>
                </a:solidFill>
                <a:effectLst/>
                <a:latin typeface="+mn-lt"/>
                <a:ea typeface="Times New Roman" panose="02020603050405020304" pitchFamily="18" charset="0"/>
                <a:cs typeface="Times New Roman" panose="02020603050405020304" pitchFamily="18" charset="0"/>
                <a:hlinkClick r:id="rId4"/>
              </a:rPr>
              <a:t>https://doi.org/10.1111/cfs.12115</a:t>
            </a:r>
            <a:endParaRPr lang="en-GB" sz="1100" dirty="0">
              <a:effectLst/>
              <a:latin typeface="+mn-lt"/>
              <a:ea typeface="Calibri" panose="020F0502020204030204" pitchFamily="34" charset="0"/>
              <a:cs typeface="Times New Roman" panose="02020603050405020304" pitchFamily="18" charset="0"/>
            </a:endParaRPr>
          </a:p>
          <a:p>
            <a:pPr fontAlgn="ctr"/>
            <a:r>
              <a:rPr lang="en-GB" sz="1100" dirty="0">
                <a:effectLst/>
                <a:latin typeface="+mn-lt"/>
                <a:ea typeface="Calibri" panose="020F0502020204030204" pitchFamily="34" charset="0"/>
                <a:cs typeface="Times New Roman" panose="02020603050405020304" pitchFamily="18" charset="0"/>
              </a:rPr>
              <a:t>Featherstone, B., Gupta, A., Morris, K. and Warner, J (2016) ‘Let’s stop feeding the risk monster: towards a social model of ‘child protection’’, Families, Relationships and Societies </a:t>
            </a:r>
            <a:r>
              <a:rPr lang="en-GB" sz="1100" u="sng" dirty="0">
                <a:solidFill>
                  <a:srgbClr val="0000FF"/>
                </a:solidFill>
                <a:effectLst/>
                <a:latin typeface="+mn-lt"/>
                <a:ea typeface="Calibri" panose="020F0502020204030204" pitchFamily="34" charset="0"/>
                <a:cs typeface="Times New Roman" panose="02020603050405020304" pitchFamily="18" charset="0"/>
                <a:hlinkClick r:id="rId5"/>
              </a:rPr>
              <a:t>http://dx.doi.org/10.1332/2046743 16X14552878034622</a:t>
            </a:r>
            <a:r>
              <a:rPr lang="en-GB" sz="1100" dirty="0">
                <a:effectLst/>
                <a:latin typeface="+mn-lt"/>
                <a:ea typeface="Calibri" panose="020F0502020204030204" pitchFamily="34" charset="0"/>
                <a:cs typeface="Times New Roman" panose="02020603050405020304" pitchFamily="18" charset="0"/>
              </a:rPr>
              <a:t>. </a:t>
            </a:r>
            <a:r>
              <a:rPr lang="en-GB" sz="1100" dirty="0">
                <a:solidFill>
                  <a:srgbClr val="000000"/>
                </a:solidFill>
                <a:effectLst/>
                <a:latin typeface="+mn-lt"/>
                <a:ea typeface="Calibri" panose="020F0502020204030204" pitchFamily="34" charset="0"/>
                <a:cs typeface="Times New Roman" panose="02020603050405020304" pitchFamily="18" charset="0"/>
              </a:rPr>
              <a:t>Volume 7, Number 1, March 2018, pp. 7-22(16)</a:t>
            </a:r>
            <a:endParaRPr lang="en-GB" sz="1100" dirty="0">
              <a:latin typeface="+mn-lt"/>
            </a:endParaRPr>
          </a:p>
          <a:p>
            <a:pPr fontAlgn="ctr"/>
            <a:r>
              <a:rPr lang="en-GB" sz="1100" dirty="0">
                <a:latin typeface="+mn-lt"/>
              </a:rPr>
              <a:t>Holland, S. and Rivett., M. (2008) Everyone started shouting: Making connections between the process of FGC’s and Family Therapy Practice.  British Journal of Social Work. 38 21-38</a:t>
            </a:r>
          </a:p>
          <a:p>
            <a:r>
              <a:rPr lang="en-GB" sz="1100" dirty="0">
                <a:latin typeface="+mn-lt"/>
              </a:rPr>
              <a:t>Hopkins, B. (2016) Restorative Theory in Practice.  Insights into What Works and Why. London: Jessica Kingsley Publishers</a:t>
            </a:r>
          </a:p>
          <a:p>
            <a:r>
              <a:rPr lang="en-GB" sz="1100" dirty="0">
                <a:effectLst/>
                <a:latin typeface="+mn-lt"/>
                <a:ea typeface="Calibri" panose="020F0502020204030204" pitchFamily="34" charset="0"/>
                <a:cs typeface="Times New Roman" panose="02020603050405020304" pitchFamily="18" charset="0"/>
              </a:rPr>
              <a:t>Mitchell, M. (2020) Reimagining child welfare outcomes: Learning from Family Group Conferencing.  Child and Family Social Work 25 </a:t>
            </a:r>
            <a:r>
              <a:rPr lang="en-GB" sz="1100" dirty="0" err="1">
                <a:effectLst/>
                <a:latin typeface="+mn-lt"/>
                <a:ea typeface="Calibri" panose="020F0502020204030204" pitchFamily="34" charset="0"/>
                <a:cs typeface="Times New Roman" panose="02020603050405020304" pitchFamily="18" charset="0"/>
              </a:rPr>
              <a:t>pg</a:t>
            </a:r>
            <a:r>
              <a:rPr lang="en-GB" sz="1100" dirty="0">
                <a:effectLst/>
                <a:latin typeface="+mn-lt"/>
                <a:ea typeface="Calibri" panose="020F0502020204030204" pitchFamily="34" charset="0"/>
                <a:cs typeface="Times New Roman" panose="02020603050405020304" pitchFamily="18" charset="0"/>
              </a:rPr>
              <a:t> 211-220</a:t>
            </a:r>
            <a:endParaRPr lang="en-GB" sz="1100" dirty="0">
              <a:latin typeface="+mn-lt"/>
            </a:endParaRPr>
          </a:p>
          <a:p>
            <a:r>
              <a:rPr lang="en-GB" sz="1100" dirty="0">
                <a:latin typeface="+mn-lt"/>
              </a:rPr>
              <a:t>Mohamed, O. (2024) ‘A Systematic Literature Review With Racially Minoritised People Using Family Group Conferencing in England’, </a:t>
            </a:r>
            <a:r>
              <a:rPr lang="en-GB" sz="1100" i="1" dirty="0">
                <a:latin typeface="+mn-lt"/>
              </a:rPr>
              <a:t>Practice (Birmingham, England)</a:t>
            </a:r>
            <a:r>
              <a:rPr lang="en-GB" sz="1100" dirty="0">
                <a:latin typeface="+mn-lt"/>
              </a:rPr>
              <a:t>, 36(1), pp. 19–37. Available at: https://doi.org/10.1080/09503153.2023.2234102</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mn-lt"/>
              </a:rPr>
              <a:t>Smith, C. (2001) ‘Trust and confidence: possibilities for social work in “high modernity”’, </a:t>
            </a:r>
            <a:r>
              <a:rPr lang="en-GB" sz="1100" i="1" dirty="0">
                <a:latin typeface="+mn-lt"/>
              </a:rPr>
              <a:t>The British journal of social work</a:t>
            </a:r>
            <a:r>
              <a:rPr lang="en-GB" sz="1100" dirty="0">
                <a:latin typeface="+mn-lt"/>
              </a:rPr>
              <a:t>, 31(2), pp. 287–305. Available at: </a:t>
            </a:r>
            <a:r>
              <a:rPr lang="en-GB" sz="1100" dirty="0">
                <a:latin typeface="+mn-lt"/>
                <a:hlinkClick r:id="rId6"/>
              </a:rPr>
              <a:t>https://doi.org/10.1093/bjsw/31.2.287</a:t>
            </a:r>
            <a:r>
              <a:rPr lang="en-GB" sz="1100" dirty="0">
                <a:latin typeface="+mn-lt"/>
              </a:rPr>
              <a:t>.</a:t>
            </a:r>
          </a:p>
          <a:p>
            <a:pPr>
              <a:lnSpc>
                <a:spcPct val="100000"/>
              </a:lnSpc>
              <a:spcAft>
                <a:spcPts val="0"/>
              </a:spcAft>
              <a:buFont typeface="Arial" panose="020B0604020202020204" pitchFamily="34" charset="0"/>
              <a:buChar char="•"/>
              <a:defRPr/>
            </a:pPr>
            <a:r>
              <a:rPr lang="en-GB" sz="1200" b="0" i="0" dirty="0">
                <a:solidFill>
                  <a:srgbClr val="202122"/>
                </a:solidFill>
                <a:effectLst/>
                <a:latin typeface="Arial" panose="020B0604020202020204" pitchFamily="34" charset="0"/>
              </a:rPr>
              <a:t>Tomkins, Silvan S. (1962), </a:t>
            </a:r>
            <a:r>
              <a:rPr lang="en-GB" sz="1200" b="0" i="1" dirty="0">
                <a:solidFill>
                  <a:srgbClr val="202122"/>
                </a:solidFill>
                <a:effectLst/>
                <a:latin typeface="Arial" panose="020B0604020202020204" pitchFamily="34" charset="0"/>
              </a:rPr>
              <a:t>Affect Imagery Consciousness: Volume I, The Positive Affects</a:t>
            </a:r>
            <a:r>
              <a:rPr lang="en-GB" sz="1200" b="0" i="0" dirty="0">
                <a:solidFill>
                  <a:srgbClr val="202122"/>
                </a:solidFill>
                <a:effectLst/>
                <a:latin typeface="Arial" panose="020B0604020202020204" pitchFamily="34" charset="0"/>
              </a:rPr>
              <a:t>. London: Tavistock.</a:t>
            </a:r>
            <a:endParaRPr lang="en-GB" sz="1100" dirty="0">
              <a:latin typeface="+mn-lt"/>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latin typeface="+mn-lt"/>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mn-lt"/>
              </a:rPr>
              <a:t>What Works Centre for Children and Families (2023) Randomised controlled trial of family group conferencing at pre-proceedings stage available on</a:t>
            </a:r>
            <a:r>
              <a:rPr lang="en-GB" sz="1100" dirty="0">
                <a:latin typeface="+mn-lt"/>
                <a:hlinkClick r:id="rId7"/>
              </a:rPr>
              <a:t>family-group-conferencing-report.pdf (coram.org.uk)</a:t>
            </a:r>
            <a:r>
              <a:rPr lang="en-GB" sz="1100" dirty="0">
                <a:latin typeface="+mn-lt"/>
              </a:rPr>
              <a:t> date accessed October 2024 </a:t>
            </a:r>
          </a:p>
          <a:p>
            <a:r>
              <a:rPr lang="en-GB" sz="1100" dirty="0">
                <a:latin typeface="+mn-lt"/>
              </a:rPr>
              <a:t>Williams, A. (2019) Family support services delivered using a restorative approach: A framework for relationship and strengths‐based whole‐family practice.  Child and Family Social Work 24 (4) </a:t>
            </a:r>
            <a:r>
              <a:rPr lang="en-GB" sz="1100" dirty="0" err="1">
                <a:latin typeface="+mn-lt"/>
              </a:rPr>
              <a:t>pg</a:t>
            </a:r>
            <a:r>
              <a:rPr lang="en-GB" sz="1100" dirty="0">
                <a:latin typeface="+mn-lt"/>
              </a:rPr>
              <a:t> 555-564</a:t>
            </a:r>
          </a:p>
          <a:p>
            <a:endParaRPr lang="en-GB" sz="1200" dirty="0">
              <a:latin typeface="+mn-lt"/>
            </a:endParaRP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346756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6" y="3124517"/>
            <a:ext cx="9557977" cy="608965"/>
          </a:xfrm>
        </p:spPr>
        <p:txBody>
          <a:bodyPr/>
          <a:lstStyle/>
          <a:p>
            <a:r>
              <a:rPr lang="en-GB" dirty="0"/>
              <a:t>Thank you and any questions?</a:t>
            </a:r>
          </a:p>
          <a:p>
            <a:r>
              <a:rPr lang="en-GB" sz="4000" dirty="0"/>
              <a:t>Sarah.brown1@open.ac.uk</a:t>
            </a:r>
          </a:p>
        </p:txBody>
      </p:sp>
    </p:spTree>
    <p:extLst>
      <p:ext uri="{BB962C8B-B14F-4D97-AF65-F5344CB8AC3E}">
        <p14:creationId xmlns:p14="http://schemas.microsoft.com/office/powerpoint/2010/main" val="133914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Overview of the session</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233996"/>
            <a:ext cx="9591229" cy="4279037"/>
          </a:xfrm>
        </p:spPr>
        <p:txBody>
          <a:bodyPr/>
          <a:lstStyle/>
          <a:p>
            <a:r>
              <a:rPr lang="en-GB" sz="2000" dirty="0"/>
              <a:t>Defining restorative practice and outlining elements of a ‘restorative encounter’</a:t>
            </a:r>
          </a:p>
          <a:p>
            <a:r>
              <a:rPr lang="en-GB" sz="2000" dirty="0"/>
              <a:t>Introducing Family Group Conferences as a restorative approach in child protection.</a:t>
            </a:r>
          </a:p>
          <a:p>
            <a:r>
              <a:rPr lang="en-GB" sz="2000" dirty="0"/>
              <a:t>Explore the underpinning concept of trust in Family Group Conferences using a practice example</a:t>
            </a:r>
          </a:p>
          <a:p>
            <a:r>
              <a:rPr lang="en-GB" sz="2000" dirty="0"/>
              <a:t>Consider ways in which Family Group Conferencing can enhance cultural humility</a:t>
            </a:r>
          </a:p>
          <a:p>
            <a:r>
              <a:rPr lang="en-GB" sz="2000" dirty="0"/>
              <a:t>Review the evidence base for Family Group Conferences in child protection.</a:t>
            </a:r>
          </a:p>
        </p:txBody>
      </p:sp>
    </p:spTree>
    <p:extLst>
      <p:ext uri="{BB962C8B-B14F-4D97-AF65-F5344CB8AC3E}">
        <p14:creationId xmlns:p14="http://schemas.microsoft.com/office/powerpoint/2010/main" val="95404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1777" y="2263914"/>
            <a:ext cx="6899242" cy="2141110"/>
          </a:xfrm>
        </p:spPr>
        <p:txBody>
          <a:bodyPr>
            <a:normAutofit fontScale="90000"/>
          </a:bodyPr>
          <a:lstStyle/>
          <a:p>
            <a:r>
              <a:rPr lang="en-US" sz="4000" dirty="0"/>
              <a:t>How do we feel about ourselves when things are going well, or not so well?</a:t>
            </a: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1"/>
          </p:nvPr>
        </p:nvSpPr>
        <p:spPr>
          <a:xfrm>
            <a:off x="413915" y="404664"/>
            <a:ext cx="10797426" cy="497161"/>
          </a:xfrm>
        </p:spPr>
        <p:txBody>
          <a:bodyPr>
            <a:normAutofit/>
          </a:bodyPr>
          <a:lstStyle/>
          <a:p>
            <a:pPr>
              <a:lnSpc>
                <a:spcPct val="100000"/>
              </a:lnSpc>
            </a:pPr>
            <a:r>
              <a:rPr lang="en-GB" sz="2600"/>
              <a:t>What is ‘restorative practice’?</a:t>
            </a:r>
          </a:p>
        </p:txBody>
      </p:sp>
      <p:pic>
        <p:nvPicPr>
          <p:cNvPr id="2" name="Picture 1" descr="Māori culture - Wikipedia">
            <a:extLst>
              <a:ext uri="{FF2B5EF4-FFF2-40B4-BE49-F238E27FC236}">
                <a16:creationId xmlns:a16="http://schemas.microsoft.com/office/drawing/2014/main" id="{EA37C06E-1602-FEFC-4117-0691C00E5FEC}"/>
              </a:ext>
            </a:extLst>
          </p:cNvPr>
          <p:cNvPicPr>
            <a:picLocks noChangeAspect="1"/>
          </p:cNvPicPr>
          <p:nvPr/>
        </p:nvPicPr>
        <p:blipFill>
          <a:blip r:embed="rId3">
            <a:extLst>
              <a:ext uri="{28A0092B-C50C-407E-A947-70E740481C1C}">
                <a14:useLocalDpi xmlns:a14="http://schemas.microsoft.com/office/drawing/2010/main" val="0"/>
              </a:ext>
            </a:extLst>
          </a:blip>
          <a:srcRect r="-1" b="1041"/>
          <a:stretch/>
        </p:blipFill>
        <p:spPr>
          <a:xfrm>
            <a:off x="980660" y="1772065"/>
            <a:ext cx="4922617" cy="3072695"/>
          </a:xfrm>
          <a:prstGeom prst="rect">
            <a:avLst/>
          </a:prstGeom>
          <a:noFill/>
        </p:spPr>
      </p:pic>
      <p:sp>
        <p:nvSpPr>
          <p:cNvPr id="10" name="Text Placeholder 9">
            <a:extLst>
              <a:ext uri="{FF2B5EF4-FFF2-40B4-BE49-F238E27FC236}">
                <a16:creationId xmlns:a16="http://schemas.microsoft.com/office/drawing/2014/main" id="{E74A4259-4A62-A5BB-1094-3E61746176DE}"/>
              </a:ext>
            </a:extLst>
          </p:cNvPr>
          <p:cNvSpPr>
            <a:spLocks noGrp="1"/>
          </p:cNvSpPr>
          <p:nvPr>
            <p:ph sz="half" idx="18"/>
          </p:nvPr>
        </p:nvSpPr>
        <p:spPr>
          <a:xfrm>
            <a:off x="6288724" y="830425"/>
            <a:ext cx="5285960" cy="4884576"/>
          </a:xfrm>
        </p:spPr>
        <p:txBody>
          <a:bodyPr>
            <a:normAutofit/>
          </a:bodyPr>
          <a:lstStyle/>
          <a:p>
            <a:pPr>
              <a:lnSpc>
                <a:spcPct val="100000"/>
              </a:lnSpc>
            </a:pPr>
            <a:r>
              <a:rPr lang="en-US" sz="1800" dirty="0"/>
              <a:t>Developed in New Zealand and started to inform practice in the 1970’s, initially in justice settings.</a:t>
            </a:r>
          </a:p>
          <a:p>
            <a:pPr>
              <a:lnSpc>
                <a:spcPct val="100000"/>
              </a:lnSpc>
            </a:pPr>
            <a:r>
              <a:rPr lang="en-US" sz="1800" dirty="0"/>
              <a:t>Started to inform social work practice in the UK in the 1990’s (FGCs and Restorative Justice for young people who offend).</a:t>
            </a:r>
          </a:p>
          <a:p>
            <a:pPr>
              <a:lnSpc>
                <a:spcPct val="100000"/>
              </a:lnSpc>
            </a:pPr>
            <a:r>
              <a:rPr lang="en-US" sz="1800" dirty="0"/>
              <a:t>Relies on mutual understanding of an issue and a collaborative approach to get the best outcome.</a:t>
            </a:r>
          </a:p>
          <a:p>
            <a:pPr>
              <a:lnSpc>
                <a:spcPct val="100000"/>
              </a:lnSpc>
            </a:pPr>
            <a:r>
              <a:rPr lang="en-US" sz="1800" dirty="0"/>
              <a:t>Belief that ‘repairing harm’ is best done through a non blaming approach which externalizes the problem from the person.</a:t>
            </a:r>
          </a:p>
          <a:p>
            <a:pPr>
              <a:lnSpc>
                <a:spcPct val="100000"/>
              </a:lnSpc>
            </a:pPr>
            <a:r>
              <a:rPr lang="en-US" sz="1800" dirty="0"/>
              <a:t>It is the skill of the restorative practitioner to move conversations from ‘shame’ to re-integration (Braithwaite 1989)– Remember that central blueprint…</a:t>
            </a:r>
          </a:p>
          <a:p>
            <a:pPr marL="0" indent="0">
              <a:lnSpc>
                <a:spcPct val="100000"/>
              </a:lnSpc>
              <a:buNone/>
            </a:pPr>
            <a:endParaRPr lang="en-GB" sz="1100" dirty="0"/>
          </a:p>
        </p:txBody>
      </p:sp>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Tree>
    <p:extLst>
      <p:ext uri="{BB962C8B-B14F-4D97-AF65-F5344CB8AC3E}">
        <p14:creationId xmlns:p14="http://schemas.microsoft.com/office/powerpoint/2010/main" val="264423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Elements of a ‘restorative encounter’</a:t>
            </a:r>
          </a:p>
        </p:txBody>
      </p:sp>
      <p:sp>
        <p:nvSpPr>
          <p:cNvPr id="14" name="Text Placeholder 9">
            <a:extLst>
              <a:ext uri="{FF2B5EF4-FFF2-40B4-BE49-F238E27FC236}">
                <a16:creationId xmlns:a16="http://schemas.microsoft.com/office/drawing/2014/main" id="{53A14353-6FB4-9B83-0AED-52B71BF33715}"/>
              </a:ext>
            </a:extLst>
          </p:cNvPr>
          <p:cNvSpPr>
            <a:spLocks noGrp="1"/>
          </p:cNvSpPr>
          <p:nvPr>
            <p:ph type="body" sz="quarter" idx="15"/>
          </p:nvPr>
        </p:nvSpPr>
        <p:spPr>
          <a:xfrm>
            <a:off x="104173" y="1076446"/>
            <a:ext cx="8194784" cy="4853405"/>
          </a:xfrm>
        </p:spPr>
        <p:txBody>
          <a:bodyPr/>
          <a:lstStyle/>
          <a:p>
            <a:r>
              <a:rPr lang="en-US" sz="1800" b="1" i="1" dirty="0"/>
              <a:t>A restorative encounter (Hopkins 2016) can happen in planned or unplanned ways – it is one where there is an intention of healing relationships where there has been a break down.</a:t>
            </a:r>
            <a:endParaRPr lang="en-GB" sz="1800" b="1" i="1" dirty="0"/>
          </a:p>
          <a:p>
            <a:pPr lvl="0"/>
            <a:r>
              <a:rPr lang="en-GB" sz="1800" dirty="0"/>
              <a:t>Reach an understanding of what has happened and why</a:t>
            </a:r>
          </a:p>
          <a:p>
            <a:pPr lvl="0"/>
            <a:r>
              <a:rPr lang="en-GB" sz="1800" dirty="0"/>
              <a:t>Understand the context </a:t>
            </a:r>
          </a:p>
          <a:p>
            <a:pPr lvl="0"/>
            <a:r>
              <a:rPr lang="en-GB" sz="1800" dirty="0"/>
              <a:t>Let people tell their own stories</a:t>
            </a:r>
          </a:p>
          <a:p>
            <a:r>
              <a:rPr lang="en-GB" sz="1800" dirty="0"/>
              <a:t>Allows for a safe space for remorse to be expressed and healing to take place</a:t>
            </a:r>
          </a:p>
          <a:p>
            <a:pPr lvl="0"/>
            <a:r>
              <a:rPr lang="en-GB" sz="1800" dirty="0"/>
              <a:t>Responsibility versus blaming (managing emotions of shame, guilt and how people respond in those scenarios e.g. Holland and Rivett 2008) </a:t>
            </a:r>
          </a:p>
          <a:p>
            <a:pPr lvl="0"/>
            <a:r>
              <a:rPr lang="en-GB" sz="1800" dirty="0"/>
              <a:t>How can the damage be fixed?</a:t>
            </a:r>
          </a:p>
          <a:p>
            <a:pPr lvl="0"/>
            <a:r>
              <a:rPr lang="en-GB" sz="1800" dirty="0"/>
              <a:t>How can future harmful behaviour be prevented?</a:t>
            </a:r>
          </a:p>
          <a:p>
            <a:pPr marL="0" indent="0">
              <a:buNone/>
            </a:pPr>
            <a:endParaRPr lang="en-GB" dirty="0"/>
          </a:p>
        </p:txBody>
      </p:sp>
      <p:sp>
        <p:nvSpPr>
          <p:cNvPr id="2" name="TextBox 1">
            <a:extLst>
              <a:ext uri="{FF2B5EF4-FFF2-40B4-BE49-F238E27FC236}">
                <a16:creationId xmlns:a16="http://schemas.microsoft.com/office/drawing/2014/main" id="{BE2EA05D-63F1-9066-48D4-9C5BD2CA1442}"/>
              </a:ext>
            </a:extLst>
          </p:cNvPr>
          <p:cNvSpPr txBox="1"/>
          <p:nvPr/>
        </p:nvSpPr>
        <p:spPr>
          <a:xfrm>
            <a:off x="8298957" y="928148"/>
            <a:ext cx="3476625" cy="1415772"/>
          </a:xfrm>
          <a:prstGeom prst="rect">
            <a:avLst/>
          </a:prstGeom>
          <a:solidFill>
            <a:schemeClr val="accent1">
              <a:lumMod val="40000"/>
              <a:lumOff val="60000"/>
            </a:schemeClr>
          </a:solidFill>
        </p:spPr>
        <p:txBody>
          <a:bodyPr wrap="square" rtlCol="0">
            <a:spAutoFit/>
          </a:bodyPr>
          <a:lstStyle/>
          <a:p>
            <a:r>
              <a:rPr lang="en-GB" sz="3200" dirty="0"/>
              <a:t>Links to Practice</a:t>
            </a:r>
          </a:p>
          <a:p>
            <a:endParaRPr lang="en-GB" dirty="0"/>
          </a:p>
          <a:p>
            <a:endParaRPr lang="en-GB" dirty="0"/>
          </a:p>
          <a:p>
            <a:endParaRPr lang="en-GB" dirty="0"/>
          </a:p>
        </p:txBody>
      </p:sp>
      <p:pic>
        <p:nvPicPr>
          <p:cNvPr id="7" name="Picture 6" descr="A group of people talking">
            <a:extLst>
              <a:ext uri="{FF2B5EF4-FFF2-40B4-BE49-F238E27FC236}">
                <a16:creationId xmlns:a16="http://schemas.microsoft.com/office/drawing/2014/main" id="{8C2C031B-13DF-0FED-9388-3762AC5FD0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98958" y="2386012"/>
            <a:ext cx="3476625" cy="2085975"/>
          </a:xfrm>
          <a:prstGeom prst="rect">
            <a:avLst/>
          </a:prstGeom>
        </p:spPr>
      </p:pic>
      <p:sp>
        <p:nvSpPr>
          <p:cNvPr id="8" name="TextBox 7">
            <a:extLst>
              <a:ext uri="{FF2B5EF4-FFF2-40B4-BE49-F238E27FC236}">
                <a16:creationId xmlns:a16="http://schemas.microsoft.com/office/drawing/2014/main" id="{740AED48-0C4A-9E80-EB88-1742117CC7B2}"/>
              </a:ext>
            </a:extLst>
          </p:cNvPr>
          <p:cNvSpPr txBox="1"/>
          <p:nvPr/>
        </p:nvSpPr>
        <p:spPr>
          <a:xfrm>
            <a:off x="8298957" y="4744913"/>
            <a:ext cx="3476625" cy="369332"/>
          </a:xfrm>
          <a:prstGeom prst="rect">
            <a:avLst/>
          </a:prstGeom>
          <a:noFill/>
        </p:spPr>
        <p:txBody>
          <a:bodyPr wrap="square" rtlCol="0">
            <a:spAutoFit/>
          </a:bodyPr>
          <a:lstStyle/>
          <a:p>
            <a:r>
              <a:rPr lang="en-GB" sz="900" dirty="0">
                <a:hlinkClick r:id="rId4" tooltip="https://www.calhealthreport.org/2021/08/12/the-promise-and-limits-of-restorative-justice-for-youth/"/>
              </a:rPr>
              <a:t>This Photo</a:t>
            </a:r>
            <a:r>
              <a:rPr lang="en-GB" sz="900" dirty="0"/>
              <a:t> by Unknown Author is licensed under </a:t>
            </a:r>
            <a:r>
              <a:rPr lang="en-GB" sz="900" dirty="0">
                <a:hlinkClick r:id="rId5" tooltip="https://creativecommons.org/licenses/by-nd/3.0/"/>
              </a:rPr>
              <a:t>CC BY-ND</a:t>
            </a:r>
            <a:endParaRPr lang="en-GB" sz="900" dirty="0"/>
          </a:p>
        </p:txBody>
      </p:sp>
    </p:spTree>
    <p:extLst>
      <p:ext uri="{BB962C8B-B14F-4D97-AF65-F5344CB8AC3E}">
        <p14:creationId xmlns:p14="http://schemas.microsoft.com/office/powerpoint/2010/main" val="11229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Family Group Conferencing – a restorative approach in child protection</a:t>
            </a:r>
          </a:p>
        </p:txBody>
      </p:sp>
      <p:pic>
        <p:nvPicPr>
          <p:cNvPr id="2" name="Content Placeholder 3">
            <a:extLst>
              <a:ext uri="{FF2B5EF4-FFF2-40B4-BE49-F238E27FC236}">
                <a16:creationId xmlns:a16="http://schemas.microsoft.com/office/drawing/2014/main" id="{0F18C36E-AE3C-F4F6-0D0D-0D1FC3E89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978" y="1581149"/>
            <a:ext cx="6362159" cy="4443413"/>
          </a:xfrm>
          <a:prstGeom prst="rect">
            <a:avLst/>
          </a:prstGeom>
        </p:spPr>
      </p:pic>
      <p:sp>
        <p:nvSpPr>
          <p:cNvPr id="3" name="TextBox 2">
            <a:extLst>
              <a:ext uri="{FF2B5EF4-FFF2-40B4-BE49-F238E27FC236}">
                <a16:creationId xmlns:a16="http://schemas.microsoft.com/office/drawing/2014/main" id="{E942CF80-E16E-2D6C-1A07-DBED17012F25}"/>
              </a:ext>
            </a:extLst>
          </p:cNvPr>
          <p:cNvSpPr txBox="1"/>
          <p:nvPr/>
        </p:nvSpPr>
        <p:spPr>
          <a:xfrm>
            <a:off x="9699585" y="5741043"/>
            <a:ext cx="1956122" cy="923330"/>
          </a:xfrm>
          <a:prstGeom prst="rect">
            <a:avLst/>
          </a:prstGeom>
          <a:noFill/>
        </p:spPr>
        <p:txBody>
          <a:bodyPr wrap="square" rtlCol="0">
            <a:spAutoFit/>
          </a:bodyPr>
          <a:lstStyle/>
          <a:p>
            <a:r>
              <a:rPr lang="en-GB" dirty="0"/>
              <a:t>Picture taken from Camden Council</a:t>
            </a:r>
          </a:p>
        </p:txBody>
      </p:sp>
    </p:spTree>
    <p:extLst>
      <p:ext uri="{BB962C8B-B14F-4D97-AF65-F5344CB8AC3E}">
        <p14:creationId xmlns:p14="http://schemas.microsoft.com/office/powerpoint/2010/main" val="228373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91DFBD-8AAF-0A26-1C20-5F3F87D3677E}"/>
              </a:ext>
            </a:extLst>
          </p:cNvPr>
          <p:cNvSpPr>
            <a:spLocks noGrp="1"/>
          </p:cNvSpPr>
          <p:nvPr>
            <p:ph type="body" sz="quarter" idx="24"/>
          </p:nvPr>
        </p:nvSpPr>
        <p:spPr/>
        <p:txBody>
          <a:bodyPr/>
          <a:lstStyle/>
          <a:p>
            <a:r>
              <a:rPr lang="en-GB" dirty="0"/>
              <a:t>What do we mean by trust?</a:t>
            </a:r>
          </a:p>
        </p:txBody>
      </p:sp>
      <p:sp>
        <p:nvSpPr>
          <p:cNvPr id="6" name="Text Placeholder 5">
            <a:extLst>
              <a:ext uri="{FF2B5EF4-FFF2-40B4-BE49-F238E27FC236}">
                <a16:creationId xmlns:a16="http://schemas.microsoft.com/office/drawing/2014/main" id="{51F49BD2-6F90-1F44-9A07-1F1880F0D5BC}"/>
              </a:ext>
            </a:extLst>
          </p:cNvPr>
          <p:cNvSpPr>
            <a:spLocks noGrp="1"/>
          </p:cNvSpPr>
          <p:nvPr>
            <p:ph type="body" sz="quarter" idx="15"/>
          </p:nvPr>
        </p:nvSpPr>
        <p:spPr>
          <a:xfrm>
            <a:off x="413915" y="914400"/>
            <a:ext cx="11334389" cy="4481847"/>
          </a:xfrm>
        </p:spPr>
        <p:txBody>
          <a:bodyPr/>
          <a:lstStyle/>
          <a:p>
            <a:r>
              <a:rPr lang="en-GB" sz="2000" dirty="0"/>
              <a:t>Confidence is different to trust (Smith 2001)</a:t>
            </a:r>
          </a:p>
          <a:p>
            <a:r>
              <a:rPr lang="en-GB" sz="2000" dirty="0"/>
              <a:t>Trust implies some form of personal engagement between individuals.</a:t>
            </a:r>
          </a:p>
          <a:p>
            <a:r>
              <a:rPr lang="en-GB" sz="2000" dirty="0"/>
              <a:t>Requires a level of vulnerability and a commitment to free will</a:t>
            </a:r>
          </a:p>
          <a:p>
            <a:r>
              <a:rPr lang="en-GB" sz="2000" dirty="0"/>
              <a:t>We </a:t>
            </a:r>
            <a:r>
              <a:rPr lang="en-GB" sz="2000" i="1" dirty="0"/>
              <a:t>need </a:t>
            </a:r>
            <a:r>
              <a:rPr lang="en-GB" sz="2000" dirty="0"/>
              <a:t>trust in child protection:</a:t>
            </a:r>
            <a:endParaRPr lang="en-GB" sz="2000" i="1"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a:p>
            <a:pPr marL="0" indent="0">
              <a:buNone/>
            </a:pPr>
            <a:r>
              <a:rPr lang="en-GB" sz="2000" dirty="0"/>
              <a:t>The fear of</a:t>
            </a:r>
          </a:p>
          <a:p>
            <a:pPr marL="0" indent="0">
              <a:buNone/>
            </a:pPr>
            <a:r>
              <a:rPr lang="en-GB" sz="2000" dirty="0"/>
              <a:t>…..What if I get it wrong?</a:t>
            </a:r>
          </a:p>
          <a:p>
            <a:pPr marL="0" indent="0">
              <a:buNone/>
            </a:pPr>
            <a:r>
              <a:rPr lang="en-GB" sz="2000" dirty="0"/>
              <a:t>……Feeling of being let down, disappointed</a:t>
            </a:r>
          </a:p>
          <a:p>
            <a:pPr marL="0" indent="0">
              <a:buNone/>
            </a:pPr>
            <a:r>
              <a:rPr lang="en-GB" sz="2000" dirty="0"/>
              <a:t>…..am I compromising safety?</a:t>
            </a:r>
          </a:p>
          <a:p>
            <a:pPr>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79F64863-CA3C-B89A-05B1-75C9B644B708}"/>
              </a:ext>
            </a:extLst>
          </p:cNvPr>
          <p:cNvSpPr txBox="1"/>
          <p:nvPr/>
        </p:nvSpPr>
        <p:spPr>
          <a:xfrm>
            <a:off x="843615" y="2828835"/>
            <a:ext cx="9907301" cy="1200329"/>
          </a:xfrm>
          <a:prstGeom prst="rect">
            <a:avLst/>
          </a:prstGeom>
          <a:solidFill>
            <a:schemeClr val="accent1">
              <a:lumMod val="60000"/>
              <a:lumOff val="40000"/>
            </a:schemeClr>
          </a:solidFill>
        </p:spPr>
        <p:txBody>
          <a:bodyPr wrap="square" rtlCol="0">
            <a:spAutoFit/>
          </a:bodyPr>
          <a:lstStyle/>
          <a:p>
            <a:pPr lvl="1">
              <a:buFont typeface="Arial" panose="020B0604020202020204" pitchFamily="34" charset="0"/>
              <a:buChar char="•"/>
            </a:pPr>
            <a:r>
              <a:rPr lang="en-GB" b="1" i="1" dirty="0"/>
              <a:t>People with lived experience need to experience trust</a:t>
            </a:r>
          </a:p>
          <a:p>
            <a:pPr lvl="1">
              <a:buFont typeface="Arial" panose="020B0604020202020204" pitchFamily="34" charset="0"/>
              <a:buChar char="•"/>
            </a:pPr>
            <a:r>
              <a:rPr lang="en-GB" b="1" i="1" dirty="0"/>
              <a:t>Trust creates the space for more truthful accounts</a:t>
            </a:r>
          </a:p>
          <a:p>
            <a:pPr lvl="1">
              <a:buFont typeface="Arial" panose="020B0604020202020204" pitchFamily="34" charset="0"/>
              <a:buChar char="•"/>
            </a:pPr>
            <a:r>
              <a:rPr lang="en-GB" b="1" i="1" dirty="0"/>
              <a:t>Confidence implies a level of ‘technical rationality’ not always present in child protection</a:t>
            </a:r>
          </a:p>
        </p:txBody>
      </p:sp>
    </p:spTree>
    <p:extLst>
      <p:ext uri="{BB962C8B-B14F-4D97-AF65-F5344CB8AC3E}">
        <p14:creationId xmlns:p14="http://schemas.microsoft.com/office/powerpoint/2010/main" val="263937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dirty="0"/>
              <a:t>Can we apply principles of trust in child protection?</a:t>
            </a:r>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586880" y="1766490"/>
            <a:ext cx="10913954" cy="4299459"/>
          </a:xfrm>
        </p:spPr>
        <p:txBody>
          <a:bodyPr/>
          <a:lstStyle/>
          <a:p>
            <a:r>
              <a:rPr lang="en-GB" sz="1800" dirty="0"/>
              <a:t>Is the vulnerability of ‘trust’ a tenable response?</a:t>
            </a:r>
          </a:p>
          <a:p>
            <a:r>
              <a:rPr lang="en-GB" sz="1800" dirty="0"/>
              <a:t>Family Group Conferences enhance social integration as opposed to functional integration (Burns and </a:t>
            </a:r>
            <a:r>
              <a:rPr lang="en-GB" sz="1800" dirty="0" err="1"/>
              <a:t>Fruchtel</a:t>
            </a:r>
            <a:r>
              <a:rPr lang="en-GB" sz="1800" dirty="0"/>
              <a:t> 2014) which rely on an element of trust and consequently confidence.</a:t>
            </a:r>
          </a:p>
          <a:p>
            <a:r>
              <a:rPr lang="en-GB" sz="1800" dirty="0"/>
              <a:t>Trust in child protection has been explored in relation to children trusting their social workers (</a:t>
            </a:r>
            <a:r>
              <a:rPr lang="en-GB" sz="1800" dirty="0" err="1"/>
              <a:t>Cossar</a:t>
            </a:r>
            <a:r>
              <a:rPr lang="en-GB" sz="1800" dirty="0"/>
              <a:t> et al 2014)</a:t>
            </a:r>
          </a:p>
          <a:p>
            <a:r>
              <a:rPr lang="en-GB" sz="1800" dirty="0"/>
              <a:t>Family Group Conferences also rely on ‘mutual trust’ between the coordinator, social worker and the family.</a:t>
            </a:r>
          </a:p>
          <a:p>
            <a:r>
              <a:rPr lang="en-GB" sz="1800" dirty="0"/>
              <a:t>We can only achieve trust by allowing some uncertainty – with the acceptance that there might be disappointment and loss. </a:t>
            </a:r>
          </a:p>
          <a:p>
            <a:r>
              <a:rPr lang="en-GB" sz="1800" dirty="0"/>
              <a:t>Linking back to those ideas of increasing the </a:t>
            </a:r>
            <a:r>
              <a:rPr lang="en-GB" sz="1800" i="1" dirty="0"/>
              <a:t>positive affect </a:t>
            </a:r>
            <a:r>
              <a:rPr lang="en-GB" sz="1800" dirty="0"/>
              <a:t>and minimising the </a:t>
            </a:r>
            <a:r>
              <a:rPr lang="en-GB" sz="1800" i="1" dirty="0"/>
              <a:t>negative affect </a:t>
            </a:r>
            <a:r>
              <a:rPr lang="en-GB" sz="1800" dirty="0"/>
              <a:t>we can see here how using trust in FGCs might impact on that individual ‘central blueprint’ in restorative practice.</a:t>
            </a:r>
          </a:p>
          <a:p>
            <a:endParaRPr lang="en-GB" sz="1800" dirty="0"/>
          </a:p>
        </p:txBody>
      </p:sp>
      <p:sp>
        <p:nvSpPr>
          <p:cNvPr id="2" name="TextBox 1">
            <a:extLst>
              <a:ext uri="{FF2B5EF4-FFF2-40B4-BE49-F238E27FC236}">
                <a16:creationId xmlns:a16="http://schemas.microsoft.com/office/drawing/2014/main" id="{CB5EF295-FAA5-C644-908D-B0E46FFEB75D}"/>
              </a:ext>
            </a:extLst>
          </p:cNvPr>
          <p:cNvSpPr txBox="1"/>
          <p:nvPr/>
        </p:nvSpPr>
        <p:spPr>
          <a:xfrm>
            <a:off x="862885" y="1010992"/>
            <a:ext cx="9652715" cy="646331"/>
          </a:xfrm>
          <a:prstGeom prst="rect">
            <a:avLst/>
          </a:prstGeom>
          <a:solidFill>
            <a:schemeClr val="accent2"/>
          </a:solidFill>
        </p:spPr>
        <p:txBody>
          <a:bodyPr wrap="square" rtlCol="0">
            <a:spAutoFit/>
          </a:bodyPr>
          <a:lstStyle/>
          <a:p>
            <a:r>
              <a:rPr lang="en-GB" dirty="0"/>
              <a:t>There is a desire in child protection to ‘pin down’ risk factors and address them.  This does not recognise the informality of family life (Featherstone et al 2016)</a:t>
            </a:r>
          </a:p>
        </p:txBody>
      </p:sp>
    </p:spTree>
    <p:extLst>
      <p:ext uri="{BB962C8B-B14F-4D97-AF65-F5344CB8AC3E}">
        <p14:creationId xmlns:p14="http://schemas.microsoft.com/office/powerpoint/2010/main" val="273082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FCE4A3-73CA-E08B-BB30-947B4EAF697B}"/>
              </a:ext>
            </a:extLst>
          </p:cNvPr>
          <p:cNvSpPr>
            <a:spLocks noGrp="1"/>
          </p:cNvSpPr>
          <p:nvPr>
            <p:ph type="body" sz="quarter" idx="24"/>
          </p:nvPr>
        </p:nvSpPr>
        <p:spPr/>
        <p:txBody>
          <a:bodyPr/>
          <a:lstStyle/>
          <a:p>
            <a:r>
              <a:rPr lang="en-GB" dirty="0"/>
              <a:t>Links to Practice</a:t>
            </a:r>
          </a:p>
        </p:txBody>
      </p:sp>
      <p:sp>
        <p:nvSpPr>
          <p:cNvPr id="3" name="Text Placeholder 2">
            <a:extLst>
              <a:ext uri="{FF2B5EF4-FFF2-40B4-BE49-F238E27FC236}">
                <a16:creationId xmlns:a16="http://schemas.microsoft.com/office/drawing/2014/main" id="{53CCBDE8-6E6A-F96A-B88F-681AD9792BB5}"/>
              </a:ext>
            </a:extLst>
          </p:cNvPr>
          <p:cNvSpPr>
            <a:spLocks noGrp="1"/>
          </p:cNvSpPr>
          <p:nvPr>
            <p:ph type="body" sz="quarter" idx="25"/>
          </p:nvPr>
        </p:nvSpPr>
        <p:spPr>
          <a:xfrm>
            <a:off x="601884" y="912168"/>
            <a:ext cx="10578734" cy="4239381"/>
          </a:xfrm>
        </p:spPr>
        <p:txBody>
          <a:bodyPr/>
          <a:lstStyle/>
          <a:p>
            <a:pPr marL="342900" indent="-342900">
              <a:buFont typeface="Arial" panose="020B0604020202020204" pitchFamily="34" charset="0"/>
              <a:buChar char="•"/>
            </a:pPr>
            <a:r>
              <a:rPr lang="en-GB" dirty="0"/>
              <a:t>Difficult separation between mother (Shelley) and father (Dan) of Katie-Rose (7 years old)</a:t>
            </a:r>
          </a:p>
          <a:p>
            <a:pPr marL="342900" indent="-342900">
              <a:buFont typeface="Arial" panose="020B0604020202020204" pitchFamily="34" charset="0"/>
              <a:buChar char="•"/>
            </a:pPr>
            <a:r>
              <a:rPr lang="en-GB" dirty="0"/>
              <a:t>Katie-Rose living between the two houses and not long after her parents separated, she was not attending school on a regular basis, not eating regular or healthy meals and showing worrying behaviour in relation to her own safety (running away from home, climbing onto roofs and jumping down, harming herself with toys by being very physical)</a:t>
            </a:r>
          </a:p>
          <a:p>
            <a:pPr marL="342900" indent="-342900">
              <a:buFont typeface="Arial" panose="020B0604020202020204" pitchFamily="34" charset="0"/>
              <a:buChar char="•"/>
            </a:pPr>
            <a:r>
              <a:rPr lang="en-GB" dirty="0"/>
              <a:t>Significant family members around both maternal and paternal but there was a lot of conflict and possibly historical harmful behaviours towards their own children (now parents of Katie-Rose)</a:t>
            </a:r>
          </a:p>
          <a:p>
            <a:pPr marL="342900" indent="-342900">
              <a:buFont typeface="Arial" panose="020B0604020202020204" pitchFamily="34" charset="0"/>
              <a:buChar char="•"/>
            </a:pPr>
            <a:r>
              <a:rPr lang="en-GB" dirty="0"/>
              <a:t>Social work involvement due to risk of significant harm to Katie-Rose</a:t>
            </a:r>
          </a:p>
          <a:p>
            <a:endParaRPr lang="en-GB" dirty="0"/>
          </a:p>
        </p:txBody>
      </p:sp>
    </p:spTree>
    <p:extLst>
      <p:ext uri="{BB962C8B-B14F-4D97-AF65-F5344CB8AC3E}">
        <p14:creationId xmlns:p14="http://schemas.microsoft.com/office/powerpoint/2010/main" val="132652670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B08DCD0EEA0F07498423205D54133588002F7710345EDBE643A981E852AE4B359C00C6ABBD85DCF86041A5EB231FB3CFE633" ma:contentTypeVersion="20" ma:contentTypeDescription="For general documents (Word, Excel etc)." ma:contentTypeScope="" ma:versionID="a87e3f3a5fc7ddd7731793efb3cecb3a">
  <xsd:schema xmlns:xsd="http://www.w3.org/2001/XMLSchema" xmlns:xs="http://www.w3.org/2001/XMLSchema" xmlns:p="http://schemas.microsoft.com/office/2006/metadata/properties" xmlns:ns2="e4476828-269d-41e7-8c7f-463a607b843c" xmlns:ns3="http://schemas.microsoft.com/sharepoint.v3" xmlns:ns4="f6649768-51e2-4ed9-9bdf-4c374a10f6bd" xmlns:ns5="7aeab5f3-05ab-446d-9f7a-c4c35c6a47f0" targetNamespace="http://schemas.microsoft.com/office/2006/metadata/properties" ma:root="true" ma:fieldsID="0e0ca5ac7043c5c2491ce9c7b71b8daf" ns2:_="" ns3:_="" ns4:_="" ns5:_="">
    <xsd:import namespace="e4476828-269d-41e7-8c7f-463a607b843c"/>
    <xsd:import namespace="http://schemas.microsoft.com/sharepoint.v3"/>
    <xsd:import namespace="f6649768-51e2-4ed9-9bdf-4c374a10f6bd"/>
    <xsd:import namespace="7aeab5f3-05ab-446d-9f7a-c4c35c6a47f0"/>
    <xsd:element name="properties">
      <xsd:complexType>
        <xsd:sequence>
          <xsd:element name="documentManagement">
            <xsd:complexType>
              <xsd:all>
                <xsd:element ref="ns2:InfoSecLevel"/>
                <xsd:element ref="ns3:CategoryDescription" minOccurs="0"/>
                <xsd:element ref="ns2:SourceSystemCreated" minOccurs="0"/>
                <xsd:element ref="ns2:SourceSystemModified" minOccurs="0"/>
                <xsd:element ref="ns2:SourceSystemModifiedBy" minOccurs="0"/>
                <xsd:element ref="ns2:jfb83b211892487d8f99ba34d47cda51" minOccurs="0"/>
                <xsd:element ref="ns2:TaxCatchAll" minOccurs="0"/>
                <xsd:element ref="ns2:TaxCatchAllLabel" minOccurs="0"/>
                <xsd:element ref="ns2:TaxKeywordTaxHTField" minOccurs="0"/>
                <xsd:element ref="ns2:SourceSystem" minOccurs="0"/>
                <xsd:element ref="ns4:_dlc_DocId" minOccurs="0"/>
                <xsd:element ref="ns4:_dlc_DocIdUrl" minOccurs="0"/>
                <xsd:element ref="ns4:_dlc_DocIdPersistId" minOccurs="0"/>
                <xsd:element ref="ns4:c976f18f1f4745adb6b6ecf8d941b9f5" minOccurs="0"/>
                <xsd:element ref="ns5:MediaServiceMetadata" minOccurs="0"/>
                <xsd:element ref="ns5:MediaServiceFastMetadata" minOccurs="0"/>
                <xsd:element ref="ns5:MediaServiceAutoKeyPoints" minOccurs="0"/>
                <xsd:element ref="ns5:MediaServiceKeyPoints" minOccurs="0"/>
                <xsd:element ref="ns4:SharedWithUsers" minOccurs="0"/>
                <xsd:element ref="ns4:SharedWithDetails" minOccurs="0"/>
                <xsd:element ref="ns5:lcf76f155ced4ddcb4097134ff3c332f" minOccurs="0"/>
                <xsd:element ref="ns5:MediaServiceGenerationTime" minOccurs="0"/>
                <xsd:element ref="ns5:MediaServiceEventHashCode" minOccurs="0"/>
                <xsd:element ref="ns5:MediaServiceOCR" minOccurs="0"/>
                <xsd:element ref="ns5:MediaServiceDateTaken" minOccurs="0"/>
                <xsd:element ref="ns5:MediaLengthInSeconds"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InfoSecLevel" ma:index="3" ma:displayName="Information Security Level" ma:default="Internal Use Only" ma:description="Note that Highly Restricted documents should not be held in cloud storage." ma:format="Dropdown" ma:internalName="InfoSecLevel" ma:readOnly="false">
      <xsd:simpleType>
        <xsd:restriction base="dms:Choice">
          <xsd:enumeration value="Highly Restricted - These should not be held in cloud storage"/>
          <xsd:enumeration value="Highly Confidential"/>
          <xsd:enumeration value="Proprietary"/>
          <xsd:enumeration value="Internal Use Only"/>
          <xsd:enumeration value="Public Documents"/>
        </xsd:restriction>
      </xsd:simpleType>
    </xsd:element>
    <xsd:element name="SourceSystemCreated" ma:index="6" nillable="true" ma:displayName="Source System Created" ma:format="DateTime" ma:internalName="SourceSystemCreated" ma:readOnly="false">
      <xsd:simpleType>
        <xsd:restriction base="dms:DateTime"/>
      </xsd:simpleType>
    </xsd:element>
    <xsd:element name="SourceSystemModified" ma:index="7" nillable="true" ma:displayName="Source System Modified" ma:format="DateTime" ma:internalName="SourceSystemModified" ma:readOnly="false">
      <xsd:simpleType>
        <xsd:restriction base="dms:DateTime"/>
      </xsd:simpleType>
    </xsd:element>
    <xsd:element name="SourceSystemModifiedBy" ma:index="8" nillable="true" ma:displayName="Source System Modified By" ma:list="UserInfo" ma:SharePointGroup="0" ma:internalName="SourceSystemModifi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fb83b211892487d8f99ba34d47cda51" ma:index="12" ma:taxonomy="true" ma:internalName="jfb83b211892487d8f99ba34d47cda51" ma:taxonomyFieldName="OULanguage" ma:displayName="Language (OU)" ma:readOnly="false" ma:default="1;#English|e0d36b11-db4e-4123-8f10-8157dedade86" ma:fieldId="{3fb83b21-1892-487d-8f99-ba34d47cda51}" ma:taxonomyMulti="true" ma:sspId="bfb35f09-1364-44fa-bda6-079b81d03a24" ma:termSetId="6988e76f-8d6c-4125-83fe-48a1bc57431c"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650fc396-6b87-4772-acf3-d5c3bea3f3f1}" ma:internalName="TaxCatchAll" ma:showField="CatchAllData"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650fc396-6b87-4772-acf3-d5c3bea3f3f1}" ma:internalName="TaxCatchAllLabel" ma:readOnly="true" ma:showField="CatchAllDataLabel"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bfb35f09-1364-44fa-bda6-079b81d03a24" ma:termSetId="00000000-0000-0000-0000-000000000000" ma:anchorId="00000000-0000-0000-0000-000000000000" ma:open="true" ma:isKeyword="true">
      <xsd:complexType>
        <xsd:sequence>
          <xsd:element ref="pc:Terms" minOccurs="0" maxOccurs="1"/>
        </xsd:sequence>
      </xsd:complexType>
    </xsd:element>
    <xsd:element name="SourceSystem" ma:index="19" nillable="true" ma:displayName="Source System" ma:format="Dropdown" ma:internalName="SourceSystem" ma:readOnly="false">
      <xsd:simpleType>
        <xsd:restriction base="dms:Choice">
          <xsd:enumeration value="Documentum"/>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5"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49768-51e2-4ed9-9bdf-4c374a10f6bd"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dexed="true"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c976f18f1f4745adb6b6ecf8d941b9f5" ma:index="23" nillable="true" ma:taxonomy="true" ma:internalName="c976f18f1f4745adb6b6ecf8d941b9f5" ma:taxonomyFieldName="TreeStructureCategory" ma:displayName="TreeStructureCategory" ma:readOnly="false" ma:fieldId="{c976f18f-1f47-45ad-b6b6-ecf8d941b9f5}" ma:taxonomyMulti="true" ma:sspId="bfb35f09-1364-44fa-bda6-079b81d03a24" ma:termSetId="e3d86e10-b5f7-491b-9c3f-0248c3e0bcce" ma:anchorId="00000000-0000-0000-0000-000000000000" ma:open="fals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eab5f3-05ab-446d-9f7a-c4c35c6a47f0"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SearchProperties" ma:index="3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Value>248</Value>
      <Value>1</Value>
    </TaxCatchAll>
    <lcf76f155ced4ddcb4097134ff3c332f xmlns="7aeab5f3-05ab-446d-9f7a-c4c35c6a47f0">
      <Terms xmlns="http://schemas.microsoft.com/office/infopath/2007/PartnerControls"/>
    </lcf76f155ced4ddcb4097134ff3c332f>
    <SourceSystemCreated xmlns="e4476828-269d-41e7-8c7f-463a607b843c" xsi:nil="true"/>
    <c976f18f1f4745adb6b6ecf8d941b9f5 xmlns="f6649768-51e2-4ed9-9bdf-4c374a10f6bd">
      <Terms xmlns="http://schemas.microsoft.com/office/infopath/2007/PartnerControls"/>
    </c976f18f1f4745adb6b6ecf8d941b9f5>
    <SourceSystemModifiedBy xmlns="e4476828-269d-41e7-8c7f-463a607b843c">
      <UserInfo>
        <DisplayName/>
        <AccountId xsi:nil="true"/>
        <AccountType/>
      </UserInfo>
    </SourceSystemModifiedBy>
    <jfb83b211892487d8f99ba34d47cda51 xmlns="e4476828-269d-41e7-8c7f-463a607b843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e0d36b11-db4e-4123-8f10-8157dedade86</TermId>
        </TermInfo>
      </Terms>
    </jfb83b211892487d8f99ba34d47cda51>
    <SourceSystemModified xmlns="e4476828-269d-41e7-8c7f-463a607b843c" xsi:nil="true"/>
    <SourceSystem xmlns="e4476828-269d-41e7-8c7f-463a607b843c" xsi:nil="true"/>
    <TaxKeywordTaxHTField xmlns="e4476828-269d-41e7-8c7f-463a607b843c">
      <Terms xmlns="http://schemas.microsoft.com/office/infopath/2007/PartnerControls">
        <TermInfo xmlns="http://schemas.microsoft.com/office/infopath/2007/PartnerControls">
          <TermName xmlns="http://schemas.microsoft.com/office/infopath/2007/PartnerControls">OU Master PowerPoint Template</TermName>
          <TermId xmlns="http://schemas.microsoft.com/office/infopath/2007/PartnerControls">e5054ec4-46d6-4301-a570-d8f11b0d3c08</TermId>
        </TermInfo>
      </Terms>
    </TaxKeywordTaxHTField>
    <InfoSecLevel xmlns="e4476828-269d-41e7-8c7f-463a607b843c">Internal Use Only</InfoSecLevel>
    <CategoryDescription xmlns="http://schemas.microsoft.com/sharepoint.v3">OU Master PowerPoint Template</CategoryDescription>
    <_dlc_DocId xmlns="f6649768-51e2-4ed9-9bdf-4c374a10f6bd">INTTHC-1952402693-530</_dlc_DocId>
    <_dlc_DocIdUrl xmlns="f6649768-51e2-4ed9-9bdf-4c374a10f6bd">
      <Url>https://openuniv.sharepoint.com/sites/intranet-tutor-help-centre/_layouts/15/DocIdRedir.aspx?ID=INTTHC-1952402693-530</Url>
      <Description>INTTHC-1952402693-530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bfb35f09-1364-44fa-bda6-079b81d03a24" ContentTypeId="0x010100B08DCD0EEA0F07498423205D54133588"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DBED7-35ED-44FA-87EF-4DAAE9B17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76828-269d-41e7-8c7f-463a607b843c"/>
    <ds:schemaRef ds:uri="http://schemas.microsoft.com/sharepoint.v3"/>
    <ds:schemaRef ds:uri="f6649768-51e2-4ed9-9bdf-4c374a10f6bd"/>
    <ds:schemaRef ds:uri="7aeab5f3-05ab-446d-9f7a-c4c35c6a47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F123D-72E4-47AA-AF87-050EE8541186}">
  <ds:schemaRefs>
    <ds:schemaRef ds:uri="http://purl.org/dc/elements/1.1/"/>
    <ds:schemaRef ds:uri="f6649768-51e2-4ed9-9bdf-4c374a10f6bd"/>
    <ds:schemaRef ds:uri="http://schemas.openxmlformats.org/package/2006/metadata/core-properties"/>
    <ds:schemaRef ds:uri="http://schemas.microsoft.com/office/2006/metadata/properties"/>
    <ds:schemaRef ds:uri="7aeab5f3-05ab-446d-9f7a-c4c35c6a47f0"/>
    <ds:schemaRef ds:uri="http://purl.org/dc/terms/"/>
    <ds:schemaRef ds:uri="http://schemas.microsoft.com/office/2006/documentManagement/types"/>
    <ds:schemaRef ds:uri="e4476828-269d-41e7-8c7f-463a607b843c"/>
    <ds:schemaRef ds:uri="http://schemas.microsoft.com/office/infopath/2007/PartnerControl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C8200691-43B9-4BE3-914A-F8196C357B81}">
  <ds:schemaRefs>
    <ds:schemaRef ds:uri="http://schemas.microsoft.com/sharepoint/events"/>
  </ds:schemaRefs>
</ds:datastoreItem>
</file>

<file path=customXml/itemProps4.xml><?xml version="1.0" encoding="utf-8"?>
<ds:datastoreItem xmlns:ds="http://schemas.openxmlformats.org/officeDocument/2006/customXml" ds:itemID="{6CC8AC41-5B46-4436-AD34-112A3F0D4BE0}">
  <ds:schemaRefs>
    <ds:schemaRef ds:uri="Microsoft.SharePoint.Taxonomy.ContentTypeSync"/>
  </ds:schemaRefs>
</ds:datastoreItem>
</file>

<file path=customXml/itemProps5.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1071</TotalTime>
  <Words>1719</Words>
  <Application>Microsoft Office PowerPoint</Application>
  <PresentationFormat>Widescreen</PresentationFormat>
  <Paragraphs>135</Paragraphs>
  <Slides>15</Slides>
  <Notes>15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15</vt:i4>
      </vt:variant>
    </vt:vector>
  </HeadingPairs>
  <TitlesOfParts>
    <vt:vector size="23" baseType="lpstr">
      <vt:lpstr>Arial</vt:lpstr>
      <vt:lpstr>Poppins</vt:lpstr>
      <vt:lpstr>Poppins SemiBold</vt:lpstr>
      <vt:lpstr>Covers</vt:lpstr>
      <vt:lpstr>Contents Slides</vt:lpstr>
      <vt:lpstr>Chapter Headings / Dividers</vt:lpstr>
      <vt:lpstr>Slide Options</vt:lpstr>
      <vt:lpstr>End Slides</vt:lpstr>
      <vt:lpstr>Intro Slide Title 1</vt:lpstr>
      <vt:lpstr>Slide Title 8</vt:lpstr>
      <vt:lpstr>How do we feel about ourselves when things are going well, or not so well?</vt:lpstr>
      <vt:lpstr>Slide Title 9</vt:lpstr>
      <vt:lpstr>Slide Title 10</vt:lpstr>
      <vt:lpstr>Slide Title 11</vt:lpstr>
      <vt:lpstr>PowerPoint Presentation</vt:lpstr>
      <vt:lpstr>Slide Title 12</vt:lpstr>
      <vt:lpstr>PowerPoint Presentation</vt:lpstr>
      <vt:lpstr>Slide Title 12</vt:lpstr>
      <vt:lpstr>PowerPoint Presentation</vt:lpstr>
      <vt:lpstr>PowerPoint Presentation</vt:lpstr>
      <vt:lpstr>PowerPoint Presentation</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Sarah.Brown1</cp:lastModifiedBy>
  <cp:revision>29</cp:revision>
  <dcterms:created xsi:type="dcterms:W3CDTF">2022-10-21T14:33:01Z</dcterms:created>
  <dcterms:modified xsi:type="dcterms:W3CDTF">2024-11-05T11:23:46Z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0x010100B08DCD0EEA0F07498423205D54133588002F7710345EDBE643A981E852AE4B359C00C6ABBD85DCF86041A5EB231FB3CFE633</vt:lpwstr>
  </property>
  <property fmtid="{D5CDD505-2E9C-101B-9397-08002B2CF9AE}" pid="3" name="MediaServiceImageTags">
    <vt:lpwstr/>
  </property>
  <property fmtid="{D5CDD505-2E9C-101B-9397-08002B2CF9AE}" pid="4" name="TaxKeyword">
    <vt:lpwstr>248;#OU Master PowerPoint Template|e5054ec4-46d6-4301-a570-d8f11b0d3c08</vt:lpwstr>
  </property>
  <property fmtid="{D5CDD505-2E9C-101B-9397-08002B2CF9AE}" pid="5" name="OULanguage">
    <vt:lpwstr>1;#English|e0d36b11-db4e-4123-8f10-8157dedade86</vt:lpwstr>
  </property>
  <property fmtid="{D5CDD505-2E9C-101B-9397-08002B2CF9AE}" pid="6" name="_dlc_DocIdItemGuid">
    <vt:lpwstr>85677404-a5d7-4bfa-a47e-fa39cf69ff37</vt:lpwstr>
  </property>
  <property fmtid="{D5CDD505-2E9C-101B-9397-08002B2CF9AE}" pid="7" name="TreeStructureCategory">
    <vt:lpwstr/>
  </property>
</Properties>
</file>