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60" r:id="rId3"/>
    <p:sldId id="263" r:id="rId4"/>
    <p:sldId id="264" r:id="rId5"/>
    <p:sldId id="265" r:id="rId6"/>
    <p:sldId id="266" r:id="rId7"/>
    <p:sldId id="267" r:id="rId8"/>
    <p:sldId id="259"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F0D922-84B4-4B8A-972A-997484AE232D}" v="4" dt="2025-10-02T10:36:37.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71" d="100"/>
          <a:sy n="71" d="100"/>
        </p:scale>
        <p:origin x="7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Moores" userId="1c5157f1-390d-4209-9dd5-861aaf4caedf" providerId="ADAL" clId="{10CC8C14-2155-4641-8359-636E5AFCCC5D}"/>
    <pc:docChg chg="custSel modSld">
      <pc:chgData name="Alexandra Moores" userId="1c5157f1-390d-4209-9dd5-861aaf4caedf" providerId="ADAL" clId="{10CC8C14-2155-4641-8359-636E5AFCCC5D}" dt="2025-10-02T10:36:37.998" v="4" actId="14100"/>
      <pc:docMkLst>
        <pc:docMk/>
      </pc:docMkLst>
      <pc:sldChg chg="addSp delSp modSp mod">
        <pc:chgData name="Alexandra Moores" userId="1c5157f1-390d-4209-9dd5-861aaf4caedf" providerId="ADAL" clId="{10CC8C14-2155-4641-8359-636E5AFCCC5D}" dt="2025-10-02T10:36:37.998" v="4" actId="14100"/>
        <pc:sldMkLst>
          <pc:docMk/>
          <pc:sldMk cId="2510341085" sldId="263"/>
        </pc:sldMkLst>
        <pc:picChg chg="del">
          <ac:chgData name="Alexandra Moores" userId="1c5157f1-390d-4209-9dd5-861aaf4caedf" providerId="ADAL" clId="{10CC8C14-2155-4641-8359-636E5AFCCC5D}" dt="2025-10-02T10:36:30.408" v="0" actId="478"/>
          <ac:picMkLst>
            <pc:docMk/>
            <pc:sldMk cId="2510341085" sldId="263"/>
            <ac:picMk id="5" creationId="{9CE07764-26C8-8363-9E5E-45F9990CFC21}"/>
          </ac:picMkLst>
        </pc:picChg>
        <pc:picChg chg="add mod">
          <ac:chgData name="Alexandra Moores" userId="1c5157f1-390d-4209-9dd5-861aaf4caedf" providerId="ADAL" clId="{10CC8C14-2155-4641-8359-636E5AFCCC5D}" dt="2025-10-02T10:36:37.998" v="4" actId="14100"/>
          <ac:picMkLst>
            <pc:docMk/>
            <pc:sldMk cId="2510341085" sldId="263"/>
            <ac:picMk id="1026" creationId="{BECE1F9D-9B10-722D-990A-DF99D13435D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77C7D536-CE8D-43C5-A966-D2C73C4C98EB}" type="datetimeFigureOut">
              <a:rPr lang="en-GB" smtClean="0"/>
              <a:pPr/>
              <a:t>02/10/2025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ADA9D92-04F9-4205-ACDB-E003C25B60C7}" type="slidenum">
              <a:rPr lang="en-GB" smtClean="0"/>
              <a:pPr/>
              <a:t>‹#›</a:t>
            </a:fld>
            <a:endParaRPr lang="en-GB" dirty="0"/>
          </a:p>
        </p:txBody>
      </p:sp>
    </p:spTree>
    <p:extLst>
      <p:ext uri="{BB962C8B-B14F-4D97-AF65-F5344CB8AC3E}">
        <p14:creationId xmlns:p14="http://schemas.microsoft.com/office/powerpoint/2010/main" val="362595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A8F7CFE4-8C70-4531-A991-D4FE903B0BD0}"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99ED1-08ED-4B4D-A733-358FFBB745E2}" type="slidenum">
              <a:rPr lang="en-GB" smtClean="0"/>
              <a:t>‹#›</a:t>
            </a:fld>
            <a:endParaRPr lang="en-GB"/>
          </a:p>
        </p:txBody>
      </p:sp>
    </p:spTree>
    <p:extLst>
      <p:ext uri="{BB962C8B-B14F-4D97-AF65-F5344CB8AC3E}">
        <p14:creationId xmlns:p14="http://schemas.microsoft.com/office/powerpoint/2010/main" val="218696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F7CFE4-8C70-4531-A991-D4FE903B0BD0}"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99ED1-08ED-4B4D-A733-358FFBB745E2}" type="slidenum">
              <a:rPr lang="en-GB" smtClean="0"/>
              <a:t>‹#›</a:t>
            </a:fld>
            <a:endParaRPr lang="en-GB"/>
          </a:p>
        </p:txBody>
      </p:sp>
    </p:spTree>
    <p:extLst>
      <p:ext uri="{BB962C8B-B14F-4D97-AF65-F5344CB8AC3E}">
        <p14:creationId xmlns:p14="http://schemas.microsoft.com/office/powerpoint/2010/main" val="385093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F7CFE4-8C70-4531-A991-D4FE903B0BD0}"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99ED1-08ED-4B4D-A733-358FFBB745E2}" type="slidenum">
              <a:rPr lang="en-GB" smtClean="0"/>
              <a:t>‹#›</a:t>
            </a:fld>
            <a:endParaRPr lang="en-GB"/>
          </a:p>
        </p:txBody>
      </p:sp>
    </p:spTree>
    <p:extLst>
      <p:ext uri="{BB962C8B-B14F-4D97-AF65-F5344CB8AC3E}">
        <p14:creationId xmlns:p14="http://schemas.microsoft.com/office/powerpoint/2010/main" val="280342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F7CFE4-8C70-4531-A991-D4FE903B0BD0}"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99ED1-08ED-4B4D-A733-358FFBB745E2}" type="slidenum">
              <a:rPr lang="en-GB" smtClean="0"/>
              <a:t>‹#›</a:t>
            </a:fld>
            <a:endParaRPr lang="en-GB"/>
          </a:p>
        </p:txBody>
      </p:sp>
    </p:spTree>
    <p:extLst>
      <p:ext uri="{BB962C8B-B14F-4D97-AF65-F5344CB8AC3E}">
        <p14:creationId xmlns:p14="http://schemas.microsoft.com/office/powerpoint/2010/main" val="55245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F7CFE4-8C70-4531-A991-D4FE903B0BD0}"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99ED1-08ED-4B4D-A733-358FFBB745E2}" type="slidenum">
              <a:rPr lang="en-GB" smtClean="0"/>
              <a:t>‹#›</a:t>
            </a:fld>
            <a:endParaRPr lang="en-GB"/>
          </a:p>
        </p:txBody>
      </p:sp>
    </p:spTree>
    <p:extLst>
      <p:ext uri="{BB962C8B-B14F-4D97-AF65-F5344CB8AC3E}">
        <p14:creationId xmlns:p14="http://schemas.microsoft.com/office/powerpoint/2010/main" val="421465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F7CFE4-8C70-4531-A991-D4FE903B0BD0}"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599ED1-08ED-4B4D-A733-358FFBB745E2}" type="slidenum">
              <a:rPr lang="en-GB" smtClean="0"/>
              <a:t>‹#›</a:t>
            </a:fld>
            <a:endParaRPr lang="en-GB"/>
          </a:p>
        </p:txBody>
      </p:sp>
    </p:spTree>
    <p:extLst>
      <p:ext uri="{BB962C8B-B14F-4D97-AF65-F5344CB8AC3E}">
        <p14:creationId xmlns:p14="http://schemas.microsoft.com/office/powerpoint/2010/main" val="36589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F7CFE4-8C70-4531-A991-D4FE903B0BD0}"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599ED1-08ED-4B4D-A733-358FFBB745E2}" type="slidenum">
              <a:rPr lang="en-GB" smtClean="0"/>
              <a:t>‹#›</a:t>
            </a:fld>
            <a:endParaRPr lang="en-GB"/>
          </a:p>
        </p:txBody>
      </p:sp>
    </p:spTree>
    <p:extLst>
      <p:ext uri="{BB962C8B-B14F-4D97-AF65-F5344CB8AC3E}">
        <p14:creationId xmlns:p14="http://schemas.microsoft.com/office/powerpoint/2010/main" val="3476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F7CFE4-8C70-4531-A991-D4FE903B0BD0}"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599ED1-08ED-4B4D-A733-358FFBB745E2}" type="slidenum">
              <a:rPr lang="en-GB" smtClean="0"/>
              <a:t>‹#›</a:t>
            </a:fld>
            <a:endParaRPr lang="en-GB"/>
          </a:p>
        </p:txBody>
      </p:sp>
    </p:spTree>
    <p:extLst>
      <p:ext uri="{BB962C8B-B14F-4D97-AF65-F5344CB8AC3E}">
        <p14:creationId xmlns:p14="http://schemas.microsoft.com/office/powerpoint/2010/main" val="238375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7CFE4-8C70-4531-A991-D4FE903B0BD0}" type="datetimeFigureOut">
              <a:rPr lang="en-GB" smtClean="0"/>
              <a:t>02/10/2025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599ED1-08ED-4B4D-A733-358FFBB745E2}" type="slidenum">
              <a:rPr lang="en-GB" smtClean="0"/>
              <a:t>‹#›</a:t>
            </a:fld>
            <a:endParaRPr lang="en-GB"/>
          </a:p>
        </p:txBody>
      </p:sp>
    </p:spTree>
    <p:extLst>
      <p:ext uri="{BB962C8B-B14F-4D97-AF65-F5344CB8AC3E}">
        <p14:creationId xmlns:p14="http://schemas.microsoft.com/office/powerpoint/2010/main" val="272676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F7CFE4-8C70-4531-A991-D4FE903B0BD0}"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599ED1-08ED-4B4D-A733-358FFBB745E2}" type="slidenum">
              <a:rPr lang="en-GB" smtClean="0"/>
              <a:t>‹#›</a:t>
            </a:fld>
            <a:endParaRPr lang="en-GB"/>
          </a:p>
        </p:txBody>
      </p:sp>
    </p:spTree>
    <p:extLst>
      <p:ext uri="{BB962C8B-B14F-4D97-AF65-F5344CB8AC3E}">
        <p14:creationId xmlns:p14="http://schemas.microsoft.com/office/powerpoint/2010/main" val="117536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F7CFE4-8C70-4531-A991-D4FE903B0BD0}"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599ED1-08ED-4B4D-A733-358FFBB745E2}" type="slidenum">
              <a:rPr lang="en-GB" smtClean="0"/>
              <a:t>‹#›</a:t>
            </a:fld>
            <a:endParaRPr lang="en-GB"/>
          </a:p>
        </p:txBody>
      </p:sp>
    </p:spTree>
    <p:extLst>
      <p:ext uri="{BB962C8B-B14F-4D97-AF65-F5344CB8AC3E}">
        <p14:creationId xmlns:p14="http://schemas.microsoft.com/office/powerpoint/2010/main" val="340440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7CFE4-8C70-4531-A991-D4FE903B0BD0}" type="datetimeFigureOut">
              <a:rPr lang="en-GB" smtClean="0"/>
              <a:t>02/10/2025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99ED1-08ED-4B4D-A733-358FFBB745E2}" type="slidenum">
              <a:rPr lang="en-GB" smtClean="0"/>
              <a:t>‹#›</a:t>
            </a:fld>
            <a:endParaRPr lang="en-GB"/>
          </a:p>
        </p:txBody>
      </p:sp>
    </p:spTree>
    <p:extLst>
      <p:ext uri="{BB962C8B-B14F-4D97-AF65-F5344CB8AC3E}">
        <p14:creationId xmlns:p14="http://schemas.microsoft.com/office/powerpoint/2010/main" val="3433652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ideo" Target="https://www.youtube.com/embed/Du6S_lDI82E?start=208&amp;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svg"/><Relationship Id="rId10" Type="http://schemas.openxmlformats.org/officeDocument/2006/relationships/hyperlink" Target="https://student.kent.ac.uk/" TargetMode="External"/><Relationship Id="rId4" Type="http://schemas.openxmlformats.org/officeDocument/2006/relationships/image" Target="../media/image19.png"/><Relationship Id="rId9"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Hello@KSU.co.uk"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student.kent.ac.uk/support/accommodation-fees" TargetMode="External"/><Relationship Id="rId7" Type="http://schemas.openxmlformats.org/officeDocument/2006/relationships/hyperlink" Target="https://student.kent.ac.uk/support/finance-contacts" TargetMode="External"/><Relationship Id="rId2" Type="http://schemas.openxmlformats.org/officeDocument/2006/relationships/hyperlink" Target="https://student.kent.ac.uk/support/making-a-payment" TargetMode="External"/><Relationship Id="rId1" Type="http://schemas.openxmlformats.org/officeDocument/2006/relationships/slideLayout" Target="../slideLayouts/slideLayout1.xml"/><Relationship Id="rId6" Type="http://schemas.openxmlformats.org/officeDocument/2006/relationships/hyperlink" Target="https://student.kent.ac.uk/support/emergency-funding/emergency-short-term-loan" TargetMode="External"/><Relationship Id="rId5" Type="http://schemas.openxmlformats.org/officeDocument/2006/relationships/hyperlink" Target="https://student.kent.ac.uk/support/tuition-fee-status-and-appeals" TargetMode="External"/><Relationship Id="rId4" Type="http://schemas.openxmlformats.org/officeDocument/2006/relationships/hyperlink" Target="https://www.gov.uk/apply-online-for-student-finance" TargetMode="Externa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1.svg"/><Relationship Id="rId7" Type="http://schemas.openxmlformats.org/officeDocument/2006/relationships/image" Target="../media/image18.svg"/><Relationship Id="rId12" Type="http://schemas.openxmlformats.org/officeDocument/2006/relationships/image" Target="../media/image22.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33.sv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student.kent.ac.uk/support/inclusive-learning-plans" TargetMode="External"/><Relationship Id="rId1" Type="http://schemas.openxmlformats.org/officeDocument/2006/relationships/slideLayout" Target="../slideLayouts/slideLayout1.xml"/><Relationship Id="rId6" Type="http://schemas.openxmlformats.org/officeDocument/2006/relationships/hyperlink" Target="mailto:kentSSW@kent.ac.uk" TargetMode="External"/><Relationship Id="rId5" Type="http://schemas.openxmlformats.org/officeDocument/2006/relationships/hyperlink" Target="https://www.kent.ac.uk/student-support" TargetMode="External"/><Relationship Id="rId4" Type="http://schemas.openxmlformats.org/officeDocument/2006/relationships/hyperlink" Target="https://reportandsupport.kent.ac.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student.kent.ac.uk/studies/peer-assisted-learning" TargetMode="External"/><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hyperlink" Target="mailto:Sas@kent.ac.uk" TargetMode="External"/><Relationship Id="rId5" Type="http://schemas.openxmlformats.org/officeDocument/2006/relationships/hyperlink" Target="https://student.kent.ac.uk/studies/skills-for-academic-success#appointments" TargetMode="External"/><Relationship Id="rId4" Type="http://schemas.openxmlformats.org/officeDocument/2006/relationships/hyperlink" Target="https://student.kent.ac.uk/studies/skills-for-academic-succes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hyperlink" Target="mailto:AcademicLibrary@kent.ac.uk" TargetMode="Externa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hyperlink" Target="https://moodle.kent.ac.uk/2025/course/view.php?id=2629" TargetMode="External"/><Relationship Id="rId5" Type="http://schemas.openxmlformats.org/officeDocument/2006/relationships/hyperlink" Target="https://student.kent.ac.uk/studies/library-it/librarians" TargetMode="External"/><Relationship Id="rId4" Type="http://schemas.openxmlformats.org/officeDocument/2006/relationships/hyperlink" Target="https://www.kent.ac.uk/library-i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tudent.kent.ac.uk/studies/it-services" TargetMode="External"/><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hyperlink" Target="mailto:ASPIRE@kent.ac.uk" TargetMode="External"/><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hyperlink" Target="https://student.kent.ac.uk/career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hyperlink" Target="mailto:StudentSuccess@kent.ac.uk" TargetMode="External"/><Relationship Id="rId4" Type="http://schemas.openxmlformats.org/officeDocument/2006/relationships/hyperlink" Target="https://student.kent.ac.uk/studies/student-succes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careerhelp@kent.ac.uk" TargetMode="External"/><Relationship Id="rId2" Type="http://schemas.openxmlformats.org/officeDocument/2006/relationships/hyperlink" Target="mailto:EngagementSupport@kent.ac.uk" TargetMode="External"/><Relationship Id="rId1" Type="http://schemas.openxmlformats.org/officeDocument/2006/relationships/slideLayout" Target="../slideLayouts/slideLayout1.xml"/><Relationship Id="rId5" Type="http://schemas.openxmlformats.org/officeDocument/2006/relationships/hyperlink" Target="mailto:helpdesk@kent.ac.uk" TargetMode="External"/><Relationship Id="rId4" Type="http://schemas.openxmlformats.org/officeDocument/2006/relationships/hyperlink" Target="mailto:Progadmin@kent.ac.uk"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1" y="1131114"/>
            <a:ext cx="6580541" cy="1754326"/>
          </a:xfrm>
          <a:prstGeom prst="rect">
            <a:avLst/>
          </a:prstGeom>
          <a:noFill/>
        </p:spPr>
        <p:txBody>
          <a:bodyPr wrap="square" rtlCol="0">
            <a:spAutoFit/>
          </a:bodyPr>
          <a:lstStyle/>
          <a:p>
            <a:r>
              <a:rPr lang="en-GB" sz="5400" b="1" dirty="0">
                <a:solidFill>
                  <a:schemeClr val="accent5">
                    <a:lumMod val="75000"/>
                  </a:schemeClr>
                </a:solidFill>
                <a:latin typeface="Arial" panose="020B0604020202020204" pitchFamily="34" charset="0"/>
              </a:rPr>
              <a:t>Academic Advising Tutorial </a:t>
            </a:r>
            <a:endParaRPr lang="en-GB" sz="2800" dirty="0">
              <a:solidFill>
                <a:schemeClr val="accent5">
                  <a:lumMod val="75000"/>
                </a:schemeClr>
              </a:solidFill>
              <a:latin typeface="Arial" panose="020B0604020202020204" pitchFamily="34" charset="0"/>
            </a:endParaRPr>
          </a:p>
        </p:txBody>
      </p:sp>
      <p:sp>
        <p:nvSpPr>
          <p:cNvPr id="3" name="TextBox 2">
            <a:extLst>
              <a:ext uri="{FF2B5EF4-FFF2-40B4-BE49-F238E27FC236}">
                <a16:creationId xmlns:a16="http://schemas.microsoft.com/office/drawing/2014/main" id="{88390CA6-B620-984F-97A7-D138302D5006}"/>
              </a:ext>
            </a:extLst>
          </p:cNvPr>
          <p:cNvSpPr txBox="1"/>
          <p:nvPr/>
        </p:nvSpPr>
        <p:spPr>
          <a:xfrm>
            <a:off x="358141" y="3429000"/>
            <a:ext cx="6462537" cy="1015663"/>
          </a:xfrm>
          <a:prstGeom prst="rect">
            <a:avLst/>
          </a:prstGeom>
          <a:noFill/>
        </p:spPr>
        <p:txBody>
          <a:bodyPr wrap="square" rtlCol="0">
            <a:spAutoFit/>
          </a:bodyPr>
          <a:lstStyle/>
          <a:p>
            <a:r>
              <a:rPr lang="en-GB" sz="2000" dirty="0">
                <a:solidFill>
                  <a:schemeClr val="accent5">
                    <a:lumMod val="75000"/>
                  </a:schemeClr>
                </a:solidFill>
                <a:latin typeface="Arial" panose="020B0604020202020204" pitchFamily="34" charset="0"/>
                <a:cs typeface="Arial" panose="020B0604020202020204" pitchFamily="34" charset="0"/>
              </a:rPr>
              <a:t>Find out more about the support we can provide to you as an Academic Adviser, as well as the wider support provided by the University.</a:t>
            </a:r>
          </a:p>
        </p:txBody>
      </p:sp>
      <p:pic>
        <p:nvPicPr>
          <p:cNvPr id="5" name="Picture 4">
            <a:extLst>
              <a:ext uri="{FF2B5EF4-FFF2-40B4-BE49-F238E27FC236}">
                <a16:creationId xmlns:a16="http://schemas.microsoft.com/office/drawing/2014/main" id="{F392BB9E-2BC7-AC79-D5B7-DD4BD02F5C0C}"/>
              </a:ext>
            </a:extLst>
          </p:cNvPr>
          <p:cNvPicPr>
            <a:picLocks noChangeAspect="1"/>
          </p:cNvPicPr>
          <p:nvPr/>
        </p:nvPicPr>
        <p:blipFill>
          <a:blip r:embed="rId2"/>
          <a:stretch>
            <a:fillRect/>
          </a:stretch>
        </p:blipFill>
        <p:spPr>
          <a:xfrm>
            <a:off x="7019203" y="0"/>
            <a:ext cx="5172797" cy="6858000"/>
          </a:xfrm>
          <a:prstGeom prst="rect">
            <a:avLst/>
          </a:prstGeom>
        </p:spPr>
      </p:pic>
    </p:spTree>
    <p:extLst>
      <p:ext uri="{BB962C8B-B14F-4D97-AF65-F5344CB8AC3E}">
        <p14:creationId xmlns:p14="http://schemas.microsoft.com/office/powerpoint/2010/main" val="202813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6592F-A83E-1FDA-AE3E-3B7A101E301E}"/>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DDB80C21-1767-1FA3-3991-55A434B77014}"/>
              </a:ext>
            </a:extLst>
          </p:cNvPr>
          <p:cNvSpPr txBox="1">
            <a:spLocks/>
          </p:cNvSpPr>
          <p:nvPr/>
        </p:nvSpPr>
        <p:spPr>
          <a:xfrm>
            <a:off x="671173" y="596385"/>
            <a:ext cx="8821170"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solidFill>
                  <a:schemeClr val="accent5">
                    <a:lumMod val="75000"/>
                  </a:schemeClr>
                </a:solidFill>
                <a:latin typeface="Arial" panose="020B0604020202020204" pitchFamily="34" charset="0"/>
                <a:cs typeface="Arial" panose="020B0604020202020204" pitchFamily="34" charset="0"/>
              </a:rPr>
              <a:t>Academic Adviser Meetings</a:t>
            </a:r>
            <a:endParaRPr lang="en-GB" dirty="0">
              <a:solidFill>
                <a:schemeClr val="accent5">
                  <a:lumMod val="75000"/>
                </a:schemeClr>
              </a:solidFill>
              <a:latin typeface="Arial" panose="020B0604020202020204" pitchFamily="34" charset="0"/>
              <a:cs typeface="Arial" panose="020B0604020202020204" pitchFamily="34" charset="0"/>
            </a:endParaRPr>
          </a:p>
        </p:txBody>
      </p:sp>
      <p:cxnSp>
        <p:nvCxnSpPr>
          <p:cNvPr id="3" name="Straight Connector 2" descr="Grey line">
            <a:extLst>
              <a:ext uri="{FF2B5EF4-FFF2-40B4-BE49-F238E27FC236}">
                <a16:creationId xmlns:a16="http://schemas.microsoft.com/office/drawing/2014/main" id="{354105FC-87B7-42D7-E36B-1CA51D7318CE}"/>
              </a:ext>
            </a:extLst>
          </p:cNvPr>
          <p:cNvCxnSpPr/>
          <p:nvPr/>
        </p:nvCxnSpPr>
        <p:spPr>
          <a:xfrm>
            <a:off x="671173" y="6052458"/>
            <a:ext cx="10584000" cy="0"/>
          </a:xfrm>
          <a:prstGeom prst="line">
            <a:avLst/>
          </a:prstGeom>
          <a:ln w="1016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Group 3" descr="Group meeting information - welcome week: meet me, your peers and ask questions">
            <a:extLst>
              <a:ext uri="{FF2B5EF4-FFF2-40B4-BE49-F238E27FC236}">
                <a16:creationId xmlns:a16="http://schemas.microsoft.com/office/drawing/2014/main" id="{4E73535B-B530-A06C-8EAE-10312FB888A4}"/>
              </a:ext>
            </a:extLst>
          </p:cNvPr>
          <p:cNvGrpSpPr/>
          <p:nvPr/>
        </p:nvGrpSpPr>
        <p:grpSpPr>
          <a:xfrm>
            <a:off x="716586" y="1970314"/>
            <a:ext cx="2453026" cy="3298761"/>
            <a:chOff x="716586" y="1970314"/>
            <a:chExt cx="2453026" cy="3298761"/>
          </a:xfrm>
        </p:grpSpPr>
        <p:sp>
          <p:nvSpPr>
            <p:cNvPr id="5" name="Rectangle: Rounded Corners 4">
              <a:extLst>
                <a:ext uri="{FF2B5EF4-FFF2-40B4-BE49-F238E27FC236}">
                  <a16:creationId xmlns:a16="http://schemas.microsoft.com/office/drawing/2014/main" id="{51B43451-D14F-5BA5-E3E7-2B097BC22646}"/>
                </a:ext>
              </a:extLst>
            </p:cNvPr>
            <p:cNvSpPr/>
            <p:nvPr/>
          </p:nvSpPr>
          <p:spPr>
            <a:xfrm>
              <a:off x="762000" y="1970314"/>
              <a:ext cx="2362199" cy="3298761"/>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8FBA89D-4EFA-DC34-0329-C96F3B86E00A}"/>
                </a:ext>
              </a:extLst>
            </p:cNvPr>
            <p:cNvSpPr txBox="1"/>
            <p:nvPr/>
          </p:nvSpPr>
          <p:spPr>
            <a:xfrm>
              <a:off x="716586" y="4790104"/>
              <a:ext cx="2453026" cy="380609"/>
            </a:xfrm>
            <a:prstGeom prst="rect">
              <a:avLst/>
            </a:prstGeom>
            <a:noFill/>
          </p:spPr>
          <p:txBody>
            <a:bodyPr wrap="square">
              <a:spAutoFit/>
            </a:bodyPr>
            <a:lstStyle/>
            <a:p>
              <a:pPr algn="ctr"/>
              <a:r>
                <a:rPr lang="en-GB" sz="1800" b="1" dirty="0">
                  <a:solidFill>
                    <a:schemeClr val="accent5">
                      <a:lumMod val="75000"/>
                    </a:schemeClr>
                  </a:solidFill>
                  <a:latin typeface="Arial" panose="020B0604020202020204" pitchFamily="34" charset="0"/>
                  <a:cs typeface="Arial" panose="020B0604020202020204" pitchFamily="34" charset="0"/>
                </a:rPr>
                <a:t>Welcome Week</a:t>
              </a:r>
            </a:p>
          </p:txBody>
        </p:sp>
      </p:grpSp>
      <p:grpSp>
        <p:nvGrpSpPr>
          <p:cNvPr id="7" name="Group 6" descr="Personal Feedback&#10;&#10;Autumn: Reflect on progress, set goals&#10;">
            <a:extLst>
              <a:ext uri="{FF2B5EF4-FFF2-40B4-BE49-F238E27FC236}">
                <a16:creationId xmlns:a16="http://schemas.microsoft.com/office/drawing/2014/main" id="{FDA8C983-D9C2-7048-FD06-C3042A0C51E8}"/>
              </a:ext>
            </a:extLst>
          </p:cNvPr>
          <p:cNvGrpSpPr/>
          <p:nvPr/>
        </p:nvGrpSpPr>
        <p:grpSpPr>
          <a:xfrm>
            <a:off x="3307386" y="1970313"/>
            <a:ext cx="2453026" cy="3298761"/>
            <a:chOff x="716586" y="1970314"/>
            <a:chExt cx="2453026" cy="3298761"/>
          </a:xfrm>
          <a:solidFill>
            <a:schemeClr val="accent3">
              <a:lumMod val="40000"/>
              <a:lumOff val="60000"/>
            </a:schemeClr>
          </a:solidFill>
        </p:grpSpPr>
        <p:sp>
          <p:nvSpPr>
            <p:cNvPr id="8" name="Rectangle: Rounded Corners 7">
              <a:extLst>
                <a:ext uri="{FF2B5EF4-FFF2-40B4-BE49-F238E27FC236}">
                  <a16:creationId xmlns:a16="http://schemas.microsoft.com/office/drawing/2014/main" id="{915EB3D2-2FD3-D983-73AA-460E435200FB}"/>
                </a:ext>
              </a:extLst>
            </p:cNvPr>
            <p:cNvSpPr/>
            <p:nvPr/>
          </p:nvSpPr>
          <p:spPr>
            <a:xfrm>
              <a:off x="762000" y="1970314"/>
              <a:ext cx="2362199" cy="3298761"/>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5A9487E-D8E0-2DBD-6969-A02790E7DE24}"/>
                </a:ext>
              </a:extLst>
            </p:cNvPr>
            <p:cNvSpPr txBox="1"/>
            <p:nvPr/>
          </p:nvSpPr>
          <p:spPr>
            <a:xfrm>
              <a:off x="716586" y="4790104"/>
              <a:ext cx="2453026" cy="380609"/>
            </a:xfrm>
            <a:prstGeom prst="rect">
              <a:avLst/>
            </a:prstGeom>
            <a:noFill/>
          </p:spPr>
          <p:txBody>
            <a:bodyPr wrap="square">
              <a:spAutoFit/>
            </a:bodyPr>
            <a:lstStyle/>
            <a:p>
              <a:pPr algn="ctr"/>
              <a:r>
                <a:rPr lang="en-GB" sz="1800" b="1" dirty="0">
                  <a:solidFill>
                    <a:schemeClr val="accent5">
                      <a:lumMod val="75000"/>
                    </a:schemeClr>
                  </a:solidFill>
                  <a:latin typeface="Arial" panose="020B0604020202020204" pitchFamily="34" charset="0"/>
                  <a:cs typeface="Arial" panose="020B0604020202020204" pitchFamily="34" charset="0"/>
                </a:rPr>
                <a:t>Autumn</a:t>
              </a:r>
            </a:p>
          </p:txBody>
        </p:sp>
      </p:grpSp>
      <p:grpSp>
        <p:nvGrpSpPr>
          <p:cNvPr id="10" name="Group 9" descr="Group Meeting&#10;&#10;Spring: Shared focus: feedback, skills, careers&#10;">
            <a:extLst>
              <a:ext uri="{FF2B5EF4-FFF2-40B4-BE49-F238E27FC236}">
                <a16:creationId xmlns:a16="http://schemas.microsoft.com/office/drawing/2014/main" id="{E03683C7-43BA-44BE-8FB6-037A93F21D26}"/>
              </a:ext>
            </a:extLst>
          </p:cNvPr>
          <p:cNvGrpSpPr/>
          <p:nvPr/>
        </p:nvGrpSpPr>
        <p:grpSpPr>
          <a:xfrm>
            <a:off x="5898186" y="1970312"/>
            <a:ext cx="2453026" cy="3298761"/>
            <a:chOff x="716586" y="1970314"/>
            <a:chExt cx="2453026" cy="3298761"/>
          </a:xfrm>
          <a:solidFill>
            <a:schemeClr val="accent4">
              <a:lumMod val="40000"/>
              <a:lumOff val="60000"/>
            </a:schemeClr>
          </a:solidFill>
        </p:grpSpPr>
        <p:sp>
          <p:nvSpPr>
            <p:cNvPr id="11" name="Rectangle: Rounded Corners 10">
              <a:extLst>
                <a:ext uri="{FF2B5EF4-FFF2-40B4-BE49-F238E27FC236}">
                  <a16:creationId xmlns:a16="http://schemas.microsoft.com/office/drawing/2014/main" id="{981EDA5B-706B-9CFA-9002-D1099FD1B82A}"/>
                </a:ext>
              </a:extLst>
            </p:cNvPr>
            <p:cNvSpPr/>
            <p:nvPr/>
          </p:nvSpPr>
          <p:spPr>
            <a:xfrm>
              <a:off x="762000" y="1970314"/>
              <a:ext cx="2362199" cy="3298761"/>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248F0C9-F93E-FAC2-66C8-AA551A606999}"/>
                </a:ext>
              </a:extLst>
            </p:cNvPr>
            <p:cNvSpPr txBox="1"/>
            <p:nvPr/>
          </p:nvSpPr>
          <p:spPr>
            <a:xfrm>
              <a:off x="716586" y="4790104"/>
              <a:ext cx="2453026" cy="380609"/>
            </a:xfrm>
            <a:prstGeom prst="rect">
              <a:avLst/>
            </a:prstGeom>
            <a:noFill/>
          </p:spPr>
          <p:txBody>
            <a:bodyPr wrap="square">
              <a:spAutoFit/>
            </a:bodyPr>
            <a:lstStyle/>
            <a:p>
              <a:pPr algn="ctr"/>
              <a:r>
                <a:rPr lang="en-GB" sz="1800" b="1" dirty="0">
                  <a:solidFill>
                    <a:schemeClr val="accent5">
                      <a:lumMod val="75000"/>
                    </a:schemeClr>
                  </a:solidFill>
                  <a:latin typeface="Arial" panose="020B0604020202020204" pitchFamily="34" charset="0"/>
                  <a:cs typeface="Arial" panose="020B0604020202020204" pitchFamily="34" charset="0"/>
                </a:rPr>
                <a:t>Spring</a:t>
              </a:r>
            </a:p>
          </p:txBody>
        </p:sp>
      </p:grpSp>
      <p:grpSp>
        <p:nvGrpSpPr>
          <p:cNvPr id="13" name="Group 12" descr="Personal Feedback&#10;&#10;Summer: Discuss feedback, plan next steps&#10;">
            <a:extLst>
              <a:ext uri="{FF2B5EF4-FFF2-40B4-BE49-F238E27FC236}">
                <a16:creationId xmlns:a16="http://schemas.microsoft.com/office/drawing/2014/main" id="{E7B6DF36-1FD5-A871-5F5B-5C4B9A71103A}"/>
              </a:ext>
            </a:extLst>
          </p:cNvPr>
          <p:cNvGrpSpPr/>
          <p:nvPr/>
        </p:nvGrpSpPr>
        <p:grpSpPr>
          <a:xfrm>
            <a:off x="8534399" y="1970311"/>
            <a:ext cx="2453026" cy="3298761"/>
            <a:chOff x="716586" y="1970314"/>
            <a:chExt cx="2453026" cy="3298761"/>
          </a:xfrm>
          <a:solidFill>
            <a:schemeClr val="tx1">
              <a:lumMod val="25000"/>
              <a:lumOff val="75000"/>
            </a:schemeClr>
          </a:solidFill>
        </p:grpSpPr>
        <p:sp>
          <p:nvSpPr>
            <p:cNvPr id="14" name="Rectangle: Rounded Corners 13">
              <a:extLst>
                <a:ext uri="{FF2B5EF4-FFF2-40B4-BE49-F238E27FC236}">
                  <a16:creationId xmlns:a16="http://schemas.microsoft.com/office/drawing/2014/main" id="{701B9C58-80CB-E43F-FA9D-280A2B9A7ED1}"/>
                </a:ext>
              </a:extLst>
            </p:cNvPr>
            <p:cNvSpPr/>
            <p:nvPr/>
          </p:nvSpPr>
          <p:spPr>
            <a:xfrm>
              <a:off x="762000" y="1970314"/>
              <a:ext cx="2362199" cy="3298761"/>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1F8420F-37C8-8316-344B-4D74664D2C70}"/>
                </a:ext>
              </a:extLst>
            </p:cNvPr>
            <p:cNvSpPr txBox="1"/>
            <p:nvPr/>
          </p:nvSpPr>
          <p:spPr>
            <a:xfrm>
              <a:off x="716586" y="4790104"/>
              <a:ext cx="2453026" cy="380609"/>
            </a:xfrm>
            <a:prstGeom prst="rect">
              <a:avLst/>
            </a:prstGeom>
            <a:noFill/>
          </p:spPr>
          <p:txBody>
            <a:bodyPr wrap="square">
              <a:spAutoFit/>
            </a:bodyPr>
            <a:lstStyle/>
            <a:p>
              <a:pPr algn="ctr"/>
              <a:r>
                <a:rPr lang="en-GB" sz="1800" b="1" dirty="0">
                  <a:solidFill>
                    <a:schemeClr val="accent5">
                      <a:lumMod val="75000"/>
                    </a:schemeClr>
                  </a:solidFill>
                  <a:latin typeface="Arial" panose="020B0604020202020204" pitchFamily="34" charset="0"/>
                  <a:cs typeface="Arial" panose="020B0604020202020204" pitchFamily="34" charset="0"/>
                </a:rPr>
                <a:t>Summer</a:t>
              </a:r>
            </a:p>
          </p:txBody>
        </p:sp>
      </p:grpSp>
      <p:grpSp>
        <p:nvGrpSpPr>
          <p:cNvPr id="16" name="Group 15">
            <a:extLst>
              <a:ext uri="{FF2B5EF4-FFF2-40B4-BE49-F238E27FC236}">
                <a16:creationId xmlns:a16="http://schemas.microsoft.com/office/drawing/2014/main" id="{D08EC802-6B9A-3AAC-FA8E-0FE6FDF8ED90}"/>
              </a:ext>
              <a:ext uri="{C183D7F6-B498-43B3-948B-1728B52AA6E4}">
                <adec:decorative xmlns:adec="http://schemas.microsoft.com/office/drawing/2017/decorative" val="1"/>
              </a:ext>
            </a:extLst>
          </p:cNvPr>
          <p:cNvGrpSpPr/>
          <p:nvPr/>
        </p:nvGrpSpPr>
        <p:grpSpPr>
          <a:xfrm>
            <a:off x="876300" y="2131134"/>
            <a:ext cx="2106388" cy="2560607"/>
            <a:chOff x="876300" y="2131134"/>
            <a:chExt cx="2106388" cy="2560607"/>
          </a:xfrm>
        </p:grpSpPr>
        <p:sp>
          <p:nvSpPr>
            <p:cNvPr id="17" name="Rectangle: Rounded Corners 16">
              <a:extLst>
                <a:ext uri="{FF2B5EF4-FFF2-40B4-BE49-F238E27FC236}">
                  <a16:creationId xmlns:a16="http://schemas.microsoft.com/office/drawing/2014/main" id="{2008B93B-57E4-C586-4ABE-3B7503453436}"/>
                </a:ext>
              </a:extLst>
            </p:cNvPr>
            <p:cNvSpPr/>
            <p:nvPr/>
          </p:nvSpPr>
          <p:spPr>
            <a:xfrm>
              <a:off x="876300" y="2131134"/>
              <a:ext cx="2106387" cy="256060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689B4EC-F939-A3C4-D93B-DB048206EA1C}"/>
                </a:ext>
              </a:extLst>
            </p:cNvPr>
            <p:cNvSpPr txBox="1"/>
            <p:nvPr/>
          </p:nvSpPr>
          <p:spPr>
            <a:xfrm>
              <a:off x="876301" y="2498110"/>
              <a:ext cx="2106387" cy="1631216"/>
            </a:xfrm>
            <a:prstGeom prst="rect">
              <a:avLst/>
            </a:prstGeom>
            <a:noFill/>
          </p:spPr>
          <p:txBody>
            <a:bodyPr wrap="square">
              <a:spAutoFit/>
            </a:bodyPr>
            <a:lstStyle/>
            <a:p>
              <a:pPr algn="ctr"/>
              <a:r>
                <a:rPr lang="en-GB" sz="2000" dirty="0">
                  <a:solidFill>
                    <a:schemeClr val="accent5">
                      <a:lumMod val="75000"/>
                    </a:schemeClr>
                  </a:solidFill>
                  <a:latin typeface="Arial" panose="020B0604020202020204" pitchFamily="34" charset="0"/>
                  <a:cs typeface="Arial" panose="020B0604020202020204" pitchFamily="34" charset="0"/>
                </a:rPr>
                <a:t>Group Meeting</a:t>
              </a:r>
            </a:p>
            <a:p>
              <a:pPr algn="ctr"/>
              <a:endParaRPr lang="en-GB" sz="2000" dirty="0">
                <a:solidFill>
                  <a:schemeClr val="accent5">
                    <a:lumMod val="75000"/>
                  </a:schemeClr>
                </a:solidFill>
                <a:latin typeface="Arial" panose="020B0604020202020204" pitchFamily="34" charset="0"/>
                <a:cs typeface="Arial" panose="020B0604020202020204" pitchFamily="34" charset="0"/>
              </a:endParaRPr>
            </a:p>
            <a:p>
              <a:pPr algn="ctr"/>
              <a:r>
                <a:rPr lang="en-GB" sz="2000" dirty="0">
                  <a:solidFill>
                    <a:schemeClr val="accent5">
                      <a:lumMod val="75000"/>
                    </a:schemeClr>
                  </a:solidFill>
                  <a:latin typeface="Arial" panose="020B0604020202020204" pitchFamily="34" charset="0"/>
                  <a:cs typeface="Arial" panose="020B0604020202020204" pitchFamily="34" charset="0"/>
                </a:rPr>
                <a:t>Meet me, your peers, and ask questions</a:t>
              </a:r>
            </a:p>
          </p:txBody>
        </p:sp>
      </p:grpSp>
      <p:cxnSp>
        <p:nvCxnSpPr>
          <p:cNvPr id="19" name="Straight Connector 18">
            <a:extLst>
              <a:ext uri="{FF2B5EF4-FFF2-40B4-BE49-F238E27FC236}">
                <a16:creationId xmlns:a16="http://schemas.microsoft.com/office/drawing/2014/main" id="{230C6120-7CD7-C6E9-E0A6-6E0C46109905}"/>
              </a:ext>
              <a:ext uri="{C183D7F6-B498-43B3-948B-1728B52AA6E4}">
                <adec:decorative xmlns:adec="http://schemas.microsoft.com/office/drawing/2017/decorative" val="1"/>
              </a:ext>
            </a:extLst>
          </p:cNvPr>
          <p:cNvCxnSpPr/>
          <p:nvPr/>
        </p:nvCxnSpPr>
        <p:spPr>
          <a:xfrm>
            <a:off x="1943099" y="5343262"/>
            <a:ext cx="0" cy="57600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215A4E4-0319-C9FD-762C-C971D1FE787C}"/>
              </a:ext>
              <a:ext uri="{C183D7F6-B498-43B3-948B-1728B52AA6E4}">
                <adec:decorative xmlns:adec="http://schemas.microsoft.com/office/drawing/2017/decorative" val="1"/>
              </a:ext>
            </a:extLst>
          </p:cNvPr>
          <p:cNvGrpSpPr/>
          <p:nvPr/>
        </p:nvGrpSpPr>
        <p:grpSpPr>
          <a:xfrm>
            <a:off x="3483605" y="2131133"/>
            <a:ext cx="2106388" cy="2560607"/>
            <a:chOff x="876300" y="2131134"/>
            <a:chExt cx="2106388" cy="2560607"/>
          </a:xfrm>
        </p:grpSpPr>
        <p:sp>
          <p:nvSpPr>
            <p:cNvPr id="21" name="Rectangle: Rounded Corners 20">
              <a:extLst>
                <a:ext uri="{FF2B5EF4-FFF2-40B4-BE49-F238E27FC236}">
                  <a16:creationId xmlns:a16="http://schemas.microsoft.com/office/drawing/2014/main" id="{511A8A1F-2907-907B-ED41-DA5BAF6A7CF8}"/>
                </a:ext>
              </a:extLst>
            </p:cNvPr>
            <p:cNvSpPr/>
            <p:nvPr/>
          </p:nvSpPr>
          <p:spPr>
            <a:xfrm>
              <a:off x="876300" y="2131134"/>
              <a:ext cx="2106387" cy="256060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0800A91-6BF4-FF2F-37EE-FB75EF1A30CB}"/>
                </a:ext>
              </a:extLst>
            </p:cNvPr>
            <p:cNvSpPr txBox="1"/>
            <p:nvPr/>
          </p:nvSpPr>
          <p:spPr>
            <a:xfrm>
              <a:off x="876301" y="2498110"/>
              <a:ext cx="2106387" cy="1938992"/>
            </a:xfrm>
            <a:prstGeom prst="rect">
              <a:avLst/>
            </a:prstGeom>
            <a:noFill/>
          </p:spPr>
          <p:txBody>
            <a:bodyPr wrap="square">
              <a:spAutoFit/>
            </a:bodyPr>
            <a:lstStyle/>
            <a:p>
              <a:pPr algn="ctr"/>
              <a:r>
                <a:rPr lang="en-GB" sz="2000" dirty="0">
                  <a:solidFill>
                    <a:schemeClr val="accent5">
                      <a:lumMod val="75000"/>
                    </a:schemeClr>
                  </a:solidFill>
                  <a:latin typeface="Arial" panose="020B0604020202020204" pitchFamily="34" charset="0"/>
                  <a:cs typeface="Arial" panose="020B0604020202020204" pitchFamily="34" charset="0"/>
                </a:rPr>
                <a:t>Personal Feedback</a:t>
              </a:r>
            </a:p>
            <a:p>
              <a:pPr algn="ctr"/>
              <a:endParaRPr lang="en-GB" sz="2000" dirty="0">
                <a:solidFill>
                  <a:schemeClr val="accent5">
                    <a:lumMod val="75000"/>
                  </a:schemeClr>
                </a:solidFill>
                <a:latin typeface="Arial" panose="020B0604020202020204" pitchFamily="34" charset="0"/>
                <a:cs typeface="Arial" panose="020B0604020202020204" pitchFamily="34" charset="0"/>
              </a:endParaRPr>
            </a:p>
            <a:p>
              <a:pPr algn="ctr"/>
              <a:r>
                <a:rPr lang="en-GB" sz="2000" dirty="0">
                  <a:solidFill>
                    <a:schemeClr val="accent5">
                      <a:lumMod val="75000"/>
                    </a:schemeClr>
                  </a:solidFill>
                  <a:latin typeface="Arial" panose="020B0604020202020204" pitchFamily="34" charset="0"/>
                  <a:cs typeface="Arial" panose="020B0604020202020204" pitchFamily="34" charset="0"/>
                </a:rPr>
                <a:t>Reflect on progress, set goals</a:t>
              </a:r>
            </a:p>
          </p:txBody>
        </p:sp>
      </p:grpSp>
      <p:grpSp>
        <p:nvGrpSpPr>
          <p:cNvPr id="23" name="Group 22">
            <a:extLst>
              <a:ext uri="{FF2B5EF4-FFF2-40B4-BE49-F238E27FC236}">
                <a16:creationId xmlns:a16="http://schemas.microsoft.com/office/drawing/2014/main" id="{59994767-990A-DCBF-D7AC-C1ABCA5798D2}"/>
              </a:ext>
              <a:ext uri="{C183D7F6-B498-43B3-948B-1728B52AA6E4}">
                <adec:decorative xmlns:adec="http://schemas.microsoft.com/office/drawing/2017/decorative" val="1"/>
              </a:ext>
            </a:extLst>
          </p:cNvPr>
          <p:cNvGrpSpPr/>
          <p:nvPr/>
        </p:nvGrpSpPr>
        <p:grpSpPr>
          <a:xfrm>
            <a:off x="6074962" y="2150245"/>
            <a:ext cx="2106388" cy="2560607"/>
            <a:chOff x="876300" y="2131134"/>
            <a:chExt cx="2106388" cy="2560607"/>
          </a:xfrm>
        </p:grpSpPr>
        <p:sp>
          <p:nvSpPr>
            <p:cNvPr id="24" name="Rectangle: Rounded Corners 23">
              <a:extLst>
                <a:ext uri="{FF2B5EF4-FFF2-40B4-BE49-F238E27FC236}">
                  <a16:creationId xmlns:a16="http://schemas.microsoft.com/office/drawing/2014/main" id="{984E5A09-4D50-AA43-FA2E-D7C5ED44D886}"/>
                </a:ext>
              </a:extLst>
            </p:cNvPr>
            <p:cNvSpPr/>
            <p:nvPr/>
          </p:nvSpPr>
          <p:spPr>
            <a:xfrm>
              <a:off x="876300" y="2131134"/>
              <a:ext cx="2106387" cy="256060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8BC9DFE-2140-7963-0E14-6D6745DF1EE2}"/>
                </a:ext>
              </a:extLst>
            </p:cNvPr>
            <p:cNvSpPr txBox="1"/>
            <p:nvPr/>
          </p:nvSpPr>
          <p:spPr>
            <a:xfrm>
              <a:off x="876301" y="2498110"/>
              <a:ext cx="2106387" cy="1631216"/>
            </a:xfrm>
            <a:prstGeom prst="rect">
              <a:avLst/>
            </a:prstGeom>
            <a:noFill/>
          </p:spPr>
          <p:txBody>
            <a:bodyPr wrap="square">
              <a:spAutoFit/>
            </a:bodyPr>
            <a:lstStyle/>
            <a:p>
              <a:pPr algn="ctr"/>
              <a:r>
                <a:rPr lang="en-GB" sz="2000" dirty="0">
                  <a:solidFill>
                    <a:schemeClr val="accent5">
                      <a:lumMod val="75000"/>
                    </a:schemeClr>
                  </a:solidFill>
                  <a:latin typeface="Arial" panose="020B0604020202020204" pitchFamily="34" charset="0"/>
                  <a:cs typeface="Arial" panose="020B0604020202020204" pitchFamily="34" charset="0"/>
                </a:rPr>
                <a:t>Group Meeting</a:t>
              </a:r>
            </a:p>
            <a:p>
              <a:pPr algn="ctr"/>
              <a:endParaRPr lang="en-GB" sz="2000" dirty="0">
                <a:solidFill>
                  <a:schemeClr val="accent5">
                    <a:lumMod val="75000"/>
                  </a:schemeClr>
                </a:solidFill>
                <a:latin typeface="Arial" panose="020B0604020202020204" pitchFamily="34" charset="0"/>
                <a:cs typeface="Arial" panose="020B0604020202020204" pitchFamily="34" charset="0"/>
              </a:endParaRPr>
            </a:p>
            <a:p>
              <a:pPr algn="ctr"/>
              <a:r>
                <a:rPr lang="en-GB" sz="2000" dirty="0">
                  <a:solidFill>
                    <a:schemeClr val="accent5">
                      <a:lumMod val="75000"/>
                    </a:schemeClr>
                  </a:solidFill>
                  <a:latin typeface="Arial" panose="020B0604020202020204" pitchFamily="34" charset="0"/>
                  <a:cs typeface="Arial" panose="020B0604020202020204" pitchFamily="34" charset="0"/>
                </a:rPr>
                <a:t>Shared focus: feedback, skills, careers</a:t>
              </a:r>
            </a:p>
          </p:txBody>
        </p:sp>
      </p:grpSp>
      <p:grpSp>
        <p:nvGrpSpPr>
          <p:cNvPr id="26" name="Group 25">
            <a:extLst>
              <a:ext uri="{FF2B5EF4-FFF2-40B4-BE49-F238E27FC236}">
                <a16:creationId xmlns:a16="http://schemas.microsoft.com/office/drawing/2014/main" id="{B915BD87-171A-FDAD-82EA-96E7A7D3C7C7}"/>
              </a:ext>
              <a:ext uri="{C183D7F6-B498-43B3-948B-1728B52AA6E4}">
                <adec:decorative xmlns:adec="http://schemas.microsoft.com/office/drawing/2017/decorative" val="1"/>
              </a:ext>
            </a:extLst>
          </p:cNvPr>
          <p:cNvGrpSpPr/>
          <p:nvPr/>
        </p:nvGrpSpPr>
        <p:grpSpPr>
          <a:xfrm>
            <a:off x="8707718" y="2168191"/>
            <a:ext cx="2106388" cy="2560607"/>
            <a:chOff x="876300" y="2131134"/>
            <a:chExt cx="2106388" cy="2560607"/>
          </a:xfrm>
        </p:grpSpPr>
        <p:sp>
          <p:nvSpPr>
            <p:cNvPr id="27" name="Rectangle: Rounded Corners 26">
              <a:extLst>
                <a:ext uri="{FF2B5EF4-FFF2-40B4-BE49-F238E27FC236}">
                  <a16:creationId xmlns:a16="http://schemas.microsoft.com/office/drawing/2014/main" id="{575E4003-59C7-D8B9-C4D3-2A3B057261A8}"/>
                </a:ext>
              </a:extLst>
            </p:cNvPr>
            <p:cNvSpPr/>
            <p:nvPr/>
          </p:nvSpPr>
          <p:spPr>
            <a:xfrm>
              <a:off x="876300" y="2131134"/>
              <a:ext cx="2106387" cy="256060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04FDAA6B-6D08-C5DE-EC8D-DBE360EF645B}"/>
                </a:ext>
              </a:extLst>
            </p:cNvPr>
            <p:cNvSpPr txBox="1"/>
            <p:nvPr/>
          </p:nvSpPr>
          <p:spPr>
            <a:xfrm>
              <a:off x="876301" y="2498110"/>
              <a:ext cx="2106387" cy="1938992"/>
            </a:xfrm>
            <a:prstGeom prst="rect">
              <a:avLst/>
            </a:prstGeom>
            <a:noFill/>
          </p:spPr>
          <p:txBody>
            <a:bodyPr wrap="square">
              <a:spAutoFit/>
            </a:bodyPr>
            <a:lstStyle/>
            <a:p>
              <a:pPr algn="ctr"/>
              <a:r>
                <a:rPr lang="en-GB" sz="2000" dirty="0">
                  <a:solidFill>
                    <a:schemeClr val="accent5">
                      <a:lumMod val="75000"/>
                    </a:schemeClr>
                  </a:solidFill>
                  <a:latin typeface="Arial" panose="020B0604020202020204" pitchFamily="34" charset="0"/>
                  <a:cs typeface="Arial" panose="020B0604020202020204" pitchFamily="34" charset="0"/>
                </a:rPr>
                <a:t>Personal Feedback</a:t>
              </a:r>
            </a:p>
            <a:p>
              <a:pPr algn="ctr"/>
              <a:endParaRPr lang="en-GB" sz="2000" dirty="0">
                <a:solidFill>
                  <a:schemeClr val="accent5">
                    <a:lumMod val="75000"/>
                  </a:schemeClr>
                </a:solidFill>
                <a:latin typeface="Arial" panose="020B0604020202020204" pitchFamily="34" charset="0"/>
                <a:cs typeface="Arial" panose="020B0604020202020204" pitchFamily="34" charset="0"/>
              </a:endParaRPr>
            </a:p>
            <a:p>
              <a:pPr algn="ctr"/>
              <a:r>
                <a:rPr lang="en-GB" sz="2000" dirty="0">
                  <a:solidFill>
                    <a:schemeClr val="accent5">
                      <a:lumMod val="75000"/>
                    </a:schemeClr>
                  </a:solidFill>
                  <a:latin typeface="Arial" panose="020B0604020202020204" pitchFamily="34" charset="0"/>
                  <a:cs typeface="Arial" panose="020B0604020202020204" pitchFamily="34" charset="0"/>
                </a:rPr>
                <a:t>Discuss feedback, plan next steps</a:t>
              </a:r>
            </a:p>
          </p:txBody>
        </p:sp>
      </p:grpSp>
      <p:cxnSp>
        <p:nvCxnSpPr>
          <p:cNvPr id="29" name="Straight Connector 28">
            <a:extLst>
              <a:ext uri="{FF2B5EF4-FFF2-40B4-BE49-F238E27FC236}">
                <a16:creationId xmlns:a16="http://schemas.microsoft.com/office/drawing/2014/main" id="{B35AD32C-6C2D-EEAD-358C-43871AFE3439}"/>
              </a:ext>
              <a:ext uri="{C183D7F6-B498-43B3-948B-1728B52AA6E4}">
                <adec:decorative xmlns:adec="http://schemas.microsoft.com/office/drawing/2017/decorative" val="1"/>
              </a:ext>
            </a:extLst>
          </p:cNvPr>
          <p:cNvCxnSpPr/>
          <p:nvPr/>
        </p:nvCxnSpPr>
        <p:spPr>
          <a:xfrm>
            <a:off x="4559567" y="5342024"/>
            <a:ext cx="0" cy="57600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9E00362-C9E1-9572-C146-9FB7B091FA16}"/>
              </a:ext>
              <a:ext uri="{C183D7F6-B498-43B3-948B-1728B52AA6E4}">
                <adec:decorative xmlns:adec="http://schemas.microsoft.com/office/drawing/2017/decorative" val="1"/>
              </a:ext>
            </a:extLst>
          </p:cNvPr>
          <p:cNvCxnSpPr/>
          <p:nvPr/>
        </p:nvCxnSpPr>
        <p:spPr>
          <a:xfrm>
            <a:off x="7176035" y="5352887"/>
            <a:ext cx="0" cy="57600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FD415CC-4FAB-1676-3516-7353907E8A91}"/>
              </a:ext>
              <a:ext uri="{C183D7F6-B498-43B3-948B-1728B52AA6E4}">
                <adec:decorative xmlns:adec="http://schemas.microsoft.com/office/drawing/2017/decorative" val="1"/>
              </a:ext>
            </a:extLst>
          </p:cNvPr>
          <p:cNvCxnSpPr/>
          <p:nvPr/>
        </p:nvCxnSpPr>
        <p:spPr>
          <a:xfrm>
            <a:off x="9824586" y="5343262"/>
            <a:ext cx="0" cy="576000"/>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2552E07-76F0-6004-37C9-9F8DF96DF75E}"/>
              </a:ext>
            </a:extLst>
          </p:cNvPr>
          <p:cNvSpPr txBox="1"/>
          <p:nvPr/>
        </p:nvSpPr>
        <p:spPr>
          <a:xfrm>
            <a:off x="266913" y="1460626"/>
            <a:ext cx="10917644" cy="400110"/>
          </a:xfrm>
          <a:prstGeom prst="rect">
            <a:avLst/>
          </a:prstGeom>
          <a:noFill/>
        </p:spPr>
        <p:txBody>
          <a:bodyPr wrap="square">
            <a:spAutoFit/>
          </a:bodyPr>
          <a:lstStyle/>
          <a:p>
            <a:r>
              <a:rPr lang="en-GB" sz="2000" dirty="0">
                <a:solidFill>
                  <a:schemeClr val="accent5">
                    <a:lumMod val="75000"/>
                  </a:schemeClr>
                </a:solidFill>
                <a:latin typeface="Arial" panose="020B0604020202020204" pitchFamily="34" charset="0"/>
                <a:cs typeface="Arial" panose="020B0604020202020204" pitchFamily="34" charset="0"/>
              </a:rPr>
              <a:t>All meetings appear in your </a:t>
            </a:r>
            <a:r>
              <a:rPr lang="en-GB" sz="2000" b="1" dirty="0">
                <a:solidFill>
                  <a:schemeClr val="accent2"/>
                </a:solidFill>
                <a:latin typeface="Arial" panose="020B0604020202020204" pitchFamily="34" charset="0"/>
                <a:cs typeface="Arial" panose="020B0604020202020204" pitchFamily="34" charset="0"/>
              </a:rPr>
              <a:t>Presto</a:t>
            </a:r>
            <a:r>
              <a:rPr lang="en-GB" sz="2000" dirty="0">
                <a:solidFill>
                  <a:schemeClr val="accent2"/>
                </a:solidFill>
                <a:latin typeface="Arial" panose="020B0604020202020204" pitchFamily="34" charset="0"/>
                <a:cs typeface="Arial" panose="020B0604020202020204" pitchFamily="34" charset="0"/>
              </a:rPr>
              <a:t> </a:t>
            </a:r>
            <a:r>
              <a:rPr lang="en-GB" sz="2000" b="1" dirty="0">
                <a:solidFill>
                  <a:schemeClr val="accent2"/>
                </a:solidFill>
                <a:latin typeface="Arial" panose="020B0604020202020204" pitchFamily="34" charset="0"/>
                <a:cs typeface="Arial" panose="020B0604020202020204" pitchFamily="34" charset="0"/>
              </a:rPr>
              <a:t>Timetable</a:t>
            </a:r>
            <a:r>
              <a:rPr lang="en-GB" sz="2000" dirty="0">
                <a:solidFill>
                  <a:schemeClr val="accent5">
                    <a:lumMod val="75000"/>
                  </a:schemeClr>
                </a:solidFill>
                <a:latin typeface="Arial" panose="020B0604020202020204" pitchFamily="34" charset="0"/>
                <a:cs typeface="Arial" panose="020B0604020202020204" pitchFamily="34" charset="0"/>
              </a:rPr>
              <a:t>. You can also request extra meetings if needed</a:t>
            </a:r>
          </a:p>
        </p:txBody>
      </p:sp>
      <p:sp>
        <p:nvSpPr>
          <p:cNvPr id="33" name="Oval 32">
            <a:extLst>
              <a:ext uri="{FF2B5EF4-FFF2-40B4-BE49-F238E27FC236}">
                <a16:creationId xmlns:a16="http://schemas.microsoft.com/office/drawing/2014/main" id="{ED85AF92-DE1B-EEEE-5E9A-16254ADD273A}"/>
              </a:ext>
            </a:extLst>
          </p:cNvPr>
          <p:cNvSpPr/>
          <p:nvPr/>
        </p:nvSpPr>
        <p:spPr>
          <a:xfrm>
            <a:off x="1569493" y="5796870"/>
            <a:ext cx="720000" cy="720000"/>
          </a:xfrm>
          <a:prstGeom prst="ellipse">
            <a:avLst/>
          </a:prstGeom>
          <a:solidFill>
            <a:schemeClr val="accent2">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5">
                    <a:lumMod val="75000"/>
                  </a:schemeClr>
                </a:solidFill>
                <a:latin typeface="Arial" panose="020B0604020202020204" pitchFamily="34" charset="0"/>
                <a:cs typeface="Arial" panose="020B0604020202020204" pitchFamily="34" charset="0"/>
              </a:rPr>
              <a:t>1 hr</a:t>
            </a:r>
          </a:p>
        </p:txBody>
      </p:sp>
      <p:sp>
        <p:nvSpPr>
          <p:cNvPr id="34" name="Oval 33">
            <a:extLst>
              <a:ext uri="{FF2B5EF4-FFF2-40B4-BE49-F238E27FC236}">
                <a16:creationId xmlns:a16="http://schemas.microsoft.com/office/drawing/2014/main" id="{06790FBB-04BE-6EFD-6BC6-7BCF9046485C}"/>
              </a:ext>
            </a:extLst>
          </p:cNvPr>
          <p:cNvSpPr/>
          <p:nvPr/>
        </p:nvSpPr>
        <p:spPr>
          <a:xfrm>
            <a:off x="4199567" y="5796870"/>
            <a:ext cx="720000" cy="720000"/>
          </a:xfrm>
          <a:prstGeom prst="ellipse">
            <a:avLst/>
          </a:prstGeom>
          <a:solidFill>
            <a:schemeClr val="accent3">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5">
                    <a:lumMod val="75000"/>
                  </a:schemeClr>
                </a:solidFill>
                <a:latin typeface="Arial" panose="020B0604020202020204" pitchFamily="34" charset="0"/>
                <a:cs typeface="Arial" panose="020B0604020202020204" pitchFamily="34" charset="0"/>
              </a:rPr>
              <a:t>20 min</a:t>
            </a:r>
            <a:endParaRPr lang="en-GB" b="1" dirty="0">
              <a:solidFill>
                <a:schemeClr val="accent5">
                  <a:lumMod val="75000"/>
                </a:schemeClr>
              </a:solidFill>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2A733EC8-E87B-F27F-E83A-C9CFF4CD4C0F}"/>
              </a:ext>
            </a:extLst>
          </p:cNvPr>
          <p:cNvSpPr/>
          <p:nvPr/>
        </p:nvSpPr>
        <p:spPr>
          <a:xfrm>
            <a:off x="9464584" y="5796870"/>
            <a:ext cx="720000" cy="720000"/>
          </a:xfrm>
          <a:prstGeom prst="ellipse">
            <a:avLst/>
          </a:prstGeom>
          <a:solidFill>
            <a:schemeClr val="tx1">
              <a:lumMod val="25000"/>
              <a:lumOff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5">
                    <a:lumMod val="75000"/>
                  </a:schemeClr>
                </a:solidFill>
                <a:latin typeface="Arial" panose="020B0604020202020204" pitchFamily="34" charset="0"/>
                <a:cs typeface="Arial" panose="020B0604020202020204" pitchFamily="34" charset="0"/>
              </a:rPr>
              <a:t>20 min</a:t>
            </a:r>
            <a:endParaRPr lang="en-GB" b="1" dirty="0">
              <a:solidFill>
                <a:schemeClr val="accent5">
                  <a:lumMod val="75000"/>
                </a:schemeClr>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D43C0693-A402-7B7E-FC7D-6B1AC4EFDA90}"/>
              </a:ext>
            </a:extLst>
          </p:cNvPr>
          <p:cNvSpPr/>
          <p:nvPr/>
        </p:nvSpPr>
        <p:spPr>
          <a:xfrm>
            <a:off x="6816035" y="5803197"/>
            <a:ext cx="720000" cy="720000"/>
          </a:xfrm>
          <a:prstGeom prst="ellipse">
            <a:avLst/>
          </a:prstGeom>
          <a:solidFill>
            <a:schemeClr val="accent4">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5">
                    <a:lumMod val="75000"/>
                  </a:schemeClr>
                </a:solidFill>
                <a:latin typeface="Arial" panose="020B0604020202020204" pitchFamily="34" charset="0"/>
                <a:cs typeface="Arial" panose="020B0604020202020204" pitchFamily="34" charset="0"/>
              </a:rPr>
              <a:t>1 hr</a:t>
            </a:r>
          </a:p>
        </p:txBody>
      </p:sp>
    </p:spTree>
    <p:extLst>
      <p:ext uri="{BB962C8B-B14F-4D97-AF65-F5344CB8AC3E}">
        <p14:creationId xmlns:p14="http://schemas.microsoft.com/office/powerpoint/2010/main" val="3540670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54E0-5B90-F8B2-06A8-D986AF77770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1FB4DC-054E-F43C-B0EA-159C57F42525}"/>
              </a:ext>
            </a:extLst>
          </p:cNvPr>
          <p:cNvSpPr txBox="1">
            <a:spLocks/>
          </p:cNvSpPr>
          <p:nvPr/>
        </p:nvSpPr>
        <p:spPr>
          <a:xfrm>
            <a:off x="405097" y="1458410"/>
            <a:ext cx="7312874" cy="48343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accent5">
                    <a:lumMod val="75000"/>
                  </a:schemeClr>
                </a:solidFill>
              </a:rPr>
              <a:t>Shall we try accessing your Presto Timetable?</a:t>
            </a:r>
          </a:p>
          <a:p>
            <a:pPr algn="l"/>
            <a:endParaRPr lang="en-GB">
              <a:solidFill>
                <a:schemeClr val="accent5">
                  <a:lumMod val="75000"/>
                </a:schemeClr>
              </a:solidFill>
            </a:endParaRPr>
          </a:p>
          <a:p>
            <a:pPr algn="l"/>
            <a:r>
              <a:rPr lang="en-GB">
                <a:solidFill>
                  <a:schemeClr val="accent5">
                    <a:lumMod val="75000"/>
                  </a:schemeClr>
                </a:solidFill>
              </a:rPr>
              <a:t>📱 </a:t>
            </a:r>
            <a:r>
              <a:rPr lang="en-GB" b="1">
                <a:solidFill>
                  <a:schemeClr val="accent5">
                    <a:lumMod val="75000"/>
                  </a:schemeClr>
                </a:solidFill>
              </a:rPr>
              <a:t>Step 1:</a:t>
            </a:r>
            <a:br>
              <a:rPr lang="en-GB">
                <a:solidFill>
                  <a:schemeClr val="accent5">
                    <a:lumMod val="75000"/>
                  </a:schemeClr>
                </a:solidFill>
              </a:rPr>
            </a:br>
            <a:r>
              <a:rPr lang="en-GB">
                <a:solidFill>
                  <a:schemeClr val="accent5">
                    <a:lumMod val="75000"/>
                  </a:schemeClr>
                </a:solidFill>
              </a:rPr>
              <a:t>Scan the QR code on this slide to open </a:t>
            </a:r>
            <a:r>
              <a:rPr lang="en-GB" b="1">
                <a:solidFill>
                  <a:schemeClr val="accent5">
                    <a:lumMod val="75000"/>
                  </a:schemeClr>
                </a:solidFill>
              </a:rPr>
              <a:t>Presto</a:t>
            </a:r>
            <a:r>
              <a:rPr lang="en-GB">
                <a:solidFill>
                  <a:schemeClr val="accent5">
                    <a:lumMod val="75000"/>
                  </a:schemeClr>
                </a:solidFill>
              </a:rPr>
              <a:t>.</a:t>
            </a:r>
          </a:p>
          <a:p>
            <a:pPr algn="l"/>
            <a:r>
              <a:rPr lang="en-GB">
                <a:solidFill>
                  <a:schemeClr val="accent5">
                    <a:lumMod val="75000"/>
                  </a:schemeClr>
                </a:solidFill>
              </a:rPr>
              <a:t>📅 </a:t>
            </a:r>
            <a:r>
              <a:rPr lang="en-GB" b="1">
                <a:solidFill>
                  <a:schemeClr val="accent5">
                    <a:lumMod val="75000"/>
                  </a:schemeClr>
                </a:solidFill>
              </a:rPr>
              <a:t>Step 2:</a:t>
            </a:r>
            <a:br>
              <a:rPr lang="en-GB">
                <a:solidFill>
                  <a:schemeClr val="accent5">
                    <a:lumMod val="75000"/>
                  </a:schemeClr>
                </a:solidFill>
              </a:rPr>
            </a:br>
            <a:r>
              <a:rPr lang="en-GB">
                <a:solidFill>
                  <a:schemeClr val="accent5">
                    <a:lumMod val="75000"/>
                  </a:schemeClr>
                </a:solidFill>
              </a:rPr>
              <a:t>You will see your timetable. Click the </a:t>
            </a:r>
            <a:r>
              <a:rPr lang="en-GB" b="1">
                <a:solidFill>
                  <a:schemeClr val="accent5">
                    <a:lumMod val="75000"/>
                  </a:schemeClr>
                </a:solidFill>
              </a:rPr>
              <a:t>calendar symbol</a:t>
            </a:r>
            <a:r>
              <a:rPr lang="en-GB">
                <a:solidFill>
                  <a:schemeClr val="accent5">
                    <a:lumMod val="75000"/>
                  </a:schemeClr>
                </a:solidFill>
              </a:rPr>
              <a:t> to view future dates.</a:t>
            </a:r>
          </a:p>
          <a:p>
            <a:pPr algn="l"/>
            <a:r>
              <a:rPr lang="en-GB">
                <a:solidFill>
                  <a:schemeClr val="accent5">
                    <a:lumMod val="75000"/>
                  </a:schemeClr>
                </a:solidFill>
              </a:rPr>
              <a:t>✅ </a:t>
            </a:r>
            <a:r>
              <a:rPr lang="en-GB" b="1">
                <a:solidFill>
                  <a:schemeClr val="accent5">
                    <a:lumMod val="75000"/>
                  </a:schemeClr>
                </a:solidFill>
              </a:rPr>
              <a:t>Step 3:</a:t>
            </a:r>
            <a:br>
              <a:rPr lang="en-GB">
                <a:solidFill>
                  <a:schemeClr val="accent5">
                    <a:lumMod val="75000"/>
                  </a:schemeClr>
                </a:solidFill>
              </a:rPr>
            </a:br>
            <a:r>
              <a:rPr lang="en-GB">
                <a:solidFill>
                  <a:schemeClr val="accent5">
                    <a:lumMod val="75000"/>
                  </a:schemeClr>
                </a:solidFill>
              </a:rPr>
              <a:t>To record your attendance:</a:t>
            </a:r>
          </a:p>
          <a:p>
            <a:pPr algn="l"/>
            <a:r>
              <a:rPr lang="en-GB">
                <a:solidFill>
                  <a:schemeClr val="accent5">
                    <a:lumMod val="75000"/>
                  </a:schemeClr>
                </a:solidFill>
              </a:rPr>
              <a:t>Select the event you are attending.</a:t>
            </a:r>
          </a:p>
          <a:p>
            <a:pPr algn="l"/>
            <a:r>
              <a:rPr lang="en-GB">
                <a:solidFill>
                  <a:schemeClr val="accent5">
                    <a:lumMod val="75000"/>
                  </a:schemeClr>
                </a:solidFill>
              </a:rPr>
              <a:t>Enter the </a:t>
            </a:r>
            <a:r>
              <a:rPr lang="en-GB" b="1">
                <a:solidFill>
                  <a:schemeClr val="accent5">
                    <a:lumMod val="75000"/>
                  </a:schemeClr>
                </a:solidFill>
              </a:rPr>
              <a:t>code your lecturer or adviser provides</a:t>
            </a:r>
            <a:r>
              <a:rPr lang="en-GB">
                <a:solidFill>
                  <a:schemeClr val="accent5">
                    <a:lumMod val="75000"/>
                  </a:schemeClr>
                </a:solidFill>
              </a:rPr>
              <a:t> at the start of the session.</a:t>
            </a:r>
            <a:endParaRPr lang="en-GB" dirty="0">
              <a:solidFill>
                <a:schemeClr val="accent5">
                  <a:lumMod val="75000"/>
                </a:schemeClr>
              </a:solidFill>
            </a:endParaRPr>
          </a:p>
        </p:txBody>
      </p:sp>
      <p:sp>
        <p:nvSpPr>
          <p:cNvPr id="3" name="Title 2">
            <a:extLst>
              <a:ext uri="{FF2B5EF4-FFF2-40B4-BE49-F238E27FC236}">
                <a16:creationId xmlns:a16="http://schemas.microsoft.com/office/drawing/2014/main" id="{B52D0BBC-40A3-FB77-531E-D193142D4C56}"/>
              </a:ext>
            </a:extLst>
          </p:cNvPr>
          <p:cNvSpPr txBox="1">
            <a:spLocks/>
          </p:cNvSpPr>
          <p:nvPr/>
        </p:nvSpPr>
        <p:spPr>
          <a:xfrm>
            <a:off x="1064712" y="596385"/>
            <a:ext cx="7312874" cy="65300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900">
                <a:solidFill>
                  <a:schemeClr val="accent5">
                    <a:lumMod val="75000"/>
                  </a:schemeClr>
                </a:solidFill>
              </a:rPr>
              <a:t>Presto Timetable </a:t>
            </a:r>
            <a:endParaRPr lang="en-GB" sz="3900" dirty="0">
              <a:solidFill>
                <a:schemeClr val="accent5">
                  <a:lumMod val="75000"/>
                </a:schemeClr>
              </a:solidFill>
            </a:endParaRPr>
          </a:p>
        </p:txBody>
      </p:sp>
      <p:pic>
        <p:nvPicPr>
          <p:cNvPr id="4" name="Picture 3" descr="A qr code on a white background&#10;">
            <a:extLst>
              <a:ext uri="{FF2B5EF4-FFF2-40B4-BE49-F238E27FC236}">
                <a16:creationId xmlns:a16="http://schemas.microsoft.com/office/drawing/2014/main" id="{4EA1F083-7FC2-59FE-D9D5-9612AB7916AF}"/>
              </a:ext>
            </a:extLst>
          </p:cNvPr>
          <p:cNvPicPr>
            <a:picLocks noChangeAspect="1"/>
          </p:cNvPicPr>
          <p:nvPr/>
        </p:nvPicPr>
        <p:blipFill>
          <a:blip r:embed="rId2"/>
          <a:stretch>
            <a:fillRect/>
          </a:stretch>
        </p:blipFill>
        <p:spPr>
          <a:xfrm>
            <a:off x="7947425" y="1719011"/>
            <a:ext cx="3500546" cy="4313174"/>
          </a:xfrm>
          <a:prstGeom prst="rect">
            <a:avLst/>
          </a:prstGeom>
          <a:noFill/>
        </p:spPr>
      </p:pic>
    </p:spTree>
    <p:extLst>
      <p:ext uri="{BB962C8B-B14F-4D97-AF65-F5344CB8AC3E}">
        <p14:creationId xmlns:p14="http://schemas.microsoft.com/office/powerpoint/2010/main" val="325785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F265D-0EFF-A1B4-E739-8F8BB8F05B1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081492-662C-2BED-7E7B-1CEACB0BC278}"/>
              </a:ext>
            </a:extLst>
          </p:cNvPr>
          <p:cNvSpPr txBox="1">
            <a:spLocks/>
          </p:cNvSpPr>
          <p:nvPr/>
        </p:nvSpPr>
        <p:spPr>
          <a:xfrm>
            <a:off x="93306" y="1435667"/>
            <a:ext cx="5377212" cy="48259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dirty="0">
                <a:solidFill>
                  <a:schemeClr val="accent5">
                    <a:lumMod val="75000"/>
                  </a:schemeClr>
                </a:solidFill>
              </a:rPr>
              <a:t>You must record your attendance at </a:t>
            </a:r>
            <a:r>
              <a:rPr lang="en-GB" sz="2000" b="1" dirty="0">
                <a:solidFill>
                  <a:schemeClr val="accent2"/>
                </a:solidFill>
              </a:rPr>
              <a:t>all timetabled and scheduled events</a:t>
            </a:r>
            <a:r>
              <a:rPr lang="en-GB" sz="2000" dirty="0">
                <a:solidFill>
                  <a:schemeClr val="accent5">
                    <a:lumMod val="75000"/>
                  </a:schemeClr>
                </a:solidFill>
              </a:rPr>
              <a:t>, including your Academic Advising meetings.</a:t>
            </a:r>
          </a:p>
          <a:p>
            <a:pPr marL="342900" indent="-342900" algn="l">
              <a:buFont typeface="Arial" panose="020B0604020202020204" pitchFamily="34" charset="0"/>
              <a:buChar char="•"/>
            </a:pPr>
            <a:r>
              <a:rPr lang="en-GB" sz="2000" dirty="0">
                <a:solidFill>
                  <a:schemeClr val="accent5">
                    <a:lumMod val="75000"/>
                  </a:schemeClr>
                </a:solidFill>
              </a:rPr>
              <a:t>You do this by scanning the </a:t>
            </a:r>
            <a:r>
              <a:rPr lang="en-GB" sz="2000" b="1" dirty="0">
                <a:solidFill>
                  <a:schemeClr val="accent2"/>
                </a:solidFill>
              </a:rPr>
              <a:t>QR code</a:t>
            </a:r>
            <a:r>
              <a:rPr lang="en-GB" sz="2000" dirty="0">
                <a:solidFill>
                  <a:schemeClr val="accent2"/>
                </a:solidFill>
              </a:rPr>
              <a:t> </a:t>
            </a:r>
            <a:r>
              <a:rPr lang="en-GB" sz="2000" dirty="0">
                <a:solidFill>
                  <a:schemeClr val="accent5">
                    <a:lumMod val="75000"/>
                  </a:schemeClr>
                </a:solidFill>
              </a:rPr>
              <a:t>or entering the </a:t>
            </a:r>
            <a:r>
              <a:rPr lang="en-GB" sz="2000" b="1" dirty="0">
                <a:solidFill>
                  <a:schemeClr val="accent2"/>
                </a:solidFill>
              </a:rPr>
              <a:t>short text code</a:t>
            </a:r>
            <a:r>
              <a:rPr lang="en-GB" sz="2000" dirty="0">
                <a:solidFill>
                  <a:schemeClr val="accent2"/>
                </a:solidFill>
              </a:rPr>
              <a:t> </a:t>
            </a:r>
            <a:r>
              <a:rPr lang="en-GB" sz="2000" dirty="0">
                <a:solidFill>
                  <a:schemeClr val="accent5">
                    <a:lumMod val="75000"/>
                  </a:schemeClr>
                </a:solidFill>
              </a:rPr>
              <a:t>provided during the session. Speak to the lecturer at the start or end of the session if you have trouble registering your attendance.</a:t>
            </a:r>
          </a:p>
          <a:p>
            <a:pPr marL="342900" indent="-342900" algn="l">
              <a:buFont typeface="Arial" panose="020B0604020202020204" pitchFamily="34" charset="0"/>
              <a:buChar char="•"/>
            </a:pPr>
            <a:r>
              <a:rPr lang="en-GB" sz="2000" dirty="0">
                <a:solidFill>
                  <a:schemeClr val="accent5">
                    <a:lumMod val="75000"/>
                  </a:schemeClr>
                </a:solidFill>
              </a:rPr>
              <a:t>If you cannot attend a timetabled session, you must register </a:t>
            </a:r>
            <a:r>
              <a:rPr lang="en-GB" sz="2000" b="1" dirty="0">
                <a:solidFill>
                  <a:schemeClr val="accent2"/>
                </a:solidFill>
              </a:rPr>
              <a:t>your absence </a:t>
            </a:r>
            <a:r>
              <a:rPr lang="en-GB" sz="2000" dirty="0">
                <a:solidFill>
                  <a:schemeClr val="accent5">
                    <a:lumMod val="75000"/>
                  </a:schemeClr>
                </a:solidFill>
              </a:rPr>
              <a:t>in</a:t>
            </a:r>
            <a:r>
              <a:rPr lang="en-GB" sz="2000" b="1" dirty="0">
                <a:solidFill>
                  <a:schemeClr val="accent5">
                    <a:lumMod val="75000"/>
                  </a:schemeClr>
                </a:solidFill>
              </a:rPr>
              <a:t> </a:t>
            </a:r>
            <a:r>
              <a:rPr lang="en-GB" sz="2000" b="1" dirty="0">
                <a:solidFill>
                  <a:schemeClr val="accent2"/>
                </a:solidFill>
              </a:rPr>
              <a:t>Presto</a:t>
            </a:r>
            <a:r>
              <a:rPr lang="en-GB" sz="2000" b="1" dirty="0">
                <a:solidFill>
                  <a:schemeClr val="accent5">
                    <a:lumMod val="75000"/>
                  </a:schemeClr>
                </a:solidFill>
              </a:rPr>
              <a:t>.</a:t>
            </a:r>
          </a:p>
          <a:p>
            <a:pPr marL="342900" indent="-342900" algn="l">
              <a:buFont typeface="Arial" panose="020B0604020202020204" pitchFamily="34" charset="0"/>
              <a:buChar char="•"/>
            </a:pPr>
            <a:r>
              <a:rPr lang="en-GB" sz="2000" dirty="0">
                <a:solidFill>
                  <a:schemeClr val="accent5">
                    <a:lumMod val="75000"/>
                  </a:schemeClr>
                </a:solidFill>
              </a:rPr>
              <a:t>When absent for an advising meeting, you must contact your Academic Adviser </a:t>
            </a:r>
            <a:r>
              <a:rPr lang="en-GB" sz="2000" b="1" dirty="0">
                <a:solidFill>
                  <a:schemeClr val="accent2"/>
                </a:solidFill>
              </a:rPr>
              <a:t>as soon as possible</a:t>
            </a:r>
            <a:r>
              <a:rPr lang="en-GB" sz="2000" dirty="0">
                <a:solidFill>
                  <a:schemeClr val="accent5">
                    <a:lumMod val="75000"/>
                  </a:schemeClr>
                </a:solidFill>
              </a:rPr>
              <a:t> to let them know and reschedule.</a:t>
            </a:r>
          </a:p>
        </p:txBody>
      </p:sp>
      <p:sp>
        <p:nvSpPr>
          <p:cNvPr id="3" name="Title 2">
            <a:extLst>
              <a:ext uri="{FF2B5EF4-FFF2-40B4-BE49-F238E27FC236}">
                <a16:creationId xmlns:a16="http://schemas.microsoft.com/office/drawing/2014/main" id="{DE6C8338-3757-20EB-D2DA-E0D062A9E495}"/>
              </a:ext>
            </a:extLst>
          </p:cNvPr>
          <p:cNvSpPr txBox="1">
            <a:spLocks/>
          </p:cNvSpPr>
          <p:nvPr/>
        </p:nvSpPr>
        <p:spPr>
          <a:xfrm>
            <a:off x="1064712" y="596385"/>
            <a:ext cx="7312874" cy="65300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900" dirty="0">
                <a:solidFill>
                  <a:schemeClr val="accent5">
                    <a:lumMod val="75000"/>
                  </a:schemeClr>
                </a:solidFill>
              </a:rPr>
              <a:t>Registering Attendance</a:t>
            </a:r>
          </a:p>
        </p:txBody>
      </p:sp>
      <p:pic>
        <p:nvPicPr>
          <p:cNvPr id="4" name="Picture 3" descr="A screenshot of a Presto timetable &#10;&#10;">
            <a:extLst>
              <a:ext uri="{FF2B5EF4-FFF2-40B4-BE49-F238E27FC236}">
                <a16:creationId xmlns:a16="http://schemas.microsoft.com/office/drawing/2014/main" id="{54556ED2-D493-9C18-C94E-E8F600521E97}"/>
              </a:ext>
            </a:extLst>
          </p:cNvPr>
          <p:cNvPicPr>
            <a:picLocks noChangeAspect="1"/>
          </p:cNvPicPr>
          <p:nvPr/>
        </p:nvPicPr>
        <p:blipFill>
          <a:blip r:embed="rId2"/>
          <a:stretch>
            <a:fillRect/>
          </a:stretch>
        </p:blipFill>
        <p:spPr>
          <a:xfrm>
            <a:off x="5632789" y="1414913"/>
            <a:ext cx="6369898" cy="3009776"/>
          </a:xfrm>
          <a:prstGeom prst="rect">
            <a:avLst/>
          </a:prstGeom>
          <a:noFill/>
        </p:spPr>
      </p:pic>
      <p:pic>
        <p:nvPicPr>
          <p:cNvPr id="5" name="Picture 4" descr="A screenshot of logging your absence on Presto.">
            <a:extLst>
              <a:ext uri="{FF2B5EF4-FFF2-40B4-BE49-F238E27FC236}">
                <a16:creationId xmlns:a16="http://schemas.microsoft.com/office/drawing/2014/main" id="{0536165C-B925-45BD-E13A-3150F33BE37F}"/>
              </a:ext>
            </a:extLst>
          </p:cNvPr>
          <p:cNvPicPr>
            <a:picLocks noChangeAspect="1"/>
          </p:cNvPicPr>
          <p:nvPr/>
        </p:nvPicPr>
        <p:blipFill>
          <a:blip r:embed="rId3"/>
          <a:stretch>
            <a:fillRect/>
          </a:stretch>
        </p:blipFill>
        <p:spPr>
          <a:xfrm>
            <a:off x="5470518" y="4590213"/>
            <a:ext cx="6532169" cy="1858714"/>
          </a:xfrm>
          <a:prstGeom prst="rect">
            <a:avLst/>
          </a:prstGeom>
        </p:spPr>
      </p:pic>
    </p:spTree>
    <p:extLst>
      <p:ext uri="{BB962C8B-B14F-4D97-AF65-F5344CB8AC3E}">
        <p14:creationId xmlns:p14="http://schemas.microsoft.com/office/powerpoint/2010/main" val="258950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64202-F084-0AB0-9EA2-5D30737765C4}"/>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F217A9F7-3A99-09D4-21B1-3156BF974F53}"/>
              </a:ext>
            </a:extLst>
          </p:cNvPr>
          <p:cNvSpPr txBox="1">
            <a:spLocks/>
          </p:cNvSpPr>
          <p:nvPr/>
        </p:nvSpPr>
        <p:spPr>
          <a:xfrm>
            <a:off x="671173" y="596385"/>
            <a:ext cx="9441548"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How to use KentVision</a:t>
            </a:r>
          </a:p>
        </p:txBody>
      </p:sp>
      <p:pic>
        <p:nvPicPr>
          <p:cNvPr id="3" name="Online Media 5" title="Introduction to using the Kent Vision Student Portal">
            <a:hlinkClick r:id="" action="ppaction://media"/>
            <a:extLst>
              <a:ext uri="{FF2B5EF4-FFF2-40B4-BE49-F238E27FC236}">
                <a16:creationId xmlns:a16="http://schemas.microsoft.com/office/drawing/2014/main" id="{A5196A47-2346-89BE-74B2-2C683478F427}"/>
              </a:ext>
            </a:extLst>
          </p:cNvPr>
          <p:cNvPicPr>
            <a:picLocks noRot="1" noChangeAspect="1"/>
          </p:cNvPicPr>
          <p:nvPr>
            <a:videoFile r:link="rId1"/>
          </p:nvPr>
        </p:nvPicPr>
        <p:blipFill>
          <a:blip r:embed="rId3"/>
          <a:stretch>
            <a:fillRect/>
          </a:stretch>
        </p:blipFill>
        <p:spPr>
          <a:xfrm>
            <a:off x="802230" y="1782843"/>
            <a:ext cx="7634288" cy="4313237"/>
          </a:xfrm>
          <a:prstGeom prst="rect">
            <a:avLst/>
          </a:prstGeom>
        </p:spPr>
      </p:pic>
      <p:sp>
        <p:nvSpPr>
          <p:cNvPr id="4" name="Content Placeholder 1">
            <a:extLst>
              <a:ext uri="{FF2B5EF4-FFF2-40B4-BE49-F238E27FC236}">
                <a16:creationId xmlns:a16="http://schemas.microsoft.com/office/drawing/2014/main" id="{0CF4D1C3-7FFF-B58A-B919-A4979E26DCC0}"/>
              </a:ext>
            </a:extLst>
          </p:cNvPr>
          <p:cNvSpPr txBox="1">
            <a:spLocks/>
          </p:cNvSpPr>
          <p:nvPr/>
        </p:nvSpPr>
        <p:spPr>
          <a:xfrm>
            <a:off x="8611406" y="2147603"/>
            <a:ext cx="3368392" cy="12813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Overpass Medium" pitchFamily="2" charset="77"/>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accent5">
                    <a:lumMod val="75000"/>
                  </a:schemeClr>
                </a:solidFill>
                <a:latin typeface="Arial" panose="020B0604020202020204" pitchFamily="34" charset="0"/>
              </a:rPr>
              <a:t>🧭 Please note that your attendance should be registered in </a:t>
            </a:r>
            <a:r>
              <a:rPr lang="en-GB" sz="2400" b="1" dirty="0">
                <a:solidFill>
                  <a:schemeClr val="accent2"/>
                </a:solidFill>
                <a:latin typeface="Arial" panose="020B0604020202020204" pitchFamily="34" charset="0"/>
              </a:rPr>
              <a:t>Presto</a:t>
            </a:r>
            <a:r>
              <a:rPr lang="en-GB" sz="2400" b="1" dirty="0">
                <a:solidFill>
                  <a:schemeClr val="accent5">
                    <a:lumMod val="75000"/>
                  </a:schemeClr>
                </a:solidFill>
                <a:latin typeface="Arial" panose="020B0604020202020204" pitchFamily="34" charset="0"/>
              </a:rPr>
              <a:t>,</a:t>
            </a:r>
            <a:r>
              <a:rPr lang="en-GB" sz="2400" dirty="0">
                <a:solidFill>
                  <a:schemeClr val="accent5">
                    <a:lumMod val="75000"/>
                  </a:schemeClr>
                </a:solidFill>
                <a:latin typeface="Arial" panose="020B0604020202020204" pitchFamily="34" charset="0"/>
              </a:rPr>
              <a:t> </a:t>
            </a:r>
            <a:r>
              <a:rPr lang="en-GB" sz="2400" u="sng" dirty="0">
                <a:solidFill>
                  <a:schemeClr val="accent5">
                    <a:lumMod val="75000"/>
                  </a:schemeClr>
                </a:solidFill>
                <a:latin typeface="Arial" panose="020B0604020202020204" pitchFamily="34" charset="0"/>
              </a:rPr>
              <a:t>not</a:t>
            </a:r>
            <a:r>
              <a:rPr lang="en-GB" sz="2400" dirty="0">
                <a:solidFill>
                  <a:schemeClr val="accent5">
                    <a:lumMod val="75000"/>
                  </a:schemeClr>
                </a:solidFill>
                <a:latin typeface="Arial" panose="020B0604020202020204" pitchFamily="34" charset="0"/>
              </a:rPr>
              <a:t> Moodle. </a:t>
            </a:r>
          </a:p>
        </p:txBody>
      </p:sp>
    </p:spTree>
    <p:extLst>
      <p:ext uri="{BB962C8B-B14F-4D97-AF65-F5344CB8AC3E}">
        <p14:creationId xmlns:p14="http://schemas.microsoft.com/office/powerpoint/2010/main" val="6421472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AD2F0-559E-900F-F111-2E5BA5759C5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F9F3A5-599E-5B9D-D631-EECF18339CCA}"/>
              </a:ext>
            </a:extLst>
          </p:cNvPr>
          <p:cNvSpPr txBox="1">
            <a:spLocks/>
          </p:cNvSpPr>
          <p:nvPr/>
        </p:nvSpPr>
        <p:spPr>
          <a:xfrm>
            <a:off x="326571" y="1504335"/>
            <a:ext cx="5956242" cy="52307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solidFill>
                  <a:schemeClr val="accent5">
                    <a:lumMod val="75000"/>
                  </a:schemeClr>
                </a:solidFill>
                <a:latin typeface="Arial" panose="020B0604020202020204" pitchFamily="34" charset="0"/>
              </a:rPr>
              <a:t>Deadlines for assessments will be advertised well in advance on:</a:t>
            </a:r>
          </a:p>
          <a:p>
            <a:pPr lvl="1" algn="l"/>
            <a:r>
              <a:rPr lang="en-GB" dirty="0">
                <a:solidFill>
                  <a:schemeClr val="accent5">
                    <a:lumMod val="75000"/>
                  </a:schemeClr>
                </a:solidFill>
                <a:latin typeface="Arial" panose="020B0604020202020204" pitchFamily="34" charset="0"/>
              </a:rPr>
              <a:t>📌 </a:t>
            </a:r>
            <a:r>
              <a:rPr lang="en-GB" b="1" dirty="0" err="1">
                <a:solidFill>
                  <a:schemeClr val="accent5">
                    <a:lumMod val="75000"/>
                  </a:schemeClr>
                </a:solidFill>
                <a:latin typeface="Arial" panose="020B0604020202020204" pitchFamily="34" charset="0"/>
              </a:rPr>
              <a:t>KentVision</a:t>
            </a:r>
            <a:br>
              <a:rPr lang="en-GB" dirty="0">
                <a:solidFill>
                  <a:schemeClr val="accent5">
                    <a:lumMod val="75000"/>
                  </a:schemeClr>
                </a:solidFill>
                <a:latin typeface="Arial" panose="020B0604020202020204" pitchFamily="34" charset="0"/>
              </a:rPr>
            </a:br>
            <a:r>
              <a:rPr lang="en-GB" dirty="0">
                <a:solidFill>
                  <a:schemeClr val="accent5">
                    <a:lumMod val="75000"/>
                  </a:schemeClr>
                </a:solidFill>
                <a:latin typeface="Arial" panose="020B0604020202020204" pitchFamily="34" charset="0"/>
              </a:rPr>
              <a:t>📌 </a:t>
            </a:r>
            <a:r>
              <a:rPr lang="en-GB" b="1" dirty="0">
                <a:solidFill>
                  <a:schemeClr val="accent5">
                    <a:lumMod val="75000"/>
                  </a:schemeClr>
                </a:solidFill>
                <a:latin typeface="Arial" panose="020B0604020202020204" pitchFamily="34" charset="0"/>
              </a:rPr>
              <a:t>Moodle</a:t>
            </a:r>
            <a:endParaRPr lang="en-GB" dirty="0">
              <a:solidFill>
                <a:schemeClr val="accent5">
                  <a:lumMod val="75000"/>
                </a:schemeClr>
              </a:solidFill>
              <a:latin typeface="Arial" panose="020B0604020202020204" pitchFamily="34" charset="0"/>
            </a:endParaRPr>
          </a:p>
          <a:p>
            <a:pPr marL="342900" indent="-342900" algn="l">
              <a:buFont typeface="Arial" panose="020B0604020202020204" pitchFamily="34" charset="0"/>
              <a:buChar char="•"/>
            </a:pPr>
            <a:r>
              <a:rPr lang="en-GB" sz="2000" dirty="0">
                <a:solidFill>
                  <a:schemeClr val="accent5">
                    <a:lumMod val="75000"/>
                  </a:schemeClr>
                </a:solidFill>
                <a:latin typeface="Arial" panose="020B0604020202020204" pitchFamily="34" charset="0"/>
              </a:rPr>
              <a:t>Your </a:t>
            </a:r>
            <a:r>
              <a:rPr lang="en-GB" sz="2000" b="1" dirty="0">
                <a:solidFill>
                  <a:schemeClr val="accent2"/>
                </a:solidFill>
                <a:latin typeface="Arial" panose="020B0604020202020204" pitchFamily="34" charset="0"/>
              </a:rPr>
              <a:t>Module Convenor</a:t>
            </a:r>
            <a:r>
              <a:rPr lang="en-GB" sz="2000" dirty="0">
                <a:solidFill>
                  <a:schemeClr val="accent2"/>
                </a:solidFill>
                <a:latin typeface="Arial" panose="020B0604020202020204" pitchFamily="34" charset="0"/>
              </a:rPr>
              <a:t> </a:t>
            </a:r>
            <a:r>
              <a:rPr lang="en-GB" sz="2000" dirty="0">
                <a:solidFill>
                  <a:schemeClr val="accent5">
                    <a:lumMod val="75000"/>
                  </a:schemeClr>
                </a:solidFill>
                <a:latin typeface="Arial" panose="020B0604020202020204" pitchFamily="34" charset="0"/>
              </a:rPr>
              <a:t>will guide you on where and how to submit your work.</a:t>
            </a:r>
          </a:p>
          <a:p>
            <a:pPr marL="342900" indent="-342900" algn="l">
              <a:buFont typeface="Arial" panose="020B0604020202020204" pitchFamily="34" charset="0"/>
              <a:buChar char="•"/>
            </a:pPr>
            <a:r>
              <a:rPr lang="en-GB" sz="2000" dirty="0">
                <a:solidFill>
                  <a:schemeClr val="accent5">
                    <a:lumMod val="75000"/>
                  </a:schemeClr>
                </a:solidFill>
                <a:latin typeface="Arial" panose="020B0604020202020204" pitchFamily="34" charset="0"/>
              </a:rPr>
              <a:t>It is your responsibility to manage your time and meet coursework deadlines.</a:t>
            </a:r>
          </a:p>
          <a:p>
            <a:pPr marL="342900" indent="-342900" algn="l">
              <a:buFont typeface="Arial" panose="020B0604020202020204" pitchFamily="34" charset="0"/>
              <a:buChar char="•"/>
            </a:pPr>
            <a:r>
              <a:rPr lang="en-GB" sz="2000" dirty="0">
                <a:solidFill>
                  <a:schemeClr val="accent5">
                    <a:lumMod val="75000"/>
                  </a:schemeClr>
                </a:solidFill>
                <a:latin typeface="Arial" panose="020B0604020202020204" pitchFamily="34" charset="0"/>
              </a:rPr>
              <a:t>Most modules are assessed by a combination of coursework and exams, though some may differ (e.g. 100% coursework).</a:t>
            </a:r>
          </a:p>
          <a:p>
            <a:pPr algn="l"/>
            <a:r>
              <a:rPr lang="en-GB" sz="2000" dirty="0">
                <a:solidFill>
                  <a:schemeClr val="accent5">
                    <a:lumMod val="75000"/>
                  </a:schemeClr>
                </a:solidFill>
                <a:latin typeface="Arial" panose="020B0604020202020204" pitchFamily="34" charset="0"/>
              </a:rPr>
              <a:t>✅ Your </a:t>
            </a:r>
            <a:r>
              <a:rPr lang="en-GB" sz="2000" b="1" dirty="0">
                <a:solidFill>
                  <a:schemeClr val="accent5">
                    <a:lumMod val="75000"/>
                  </a:schemeClr>
                </a:solidFill>
                <a:latin typeface="Arial" panose="020B0604020202020204" pitchFamily="34" charset="0"/>
              </a:rPr>
              <a:t>Academic Adviser</a:t>
            </a:r>
            <a:r>
              <a:rPr lang="en-GB" sz="2000" dirty="0">
                <a:solidFill>
                  <a:schemeClr val="accent5">
                    <a:lumMod val="75000"/>
                  </a:schemeClr>
                </a:solidFill>
                <a:latin typeface="Arial" panose="020B0604020202020204" pitchFamily="34" charset="0"/>
              </a:rPr>
              <a:t> will support you in understanding your feedback, reflect on your progress, and plan how to improve in future assessments.</a:t>
            </a:r>
          </a:p>
        </p:txBody>
      </p:sp>
      <p:sp>
        <p:nvSpPr>
          <p:cNvPr id="3" name="Title 2">
            <a:extLst>
              <a:ext uri="{FF2B5EF4-FFF2-40B4-BE49-F238E27FC236}">
                <a16:creationId xmlns:a16="http://schemas.microsoft.com/office/drawing/2014/main" id="{56497D70-A900-D162-D0F5-398E6C4E1DCD}"/>
              </a:ext>
            </a:extLst>
          </p:cNvPr>
          <p:cNvSpPr txBox="1">
            <a:spLocks/>
          </p:cNvSpPr>
          <p:nvPr/>
        </p:nvSpPr>
        <p:spPr>
          <a:xfrm>
            <a:off x="671172" y="596385"/>
            <a:ext cx="9397059"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Assessments and Feedback</a:t>
            </a:r>
            <a:endParaRPr lang="en-GB" dirty="0">
              <a:solidFill>
                <a:schemeClr val="accent5">
                  <a:lumMod val="75000"/>
                </a:schemeClr>
              </a:solidFill>
            </a:endParaRPr>
          </a:p>
        </p:txBody>
      </p:sp>
      <p:pic>
        <p:nvPicPr>
          <p:cNvPr id="4" name="Picture 3" descr="A picture containing indoor, person, ceiling, sitting&#10;&#10;">
            <a:extLst>
              <a:ext uri="{FF2B5EF4-FFF2-40B4-BE49-F238E27FC236}">
                <a16:creationId xmlns:a16="http://schemas.microsoft.com/office/drawing/2014/main" id="{65168018-6F19-8DB3-6BA4-F536509F0F70}"/>
              </a:ext>
            </a:extLst>
          </p:cNvPr>
          <p:cNvPicPr>
            <a:picLocks noChangeAspect="1"/>
          </p:cNvPicPr>
          <p:nvPr/>
        </p:nvPicPr>
        <p:blipFill>
          <a:blip r:embed="rId2"/>
          <a:stretch>
            <a:fillRect/>
          </a:stretch>
        </p:blipFill>
        <p:spPr>
          <a:xfrm>
            <a:off x="6696175" y="2039672"/>
            <a:ext cx="5096749" cy="3398601"/>
          </a:xfrm>
          <a:prstGeom prst="rect">
            <a:avLst/>
          </a:prstGeom>
        </p:spPr>
      </p:pic>
    </p:spTree>
    <p:extLst>
      <p:ext uri="{BB962C8B-B14F-4D97-AF65-F5344CB8AC3E}">
        <p14:creationId xmlns:p14="http://schemas.microsoft.com/office/powerpoint/2010/main" val="219267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188F-D61F-1651-8098-5BF21E13517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79D4D0-C31A-0D06-8799-E19370AB0EC2}"/>
              </a:ext>
            </a:extLst>
          </p:cNvPr>
          <p:cNvSpPr txBox="1">
            <a:spLocks/>
          </p:cNvSpPr>
          <p:nvPr/>
        </p:nvSpPr>
        <p:spPr>
          <a:xfrm>
            <a:off x="671173" y="1632030"/>
            <a:ext cx="7130164" cy="5046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solidFill>
                  <a:schemeClr val="accent5">
                    <a:lumMod val="75000"/>
                  </a:schemeClr>
                </a:solidFill>
              </a:rPr>
              <a:t>🎤 Your Voice at Kent</a:t>
            </a:r>
          </a:p>
          <a:p>
            <a:pPr algn="l"/>
            <a:r>
              <a:rPr lang="en-GB" sz="2000" dirty="0">
                <a:solidFill>
                  <a:schemeClr val="accent5">
                    <a:lumMod val="75000"/>
                  </a:schemeClr>
                </a:solidFill>
              </a:rPr>
              <a:t>Your feedback matters – it helps us improve the University experience for you and future students.</a:t>
            </a:r>
          </a:p>
          <a:p>
            <a:pPr algn="l"/>
            <a:r>
              <a:rPr lang="en-GB" sz="2000" dirty="0">
                <a:solidFill>
                  <a:schemeClr val="accent5">
                    <a:lumMod val="75000"/>
                  </a:schemeClr>
                </a:solidFill>
              </a:rPr>
              <a:t>Share your views through </a:t>
            </a:r>
            <a:r>
              <a:rPr lang="en-GB" sz="2000" b="1" dirty="0">
                <a:solidFill>
                  <a:schemeClr val="accent2"/>
                </a:solidFill>
              </a:rPr>
              <a:t>Student Reps</a:t>
            </a:r>
            <a:r>
              <a:rPr lang="en-GB" sz="2000" dirty="0">
                <a:solidFill>
                  <a:schemeClr val="accent5">
                    <a:lumMod val="75000"/>
                  </a:schemeClr>
                </a:solidFill>
              </a:rPr>
              <a:t>, who attend termly </a:t>
            </a:r>
            <a:r>
              <a:rPr lang="en-GB" sz="2000" b="1" dirty="0">
                <a:solidFill>
                  <a:schemeClr val="accent2"/>
                </a:solidFill>
              </a:rPr>
              <a:t>Student Voice Forums</a:t>
            </a:r>
            <a:r>
              <a:rPr lang="en-GB" sz="2000" dirty="0">
                <a:solidFill>
                  <a:schemeClr val="accent2"/>
                </a:solidFill>
              </a:rPr>
              <a:t> </a:t>
            </a:r>
            <a:r>
              <a:rPr lang="en-GB" sz="2000" dirty="0">
                <a:solidFill>
                  <a:schemeClr val="accent5">
                    <a:lumMod val="75000"/>
                  </a:schemeClr>
                </a:solidFill>
              </a:rPr>
              <a:t>with staff.</a:t>
            </a:r>
          </a:p>
          <a:p>
            <a:pPr algn="l"/>
            <a:r>
              <a:rPr lang="en-GB" sz="2000" dirty="0">
                <a:solidFill>
                  <a:schemeClr val="accent5">
                    <a:lumMod val="75000"/>
                  </a:schemeClr>
                </a:solidFill>
              </a:rPr>
              <a:t>Reps raise themes and ideas </a:t>
            </a:r>
            <a:r>
              <a:rPr lang="en-GB" sz="2000" b="1" dirty="0">
                <a:solidFill>
                  <a:schemeClr val="accent5">
                    <a:lumMod val="75000"/>
                  </a:schemeClr>
                </a:solidFill>
              </a:rPr>
              <a:t>anonymously</a:t>
            </a:r>
            <a:r>
              <a:rPr lang="en-GB" sz="2000" dirty="0">
                <a:solidFill>
                  <a:schemeClr val="accent5">
                    <a:lumMod val="75000"/>
                  </a:schemeClr>
                </a:solidFill>
              </a:rPr>
              <a:t>, so your input is safe and valued.</a:t>
            </a:r>
          </a:p>
          <a:p>
            <a:pPr algn="l"/>
            <a:r>
              <a:rPr lang="en-GB" sz="2000" dirty="0">
                <a:solidFill>
                  <a:schemeClr val="accent5">
                    <a:lumMod val="75000"/>
                  </a:schemeClr>
                </a:solidFill>
              </a:rPr>
              <a:t>Together, Kent Union and the University work in partnership to act on feedback at </a:t>
            </a:r>
            <a:r>
              <a:rPr lang="en-GB" sz="2000" b="1" dirty="0">
                <a:solidFill>
                  <a:schemeClr val="accent2"/>
                </a:solidFill>
              </a:rPr>
              <a:t>Subject, School, and Institutional levels</a:t>
            </a:r>
            <a:r>
              <a:rPr lang="en-GB" sz="2000" dirty="0">
                <a:solidFill>
                  <a:schemeClr val="accent5">
                    <a:lumMod val="75000"/>
                  </a:schemeClr>
                </a:solidFill>
              </a:rPr>
              <a:t>.</a:t>
            </a:r>
          </a:p>
          <a:p>
            <a:pPr algn="l"/>
            <a:r>
              <a:rPr lang="en-GB" sz="2000" dirty="0">
                <a:solidFill>
                  <a:schemeClr val="accent5">
                    <a:lumMod val="75000"/>
                  </a:schemeClr>
                </a:solidFill>
              </a:rPr>
              <a:t>Getting involved means you can shape your course, build community, and gain transferable skills – plus earn Employability Points and leadership experience.</a:t>
            </a:r>
          </a:p>
          <a:p>
            <a:pPr algn="l"/>
            <a:r>
              <a:rPr lang="en-GB" sz="2000" dirty="0">
                <a:solidFill>
                  <a:schemeClr val="accent5">
                    <a:lumMod val="75000"/>
                  </a:schemeClr>
                </a:solidFill>
              </a:rPr>
              <a:t>👉 </a:t>
            </a:r>
            <a:r>
              <a:rPr lang="en-GB" sz="2000" b="1" dirty="0">
                <a:solidFill>
                  <a:schemeClr val="accent2"/>
                </a:solidFill>
              </a:rPr>
              <a:t>Speak to or become a Student Rep and help shape Kent.</a:t>
            </a:r>
            <a:endParaRPr lang="en-GB" sz="2000" dirty="0">
              <a:solidFill>
                <a:schemeClr val="accent2"/>
              </a:solidFill>
            </a:endParaRPr>
          </a:p>
        </p:txBody>
      </p:sp>
      <p:sp>
        <p:nvSpPr>
          <p:cNvPr id="3" name="Title 2">
            <a:extLst>
              <a:ext uri="{FF2B5EF4-FFF2-40B4-BE49-F238E27FC236}">
                <a16:creationId xmlns:a16="http://schemas.microsoft.com/office/drawing/2014/main" id="{EFA8F0B0-4BAA-00E5-059B-BC2719A5E37E}"/>
              </a:ext>
            </a:extLst>
          </p:cNvPr>
          <p:cNvSpPr txBox="1">
            <a:spLocks/>
          </p:cNvSpPr>
          <p:nvPr/>
        </p:nvSpPr>
        <p:spPr>
          <a:xfrm>
            <a:off x="671173" y="596385"/>
            <a:ext cx="7312874"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Your Voice Matters</a:t>
            </a:r>
            <a:endParaRPr lang="en-GB" dirty="0">
              <a:solidFill>
                <a:schemeClr val="accent5">
                  <a:lumMod val="75000"/>
                </a:schemeClr>
              </a:solidFill>
            </a:endParaRPr>
          </a:p>
        </p:txBody>
      </p:sp>
      <p:pic>
        <p:nvPicPr>
          <p:cNvPr id="4" name="Picture 3" descr="A qr code on a white background&#10;&#10;">
            <a:extLst>
              <a:ext uri="{FF2B5EF4-FFF2-40B4-BE49-F238E27FC236}">
                <a16:creationId xmlns:a16="http://schemas.microsoft.com/office/drawing/2014/main" id="{A16CAB1B-1BA6-DC62-1A4B-31C9B3932CB7}"/>
              </a:ext>
            </a:extLst>
          </p:cNvPr>
          <p:cNvPicPr>
            <a:picLocks noChangeAspect="1"/>
          </p:cNvPicPr>
          <p:nvPr/>
        </p:nvPicPr>
        <p:blipFill>
          <a:blip r:embed="rId2"/>
          <a:stretch>
            <a:fillRect/>
          </a:stretch>
        </p:blipFill>
        <p:spPr>
          <a:xfrm>
            <a:off x="8099351" y="1518971"/>
            <a:ext cx="3077004" cy="3820058"/>
          </a:xfrm>
          <a:prstGeom prst="rect">
            <a:avLst/>
          </a:prstGeom>
        </p:spPr>
      </p:pic>
    </p:spTree>
    <p:extLst>
      <p:ext uri="{BB962C8B-B14F-4D97-AF65-F5344CB8AC3E}">
        <p14:creationId xmlns:p14="http://schemas.microsoft.com/office/powerpoint/2010/main" val="390532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720AC-9E31-988F-FA05-4258BEFB8087}"/>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5D1FC282-D10D-8ABB-A281-3893830FF427}"/>
              </a:ext>
            </a:extLst>
          </p:cNvPr>
          <p:cNvSpPr txBox="1">
            <a:spLocks/>
          </p:cNvSpPr>
          <p:nvPr/>
        </p:nvSpPr>
        <p:spPr>
          <a:xfrm>
            <a:off x="671173" y="596385"/>
            <a:ext cx="7312874"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Expectations </a:t>
            </a:r>
            <a:endParaRPr lang="en-GB" dirty="0">
              <a:solidFill>
                <a:schemeClr val="accent5">
                  <a:lumMod val="75000"/>
                </a:schemeClr>
              </a:solidFill>
            </a:endParaRPr>
          </a:p>
        </p:txBody>
      </p:sp>
      <p:sp>
        <p:nvSpPr>
          <p:cNvPr id="3" name="Content Placeholder 2">
            <a:extLst>
              <a:ext uri="{FF2B5EF4-FFF2-40B4-BE49-F238E27FC236}">
                <a16:creationId xmlns:a16="http://schemas.microsoft.com/office/drawing/2014/main" id="{22D48D68-8194-C315-488E-70C699B0CFAE}"/>
              </a:ext>
            </a:extLst>
          </p:cNvPr>
          <p:cNvSpPr txBox="1">
            <a:spLocks/>
          </p:cNvSpPr>
          <p:nvPr/>
        </p:nvSpPr>
        <p:spPr>
          <a:xfrm>
            <a:off x="504596" y="1345715"/>
            <a:ext cx="5591404" cy="5091540"/>
          </a:xfrm>
          <a:prstGeom prst="rect">
            <a:avLst/>
          </a:prstGeom>
          <a:solidFill>
            <a:schemeClr val="accent2">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2800" b="1"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You are expected to…</a:t>
            </a:r>
            <a:endParaRPr lang="en-GB" b="1"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Aft>
                <a:spcPts val="1000"/>
              </a:spcAft>
            </a:pPr>
            <a:r>
              <a:rPr lang="en-GB" sz="2000"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Take guidance from your lecturers and academic advisers.</a:t>
            </a:r>
          </a:p>
          <a:p>
            <a:pPr algn="l">
              <a:lnSpc>
                <a:spcPct val="100000"/>
              </a:lnSpc>
              <a:spcAft>
                <a:spcPts val="1000"/>
              </a:spcAft>
            </a:pPr>
            <a:r>
              <a:rPr lang="en-GB" sz="2000"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Study independently. </a:t>
            </a:r>
          </a:p>
          <a:p>
            <a:pPr algn="l">
              <a:lnSpc>
                <a:spcPct val="100000"/>
              </a:lnSpc>
              <a:spcAft>
                <a:spcPts val="1000"/>
              </a:spcAft>
            </a:pPr>
            <a:r>
              <a:rPr lang="en-GB" sz="2000"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Submit coursework by the deadline and learn from feedback.</a:t>
            </a:r>
          </a:p>
          <a:p>
            <a:pPr algn="l">
              <a:lnSpc>
                <a:spcPct val="100000"/>
              </a:lnSpc>
              <a:spcAft>
                <a:spcPts val="1000"/>
              </a:spcAft>
            </a:pPr>
            <a:r>
              <a:rPr lang="en-GB" sz="2000"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Attend all lectures, tutorials, workshops, labs and academic adviser meetings.</a:t>
            </a:r>
          </a:p>
          <a:p>
            <a:pPr algn="l">
              <a:lnSpc>
                <a:spcPct val="100000"/>
              </a:lnSpc>
              <a:spcAft>
                <a:spcPts val="1000"/>
              </a:spcAft>
            </a:pPr>
            <a:r>
              <a:rPr lang="en-GB" sz="2000"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Actively participate in group discussion.</a:t>
            </a:r>
          </a:p>
          <a:p>
            <a:pPr algn="l">
              <a:lnSpc>
                <a:spcPct val="100000"/>
              </a:lnSpc>
              <a:spcAft>
                <a:spcPts val="1000"/>
              </a:spcAft>
            </a:pPr>
            <a:r>
              <a:rPr lang="en-GB" sz="2000"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Know and follow all academic standards.</a:t>
            </a:r>
          </a:p>
          <a:p>
            <a:pPr algn="l"/>
            <a:endParaRPr lang="en-US" dirty="0">
              <a:solidFill>
                <a:schemeClr val="accent5">
                  <a:lumMod val="75000"/>
                </a:schemeClr>
              </a:solidFill>
              <a:latin typeface="Arial" panose="020B0604020202020204" pitchFamily="34" charset="0"/>
            </a:endParaRPr>
          </a:p>
        </p:txBody>
      </p:sp>
      <p:sp>
        <p:nvSpPr>
          <p:cNvPr id="4" name="Content Placeholder 2">
            <a:extLst>
              <a:ext uri="{FF2B5EF4-FFF2-40B4-BE49-F238E27FC236}">
                <a16:creationId xmlns:a16="http://schemas.microsoft.com/office/drawing/2014/main" id="{278112D9-CC38-721D-3C06-99B1A928272C}"/>
              </a:ext>
            </a:extLst>
          </p:cNvPr>
          <p:cNvSpPr txBox="1">
            <a:spLocks/>
          </p:cNvSpPr>
          <p:nvPr/>
        </p:nvSpPr>
        <p:spPr>
          <a:xfrm>
            <a:off x="6172200" y="1353944"/>
            <a:ext cx="5591404" cy="5090083"/>
          </a:xfrm>
          <a:prstGeom prst="rect">
            <a:avLst/>
          </a:prstGeom>
          <a:solidFill>
            <a:schemeClr val="accent5">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Overpass Medium" pitchFamily="2" charset="77"/>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5000"/>
              </a:lnSpc>
              <a:spcAft>
                <a:spcPts val="1000"/>
              </a:spcAft>
              <a:buNone/>
            </a:pPr>
            <a:r>
              <a:rPr lang="en-GB" sz="2800" b="1" dirty="0">
                <a:solidFill>
                  <a:schemeClr val="accent5">
                    <a:lumMod val="75000"/>
                  </a:schemeClr>
                </a:solidFill>
                <a:effectLst/>
                <a:latin typeface="Arial" panose="020B0604020202020204" pitchFamily="34" charset="0"/>
                <a:ea typeface="Calibri" panose="020F0502020204030204" pitchFamily="34" charset="0"/>
                <a:cs typeface="Times New Roman" panose="02020603050405020304" pitchFamily="18" charset="0"/>
              </a:rPr>
              <a:t>What should you expect from University…</a:t>
            </a:r>
            <a:endParaRPr lang="en-GB" b="1" dirty="0">
              <a:solidFill>
                <a:schemeClr val="accent5">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0000"/>
              </a:lnSpc>
              <a:spcAft>
                <a:spcPts val="1000"/>
              </a:spcAft>
              <a:buFont typeface="Arial" panose="020B0604020202020204" pitchFamily="34" charset="0"/>
              <a:buChar char="•"/>
            </a:pPr>
            <a:r>
              <a:rPr lang="en-GB" sz="2000" dirty="0">
                <a:solidFill>
                  <a:schemeClr val="accent5">
                    <a:lumMod val="75000"/>
                  </a:schemeClr>
                </a:solidFill>
                <a:effectLst/>
                <a:latin typeface="Arial" panose="020B0604020202020204" pitchFamily="34" charset="0"/>
                <a:ea typeface="Calibri" panose="020F0502020204030204" pitchFamily="34" charset="0"/>
                <a:cs typeface="Times New Roman" panose="02020603050405020304" pitchFamily="18" charset="0"/>
              </a:rPr>
              <a:t>Guidance from your lectures, module convenors and academic adviser.</a:t>
            </a:r>
          </a:p>
          <a:p>
            <a:pPr marL="342900" lvl="0" indent="-342900">
              <a:lnSpc>
                <a:spcPct val="110000"/>
              </a:lnSpc>
              <a:spcAft>
                <a:spcPts val="1000"/>
              </a:spcAft>
              <a:buFont typeface="Arial" panose="020B0604020202020204" pitchFamily="34" charset="0"/>
              <a:buChar char="•"/>
            </a:pPr>
            <a:r>
              <a:rPr lang="en-GB" sz="2000"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Offered support when you need it.</a:t>
            </a:r>
          </a:p>
          <a:p>
            <a:pPr marL="342900" lvl="0" indent="-342900">
              <a:lnSpc>
                <a:spcPct val="110000"/>
              </a:lnSpc>
              <a:spcAft>
                <a:spcPts val="1000"/>
              </a:spcAft>
              <a:buFont typeface="Arial" panose="020B0604020202020204" pitchFamily="34" charset="0"/>
              <a:buChar char="•"/>
            </a:pPr>
            <a:r>
              <a:rPr lang="en-GB" sz="2000"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Clear and concise instructions on deadlines and coursework.</a:t>
            </a:r>
          </a:p>
          <a:p>
            <a:pPr marL="342900" lvl="0" indent="-342900">
              <a:lnSpc>
                <a:spcPct val="110000"/>
              </a:lnSpc>
              <a:spcAft>
                <a:spcPts val="1000"/>
              </a:spcAft>
              <a:buFont typeface="Arial" panose="020B0604020202020204" pitchFamily="34" charset="0"/>
              <a:buChar char="•"/>
            </a:pPr>
            <a:r>
              <a:rPr lang="en-GB" sz="2000" dirty="0">
                <a:solidFill>
                  <a:schemeClr val="accent5">
                    <a:lumMod val="75000"/>
                  </a:schemeClr>
                </a:solidFill>
                <a:effectLst/>
                <a:latin typeface="Arial" panose="020B0604020202020204" pitchFamily="34" charset="0"/>
                <a:ea typeface="Calibri" panose="020F0502020204030204" pitchFamily="34" charset="0"/>
                <a:cs typeface="Times New Roman" panose="02020603050405020304" pitchFamily="18" charset="0"/>
              </a:rPr>
              <a:t>Opportunities to enhance your independent study, such as academic papers.</a:t>
            </a:r>
          </a:p>
          <a:p>
            <a:pPr marL="342900" lvl="0" indent="-342900">
              <a:lnSpc>
                <a:spcPct val="110000"/>
              </a:lnSpc>
              <a:spcAft>
                <a:spcPts val="1000"/>
              </a:spcAft>
              <a:buFont typeface="Arial" panose="020B0604020202020204" pitchFamily="34" charset="0"/>
              <a:buChar char="•"/>
            </a:pPr>
            <a:r>
              <a:rPr lang="en-GB" sz="2000"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Employability and careers advice .</a:t>
            </a:r>
          </a:p>
          <a:p>
            <a:endParaRPr lang="en-US" dirty="0">
              <a:solidFill>
                <a:schemeClr val="accent5">
                  <a:lumMod val="75000"/>
                </a:schemeClr>
              </a:solidFill>
              <a:latin typeface="Arial" panose="020B0604020202020204" pitchFamily="34" charset="0"/>
            </a:endParaRPr>
          </a:p>
          <a:p>
            <a:endParaRPr lang="en-US" dirty="0">
              <a:solidFill>
                <a:schemeClr val="accent5">
                  <a:lumMod val="75000"/>
                </a:schemeClr>
              </a:solidFill>
              <a:latin typeface="Arial" panose="020B0604020202020204" pitchFamily="34" charset="0"/>
            </a:endParaRPr>
          </a:p>
        </p:txBody>
      </p:sp>
    </p:spTree>
    <p:extLst>
      <p:ext uri="{BB962C8B-B14F-4D97-AF65-F5344CB8AC3E}">
        <p14:creationId xmlns:p14="http://schemas.microsoft.com/office/powerpoint/2010/main" val="85058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B2F17-CE41-253B-FC42-15DC76E96FE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1B56F4-8C8E-6484-9DA8-4AD8EE3A5325}"/>
              </a:ext>
              <a:ext uri="{C183D7F6-B498-43B3-948B-1728B52AA6E4}">
                <adec:decorative xmlns:adec="http://schemas.microsoft.com/office/drawing/2017/decorative" val="1"/>
              </a:ext>
            </a:extLst>
          </p:cNvPr>
          <p:cNvSpPr/>
          <p:nvPr/>
        </p:nvSpPr>
        <p:spPr>
          <a:xfrm>
            <a:off x="8169967" y="2929137"/>
            <a:ext cx="3357761" cy="3677071"/>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solidFill>
                <a:schemeClr val="accent5">
                  <a:lumMod val="75000"/>
                </a:schemeClr>
              </a:solidFill>
              <a:latin typeface="Arial" panose="020B0604020202020204" pitchFamily="34" charset="0"/>
            </a:endParaRPr>
          </a:p>
        </p:txBody>
      </p:sp>
      <p:sp>
        <p:nvSpPr>
          <p:cNvPr id="3" name="Content Placeholder 1">
            <a:extLst>
              <a:ext uri="{FF2B5EF4-FFF2-40B4-BE49-F238E27FC236}">
                <a16:creationId xmlns:a16="http://schemas.microsoft.com/office/drawing/2014/main" id="{AAF9ADD9-88D4-C306-8110-8D90C6E3A2D1}"/>
              </a:ext>
              <a:ext uri="{C183D7F6-B498-43B3-948B-1728B52AA6E4}">
                <adec:decorative xmlns:adec="http://schemas.microsoft.com/office/drawing/2017/decorative" val="1"/>
              </a:ext>
            </a:extLst>
          </p:cNvPr>
          <p:cNvSpPr txBox="1">
            <a:spLocks/>
          </p:cNvSpPr>
          <p:nvPr/>
        </p:nvSpPr>
        <p:spPr>
          <a:xfrm>
            <a:off x="664272" y="2230316"/>
            <a:ext cx="6354403" cy="48895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solidFill>
                  <a:schemeClr val="accent5">
                    <a:lumMod val="75000"/>
                  </a:schemeClr>
                </a:solidFill>
                <a:latin typeface="Arial" panose="020B0604020202020204" pitchFamily="34" charset="0"/>
              </a:rPr>
              <a:t> </a:t>
            </a:r>
            <a:endParaRPr lang="en-GB" dirty="0">
              <a:solidFill>
                <a:schemeClr val="accent5">
                  <a:lumMod val="75000"/>
                </a:schemeClr>
              </a:solidFill>
              <a:latin typeface="Arial" panose="020B0604020202020204" pitchFamily="34" charset="0"/>
            </a:endParaRPr>
          </a:p>
        </p:txBody>
      </p:sp>
      <p:sp>
        <p:nvSpPr>
          <p:cNvPr id="4" name="Title 2">
            <a:extLst>
              <a:ext uri="{FF2B5EF4-FFF2-40B4-BE49-F238E27FC236}">
                <a16:creationId xmlns:a16="http://schemas.microsoft.com/office/drawing/2014/main" id="{E86455FD-AB7E-017C-649D-25A896F89B4E}"/>
              </a:ext>
            </a:extLst>
          </p:cNvPr>
          <p:cNvSpPr txBox="1">
            <a:spLocks/>
          </p:cNvSpPr>
          <p:nvPr/>
        </p:nvSpPr>
        <p:spPr>
          <a:xfrm>
            <a:off x="612934" y="457495"/>
            <a:ext cx="9292452"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b="1" dirty="0">
                <a:solidFill>
                  <a:schemeClr val="accent5">
                    <a:lumMod val="75000"/>
                  </a:schemeClr>
                </a:solidFill>
                <a:latin typeface="Arial" panose="020B0604020202020204" pitchFamily="34" charset="0"/>
              </a:rPr>
              <a:t>Finding the teams that can help</a:t>
            </a:r>
            <a:br>
              <a:rPr lang="en-GB" sz="2800" b="1" dirty="0">
                <a:solidFill>
                  <a:schemeClr val="accent5">
                    <a:lumMod val="75000"/>
                  </a:schemeClr>
                </a:solidFill>
                <a:latin typeface="Arial" panose="020B0604020202020204" pitchFamily="34" charset="0"/>
              </a:rPr>
            </a:br>
            <a:endParaRPr lang="en-US" sz="2800" b="1" dirty="0">
              <a:solidFill>
                <a:schemeClr val="accent5">
                  <a:lumMod val="75000"/>
                </a:schemeClr>
              </a:solidFill>
              <a:latin typeface="Arial" panose="020B0604020202020204" pitchFamily="34" charset="0"/>
            </a:endParaRPr>
          </a:p>
        </p:txBody>
      </p:sp>
      <p:sp>
        <p:nvSpPr>
          <p:cNvPr id="5" name="TextBox 4">
            <a:extLst>
              <a:ext uri="{FF2B5EF4-FFF2-40B4-BE49-F238E27FC236}">
                <a16:creationId xmlns:a16="http://schemas.microsoft.com/office/drawing/2014/main" id="{8F8EF8E7-40E1-6D85-DF81-C56044088E9D}"/>
              </a:ext>
            </a:extLst>
          </p:cNvPr>
          <p:cNvSpPr txBox="1"/>
          <p:nvPr/>
        </p:nvSpPr>
        <p:spPr>
          <a:xfrm>
            <a:off x="8309324" y="5077066"/>
            <a:ext cx="3192124" cy="1200329"/>
          </a:xfrm>
          <a:prstGeom prst="rect">
            <a:avLst/>
          </a:prstGeom>
          <a:noFill/>
        </p:spPr>
        <p:txBody>
          <a:bodyPr wrap="square" lIns="91440" tIns="45720" rIns="91440" bIns="45720" anchor="t">
            <a:spAutoFit/>
          </a:bodyPr>
          <a:lstStyle/>
          <a:p>
            <a:r>
              <a:rPr lang="en-GB" b="1" dirty="0">
                <a:solidFill>
                  <a:schemeClr val="accent5">
                    <a:lumMod val="75000"/>
                  </a:schemeClr>
                </a:solidFill>
                <a:latin typeface="Arial" panose="020B0604020202020204" pitchFamily="34" charset="0"/>
              </a:rPr>
              <a:t>Get in contact: </a:t>
            </a:r>
            <a:r>
              <a:rPr lang="en-GB" dirty="0">
                <a:solidFill>
                  <a:schemeClr val="accent5">
                    <a:lumMod val="75000"/>
                  </a:schemeClr>
                </a:solidFill>
                <a:latin typeface="Arial" panose="020B0604020202020204" pitchFamily="34" charset="0"/>
              </a:rPr>
              <a:t>Email, call, or drop-in and visit in Sibson building, Templeman Library, or Medway Building.</a:t>
            </a:r>
          </a:p>
        </p:txBody>
      </p:sp>
      <p:sp>
        <p:nvSpPr>
          <p:cNvPr id="6" name="Content Placeholder 1">
            <a:extLst>
              <a:ext uri="{FF2B5EF4-FFF2-40B4-BE49-F238E27FC236}">
                <a16:creationId xmlns:a16="http://schemas.microsoft.com/office/drawing/2014/main" id="{65ACB96E-747C-9904-2588-D873C7DA9972}"/>
              </a:ext>
            </a:extLst>
          </p:cNvPr>
          <p:cNvSpPr txBox="1">
            <a:spLocks/>
          </p:cNvSpPr>
          <p:nvPr/>
        </p:nvSpPr>
        <p:spPr>
          <a:xfrm>
            <a:off x="612913" y="1212939"/>
            <a:ext cx="11210172" cy="48895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Overpass Medium" pitchFamily="2" charset="77"/>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400" b="1" dirty="0">
                <a:solidFill>
                  <a:schemeClr val="accent5">
                    <a:lumMod val="75000"/>
                  </a:schemeClr>
                </a:solidFill>
                <a:latin typeface="Arial" panose="020B0604020202020204" pitchFamily="34" charset="0"/>
              </a:rPr>
              <a:t>There are lots of resources and people to help you as a student. </a:t>
            </a:r>
          </a:p>
          <a:p>
            <a:pPr marL="0" indent="0">
              <a:lnSpc>
                <a:spcPct val="100000"/>
              </a:lnSpc>
              <a:spcBef>
                <a:spcPts val="0"/>
              </a:spcBef>
              <a:buNone/>
            </a:pPr>
            <a:r>
              <a:rPr lang="en-GB" sz="2400" b="1" dirty="0">
                <a:solidFill>
                  <a:schemeClr val="accent5">
                    <a:lumMod val="75000"/>
                  </a:schemeClr>
                </a:solidFill>
                <a:latin typeface="Arial" panose="020B0604020202020204" pitchFamily="34" charset="0"/>
              </a:rPr>
              <a:t>If you have questions and are not sure where to start, then ask Nexus.</a:t>
            </a:r>
          </a:p>
        </p:txBody>
      </p:sp>
      <p:pic>
        <p:nvPicPr>
          <p:cNvPr id="7" name="Graphic 6" descr="Map with pin with solid fill">
            <a:extLst>
              <a:ext uri="{FF2B5EF4-FFF2-40B4-BE49-F238E27FC236}">
                <a16:creationId xmlns:a16="http://schemas.microsoft.com/office/drawing/2014/main" id="{5EBD0182-6520-465B-0218-B8C925D6D0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960" y="3378249"/>
            <a:ext cx="686428" cy="686428"/>
          </a:xfrm>
          <a:prstGeom prst="rect">
            <a:avLst/>
          </a:prstGeom>
        </p:spPr>
      </p:pic>
      <p:pic>
        <p:nvPicPr>
          <p:cNvPr id="8" name="Graphic 7" descr="Chat with solid fill">
            <a:extLst>
              <a:ext uri="{FF2B5EF4-FFF2-40B4-BE49-F238E27FC236}">
                <a16:creationId xmlns:a16="http://schemas.microsoft.com/office/drawing/2014/main" id="{C854F139-0F9F-6B9B-EAF9-0D0FAB2B32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340" y="4483984"/>
            <a:ext cx="760920" cy="760920"/>
          </a:xfrm>
          <a:prstGeom prst="rect">
            <a:avLst/>
          </a:prstGeom>
        </p:spPr>
      </p:pic>
      <p:pic>
        <p:nvPicPr>
          <p:cNvPr id="9" name="Graphic 8" descr="Boardroom with solid fill">
            <a:extLst>
              <a:ext uri="{FF2B5EF4-FFF2-40B4-BE49-F238E27FC236}">
                <a16:creationId xmlns:a16="http://schemas.microsoft.com/office/drawing/2014/main" id="{8672CACA-7E18-279D-5302-B6A5A4D902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209" y="5546460"/>
            <a:ext cx="843183" cy="843183"/>
          </a:xfrm>
          <a:prstGeom prst="rect">
            <a:avLst/>
          </a:prstGeom>
        </p:spPr>
      </p:pic>
      <p:pic>
        <p:nvPicPr>
          <p:cNvPr id="10" name="Graphic 9" descr="Postit Notes with solid fill">
            <a:extLst>
              <a:ext uri="{FF2B5EF4-FFF2-40B4-BE49-F238E27FC236}">
                <a16:creationId xmlns:a16="http://schemas.microsoft.com/office/drawing/2014/main" id="{98FEA228-B8C7-041F-9E54-5ADA104233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1334" y="2205456"/>
            <a:ext cx="723681" cy="723681"/>
          </a:xfrm>
          <a:prstGeom prst="rect">
            <a:avLst/>
          </a:prstGeom>
        </p:spPr>
      </p:pic>
      <p:sp>
        <p:nvSpPr>
          <p:cNvPr id="11" name="TextBox 10">
            <a:extLst>
              <a:ext uri="{FF2B5EF4-FFF2-40B4-BE49-F238E27FC236}">
                <a16:creationId xmlns:a16="http://schemas.microsoft.com/office/drawing/2014/main" id="{377234EF-61CE-383A-5C68-0C314848FB10}"/>
              </a:ext>
            </a:extLst>
          </p:cNvPr>
          <p:cNvSpPr txBox="1"/>
          <p:nvPr/>
        </p:nvSpPr>
        <p:spPr>
          <a:xfrm>
            <a:off x="1718832" y="2217064"/>
            <a:ext cx="6122504" cy="5273238"/>
          </a:xfrm>
          <a:prstGeom prst="rect">
            <a:avLst/>
          </a:prstGeom>
          <a:noFill/>
        </p:spPr>
        <p:txBody>
          <a:bodyPr wrap="square">
            <a:spAutoFit/>
          </a:bodyPr>
          <a:lstStyle/>
          <a:p>
            <a:pPr>
              <a:lnSpc>
                <a:spcPts val="2200"/>
              </a:lnSpc>
            </a:pPr>
            <a:r>
              <a:rPr lang="en-GB" sz="2200" dirty="0">
                <a:solidFill>
                  <a:schemeClr val="accent5">
                    <a:lumMod val="75000"/>
                  </a:schemeClr>
                </a:solidFill>
                <a:latin typeface="Arial" panose="020B0604020202020204" pitchFamily="34" charset="0"/>
              </a:rPr>
              <a:t>Start by checking the webpages - use the search tool at the top right to find the information you need - </a:t>
            </a:r>
            <a:r>
              <a:rPr lang="en-GB" sz="2200" b="1" dirty="0">
                <a:solidFill>
                  <a:schemeClr val="accent5">
                    <a:lumMod val="75000"/>
                  </a:schemeClr>
                </a:solidFill>
                <a:latin typeface="Arial" panose="020B0604020202020204" pitchFamily="34" charset="0"/>
                <a:hlinkClick r:id="rId10">
                  <a:extLst>
                    <a:ext uri="{A12FA001-AC4F-418D-AE19-62706E023703}">
                      <ahyp:hlinkClr xmlns:ahyp="http://schemas.microsoft.com/office/drawing/2018/hyperlinkcolor" val="tx"/>
                    </a:ext>
                  </a:extLst>
                </a:hlinkClick>
              </a:rPr>
              <a:t>https://student.kent.ac.uk/</a:t>
            </a:r>
            <a:r>
              <a:rPr lang="en-GB" sz="2200" b="1" dirty="0">
                <a:solidFill>
                  <a:schemeClr val="accent5">
                    <a:lumMod val="75000"/>
                  </a:schemeClr>
                </a:solidFill>
                <a:latin typeface="Arial" panose="020B0604020202020204" pitchFamily="34" charset="0"/>
              </a:rPr>
              <a:t> </a:t>
            </a:r>
          </a:p>
          <a:p>
            <a:pPr>
              <a:lnSpc>
                <a:spcPts val="2200"/>
              </a:lnSpc>
            </a:pPr>
            <a:endParaRPr lang="en-GB" sz="2200" dirty="0">
              <a:solidFill>
                <a:schemeClr val="accent5">
                  <a:lumMod val="75000"/>
                </a:schemeClr>
              </a:solidFill>
              <a:latin typeface="Arial" panose="020B0604020202020204" pitchFamily="34" charset="0"/>
            </a:endParaRPr>
          </a:p>
          <a:p>
            <a:pPr>
              <a:lnSpc>
                <a:spcPts val="2200"/>
              </a:lnSpc>
            </a:pPr>
            <a:r>
              <a:rPr lang="en-GB" sz="2200" dirty="0">
                <a:solidFill>
                  <a:schemeClr val="accent5">
                    <a:lumMod val="75000"/>
                  </a:schemeClr>
                </a:solidFill>
                <a:latin typeface="Arial" panose="020B0604020202020204" pitchFamily="34" charset="0"/>
              </a:rPr>
              <a:t>Visit a </a:t>
            </a:r>
            <a:r>
              <a:rPr lang="en-GB" sz="2200" b="1" dirty="0">
                <a:solidFill>
                  <a:schemeClr val="accent5">
                    <a:lumMod val="75000"/>
                  </a:schemeClr>
                </a:solidFill>
                <a:latin typeface="Arial" panose="020B0604020202020204" pitchFamily="34" charset="0"/>
              </a:rPr>
              <a:t>Nexus Information Desk </a:t>
            </a:r>
            <a:r>
              <a:rPr lang="en-GB" sz="2200" dirty="0">
                <a:solidFill>
                  <a:schemeClr val="accent5">
                    <a:lumMod val="75000"/>
                  </a:schemeClr>
                </a:solidFill>
                <a:latin typeface="Arial" panose="020B0604020202020204" pitchFamily="34" charset="0"/>
              </a:rPr>
              <a:t>if you need help finding information, need guidance or would like to speak to someone directly.</a:t>
            </a:r>
          </a:p>
          <a:p>
            <a:pPr>
              <a:lnSpc>
                <a:spcPts val="2200"/>
              </a:lnSpc>
            </a:pPr>
            <a:endParaRPr lang="en-GB" sz="2200" dirty="0">
              <a:solidFill>
                <a:schemeClr val="accent5">
                  <a:lumMod val="75000"/>
                </a:schemeClr>
              </a:solidFill>
              <a:latin typeface="Arial" panose="020B0604020202020204" pitchFamily="34" charset="0"/>
            </a:endParaRPr>
          </a:p>
          <a:p>
            <a:pPr>
              <a:lnSpc>
                <a:spcPts val="2200"/>
              </a:lnSpc>
            </a:pPr>
            <a:r>
              <a:rPr lang="en-GB" sz="2200" b="1" dirty="0">
                <a:solidFill>
                  <a:schemeClr val="accent5">
                    <a:lumMod val="75000"/>
                  </a:schemeClr>
                </a:solidFill>
                <a:latin typeface="Arial" panose="020B0604020202020204" pitchFamily="34" charset="0"/>
              </a:rPr>
              <a:t>Nexus</a:t>
            </a:r>
            <a:r>
              <a:rPr lang="en-GB" sz="2200" dirty="0">
                <a:solidFill>
                  <a:schemeClr val="accent5">
                    <a:lumMod val="75000"/>
                  </a:schemeClr>
                </a:solidFill>
                <a:latin typeface="Arial" panose="020B0604020202020204" pitchFamily="34" charset="0"/>
              </a:rPr>
              <a:t> will get you in contact with the right team if you need individual advice and need to speak to someone privately.</a:t>
            </a:r>
          </a:p>
          <a:p>
            <a:pPr>
              <a:lnSpc>
                <a:spcPts val="2200"/>
              </a:lnSpc>
            </a:pPr>
            <a:endParaRPr lang="en-GB" sz="2200" dirty="0">
              <a:solidFill>
                <a:schemeClr val="accent5">
                  <a:lumMod val="75000"/>
                </a:schemeClr>
              </a:solidFill>
              <a:latin typeface="Arial" panose="020B0604020202020204" pitchFamily="34" charset="0"/>
            </a:endParaRPr>
          </a:p>
          <a:p>
            <a:pPr>
              <a:lnSpc>
                <a:spcPts val="2200"/>
              </a:lnSpc>
            </a:pPr>
            <a:r>
              <a:rPr lang="en-GB" sz="2200" b="1" dirty="0">
                <a:solidFill>
                  <a:schemeClr val="accent5">
                    <a:lumMod val="75000"/>
                  </a:schemeClr>
                </a:solidFill>
                <a:latin typeface="Arial" panose="020B0604020202020204" pitchFamily="34" charset="0"/>
              </a:rPr>
              <a:t>Nexus</a:t>
            </a:r>
            <a:r>
              <a:rPr lang="en-GB" sz="2200" dirty="0">
                <a:solidFill>
                  <a:schemeClr val="accent5">
                    <a:lumMod val="75000"/>
                  </a:schemeClr>
                </a:solidFill>
                <a:latin typeface="Arial" panose="020B0604020202020204" pitchFamily="34" charset="0"/>
              </a:rPr>
              <a:t> will also get you in contact with more specialist services if you need specialist support or advice.</a:t>
            </a:r>
          </a:p>
          <a:p>
            <a:pPr>
              <a:lnSpc>
                <a:spcPts val="2600"/>
              </a:lnSpc>
            </a:pPr>
            <a:endParaRPr lang="en-GB" sz="2400" dirty="0">
              <a:solidFill>
                <a:schemeClr val="accent5">
                  <a:lumMod val="75000"/>
                </a:schemeClr>
              </a:solidFill>
              <a:latin typeface="Arial" panose="020B0604020202020204" pitchFamily="34" charset="0"/>
            </a:endParaRPr>
          </a:p>
          <a:p>
            <a:pPr>
              <a:lnSpc>
                <a:spcPts val="2600"/>
              </a:lnSpc>
            </a:pPr>
            <a:endParaRPr lang="en-GB" sz="2400" dirty="0">
              <a:solidFill>
                <a:schemeClr val="accent5">
                  <a:lumMod val="75000"/>
                </a:schemeClr>
              </a:solidFill>
              <a:latin typeface="Arial" panose="020B0604020202020204" pitchFamily="34" charset="0"/>
            </a:endParaRPr>
          </a:p>
        </p:txBody>
      </p:sp>
      <p:pic>
        <p:nvPicPr>
          <p:cNvPr id="12" name="Picture 11">
            <a:extLst>
              <a:ext uri="{FF2B5EF4-FFF2-40B4-BE49-F238E27FC236}">
                <a16:creationId xmlns:a16="http://schemas.microsoft.com/office/drawing/2014/main" id="{74B4FFEA-375F-498D-F4F0-3184F7C5DAF7}"/>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8141662" y="2119495"/>
            <a:ext cx="3299004" cy="655282"/>
          </a:xfrm>
          <a:prstGeom prst="rect">
            <a:avLst/>
          </a:prstGeom>
        </p:spPr>
      </p:pic>
      <p:pic>
        <p:nvPicPr>
          <p:cNvPr id="13" name="Picture 12" descr="A qr code on a white background&#10;&#10;">
            <a:extLst>
              <a:ext uri="{FF2B5EF4-FFF2-40B4-BE49-F238E27FC236}">
                <a16:creationId xmlns:a16="http://schemas.microsoft.com/office/drawing/2014/main" id="{B28BB498-0DC5-7F09-964F-3C411E21F5A2}"/>
              </a:ext>
            </a:extLst>
          </p:cNvPr>
          <p:cNvPicPr>
            <a:picLocks noChangeAspect="1"/>
          </p:cNvPicPr>
          <p:nvPr/>
        </p:nvPicPr>
        <p:blipFill>
          <a:blip r:embed="rId12"/>
          <a:stretch>
            <a:fillRect/>
          </a:stretch>
        </p:blipFill>
        <p:spPr>
          <a:xfrm>
            <a:off x="8869771" y="3097250"/>
            <a:ext cx="1924878" cy="1924878"/>
          </a:xfrm>
          <a:prstGeom prst="rect">
            <a:avLst/>
          </a:prstGeom>
        </p:spPr>
      </p:pic>
    </p:spTree>
    <p:extLst>
      <p:ext uri="{BB962C8B-B14F-4D97-AF65-F5344CB8AC3E}">
        <p14:creationId xmlns:p14="http://schemas.microsoft.com/office/powerpoint/2010/main" val="266342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89936-E908-6DFE-7F9B-29F21DFDA3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D688B3-74A7-EFCB-AF24-A07500662FBC}"/>
              </a:ext>
            </a:extLst>
          </p:cNvPr>
          <p:cNvSpPr txBox="1">
            <a:spLocks/>
          </p:cNvSpPr>
          <p:nvPr/>
        </p:nvSpPr>
        <p:spPr>
          <a:xfrm>
            <a:off x="416459" y="1584356"/>
            <a:ext cx="5405608" cy="52736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a:solidFill>
                  <a:schemeClr val="accent5">
                    <a:lumMod val="75000"/>
                  </a:schemeClr>
                </a:solidFill>
              </a:rPr>
              <a:t>🌟 Supporting Your Student Journey</a:t>
            </a:r>
          </a:p>
          <a:p>
            <a:pPr algn="l"/>
            <a:r>
              <a:rPr lang="en-GB" sz="2000">
                <a:solidFill>
                  <a:schemeClr val="accent5">
                    <a:lumMod val="75000"/>
                  </a:schemeClr>
                </a:solidFill>
              </a:rPr>
              <a:t>We’re here to support, represent, and empower you throughout your time at Kent.</a:t>
            </a:r>
            <a:endParaRPr lang="en-GB" sz="2000" b="1">
              <a:solidFill>
                <a:schemeClr val="accent5">
                  <a:lumMod val="75000"/>
                </a:schemeClr>
              </a:solidFill>
            </a:endParaRPr>
          </a:p>
          <a:p>
            <a:pPr algn="l"/>
            <a:r>
              <a:rPr lang="en-GB" sz="2000" b="1">
                <a:solidFill>
                  <a:schemeClr val="accent5">
                    <a:lumMod val="75000"/>
                  </a:schemeClr>
                </a:solidFill>
              </a:rPr>
              <a:t>🗣️ Your Student Voice</a:t>
            </a:r>
          </a:p>
          <a:p>
            <a:pPr algn="l"/>
            <a:r>
              <a:rPr lang="en-GB" sz="2000">
                <a:solidFill>
                  <a:schemeClr val="accent5">
                    <a:lumMod val="75000"/>
                  </a:schemeClr>
                </a:solidFill>
              </a:rPr>
              <a:t>We make sure your views are heard across the University and beyond.</a:t>
            </a:r>
            <a:br>
              <a:rPr lang="en-GB" sz="2000">
                <a:solidFill>
                  <a:schemeClr val="accent5">
                    <a:lumMod val="75000"/>
                  </a:schemeClr>
                </a:solidFill>
              </a:rPr>
            </a:br>
            <a:r>
              <a:rPr lang="en-GB" sz="2000">
                <a:solidFill>
                  <a:schemeClr val="accent5">
                    <a:lumMod val="75000"/>
                  </a:schemeClr>
                </a:solidFill>
              </a:rPr>
              <a:t>📚 Campaigning for better facilities, academic improvements, and key student issues.</a:t>
            </a:r>
          </a:p>
          <a:p>
            <a:pPr algn="l"/>
            <a:r>
              <a:rPr lang="en-GB" sz="2000" b="1">
                <a:solidFill>
                  <a:schemeClr val="accent5">
                    <a:lumMod val="75000"/>
                  </a:schemeClr>
                </a:solidFill>
              </a:rPr>
              <a:t>🤝 Find Your Community</a:t>
            </a:r>
          </a:p>
          <a:p>
            <a:pPr algn="l"/>
            <a:r>
              <a:rPr lang="en-GB" sz="2000">
                <a:solidFill>
                  <a:schemeClr val="accent5">
                    <a:lumMod val="75000"/>
                  </a:schemeClr>
                </a:solidFill>
              </a:rPr>
              <a:t>Join one of hundreds of student-led societies and sports clubs.</a:t>
            </a:r>
            <a:br>
              <a:rPr lang="en-GB" sz="2000">
                <a:solidFill>
                  <a:schemeClr val="accent5">
                    <a:lumMod val="75000"/>
                  </a:schemeClr>
                </a:solidFill>
              </a:rPr>
            </a:br>
            <a:r>
              <a:rPr lang="en-GB" sz="2000">
                <a:solidFill>
                  <a:schemeClr val="accent5">
                    <a:lumMod val="75000"/>
                  </a:schemeClr>
                </a:solidFill>
              </a:rPr>
              <a:t>✨ Can’t find your niche? We’ll help you start your own group.</a:t>
            </a:r>
            <a:endParaRPr lang="en-GB" sz="2000" dirty="0">
              <a:solidFill>
                <a:schemeClr val="accent5">
                  <a:lumMod val="75000"/>
                </a:schemeClr>
              </a:solidFill>
            </a:endParaRPr>
          </a:p>
        </p:txBody>
      </p:sp>
      <p:sp>
        <p:nvSpPr>
          <p:cNvPr id="3" name="Title 2">
            <a:extLst>
              <a:ext uri="{FF2B5EF4-FFF2-40B4-BE49-F238E27FC236}">
                <a16:creationId xmlns:a16="http://schemas.microsoft.com/office/drawing/2014/main" id="{0A464008-591E-6F6B-01EC-35A568B6D862}"/>
              </a:ext>
            </a:extLst>
          </p:cNvPr>
          <p:cNvSpPr txBox="1">
            <a:spLocks/>
          </p:cNvSpPr>
          <p:nvPr/>
        </p:nvSpPr>
        <p:spPr>
          <a:xfrm>
            <a:off x="1064712" y="596385"/>
            <a:ext cx="7312874"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Kent Students’ Union</a:t>
            </a:r>
          </a:p>
        </p:txBody>
      </p:sp>
      <p:sp>
        <p:nvSpPr>
          <p:cNvPr id="4" name="TextBox 3">
            <a:extLst>
              <a:ext uri="{FF2B5EF4-FFF2-40B4-BE49-F238E27FC236}">
                <a16:creationId xmlns:a16="http://schemas.microsoft.com/office/drawing/2014/main" id="{B0BBD010-35B7-D017-5DAF-86E5CDFC3F0D}"/>
              </a:ext>
            </a:extLst>
          </p:cNvPr>
          <p:cNvSpPr txBox="1"/>
          <p:nvPr/>
        </p:nvSpPr>
        <p:spPr>
          <a:xfrm>
            <a:off x="7631156" y="655740"/>
            <a:ext cx="2855508" cy="584775"/>
          </a:xfrm>
          <a:prstGeom prst="rect">
            <a:avLst/>
          </a:prstGeom>
          <a:noFill/>
        </p:spPr>
        <p:txBody>
          <a:bodyPr wrap="square" rtlCol="0">
            <a:spAutoFit/>
          </a:bodyPr>
          <a:lstStyle/>
          <a:p>
            <a:r>
              <a:rPr lang="en-GB" sz="1600" dirty="0">
                <a:solidFill>
                  <a:schemeClr val="accent5">
                    <a:lumMod val="75000"/>
                  </a:schemeClr>
                </a:solidFill>
                <a:latin typeface="Arial" panose="020B0604020202020204" pitchFamily="34" charset="0"/>
              </a:rPr>
              <a:t>Website: KSU.co.uk</a:t>
            </a:r>
          </a:p>
          <a:p>
            <a:r>
              <a:rPr lang="en-GB" sz="1600" dirty="0">
                <a:solidFill>
                  <a:schemeClr val="accent5">
                    <a:lumMod val="75000"/>
                  </a:schemeClr>
                </a:solidFill>
                <a:latin typeface="Arial" panose="020B0604020202020204" pitchFamily="34" charset="0"/>
              </a:rPr>
              <a:t>Email: </a:t>
            </a:r>
            <a:r>
              <a:rPr lang="en-GB" sz="1600" dirty="0">
                <a:solidFill>
                  <a:schemeClr val="accent5">
                    <a:lumMod val="75000"/>
                  </a:schemeClr>
                </a:solidFill>
                <a:latin typeface="Arial" panose="020B0604020202020204" pitchFamily="34" charset="0"/>
                <a:hlinkClick r:id="rId2">
                  <a:extLst>
                    <a:ext uri="{A12FA001-AC4F-418D-AE19-62706E023703}">
                      <ahyp:hlinkClr xmlns:ahyp="http://schemas.microsoft.com/office/drawing/2018/hyperlinkcolor" val="tx"/>
                    </a:ext>
                  </a:extLst>
                </a:hlinkClick>
              </a:rPr>
              <a:t>Hello@KSU.co.uk</a:t>
            </a:r>
            <a:r>
              <a:rPr lang="en-GB" sz="1600" dirty="0">
                <a:solidFill>
                  <a:schemeClr val="accent5">
                    <a:lumMod val="75000"/>
                  </a:schemeClr>
                </a:solidFill>
                <a:latin typeface="Arial" panose="020B0604020202020204" pitchFamily="34" charset="0"/>
              </a:rPr>
              <a:t> </a:t>
            </a:r>
          </a:p>
        </p:txBody>
      </p:sp>
      <p:sp>
        <p:nvSpPr>
          <p:cNvPr id="5" name="TextBox 4">
            <a:extLst>
              <a:ext uri="{FF2B5EF4-FFF2-40B4-BE49-F238E27FC236}">
                <a16:creationId xmlns:a16="http://schemas.microsoft.com/office/drawing/2014/main" id="{05B26923-126F-A039-FBE8-F9F1D2AEDEE0}"/>
              </a:ext>
            </a:extLst>
          </p:cNvPr>
          <p:cNvSpPr txBox="1"/>
          <p:nvPr/>
        </p:nvSpPr>
        <p:spPr>
          <a:xfrm>
            <a:off x="6096000" y="1584356"/>
            <a:ext cx="5582856" cy="3477875"/>
          </a:xfrm>
          <a:prstGeom prst="rect">
            <a:avLst/>
          </a:prstGeom>
          <a:noFill/>
        </p:spPr>
        <p:txBody>
          <a:bodyPr wrap="square">
            <a:spAutoFit/>
          </a:bodyPr>
          <a:lstStyle/>
          <a:p>
            <a:pPr marL="0" indent="0">
              <a:buNone/>
            </a:pPr>
            <a:r>
              <a:rPr lang="en-GB" sz="2000" b="1" dirty="0">
                <a:solidFill>
                  <a:schemeClr val="accent5">
                    <a:lumMod val="75000"/>
                  </a:schemeClr>
                </a:solidFill>
                <a:latin typeface="Arial" panose="020B0604020202020204" pitchFamily="34" charset="0"/>
              </a:rPr>
              <a:t>🛟 Get the Support You Need</a:t>
            </a:r>
          </a:p>
          <a:p>
            <a:pPr marL="0" indent="0">
              <a:buNone/>
            </a:pPr>
            <a:r>
              <a:rPr lang="en-GB" sz="2000" dirty="0">
                <a:solidFill>
                  <a:schemeClr val="accent5">
                    <a:lumMod val="75000"/>
                  </a:schemeClr>
                </a:solidFill>
                <a:latin typeface="Arial" panose="020B0604020202020204" pitchFamily="34" charset="0"/>
              </a:rPr>
              <a:t>💬 Free, confidential Advice Service – housing, academic, money matters &amp; more.</a:t>
            </a:r>
            <a:br>
              <a:rPr lang="en-GB" sz="2000" dirty="0">
                <a:solidFill>
                  <a:schemeClr val="accent5">
                    <a:lumMod val="75000"/>
                  </a:schemeClr>
                </a:solidFill>
                <a:latin typeface="Arial" panose="020B0604020202020204" pitchFamily="34" charset="0"/>
              </a:rPr>
            </a:br>
            <a:r>
              <a:rPr lang="en-GB" sz="2000" dirty="0">
                <a:solidFill>
                  <a:schemeClr val="accent5">
                    <a:lumMod val="75000"/>
                  </a:schemeClr>
                </a:solidFill>
                <a:latin typeface="Arial" panose="020B0604020202020204" pitchFamily="34" charset="0"/>
              </a:rPr>
              <a:t>🎉 Social spaces &amp; events: Woody’s Bar, The Venue, and beyond.</a:t>
            </a:r>
          </a:p>
          <a:p>
            <a:pPr marL="0" indent="0">
              <a:buNone/>
            </a:pPr>
            <a:endParaRPr lang="en-GB" sz="2000" b="1" dirty="0">
              <a:solidFill>
                <a:schemeClr val="accent5">
                  <a:lumMod val="75000"/>
                </a:schemeClr>
              </a:solidFill>
              <a:latin typeface="Arial" panose="020B0604020202020204" pitchFamily="34" charset="0"/>
            </a:endParaRPr>
          </a:p>
          <a:p>
            <a:pPr marL="0" indent="0">
              <a:buNone/>
            </a:pPr>
            <a:r>
              <a:rPr lang="en-GB" sz="2000" b="1" dirty="0">
                <a:solidFill>
                  <a:schemeClr val="accent5">
                    <a:lumMod val="75000"/>
                  </a:schemeClr>
                </a:solidFill>
                <a:latin typeface="Arial" panose="020B0604020202020204" pitchFamily="34" charset="0"/>
              </a:rPr>
              <a:t>👩‍🎓👨‍🎓 Led By You</a:t>
            </a:r>
          </a:p>
          <a:p>
            <a:pPr marL="0" indent="0">
              <a:buNone/>
            </a:pPr>
            <a:r>
              <a:rPr lang="en-GB" sz="2000" dirty="0">
                <a:solidFill>
                  <a:schemeClr val="accent5">
                    <a:lumMod val="75000"/>
                  </a:schemeClr>
                </a:solidFill>
                <a:latin typeface="Arial" panose="020B0604020202020204" pitchFamily="34" charset="0"/>
              </a:rPr>
              <a:t>Run by students, for students – shape the Union by voting, giving feedback, or standing in elections.</a:t>
            </a:r>
          </a:p>
          <a:p>
            <a:pPr marL="0" indent="0">
              <a:buNone/>
            </a:pPr>
            <a:endParaRPr lang="en-GB" sz="2000" b="1" dirty="0">
              <a:solidFill>
                <a:schemeClr val="accent5">
                  <a:lumMod val="75000"/>
                </a:schemeClr>
              </a:solidFill>
              <a:latin typeface="Arial" panose="020B0604020202020204" pitchFamily="34" charset="0"/>
            </a:endParaRPr>
          </a:p>
        </p:txBody>
      </p:sp>
      <p:sp>
        <p:nvSpPr>
          <p:cNvPr id="6" name="TextBox 5">
            <a:extLst>
              <a:ext uri="{FF2B5EF4-FFF2-40B4-BE49-F238E27FC236}">
                <a16:creationId xmlns:a16="http://schemas.microsoft.com/office/drawing/2014/main" id="{AAFC35B8-06FF-23C3-B459-1CAD8E0987FF}"/>
              </a:ext>
            </a:extLst>
          </p:cNvPr>
          <p:cNvSpPr txBox="1"/>
          <p:nvPr/>
        </p:nvSpPr>
        <p:spPr>
          <a:xfrm>
            <a:off x="6096000" y="4818082"/>
            <a:ext cx="3329652" cy="1938992"/>
          </a:xfrm>
          <a:prstGeom prst="rect">
            <a:avLst/>
          </a:prstGeom>
          <a:noFill/>
        </p:spPr>
        <p:txBody>
          <a:bodyPr wrap="square">
            <a:spAutoFit/>
          </a:bodyPr>
          <a:lstStyle/>
          <a:p>
            <a:pPr marL="0" indent="0">
              <a:buNone/>
            </a:pPr>
            <a:r>
              <a:rPr lang="en-GB" sz="2000" b="1" dirty="0">
                <a:solidFill>
                  <a:schemeClr val="accent5">
                    <a:lumMod val="75000"/>
                  </a:schemeClr>
                </a:solidFill>
                <a:latin typeface="Arial" panose="020B0604020202020204" pitchFamily="34" charset="0"/>
              </a:rPr>
              <a:t>💜 Your Student Life, Made Incredible</a:t>
            </a:r>
          </a:p>
          <a:p>
            <a:pPr marL="0" indent="0">
              <a:buNone/>
            </a:pPr>
            <a:r>
              <a:rPr lang="en-GB" sz="2000" dirty="0">
                <a:solidFill>
                  <a:schemeClr val="accent5">
                    <a:lumMod val="75000"/>
                  </a:schemeClr>
                </a:solidFill>
                <a:latin typeface="Arial" panose="020B0604020202020204" pitchFamily="34" charset="0"/>
              </a:rPr>
              <a:t>We’re here to help you make memories, build community, and thrive at Kent.</a:t>
            </a:r>
            <a:endParaRPr lang="en-GB" sz="2000" b="0" dirty="0">
              <a:solidFill>
                <a:schemeClr val="accent5">
                  <a:lumMod val="75000"/>
                </a:schemeClr>
              </a:solidFill>
              <a:latin typeface="Arial" panose="020B0604020202020204" pitchFamily="34" charset="0"/>
            </a:endParaRPr>
          </a:p>
        </p:txBody>
      </p:sp>
      <p:pic>
        <p:nvPicPr>
          <p:cNvPr id="7" name="Picture 6" descr="A qr code on a white background&#10;&#10;">
            <a:extLst>
              <a:ext uri="{FF2B5EF4-FFF2-40B4-BE49-F238E27FC236}">
                <a16:creationId xmlns:a16="http://schemas.microsoft.com/office/drawing/2014/main" id="{4D3ABA5E-25A4-65D6-4F43-BAF7B7CC105C}"/>
              </a:ext>
            </a:extLst>
          </p:cNvPr>
          <p:cNvPicPr>
            <a:picLocks noChangeAspect="1"/>
          </p:cNvPicPr>
          <p:nvPr/>
        </p:nvPicPr>
        <p:blipFill>
          <a:blip r:embed="rId3"/>
          <a:stretch>
            <a:fillRect/>
          </a:stretch>
        </p:blipFill>
        <p:spPr>
          <a:xfrm>
            <a:off x="9511386" y="4618560"/>
            <a:ext cx="2081735" cy="2025033"/>
          </a:xfrm>
          <a:prstGeom prst="rect">
            <a:avLst/>
          </a:prstGeom>
        </p:spPr>
      </p:pic>
    </p:spTree>
    <p:extLst>
      <p:ext uri="{BB962C8B-B14F-4D97-AF65-F5344CB8AC3E}">
        <p14:creationId xmlns:p14="http://schemas.microsoft.com/office/powerpoint/2010/main" val="1104595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6FBAE-109D-C272-C5BA-32E574DCD19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34661B-DC41-06D2-899B-377D5C0BFFC2}"/>
              </a:ext>
            </a:extLst>
          </p:cNvPr>
          <p:cNvSpPr txBox="1">
            <a:spLocks/>
          </p:cNvSpPr>
          <p:nvPr/>
        </p:nvSpPr>
        <p:spPr>
          <a:xfrm>
            <a:off x="416459" y="1584357"/>
            <a:ext cx="6908860" cy="4889500"/>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solidFill>
                  <a:schemeClr val="accent5">
                    <a:lumMod val="75000"/>
                  </a:schemeClr>
                </a:solidFill>
              </a:rPr>
              <a:t>💳 </a:t>
            </a:r>
            <a:r>
              <a:rPr lang="en-GB" b="1" dirty="0">
                <a:solidFill>
                  <a:schemeClr val="accent5">
                    <a:lumMod val="75000"/>
                  </a:schemeClr>
                </a:solidFill>
              </a:rPr>
              <a:t> Paying Tuition &amp; Accommodation Fees</a:t>
            </a:r>
          </a:p>
          <a:p>
            <a:pPr lvl="1" algn="l"/>
            <a:r>
              <a:rPr lang="en-GB" dirty="0">
                <a:solidFill>
                  <a:schemeClr val="accent5">
                    <a:lumMod val="75000"/>
                  </a:schemeClr>
                </a:solidFill>
              </a:rPr>
              <a:t>💻 Pay online: </a:t>
            </a:r>
            <a:r>
              <a:rPr lang="en-GB" dirty="0">
                <a:solidFill>
                  <a:schemeClr val="accent5">
                    <a:lumMod val="75000"/>
                  </a:schemeClr>
                </a:solidFill>
                <a:hlinkClick r:id="rId2">
                  <a:extLst>
                    <a:ext uri="{A12FA001-AC4F-418D-AE19-62706E023703}">
                      <ahyp:hlinkClr xmlns:ahyp="http://schemas.microsoft.com/office/drawing/2018/hyperlinkcolor" val="tx"/>
                    </a:ext>
                  </a:extLst>
                </a:hlinkClick>
              </a:rPr>
              <a:t>Tuition Fees</a:t>
            </a:r>
            <a:r>
              <a:rPr lang="en-GB" dirty="0">
                <a:solidFill>
                  <a:schemeClr val="accent5">
                    <a:lumMod val="75000"/>
                  </a:schemeClr>
                </a:solidFill>
              </a:rPr>
              <a:t> | </a:t>
            </a:r>
            <a:r>
              <a:rPr lang="en-GB" dirty="0">
                <a:solidFill>
                  <a:schemeClr val="accent5">
                    <a:lumMod val="75000"/>
                  </a:schemeClr>
                </a:solidFill>
                <a:hlinkClick r:id="rId3">
                  <a:extLst>
                    <a:ext uri="{A12FA001-AC4F-418D-AE19-62706E023703}">
                      <ahyp:hlinkClr xmlns:ahyp="http://schemas.microsoft.com/office/drawing/2018/hyperlinkcolor" val="tx"/>
                    </a:ext>
                  </a:extLst>
                </a:hlinkClick>
              </a:rPr>
              <a:t>Accommodation</a:t>
            </a:r>
            <a:endParaRPr lang="en-GB" dirty="0">
              <a:solidFill>
                <a:schemeClr val="accent5">
                  <a:lumMod val="75000"/>
                </a:schemeClr>
              </a:solidFill>
            </a:endParaRPr>
          </a:p>
          <a:p>
            <a:pPr lvl="1" algn="l"/>
            <a:r>
              <a:rPr lang="en-GB" dirty="0">
                <a:solidFill>
                  <a:schemeClr val="accent5">
                    <a:lumMod val="75000"/>
                  </a:schemeClr>
                </a:solidFill>
                <a:latin typeface="Arial" panose="020B0604020202020204" pitchFamily="34" charset="0"/>
              </a:rPr>
              <a:t>🏢 The Student Fee Collections team handles all payments for tuition and campus accommodation.</a:t>
            </a:r>
          </a:p>
          <a:p>
            <a:pPr algn="l"/>
            <a:r>
              <a:rPr lang="en-GB" b="1" dirty="0">
                <a:solidFill>
                  <a:schemeClr val="accent5">
                    <a:lumMod val="75000"/>
                  </a:schemeClr>
                </a:solidFill>
              </a:rPr>
              <a:t> </a:t>
            </a:r>
            <a:r>
              <a:rPr lang="en-GB" dirty="0">
                <a:solidFill>
                  <a:schemeClr val="accent5">
                    <a:lumMod val="75000"/>
                  </a:schemeClr>
                </a:solidFill>
              </a:rPr>
              <a:t>📑 </a:t>
            </a:r>
            <a:r>
              <a:rPr lang="en-GB" b="1" dirty="0">
                <a:solidFill>
                  <a:schemeClr val="accent5">
                    <a:lumMod val="75000"/>
                  </a:schemeClr>
                </a:solidFill>
              </a:rPr>
              <a:t>Applying for Student Finance</a:t>
            </a:r>
          </a:p>
          <a:p>
            <a:pPr lvl="1" algn="l"/>
            <a:r>
              <a:rPr lang="en-GB" dirty="0">
                <a:solidFill>
                  <a:schemeClr val="accent5">
                    <a:lumMod val="75000"/>
                  </a:schemeClr>
                </a:solidFill>
              </a:rPr>
              <a:t>🌐 Apply via: </a:t>
            </a:r>
            <a:r>
              <a:rPr lang="en-GB" dirty="0">
                <a:solidFill>
                  <a:schemeClr val="accent5">
                    <a:lumMod val="75000"/>
                  </a:schemeClr>
                </a:solidFill>
                <a:hlinkClick r:id="rId4">
                  <a:extLst>
                    <a:ext uri="{A12FA001-AC4F-418D-AE19-62706E023703}">
                      <ahyp:hlinkClr xmlns:ahyp="http://schemas.microsoft.com/office/drawing/2018/hyperlinkcolor" val="tx"/>
                    </a:ext>
                  </a:extLst>
                </a:hlinkClick>
              </a:rPr>
              <a:t>GOV.UK Student Finance</a:t>
            </a:r>
            <a:endParaRPr lang="en-GB" dirty="0">
              <a:solidFill>
                <a:schemeClr val="accent5">
                  <a:lumMod val="75000"/>
                </a:schemeClr>
              </a:solidFill>
            </a:endParaRPr>
          </a:p>
          <a:p>
            <a:pPr lvl="1" algn="l"/>
            <a:r>
              <a:rPr lang="en-GB" dirty="0">
                <a:solidFill>
                  <a:schemeClr val="accent5">
                    <a:lumMod val="75000"/>
                  </a:schemeClr>
                </a:solidFill>
              </a:rPr>
              <a:t>❓Questions about your fee status? </a:t>
            </a:r>
          </a:p>
          <a:p>
            <a:pPr lvl="1" algn="l"/>
            <a:r>
              <a:rPr lang="en-GB" dirty="0">
                <a:solidFill>
                  <a:schemeClr val="accent5">
                    <a:lumMod val="75000"/>
                  </a:schemeClr>
                </a:solidFill>
              </a:rPr>
              <a:t>Visit: </a:t>
            </a:r>
            <a:r>
              <a:rPr lang="en-GB" dirty="0">
                <a:solidFill>
                  <a:schemeClr val="accent5">
                    <a:lumMod val="75000"/>
                  </a:schemeClr>
                </a:solidFill>
                <a:hlinkClick r:id="rId5">
                  <a:extLst>
                    <a:ext uri="{A12FA001-AC4F-418D-AE19-62706E023703}">
                      <ahyp:hlinkClr xmlns:ahyp="http://schemas.microsoft.com/office/drawing/2018/hyperlinkcolor" val="tx"/>
                    </a:ext>
                  </a:extLst>
                </a:hlinkClick>
              </a:rPr>
              <a:t>Fee Status Support</a:t>
            </a:r>
            <a:endParaRPr lang="en-GB" dirty="0">
              <a:solidFill>
                <a:schemeClr val="accent5">
                  <a:lumMod val="75000"/>
                </a:schemeClr>
              </a:solidFill>
            </a:endParaRPr>
          </a:p>
          <a:p>
            <a:pPr algn="l"/>
            <a:r>
              <a:rPr lang="en-GB" b="1" dirty="0">
                <a:solidFill>
                  <a:schemeClr val="accent5">
                    <a:lumMod val="75000"/>
                  </a:schemeClr>
                </a:solidFill>
              </a:rPr>
              <a:t> </a:t>
            </a:r>
            <a:r>
              <a:rPr lang="en-GB" dirty="0">
                <a:solidFill>
                  <a:schemeClr val="accent5">
                    <a:lumMod val="75000"/>
                  </a:schemeClr>
                </a:solidFill>
              </a:rPr>
              <a:t>✅ </a:t>
            </a:r>
            <a:r>
              <a:rPr lang="en-GB" b="1" dirty="0">
                <a:solidFill>
                  <a:schemeClr val="accent5">
                    <a:lumMod val="75000"/>
                  </a:schemeClr>
                </a:solidFill>
              </a:rPr>
              <a:t>Confirming Your Registration</a:t>
            </a:r>
          </a:p>
          <a:p>
            <a:pPr lvl="1" algn="l"/>
            <a:r>
              <a:rPr lang="en-GB" dirty="0">
                <a:solidFill>
                  <a:schemeClr val="accent5">
                    <a:lumMod val="75000"/>
                  </a:schemeClr>
                </a:solidFill>
                <a:latin typeface="Arial" panose="020B0604020202020204" pitchFamily="34" charset="0"/>
              </a:rPr>
              <a:t>👩‍💼 The Student Funding Office confirms your registration with Student Finance England so your loan is released.</a:t>
            </a:r>
          </a:p>
          <a:p>
            <a:pPr algn="l"/>
            <a:r>
              <a:rPr lang="en-GB" b="1" dirty="0">
                <a:solidFill>
                  <a:schemeClr val="accent5">
                    <a:lumMod val="75000"/>
                  </a:schemeClr>
                </a:solidFill>
              </a:rPr>
              <a:t> </a:t>
            </a:r>
            <a:r>
              <a:rPr lang="en-GB" dirty="0">
                <a:solidFill>
                  <a:schemeClr val="accent5">
                    <a:lumMod val="75000"/>
                  </a:schemeClr>
                </a:solidFill>
              </a:rPr>
              <a:t>🚨</a:t>
            </a:r>
            <a:r>
              <a:rPr lang="en-GB" b="1" dirty="0">
                <a:solidFill>
                  <a:schemeClr val="accent5">
                    <a:lumMod val="75000"/>
                  </a:schemeClr>
                </a:solidFill>
              </a:rPr>
              <a:t>Emergency Funding Support</a:t>
            </a:r>
          </a:p>
          <a:p>
            <a:pPr lvl="1" algn="l"/>
            <a:r>
              <a:rPr lang="en-GB" dirty="0">
                <a:solidFill>
                  <a:schemeClr val="accent5">
                    <a:lumMod val="75000"/>
                  </a:schemeClr>
                </a:solidFill>
              </a:rPr>
              <a:t>💷 Experiencing a delay in funding? You may be eligible for an </a:t>
            </a:r>
            <a:r>
              <a:rPr lang="en-GB" dirty="0">
                <a:solidFill>
                  <a:schemeClr val="accent5">
                    <a:lumMod val="75000"/>
                  </a:schemeClr>
                </a:solidFill>
                <a:hlinkClick r:id="rId6">
                  <a:extLst>
                    <a:ext uri="{A12FA001-AC4F-418D-AE19-62706E023703}">
                      <ahyp:hlinkClr xmlns:ahyp="http://schemas.microsoft.com/office/drawing/2018/hyperlinkcolor" val="tx"/>
                    </a:ext>
                  </a:extLst>
                </a:hlinkClick>
              </a:rPr>
              <a:t>Emergency Short-Term Loan (ESTL)</a:t>
            </a:r>
            <a:endParaRPr lang="en-GB" dirty="0">
              <a:solidFill>
                <a:schemeClr val="accent5">
                  <a:lumMod val="75000"/>
                </a:schemeClr>
              </a:solidFill>
            </a:endParaRPr>
          </a:p>
          <a:p>
            <a:pPr algn="l"/>
            <a:r>
              <a:rPr lang="en-GB" b="1" dirty="0">
                <a:solidFill>
                  <a:schemeClr val="accent5">
                    <a:lumMod val="75000"/>
                  </a:schemeClr>
                </a:solidFill>
              </a:rPr>
              <a:t> </a:t>
            </a:r>
            <a:r>
              <a:rPr lang="en-GB" dirty="0">
                <a:solidFill>
                  <a:schemeClr val="accent5">
                    <a:lumMod val="75000"/>
                  </a:schemeClr>
                </a:solidFill>
              </a:rPr>
              <a:t>🙋 </a:t>
            </a:r>
            <a:r>
              <a:rPr lang="en-GB" b="1" dirty="0">
                <a:solidFill>
                  <a:schemeClr val="accent5">
                    <a:lumMod val="75000"/>
                  </a:schemeClr>
                </a:solidFill>
              </a:rPr>
              <a:t>Need Help or Have a Question?</a:t>
            </a:r>
          </a:p>
          <a:p>
            <a:pPr lvl="1" algn="l"/>
            <a:r>
              <a:rPr lang="en-GB" dirty="0">
                <a:solidFill>
                  <a:schemeClr val="accent5">
                    <a:lumMod val="75000"/>
                  </a:schemeClr>
                </a:solidFill>
              </a:rPr>
              <a:t>📞 Full list of contacts: </a:t>
            </a:r>
            <a:r>
              <a:rPr lang="en-GB" dirty="0">
                <a:solidFill>
                  <a:schemeClr val="accent5">
                    <a:lumMod val="75000"/>
                  </a:schemeClr>
                </a:solidFill>
                <a:hlinkClick r:id="rId7">
                  <a:extLst>
                    <a:ext uri="{A12FA001-AC4F-418D-AE19-62706E023703}">
                      <ahyp:hlinkClr xmlns:ahyp="http://schemas.microsoft.com/office/drawing/2018/hyperlinkcolor" val="tx"/>
                    </a:ext>
                  </a:extLst>
                </a:hlinkClick>
              </a:rPr>
              <a:t>Finance Support Contacts</a:t>
            </a:r>
            <a:endParaRPr lang="en-GB" dirty="0">
              <a:solidFill>
                <a:schemeClr val="accent5">
                  <a:lumMod val="75000"/>
                </a:schemeClr>
              </a:solidFill>
            </a:endParaRPr>
          </a:p>
        </p:txBody>
      </p:sp>
      <p:sp>
        <p:nvSpPr>
          <p:cNvPr id="3" name="Title 2">
            <a:extLst>
              <a:ext uri="{FF2B5EF4-FFF2-40B4-BE49-F238E27FC236}">
                <a16:creationId xmlns:a16="http://schemas.microsoft.com/office/drawing/2014/main" id="{CD399263-3C15-47AB-DD5B-4B09E2B3F7C7}"/>
              </a:ext>
            </a:extLst>
          </p:cNvPr>
          <p:cNvSpPr txBox="1">
            <a:spLocks/>
          </p:cNvSpPr>
          <p:nvPr/>
        </p:nvSpPr>
        <p:spPr>
          <a:xfrm>
            <a:off x="1064712" y="596385"/>
            <a:ext cx="7312874"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Student Finance</a:t>
            </a:r>
          </a:p>
        </p:txBody>
      </p:sp>
      <p:pic>
        <p:nvPicPr>
          <p:cNvPr id="4" name="Picture 3" descr="A qr code with black dots&#10;&#10;">
            <a:extLst>
              <a:ext uri="{FF2B5EF4-FFF2-40B4-BE49-F238E27FC236}">
                <a16:creationId xmlns:a16="http://schemas.microsoft.com/office/drawing/2014/main" id="{B3AF4DB4-219B-388A-0DC3-F41B7B9BED95}"/>
              </a:ext>
            </a:extLst>
          </p:cNvPr>
          <p:cNvPicPr>
            <a:picLocks noChangeAspect="1"/>
          </p:cNvPicPr>
          <p:nvPr/>
        </p:nvPicPr>
        <p:blipFill>
          <a:blip r:embed="rId8"/>
          <a:stretch>
            <a:fillRect/>
          </a:stretch>
        </p:blipFill>
        <p:spPr>
          <a:xfrm>
            <a:off x="9296425" y="221504"/>
            <a:ext cx="1171176" cy="1171176"/>
          </a:xfrm>
          <a:prstGeom prst="rect">
            <a:avLst/>
          </a:prstGeom>
        </p:spPr>
      </p:pic>
      <p:pic>
        <p:nvPicPr>
          <p:cNvPr id="5" name="Picture Placeholder 5" descr="A person handing a bag to another person&#10;&#10;">
            <a:extLst>
              <a:ext uri="{FF2B5EF4-FFF2-40B4-BE49-F238E27FC236}">
                <a16:creationId xmlns:a16="http://schemas.microsoft.com/office/drawing/2014/main" id="{23ADE842-5E71-C70C-F94D-AEFD6146B80A}"/>
              </a:ext>
            </a:extLst>
          </p:cNvPr>
          <p:cNvPicPr>
            <a:picLocks noChangeAspect="1"/>
          </p:cNvPicPr>
          <p:nvPr/>
        </p:nvPicPr>
        <p:blipFill>
          <a:blip r:embed="rId9"/>
          <a:srcRect l="14115" r="14115"/>
          <a:stretch>
            <a:fillRect/>
          </a:stretch>
        </p:blipFill>
        <p:spPr>
          <a:xfrm>
            <a:off x="7326861" y="1727200"/>
            <a:ext cx="4449214" cy="4132826"/>
          </a:xfrm>
          <a:prstGeom prst="rect">
            <a:avLst/>
          </a:prstGeom>
        </p:spPr>
      </p:pic>
    </p:spTree>
    <p:extLst>
      <p:ext uri="{BB962C8B-B14F-4D97-AF65-F5344CB8AC3E}">
        <p14:creationId xmlns:p14="http://schemas.microsoft.com/office/powerpoint/2010/main" val="260669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18397F-D7E6-EFBC-FD5F-E4D845658CC7}"/>
              </a:ext>
            </a:extLst>
          </p:cNvPr>
          <p:cNvSpPr txBox="1">
            <a:spLocks/>
          </p:cNvSpPr>
          <p:nvPr/>
        </p:nvSpPr>
        <p:spPr>
          <a:xfrm>
            <a:off x="1064711" y="596385"/>
            <a:ext cx="8059623"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solidFill>
                  <a:schemeClr val="accent5">
                    <a:lumMod val="75000"/>
                  </a:schemeClr>
                </a:solidFill>
                <a:latin typeface="Arial" panose="020B0604020202020204" pitchFamily="34" charset="0"/>
                <a:cs typeface="Arial" panose="020B0604020202020204" pitchFamily="34" charset="0"/>
              </a:rPr>
              <a:t>Register your Attendance</a:t>
            </a:r>
            <a:endParaRPr lang="en-GB" dirty="0">
              <a:solidFill>
                <a:schemeClr val="accent5">
                  <a:lumMod val="75000"/>
                </a:schemeClr>
              </a:solidFill>
              <a:latin typeface="Arial" panose="020B0604020202020204" pitchFamily="34" charset="0"/>
              <a:cs typeface="Arial" panose="020B0604020202020204" pitchFamily="34" charset="0"/>
            </a:endParaRPr>
          </a:p>
        </p:txBody>
      </p:sp>
      <p:pic>
        <p:nvPicPr>
          <p:cNvPr id="4" name="Picture 3" descr="Vevox QR code for registering your attendance">
            <a:extLst>
              <a:ext uri="{FF2B5EF4-FFF2-40B4-BE49-F238E27FC236}">
                <a16:creationId xmlns:a16="http://schemas.microsoft.com/office/drawing/2014/main" id="{08BBDB08-18D5-2E31-BEE1-F24D5A97ABEA}"/>
              </a:ext>
            </a:extLst>
          </p:cNvPr>
          <p:cNvPicPr>
            <a:picLocks noChangeAspect="1"/>
          </p:cNvPicPr>
          <p:nvPr/>
        </p:nvPicPr>
        <p:blipFill>
          <a:blip r:embed="rId2"/>
          <a:stretch>
            <a:fillRect/>
          </a:stretch>
        </p:blipFill>
        <p:spPr>
          <a:xfrm>
            <a:off x="670654" y="1779638"/>
            <a:ext cx="2965930" cy="4687300"/>
          </a:xfrm>
          <a:prstGeom prst="rect">
            <a:avLst/>
          </a:prstGeom>
        </p:spPr>
      </p:pic>
      <p:pic>
        <p:nvPicPr>
          <p:cNvPr id="6" name="Picture 2" descr="Vevox image of where you need to input your registration for attendance">
            <a:extLst>
              <a:ext uri="{FF2B5EF4-FFF2-40B4-BE49-F238E27FC236}">
                <a16:creationId xmlns:a16="http://schemas.microsoft.com/office/drawing/2014/main" id="{C3F82ED4-BA9A-45B0-A065-6DBBFC42DB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0195" y="1595988"/>
            <a:ext cx="4170045" cy="5054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evox image of where you need to input your registration for attendance">
            <a:extLst>
              <a:ext uri="{FF2B5EF4-FFF2-40B4-BE49-F238E27FC236}">
                <a16:creationId xmlns:a16="http://schemas.microsoft.com/office/drawing/2014/main" id="{D879E1BC-994A-F23D-A2C6-C8B39F859D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3280" y="2430868"/>
            <a:ext cx="3555048" cy="304537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descr="Circle outlining where to click for attendance">
            <a:extLst>
              <a:ext uri="{FF2B5EF4-FFF2-40B4-BE49-F238E27FC236}">
                <a16:creationId xmlns:a16="http://schemas.microsoft.com/office/drawing/2014/main" id="{4E77F5DC-04BA-2460-3CE7-3B24A0BCDDC2}"/>
              </a:ext>
            </a:extLst>
          </p:cNvPr>
          <p:cNvSpPr/>
          <p:nvPr/>
        </p:nvSpPr>
        <p:spPr>
          <a:xfrm>
            <a:off x="6636772" y="2460364"/>
            <a:ext cx="1224000" cy="1224000"/>
          </a:xfrm>
          <a:prstGeom prst="ellipse">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latin typeface="Arial" panose="020B0604020202020204" pitchFamily="34" charset="0"/>
              <a:cs typeface="Arial" panose="020B0604020202020204" pitchFamily="34" charset="0"/>
            </a:endParaRPr>
          </a:p>
        </p:txBody>
      </p:sp>
      <p:sp>
        <p:nvSpPr>
          <p:cNvPr id="9" name="Oval 8" descr="Pink Circle outlining where to click for attendance">
            <a:extLst>
              <a:ext uri="{FF2B5EF4-FFF2-40B4-BE49-F238E27FC236}">
                <a16:creationId xmlns:a16="http://schemas.microsoft.com/office/drawing/2014/main" id="{F6D18F21-C61E-FD15-5BAA-AAF0CD571A97}"/>
              </a:ext>
            </a:extLst>
          </p:cNvPr>
          <p:cNvSpPr/>
          <p:nvPr/>
        </p:nvSpPr>
        <p:spPr>
          <a:xfrm>
            <a:off x="8463280" y="4252239"/>
            <a:ext cx="1224000" cy="1224000"/>
          </a:xfrm>
          <a:prstGeom prst="ellipse">
            <a:avLst/>
          </a:prstGeom>
          <a:no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466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C85EB-0111-43A9-DCD3-AAC2DE035CE0}"/>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C23EA16-72AA-615E-8E77-3BBFF830D6A1}"/>
              </a:ext>
              <a:ext uri="{C183D7F6-B498-43B3-948B-1728B52AA6E4}">
                <adec:decorative xmlns:adec="http://schemas.microsoft.com/office/drawing/2017/decorative" val="1"/>
              </a:ext>
            </a:extLst>
          </p:cNvPr>
          <p:cNvSpPr/>
          <p:nvPr/>
        </p:nvSpPr>
        <p:spPr>
          <a:xfrm>
            <a:off x="8169967" y="2743923"/>
            <a:ext cx="3357761" cy="386228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dirty="0">
              <a:solidFill>
                <a:schemeClr val="accent5">
                  <a:lumMod val="75000"/>
                </a:schemeClr>
              </a:solidFill>
              <a:latin typeface="Arial" panose="020B0604020202020204" pitchFamily="34" charset="0"/>
            </a:endParaRPr>
          </a:p>
        </p:txBody>
      </p:sp>
      <p:sp>
        <p:nvSpPr>
          <p:cNvPr id="3" name="Content Placeholder 1">
            <a:extLst>
              <a:ext uri="{FF2B5EF4-FFF2-40B4-BE49-F238E27FC236}">
                <a16:creationId xmlns:a16="http://schemas.microsoft.com/office/drawing/2014/main" id="{DFB5C4EC-28EB-6627-DE14-88312B9B7295}"/>
              </a:ext>
            </a:extLst>
          </p:cNvPr>
          <p:cNvSpPr txBox="1">
            <a:spLocks/>
          </p:cNvSpPr>
          <p:nvPr/>
        </p:nvSpPr>
        <p:spPr>
          <a:xfrm>
            <a:off x="1737202" y="2743923"/>
            <a:ext cx="6354403" cy="48895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dirty="0">
              <a:solidFill>
                <a:schemeClr val="accent5">
                  <a:lumMod val="75000"/>
                </a:schemeClr>
              </a:solidFill>
              <a:latin typeface="Arial" panose="020B0604020202020204" pitchFamily="34" charset="0"/>
            </a:endParaRPr>
          </a:p>
          <a:p>
            <a:pPr algn="l">
              <a:lnSpc>
                <a:spcPct val="100000"/>
              </a:lnSpc>
              <a:spcBef>
                <a:spcPts val="0"/>
              </a:spcBef>
            </a:pPr>
            <a:r>
              <a:rPr lang="en-GB" sz="2200" dirty="0">
                <a:solidFill>
                  <a:schemeClr val="accent5">
                    <a:lumMod val="75000"/>
                  </a:schemeClr>
                </a:solidFill>
                <a:latin typeface="Arial" panose="020B0604020202020204" pitchFamily="34" charset="0"/>
              </a:rPr>
              <a:t>If you are struggling to meet </a:t>
            </a:r>
          </a:p>
          <a:p>
            <a:pPr algn="l">
              <a:lnSpc>
                <a:spcPct val="100000"/>
              </a:lnSpc>
              <a:spcBef>
                <a:spcPts val="0"/>
              </a:spcBef>
            </a:pPr>
            <a:r>
              <a:rPr lang="en-GB" sz="2200" dirty="0">
                <a:solidFill>
                  <a:schemeClr val="accent5">
                    <a:lumMod val="75000"/>
                  </a:schemeClr>
                </a:solidFill>
                <a:latin typeface="Arial" panose="020B0604020202020204" pitchFamily="34" charset="0"/>
              </a:rPr>
              <a:t>(or if you miss) a deadline.</a:t>
            </a:r>
          </a:p>
          <a:p>
            <a:pPr algn="l"/>
            <a:r>
              <a:rPr lang="en-GB" sz="2200" dirty="0">
                <a:solidFill>
                  <a:schemeClr val="accent5">
                    <a:lumMod val="75000"/>
                  </a:schemeClr>
                </a:solidFill>
                <a:latin typeface="Arial" panose="020B0604020202020204" pitchFamily="34" charset="0"/>
              </a:rPr>
              <a:t>If you are missing a lot of teaching and cannot attend and engage with your studies.</a:t>
            </a:r>
          </a:p>
          <a:p>
            <a:pPr algn="l"/>
            <a:r>
              <a:rPr lang="en-GB" sz="2200" dirty="0">
                <a:solidFill>
                  <a:schemeClr val="accent5">
                    <a:lumMod val="75000"/>
                  </a:schemeClr>
                </a:solidFill>
                <a:latin typeface="Arial" panose="020B0604020202020204" pitchFamily="34" charset="0"/>
              </a:rPr>
              <a:t>Help if you are finding it hard to navigate life at University.</a:t>
            </a:r>
          </a:p>
          <a:p>
            <a:pPr algn="l"/>
            <a:r>
              <a:rPr lang="en-GB" sz="2200" dirty="0">
                <a:solidFill>
                  <a:schemeClr val="accent5">
                    <a:lumMod val="75000"/>
                  </a:schemeClr>
                </a:solidFill>
                <a:latin typeface="Arial" panose="020B0604020202020204" pitchFamily="34" charset="0"/>
              </a:rPr>
              <a:t>If you have an issue and need to speak to someone.</a:t>
            </a:r>
          </a:p>
          <a:p>
            <a:pPr algn="l"/>
            <a:r>
              <a:rPr lang="en-GB" sz="2200" dirty="0">
                <a:solidFill>
                  <a:schemeClr val="accent5">
                    <a:lumMod val="75000"/>
                  </a:schemeClr>
                </a:solidFill>
                <a:latin typeface="Arial" panose="020B0604020202020204" pitchFamily="34" charset="0"/>
              </a:rPr>
              <a:t>If you are worried about another student, and want someone to check-in.</a:t>
            </a:r>
            <a:endParaRPr lang="en-US" sz="2200" dirty="0">
              <a:solidFill>
                <a:schemeClr val="accent5">
                  <a:lumMod val="75000"/>
                </a:schemeClr>
              </a:solidFill>
              <a:latin typeface="Arial" panose="020B0604020202020204" pitchFamily="34" charset="0"/>
            </a:endParaRPr>
          </a:p>
          <a:p>
            <a:pPr algn="l"/>
            <a:r>
              <a:rPr lang="en-GB" b="1" dirty="0">
                <a:solidFill>
                  <a:schemeClr val="accent5">
                    <a:lumMod val="75000"/>
                  </a:schemeClr>
                </a:solidFill>
                <a:latin typeface="Arial" panose="020B0604020202020204" pitchFamily="34" charset="0"/>
              </a:rPr>
              <a:t> </a:t>
            </a:r>
            <a:endParaRPr lang="en-GB" dirty="0">
              <a:solidFill>
                <a:schemeClr val="accent5">
                  <a:lumMod val="75000"/>
                </a:schemeClr>
              </a:solidFill>
              <a:latin typeface="Arial" panose="020B0604020202020204" pitchFamily="34" charset="0"/>
            </a:endParaRPr>
          </a:p>
        </p:txBody>
      </p:sp>
      <p:sp>
        <p:nvSpPr>
          <p:cNvPr id="4" name="Title 2">
            <a:extLst>
              <a:ext uri="{FF2B5EF4-FFF2-40B4-BE49-F238E27FC236}">
                <a16:creationId xmlns:a16="http://schemas.microsoft.com/office/drawing/2014/main" id="{C3E8F405-DEEE-D2F8-C3FC-E1D898CE4D1D}"/>
              </a:ext>
            </a:extLst>
          </p:cNvPr>
          <p:cNvSpPr txBox="1">
            <a:spLocks/>
          </p:cNvSpPr>
          <p:nvPr/>
        </p:nvSpPr>
        <p:spPr>
          <a:xfrm>
            <a:off x="612934" y="457495"/>
            <a:ext cx="9292452" cy="653005"/>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a:solidFill>
                  <a:schemeClr val="accent5">
                    <a:lumMod val="75000"/>
                  </a:schemeClr>
                </a:solidFill>
                <a:latin typeface="Arial" panose="020B0604020202020204" pitchFamily="34" charset="0"/>
              </a:rPr>
              <a:t>Engagement Support</a:t>
            </a:r>
            <a:br>
              <a:rPr lang="en-GB" b="1" dirty="0">
                <a:solidFill>
                  <a:schemeClr val="accent5">
                    <a:lumMod val="75000"/>
                  </a:schemeClr>
                </a:solidFill>
                <a:latin typeface="Arial" panose="020B0604020202020204" pitchFamily="34" charset="0"/>
              </a:rPr>
            </a:br>
            <a:endParaRPr lang="en-US" b="1" dirty="0">
              <a:solidFill>
                <a:schemeClr val="accent5">
                  <a:lumMod val="75000"/>
                </a:schemeClr>
              </a:solidFill>
              <a:latin typeface="Arial" panose="020B0604020202020204" pitchFamily="34" charset="0"/>
            </a:endParaRPr>
          </a:p>
        </p:txBody>
      </p:sp>
      <p:sp>
        <p:nvSpPr>
          <p:cNvPr id="5" name="TextBox 4">
            <a:extLst>
              <a:ext uri="{FF2B5EF4-FFF2-40B4-BE49-F238E27FC236}">
                <a16:creationId xmlns:a16="http://schemas.microsoft.com/office/drawing/2014/main" id="{695DBC25-2E68-55F1-C982-B3989D448427}"/>
              </a:ext>
            </a:extLst>
          </p:cNvPr>
          <p:cNvSpPr txBox="1"/>
          <p:nvPr/>
        </p:nvSpPr>
        <p:spPr>
          <a:xfrm>
            <a:off x="8386963" y="4502245"/>
            <a:ext cx="3140765" cy="1938992"/>
          </a:xfrm>
          <a:prstGeom prst="rect">
            <a:avLst/>
          </a:prstGeom>
          <a:noFill/>
        </p:spPr>
        <p:txBody>
          <a:bodyPr wrap="square" lIns="91440" tIns="45720" rIns="91440" bIns="45720" anchor="t">
            <a:spAutoFit/>
          </a:bodyPr>
          <a:lstStyle/>
          <a:p>
            <a:pPr marL="0" indent="0">
              <a:buNone/>
            </a:pPr>
            <a:endParaRPr lang="en-GB" sz="2000" b="1" dirty="0">
              <a:solidFill>
                <a:schemeClr val="accent5">
                  <a:lumMod val="75000"/>
                </a:schemeClr>
              </a:solidFill>
              <a:latin typeface="Arial" panose="020B0604020202020204" pitchFamily="34" charset="0"/>
            </a:endParaRPr>
          </a:p>
          <a:p>
            <a:pPr marL="0" indent="0">
              <a:buNone/>
            </a:pPr>
            <a:endParaRPr lang="en-GB" sz="2000" b="1" dirty="0">
              <a:solidFill>
                <a:schemeClr val="accent5">
                  <a:lumMod val="75000"/>
                </a:schemeClr>
              </a:solidFill>
              <a:latin typeface="Arial" panose="020B0604020202020204" pitchFamily="34" charset="0"/>
            </a:endParaRPr>
          </a:p>
          <a:p>
            <a:pPr marL="0" indent="0">
              <a:buNone/>
            </a:pPr>
            <a:r>
              <a:rPr lang="en-GB" sz="2000" b="1" dirty="0">
                <a:solidFill>
                  <a:schemeClr val="accent5">
                    <a:lumMod val="75000"/>
                  </a:schemeClr>
                </a:solidFill>
                <a:latin typeface="Arial" panose="020B0604020202020204" pitchFamily="34" charset="0"/>
              </a:rPr>
              <a:t>Get in contact: </a:t>
            </a:r>
            <a:r>
              <a:rPr lang="en-GB" sz="2000" dirty="0">
                <a:solidFill>
                  <a:schemeClr val="accent5">
                    <a:lumMod val="75000"/>
                  </a:schemeClr>
                </a:solidFill>
                <a:latin typeface="Arial" panose="020B0604020202020204" pitchFamily="34" charset="0"/>
              </a:rPr>
              <a:t>Email, call, meet on Teams or in-person by appointment, or drop-in and visit.</a:t>
            </a:r>
          </a:p>
        </p:txBody>
      </p:sp>
      <p:sp>
        <p:nvSpPr>
          <p:cNvPr id="6" name="Content Placeholder 1">
            <a:extLst>
              <a:ext uri="{FF2B5EF4-FFF2-40B4-BE49-F238E27FC236}">
                <a16:creationId xmlns:a16="http://schemas.microsoft.com/office/drawing/2014/main" id="{C08D7919-D7D2-ED5D-8847-07B4ADA47EDC}"/>
              </a:ext>
            </a:extLst>
          </p:cNvPr>
          <p:cNvSpPr txBox="1">
            <a:spLocks/>
          </p:cNvSpPr>
          <p:nvPr/>
        </p:nvSpPr>
        <p:spPr>
          <a:xfrm>
            <a:off x="612913" y="1212939"/>
            <a:ext cx="11210172" cy="48895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Overpass Medium" pitchFamily="2" charset="77"/>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Medium" pitchFamily="2" charset="77"/>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400" b="1" dirty="0">
                <a:solidFill>
                  <a:schemeClr val="accent5">
                    <a:lumMod val="75000"/>
                  </a:schemeClr>
                </a:solidFill>
                <a:latin typeface="Arial" panose="020B0604020202020204" pitchFamily="34" charset="0"/>
              </a:rPr>
              <a:t>Feeling overwhelmed? Struggling with deadlines? Illness or injury? </a:t>
            </a:r>
          </a:p>
          <a:p>
            <a:pPr marL="0" indent="0">
              <a:lnSpc>
                <a:spcPct val="100000"/>
              </a:lnSpc>
              <a:spcBef>
                <a:spcPts val="0"/>
              </a:spcBef>
              <a:buNone/>
            </a:pPr>
            <a:r>
              <a:rPr lang="en-GB" sz="2400" b="1" dirty="0">
                <a:solidFill>
                  <a:schemeClr val="accent5">
                    <a:lumMod val="75000"/>
                  </a:schemeClr>
                </a:solidFill>
                <a:latin typeface="Arial" panose="020B0604020202020204" pitchFamily="34" charset="0"/>
              </a:rPr>
              <a:t>Missing home? These are just some of the things we can help with …</a:t>
            </a:r>
          </a:p>
          <a:p>
            <a:pPr marL="0" indent="0">
              <a:lnSpc>
                <a:spcPct val="100000"/>
              </a:lnSpc>
              <a:spcBef>
                <a:spcPts val="0"/>
              </a:spcBef>
              <a:buNone/>
            </a:pPr>
            <a:endParaRPr lang="en-GB" sz="1100" b="1" dirty="0">
              <a:solidFill>
                <a:schemeClr val="accent5">
                  <a:lumMod val="75000"/>
                </a:schemeClr>
              </a:solidFill>
              <a:latin typeface="Arial" panose="020B0604020202020204" pitchFamily="34" charset="0"/>
            </a:endParaRPr>
          </a:p>
          <a:p>
            <a:pPr marL="0" indent="0">
              <a:lnSpc>
                <a:spcPct val="100000"/>
              </a:lnSpc>
              <a:spcBef>
                <a:spcPts val="0"/>
              </a:spcBef>
              <a:buNone/>
            </a:pPr>
            <a:r>
              <a:rPr lang="en-GB" sz="2400" dirty="0">
                <a:solidFill>
                  <a:schemeClr val="accent5">
                    <a:lumMod val="75000"/>
                  </a:schemeClr>
                </a:solidFill>
                <a:latin typeface="Arial" panose="020B0604020202020204" pitchFamily="34" charset="0"/>
              </a:rPr>
              <a:t>Personalised and individual advice and practical support for your specific circumstances. We can help:</a:t>
            </a:r>
          </a:p>
          <a:p>
            <a:pPr marL="0" indent="0">
              <a:lnSpc>
                <a:spcPct val="100000"/>
              </a:lnSpc>
              <a:spcBef>
                <a:spcPts val="0"/>
              </a:spcBef>
              <a:buNone/>
            </a:pPr>
            <a:endParaRPr lang="en-GB" sz="2400" b="1" dirty="0">
              <a:solidFill>
                <a:schemeClr val="accent5">
                  <a:lumMod val="75000"/>
                </a:schemeClr>
              </a:solidFill>
              <a:latin typeface="Arial" panose="020B0604020202020204" pitchFamily="34" charset="0"/>
            </a:endParaRPr>
          </a:p>
        </p:txBody>
      </p:sp>
      <p:pic>
        <p:nvPicPr>
          <p:cNvPr id="7" name="Graphic 6" descr="Alarm Ringing with solid fill">
            <a:extLst>
              <a:ext uri="{FF2B5EF4-FFF2-40B4-BE49-F238E27FC236}">
                <a16:creationId xmlns:a16="http://schemas.microsoft.com/office/drawing/2014/main" id="{D5074F1F-03F6-B22B-35F6-50515C52C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6992" y="3026357"/>
            <a:ext cx="658574" cy="658574"/>
          </a:xfrm>
          <a:prstGeom prst="rect">
            <a:avLst/>
          </a:prstGeom>
        </p:spPr>
      </p:pic>
      <p:pic>
        <p:nvPicPr>
          <p:cNvPr id="8" name="Graphic 7" descr="Classroom with solid fill">
            <a:extLst>
              <a:ext uri="{FF2B5EF4-FFF2-40B4-BE49-F238E27FC236}">
                <a16:creationId xmlns:a16="http://schemas.microsoft.com/office/drawing/2014/main" id="{C71C3BB1-F226-24C0-9D69-E723FCC3C7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992" y="3792473"/>
            <a:ext cx="704598" cy="704598"/>
          </a:xfrm>
          <a:prstGeom prst="rect">
            <a:avLst/>
          </a:prstGeom>
        </p:spPr>
      </p:pic>
      <p:pic>
        <p:nvPicPr>
          <p:cNvPr id="9" name="Graphic 8" descr="Map with pin with solid fill">
            <a:extLst>
              <a:ext uri="{FF2B5EF4-FFF2-40B4-BE49-F238E27FC236}">
                <a16:creationId xmlns:a16="http://schemas.microsoft.com/office/drawing/2014/main" id="{193A76E0-F497-98D3-A93C-98356EC089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7883" y="4506661"/>
            <a:ext cx="686428" cy="686428"/>
          </a:xfrm>
          <a:prstGeom prst="rect">
            <a:avLst/>
          </a:prstGeom>
        </p:spPr>
      </p:pic>
      <p:pic>
        <p:nvPicPr>
          <p:cNvPr id="10" name="Graphic 9" descr="Chat with solid fill">
            <a:extLst>
              <a:ext uri="{FF2B5EF4-FFF2-40B4-BE49-F238E27FC236}">
                <a16:creationId xmlns:a16="http://schemas.microsoft.com/office/drawing/2014/main" id="{94E2B258-4199-488A-129A-E7D3B902CB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4965" y="5763185"/>
            <a:ext cx="760920" cy="760920"/>
          </a:xfrm>
          <a:prstGeom prst="rect">
            <a:avLst/>
          </a:prstGeom>
        </p:spPr>
      </p:pic>
      <p:pic>
        <p:nvPicPr>
          <p:cNvPr id="11" name="Picture 10" descr="A qr code with a few black squares">
            <a:extLst>
              <a:ext uri="{FF2B5EF4-FFF2-40B4-BE49-F238E27FC236}">
                <a16:creationId xmlns:a16="http://schemas.microsoft.com/office/drawing/2014/main" id="{59640647-E880-11BB-BC85-70F5656B137A}"/>
              </a:ext>
            </a:extLst>
          </p:cNvPr>
          <p:cNvPicPr>
            <a:picLocks noChangeAspect="1"/>
          </p:cNvPicPr>
          <p:nvPr/>
        </p:nvPicPr>
        <p:blipFill>
          <a:blip r:embed="rId10"/>
          <a:stretch>
            <a:fillRect/>
          </a:stretch>
        </p:blipFill>
        <p:spPr>
          <a:xfrm>
            <a:off x="8848996" y="2965351"/>
            <a:ext cx="1944902" cy="1944902"/>
          </a:xfrm>
          <a:prstGeom prst="rect">
            <a:avLst/>
          </a:prstGeom>
        </p:spPr>
      </p:pic>
      <p:pic>
        <p:nvPicPr>
          <p:cNvPr id="12" name="Graphic 11" descr="Boardroom with solid fill">
            <a:extLst>
              <a:ext uri="{FF2B5EF4-FFF2-40B4-BE49-F238E27FC236}">
                <a16:creationId xmlns:a16="http://schemas.microsoft.com/office/drawing/2014/main" id="{8815C0FF-670C-7D5D-782F-158CFB7087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6568" y="5076757"/>
            <a:ext cx="843183" cy="843183"/>
          </a:xfrm>
          <a:prstGeom prst="rect">
            <a:avLst/>
          </a:prstGeom>
        </p:spPr>
      </p:pic>
    </p:spTree>
    <p:extLst>
      <p:ext uri="{BB962C8B-B14F-4D97-AF65-F5344CB8AC3E}">
        <p14:creationId xmlns:p14="http://schemas.microsoft.com/office/powerpoint/2010/main" val="2795810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8C930-3FF8-1608-51B0-F3E241577C4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852B8F-1B30-355B-780D-B6F481FAF80C}"/>
              </a:ext>
            </a:extLst>
          </p:cNvPr>
          <p:cNvSpPr txBox="1">
            <a:spLocks/>
          </p:cNvSpPr>
          <p:nvPr/>
        </p:nvSpPr>
        <p:spPr>
          <a:xfrm>
            <a:off x="416458" y="1584357"/>
            <a:ext cx="5652533" cy="48895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solidFill>
                  <a:schemeClr val="accent5">
                    <a:lumMod val="75000"/>
                  </a:schemeClr>
                </a:solidFill>
              </a:rPr>
              <a:t> </a:t>
            </a:r>
            <a:r>
              <a:rPr lang="en-GB" sz="2000" dirty="0">
                <a:solidFill>
                  <a:schemeClr val="accent5">
                    <a:lumMod val="75000"/>
                  </a:schemeClr>
                </a:solidFill>
              </a:rPr>
              <a:t>💜</a:t>
            </a:r>
            <a:r>
              <a:rPr lang="en-GB" sz="2000" b="1" dirty="0">
                <a:solidFill>
                  <a:schemeClr val="accent5">
                    <a:lumMod val="75000"/>
                  </a:schemeClr>
                </a:solidFill>
              </a:rPr>
              <a:t>Wellbeing &amp; Mental Health Support</a:t>
            </a:r>
          </a:p>
          <a:p>
            <a:pPr lvl="1" algn="l"/>
            <a:r>
              <a:rPr lang="en-GB" sz="1800" dirty="0">
                <a:solidFill>
                  <a:schemeClr val="accent5">
                    <a:lumMod val="75000"/>
                  </a:schemeClr>
                </a:solidFill>
              </a:rPr>
              <a:t>🧠 Counselling, mental health advice, and emotional wellbeing guidance.</a:t>
            </a:r>
          </a:p>
          <a:p>
            <a:pPr lvl="1" algn="l"/>
            <a:r>
              <a:rPr lang="en-GB" sz="1800" dirty="0">
                <a:solidFill>
                  <a:schemeClr val="accent5">
                    <a:lumMod val="75000"/>
                  </a:schemeClr>
                </a:solidFill>
              </a:rPr>
              <a:t>🤝 Confidential, non-judgmental support whenever you need it.</a:t>
            </a:r>
          </a:p>
          <a:p>
            <a:pPr algn="l"/>
            <a:r>
              <a:rPr lang="en-GB" sz="2000" dirty="0">
                <a:solidFill>
                  <a:schemeClr val="accent5">
                    <a:lumMod val="75000"/>
                  </a:schemeClr>
                </a:solidFill>
              </a:rPr>
              <a:t>♿ </a:t>
            </a:r>
            <a:r>
              <a:rPr lang="en-GB" sz="2000" b="1" dirty="0">
                <a:solidFill>
                  <a:schemeClr val="accent5">
                    <a:lumMod val="75000"/>
                  </a:schemeClr>
                </a:solidFill>
              </a:rPr>
              <a:t>Disability &amp; Health Support</a:t>
            </a:r>
          </a:p>
          <a:p>
            <a:pPr lvl="1" algn="l"/>
            <a:r>
              <a:rPr lang="en-GB" sz="1800" dirty="0">
                <a:solidFill>
                  <a:schemeClr val="accent5">
                    <a:lumMod val="75000"/>
                  </a:schemeClr>
                </a:solidFill>
              </a:rPr>
              <a:t>💡Support for students with disabilities or long-term health conditions.</a:t>
            </a:r>
          </a:p>
          <a:p>
            <a:pPr lvl="1" algn="l"/>
            <a:r>
              <a:rPr lang="en-GB" sz="1800" dirty="0">
                <a:solidFill>
                  <a:schemeClr val="accent5">
                    <a:lumMod val="75000"/>
                  </a:schemeClr>
                </a:solidFill>
              </a:rPr>
              <a:t>📘 Tailored help to manage your academic journey with confidence.</a:t>
            </a:r>
          </a:p>
          <a:p>
            <a:pPr algn="l"/>
            <a:r>
              <a:rPr lang="en-GB" sz="2000" b="1" dirty="0">
                <a:solidFill>
                  <a:schemeClr val="accent5">
                    <a:lumMod val="75000"/>
                  </a:schemeClr>
                </a:solidFill>
              </a:rPr>
              <a:t> </a:t>
            </a:r>
            <a:r>
              <a:rPr lang="en-GB" sz="2000" dirty="0">
                <a:solidFill>
                  <a:schemeClr val="accent5">
                    <a:lumMod val="75000"/>
                  </a:schemeClr>
                </a:solidFill>
              </a:rPr>
              <a:t>📄 </a:t>
            </a:r>
            <a:r>
              <a:rPr lang="en-GB" sz="2000" b="1" dirty="0">
                <a:solidFill>
                  <a:schemeClr val="accent5">
                    <a:lumMod val="75000"/>
                  </a:schemeClr>
                </a:solidFill>
              </a:rPr>
              <a:t>Inclusive Learning Plans (ILPs)</a:t>
            </a:r>
          </a:p>
          <a:p>
            <a:pPr lvl="1" algn="l"/>
            <a:r>
              <a:rPr lang="en-GB" sz="1800" dirty="0">
                <a:solidFill>
                  <a:schemeClr val="accent5">
                    <a:lumMod val="75000"/>
                  </a:schemeClr>
                </a:solidFill>
              </a:rPr>
              <a:t>✍️ Once registered with us, we’ll work with you to create an ILP </a:t>
            </a:r>
          </a:p>
          <a:p>
            <a:pPr lvl="1" algn="l"/>
            <a:r>
              <a:rPr lang="en-GB" sz="1800" dirty="0">
                <a:solidFill>
                  <a:schemeClr val="accent5">
                    <a:lumMod val="75000"/>
                  </a:schemeClr>
                </a:solidFill>
              </a:rPr>
              <a:t>⚖️ Includes reasonable adjustments for your studies and assessments. </a:t>
            </a:r>
          </a:p>
          <a:p>
            <a:pPr lvl="1" algn="l"/>
            <a:r>
              <a:rPr lang="en-GB" sz="1800" dirty="0">
                <a:solidFill>
                  <a:schemeClr val="accent5">
                    <a:lumMod val="75000"/>
                  </a:schemeClr>
                </a:solidFill>
              </a:rPr>
              <a:t>🔗 Find out more about </a:t>
            </a:r>
            <a:r>
              <a:rPr lang="en-GB" sz="1800" dirty="0">
                <a:solidFill>
                  <a:schemeClr val="accent5">
                    <a:lumMod val="75000"/>
                  </a:schemeClr>
                </a:solidFill>
                <a:hlinkClick r:id="rId2">
                  <a:extLst>
                    <a:ext uri="{A12FA001-AC4F-418D-AE19-62706E023703}">
                      <ahyp:hlinkClr xmlns:ahyp="http://schemas.microsoft.com/office/drawing/2018/hyperlinkcolor" val="tx"/>
                    </a:ext>
                  </a:extLst>
                </a:hlinkClick>
              </a:rPr>
              <a:t>Inclusive Learning Plans</a:t>
            </a:r>
            <a:r>
              <a:rPr lang="en-GB" sz="1800" dirty="0">
                <a:solidFill>
                  <a:schemeClr val="accent5">
                    <a:lumMod val="75000"/>
                  </a:schemeClr>
                </a:solidFill>
              </a:rPr>
              <a:t>.</a:t>
            </a:r>
          </a:p>
          <a:p>
            <a:pPr algn="l"/>
            <a:r>
              <a:rPr lang="en-GB" sz="2000" b="1" dirty="0">
                <a:solidFill>
                  <a:schemeClr val="accent5">
                    <a:lumMod val="75000"/>
                  </a:schemeClr>
                </a:solidFill>
              </a:rPr>
              <a:t> </a:t>
            </a:r>
            <a:endParaRPr lang="en-GB" sz="2000" dirty="0">
              <a:solidFill>
                <a:schemeClr val="accent5">
                  <a:lumMod val="75000"/>
                </a:schemeClr>
              </a:solidFill>
            </a:endParaRPr>
          </a:p>
        </p:txBody>
      </p:sp>
      <p:sp>
        <p:nvSpPr>
          <p:cNvPr id="3" name="Title 2">
            <a:extLst>
              <a:ext uri="{FF2B5EF4-FFF2-40B4-BE49-F238E27FC236}">
                <a16:creationId xmlns:a16="http://schemas.microsoft.com/office/drawing/2014/main" id="{BBC590C1-FE6D-AA82-C584-F6CFBBFEF05B}"/>
              </a:ext>
            </a:extLst>
          </p:cNvPr>
          <p:cNvSpPr txBox="1">
            <a:spLocks/>
          </p:cNvSpPr>
          <p:nvPr/>
        </p:nvSpPr>
        <p:spPr>
          <a:xfrm>
            <a:off x="1064712" y="596385"/>
            <a:ext cx="9292452"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Student Support &amp; Wellbeing</a:t>
            </a:r>
          </a:p>
        </p:txBody>
      </p:sp>
      <p:pic>
        <p:nvPicPr>
          <p:cNvPr id="4" name="Picture 3" descr="A qr code with black dots">
            <a:extLst>
              <a:ext uri="{FF2B5EF4-FFF2-40B4-BE49-F238E27FC236}">
                <a16:creationId xmlns:a16="http://schemas.microsoft.com/office/drawing/2014/main" id="{1149CE59-4E0E-7F72-7DE8-36C0705692CD}"/>
              </a:ext>
            </a:extLst>
          </p:cNvPr>
          <p:cNvPicPr>
            <a:picLocks noChangeAspect="1"/>
          </p:cNvPicPr>
          <p:nvPr/>
        </p:nvPicPr>
        <p:blipFill>
          <a:blip r:embed="rId3"/>
          <a:stretch>
            <a:fillRect/>
          </a:stretch>
        </p:blipFill>
        <p:spPr>
          <a:xfrm>
            <a:off x="10176779" y="4768770"/>
            <a:ext cx="1818682" cy="1818682"/>
          </a:xfrm>
          <a:prstGeom prst="rect">
            <a:avLst/>
          </a:prstGeom>
        </p:spPr>
      </p:pic>
      <p:sp>
        <p:nvSpPr>
          <p:cNvPr id="5" name="TextBox 4">
            <a:extLst>
              <a:ext uri="{FF2B5EF4-FFF2-40B4-BE49-F238E27FC236}">
                <a16:creationId xmlns:a16="http://schemas.microsoft.com/office/drawing/2014/main" id="{95314C91-ACDF-D36D-8722-99914EA3B607}"/>
              </a:ext>
            </a:extLst>
          </p:cNvPr>
          <p:cNvSpPr txBox="1"/>
          <p:nvPr/>
        </p:nvSpPr>
        <p:spPr>
          <a:xfrm>
            <a:off x="6068992" y="1584357"/>
            <a:ext cx="6026552" cy="3416320"/>
          </a:xfrm>
          <a:prstGeom prst="rect">
            <a:avLst/>
          </a:prstGeom>
          <a:noFill/>
        </p:spPr>
        <p:txBody>
          <a:bodyPr wrap="square">
            <a:spAutoFit/>
          </a:bodyPr>
          <a:lstStyle/>
          <a:p>
            <a:pPr marL="0" indent="0">
              <a:buNone/>
            </a:pPr>
            <a:r>
              <a:rPr lang="en-GB" dirty="0">
                <a:solidFill>
                  <a:schemeClr val="accent5">
                    <a:lumMod val="75000"/>
                  </a:schemeClr>
                </a:solidFill>
                <a:latin typeface="Arial" panose="020B0604020202020204" pitchFamily="34" charset="0"/>
              </a:rPr>
              <a:t>🛡️</a:t>
            </a:r>
            <a:r>
              <a:rPr lang="en-GB" b="1" dirty="0">
                <a:solidFill>
                  <a:schemeClr val="accent5">
                    <a:lumMod val="75000"/>
                  </a:schemeClr>
                </a:solidFill>
                <a:latin typeface="Arial" panose="020B0604020202020204" pitchFamily="34" charset="0"/>
              </a:rPr>
              <a:t>Specialist Support &amp; Safeguarding</a:t>
            </a:r>
          </a:p>
          <a:p>
            <a:pPr marL="457200" lvl="1" indent="0">
              <a:buNone/>
            </a:pPr>
            <a:r>
              <a:rPr lang="en-GB" dirty="0">
                <a:solidFill>
                  <a:schemeClr val="accent5">
                    <a:lumMod val="75000"/>
                  </a:schemeClr>
                </a:solidFill>
                <a:latin typeface="Arial" panose="020B0604020202020204" pitchFamily="34" charset="0"/>
              </a:rPr>
              <a:t>🚫 </a:t>
            </a:r>
            <a:r>
              <a:rPr lang="en-GB" b="0" dirty="0">
                <a:solidFill>
                  <a:schemeClr val="accent5">
                    <a:lumMod val="75000"/>
                  </a:schemeClr>
                </a:solidFill>
                <a:latin typeface="Arial" panose="020B0604020202020204" pitchFamily="34" charset="0"/>
              </a:rPr>
              <a:t>Help with issues such as harassment, sexual violence, bullying, discrimination, or hate incidents. </a:t>
            </a:r>
          </a:p>
          <a:p>
            <a:pPr marL="0" indent="0">
              <a:buNone/>
            </a:pPr>
            <a:endParaRPr lang="en-GB" b="1" dirty="0">
              <a:solidFill>
                <a:schemeClr val="accent5">
                  <a:lumMod val="75000"/>
                </a:schemeClr>
              </a:solidFill>
              <a:latin typeface="Arial" panose="020B0604020202020204" pitchFamily="34" charset="0"/>
            </a:endParaRPr>
          </a:p>
          <a:p>
            <a:pPr marL="0" indent="0">
              <a:buNone/>
            </a:pPr>
            <a:r>
              <a:rPr lang="en-GB" dirty="0">
                <a:solidFill>
                  <a:schemeClr val="accent5">
                    <a:lumMod val="75000"/>
                  </a:schemeClr>
                </a:solidFill>
                <a:latin typeface="Arial" panose="020B0604020202020204" pitchFamily="34" charset="0"/>
              </a:rPr>
              <a:t>📢 </a:t>
            </a:r>
            <a:r>
              <a:rPr lang="en-GB" b="1" dirty="0">
                <a:solidFill>
                  <a:schemeClr val="accent5">
                    <a:lumMod val="75000"/>
                  </a:schemeClr>
                </a:solidFill>
                <a:latin typeface="Arial" panose="020B0604020202020204" pitchFamily="34" charset="0"/>
              </a:rPr>
              <a:t>Report and Support Tool</a:t>
            </a:r>
          </a:p>
          <a:p>
            <a:pPr marL="457200" lvl="1" indent="0">
              <a:buNone/>
            </a:pPr>
            <a:r>
              <a:rPr lang="en-GB" dirty="0">
                <a:solidFill>
                  <a:schemeClr val="accent5">
                    <a:lumMod val="75000"/>
                  </a:schemeClr>
                </a:solidFill>
                <a:latin typeface="Arial" panose="020B0604020202020204" pitchFamily="34" charset="0"/>
              </a:rPr>
              <a:t>🔒 </a:t>
            </a:r>
            <a:r>
              <a:rPr lang="en-GB" b="0" dirty="0">
                <a:solidFill>
                  <a:schemeClr val="accent5">
                    <a:lumMod val="75000"/>
                  </a:schemeClr>
                </a:solidFill>
                <a:latin typeface="Arial" panose="020B0604020202020204" pitchFamily="34" charset="0"/>
              </a:rPr>
              <a:t>Report concerns anonymously or with your name:</a:t>
            </a:r>
          </a:p>
          <a:p>
            <a:pPr marL="457200" lvl="1" indent="0">
              <a:buNone/>
            </a:pPr>
            <a:r>
              <a:rPr lang="en-GB" b="0" dirty="0">
                <a:solidFill>
                  <a:schemeClr val="accent5">
                    <a:lumMod val="75000"/>
                  </a:schemeClr>
                </a:solidFill>
                <a:latin typeface="Arial" panose="020B0604020202020204" pitchFamily="34" charset="0"/>
              </a:rPr>
              <a:t>🌐 Visit: </a:t>
            </a:r>
            <a:r>
              <a:rPr lang="en-GB" b="0" dirty="0">
                <a:solidFill>
                  <a:schemeClr val="accent5">
                    <a:lumMod val="7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ReportAndSupport.kent.ac.uk</a:t>
            </a:r>
            <a:endParaRPr lang="en-GB" b="0" dirty="0">
              <a:solidFill>
                <a:schemeClr val="accent5">
                  <a:lumMod val="75000"/>
                </a:schemeClr>
              </a:solidFill>
              <a:latin typeface="Arial" panose="020B0604020202020204" pitchFamily="34" charset="0"/>
            </a:endParaRPr>
          </a:p>
          <a:p>
            <a:pPr marL="0" indent="0">
              <a:buNone/>
            </a:pPr>
            <a:r>
              <a:rPr lang="en-GB" b="1" dirty="0">
                <a:solidFill>
                  <a:schemeClr val="accent5">
                    <a:lumMod val="75000"/>
                  </a:schemeClr>
                </a:solidFill>
                <a:latin typeface="Arial" panose="020B0604020202020204" pitchFamily="34" charset="0"/>
              </a:rPr>
              <a:t> </a:t>
            </a:r>
          </a:p>
          <a:p>
            <a:pPr marL="0" indent="0">
              <a:buNone/>
            </a:pPr>
            <a:r>
              <a:rPr lang="en-GB" dirty="0">
                <a:solidFill>
                  <a:schemeClr val="accent5">
                    <a:lumMod val="75000"/>
                  </a:schemeClr>
                </a:solidFill>
                <a:latin typeface="Arial" panose="020B0604020202020204" pitchFamily="34" charset="0"/>
              </a:rPr>
              <a:t>📬</a:t>
            </a:r>
            <a:r>
              <a:rPr lang="en-GB" b="1" dirty="0">
                <a:solidFill>
                  <a:schemeClr val="accent5">
                    <a:lumMod val="75000"/>
                  </a:schemeClr>
                </a:solidFill>
                <a:latin typeface="Arial" panose="020B0604020202020204" pitchFamily="34" charset="0"/>
              </a:rPr>
              <a:t>Get in Touch</a:t>
            </a:r>
          </a:p>
          <a:p>
            <a:pPr marL="457200" lvl="1" indent="0">
              <a:buNone/>
            </a:pPr>
            <a:r>
              <a:rPr lang="en-GB" b="0" dirty="0">
                <a:solidFill>
                  <a:schemeClr val="accent5">
                    <a:lumMod val="75000"/>
                  </a:schemeClr>
                </a:solidFill>
                <a:latin typeface="Arial" panose="020B0604020202020204" pitchFamily="34" charset="0"/>
              </a:rPr>
              <a:t>Visit: </a:t>
            </a:r>
            <a:r>
              <a:rPr lang="en-GB" b="0" dirty="0">
                <a:solidFill>
                  <a:schemeClr val="accent5">
                    <a:lumMod val="75000"/>
                  </a:schemeClr>
                </a:solidFill>
                <a:latin typeface="Arial" panose="020B0604020202020204" pitchFamily="34" charset="0"/>
                <a:hlinkClick r:id="rId5">
                  <a:extLst>
                    <a:ext uri="{A12FA001-AC4F-418D-AE19-62706E023703}">
                      <ahyp:hlinkClr xmlns:ahyp="http://schemas.microsoft.com/office/drawing/2018/hyperlinkcolor" val="tx"/>
                    </a:ext>
                  </a:extLst>
                </a:hlinkClick>
              </a:rPr>
              <a:t>Kent.ac.uk/student-support</a:t>
            </a:r>
            <a:endParaRPr lang="en-GB" b="0" dirty="0">
              <a:solidFill>
                <a:schemeClr val="accent5">
                  <a:lumMod val="75000"/>
                </a:schemeClr>
              </a:solidFill>
              <a:latin typeface="Arial" panose="020B0604020202020204" pitchFamily="34" charset="0"/>
            </a:endParaRPr>
          </a:p>
          <a:p>
            <a:pPr lvl="1"/>
            <a:r>
              <a:rPr lang="en-GB" dirty="0">
                <a:solidFill>
                  <a:schemeClr val="accent5">
                    <a:lumMod val="75000"/>
                  </a:schemeClr>
                </a:solidFill>
              </a:rPr>
              <a:t>✉️ </a:t>
            </a:r>
            <a:r>
              <a:rPr lang="en-GB" b="0" dirty="0">
                <a:solidFill>
                  <a:schemeClr val="accent5">
                    <a:lumMod val="75000"/>
                  </a:schemeClr>
                </a:solidFill>
                <a:latin typeface="Arial" panose="020B0604020202020204" pitchFamily="34" charset="0"/>
              </a:rPr>
              <a:t>Email: </a:t>
            </a:r>
            <a:r>
              <a:rPr lang="en-GB" b="0" dirty="0">
                <a:solidFill>
                  <a:schemeClr val="accent5">
                    <a:lumMod val="75000"/>
                  </a:schemeClr>
                </a:solidFill>
                <a:latin typeface="Arial" panose="020B0604020202020204" pitchFamily="34" charset="0"/>
                <a:hlinkClick r:id="rId6">
                  <a:extLst>
                    <a:ext uri="{A12FA001-AC4F-418D-AE19-62706E023703}">
                      <ahyp:hlinkClr xmlns:ahyp="http://schemas.microsoft.com/office/drawing/2018/hyperlinkcolor" val="tx"/>
                    </a:ext>
                  </a:extLst>
                </a:hlinkClick>
              </a:rPr>
              <a:t>KentSSW@kent.ac.uk</a:t>
            </a:r>
            <a:endParaRPr lang="en-GB" sz="2000" dirty="0">
              <a:solidFill>
                <a:schemeClr val="accent5">
                  <a:lumMod val="75000"/>
                </a:schemeClr>
              </a:solidFill>
              <a:latin typeface="Arial" panose="020B0604020202020204" pitchFamily="34" charset="0"/>
            </a:endParaRPr>
          </a:p>
        </p:txBody>
      </p:sp>
    </p:spTree>
    <p:extLst>
      <p:ext uri="{BB962C8B-B14F-4D97-AF65-F5344CB8AC3E}">
        <p14:creationId xmlns:p14="http://schemas.microsoft.com/office/powerpoint/2010/main" val="3475034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3C3D6-80FD-CA43-113F-7D6C4C42B76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34EEC8-56D1-5D87-17B1-AA856FE38D42}"/>
              </a:ext>
            </a:extLst>
          </p:cNvPr>
          <p:cNvSpPr txBox="1">
            <a:spLocks/>
          </p:cNvSpPr>
          <p:nvPr/>
        </p:nvSpPr>
        <p:spPr>
          <a:xfrm>
            <a:off x="416459" y="1584357"/>
            <a:ext cx="6908860" cy="488950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accent5">
                    <a:lumMod val="75000"/>
                  </a:schemeClr>
                </a:solidFill>
              </a:rPr>
              <a:t>📚</a:t>
            </a:r>
            <a:r>
              <a:rPr lang="en-GB" b="1">
                <a:solidFill>
                  <a:schemeClr val="accent5">
                    <a:lumMod val="75000"/>
                  </a:schemeClr>
                </a:solidFill>
              </a:rPr>
              <a:t> Build Core Academic Skills</a:t>
            </a:r>
          </a:p>
          <a:p>
            <a:pPr lvl="1" algn="l"/>
            <a:r>
              <a:rPr lang="en-GB">
                <a:solidFill>
                  <a:schemeClr val="accent5">
                    <a:lumMod val="75000"/>
                  </a:schemeClr>
                </a:solidFill>
              </a:rPr>
              <a:t>🧠 Critical thinking, academic writing, referencing, time management, communication &amp; more.</a:t>
            </a:r>
          </a:p>
          <a:p>
            <a:pPr lvl="1" algn="l"/>
            <a:r>
              <a:rPr lang="en-GB">
                <a:solidFill>
                  <a:schemeClr val="accent5">
                    <a:lumMod val="75000"/>
                  </a:schemeClr>
                </a:solidFill>
              </a:rPr>
              <a:t>➗ Get support with Maths &amp; Stats for courses with quantitative elements.</a:t>
            </a:r>
          </a:p>
          <a:p>
            <a:pPr algn="l"/>
            <a:r>
              <a:rPr lang="en-GB" b="1">
                <a:solidFill>
                  <a:schemeClr val="accent5">
                    <a:lumMod val="75000"/>
                  </a:schemeClr>
                </a:solidFill>
              </a:rPr>
              <a:t> </a:t>
            </a:r>
            <a:r>
              <a:rPr lang="en-GB">
                <a:solidFill>
                  <a:schemeClr val="accent5">
                    <a:lumMod val="75000"/>
                  </a:schemeClr>
                </a:solidFill>
              </a:rPr>
              <a:t>🤝</a:t>
            </a:r>
            <a:r>
              <a:rPr lang="en-GB" b="1">
                <a:solidFill>
                  <a:schemeClr val="accent5">
                    <a:lumMod val="75000"/>
                  </a:schemeClr>
                </a:solidFill>
              </a:rPr>
              <a:t> Support for Every Student</a:t>
            </a:r>
          </a:p>
          <a:p>
            <a:pPr lvl="1" algn="l"/>
            <a:r>
              <a:rPr lang="en-GB">
                <a:solidFill>
                  <a:schemeClr val="accent5">
                    <a:lumMod val="75000"/>
                  </a:schemeClr>
                </a:solidFill>
              </a:rPr>
              <a:t>🎓 From Foundation to PhD – we're here for all students, whatever your background or experience.</a:t>
            </a:r>
          </a:p>
          <a:p>
            <a:pPr algn="l"/>
            <a:r>
              <a:rPr lang="en-GB" b="1">
                <a:solidFill>
                  <a:schemeClr val="accent5">
                    <a:lumMod val="75000"/>
                  </a:schemeClr>
                </a:solidFill>
              </a:rPr>
              <a:t>  </a:t>
            </a:r>
            <a:r>
              <a:rPr lang="en-GB">
                <a:solidFill>
                  <a:schemeClr val="accent5">
                    <a:lumMod val="75000"/>
                  </a:schemeClr>
                </a:solidFill>
              </a:rPr>
              <a:t>🔑 </a:t>
            </a:r>
            <a:r>
              <a:rPr lang="en-GB" b="1">
                <a:solidFill>
                  <a:schemeClr val="accent5">
                    <a:lumMod val="75000"/>
                  </a:schemeClr>
                </a:solidFill>
              </a:rPr>
              <a:t>How to Access Support</a:t>
            </a:r>
          </a:p>
          <a:p>
            <a:pPr lvl="1" algn="l"/>
            <a:r>
              <a:rPr lang="en-GB">
                <a:solidFill>
                  <a:schemeClr val="accent5">
                    <a:lumMod val="75000"/>
                  </a:schemeClr>
                </a:solidFill>
              </a:rPr>
              <a:t>👩‍🏫 1:1 appointments, skill-specific workshops, and online resources.</a:t>
            </a:r>
          </a:p>
          <a:p>
            <a:pPr lvl="1" algn="l"/>
            <a:r>
              <a:rPr lang="en-GB">
                <a:solidFill>
                  <a:schemeClr val="accent5">
                    <a:lumMod val="75000"/>
                  </a:schemeClr>
                </a:solidFill>
              </a:rPr>
              <a:t>👥 Peer support also available via Peer-Assisted Learning (PAL).</a:t>
            </a:r>
          </a:p>
          <a:p>
            <a:pPr algn="l"/>
            <a:r>
              <a:rPr lang="en-GB" b="1">
                <a:solidFill>
                  <a:schemeClr val="accent5">
                    <a:lumMod val="75000"/>
                  </a:schemeClr>
                </a:solidFill>
              </a:rPr>
              <a:t> </a:t>
            </a:r>
            <a:r>
              <a:rPr lang="en-GB">
                <a:solidFill>
                  <a:schemeClr val="accent5">
                    <a:lumMod val="75000"/>
                  </a:schemeClr>
                </a:solidFill>
              </a:rPr>
              <a:t>📅 </a:t>
            </a:r>
            <a:r>
              <a:rPr lang="en-GB" b="1">
                <a:solidFill>
                  <a:schemeClr val="accent5">
                    <a:lumMod val="75000"/>
                  </a:schemeClr>
                </a:solidFill>
              </a:rPr>
              <a:t>Top Tip: Stay Organised!</a:t>
            </a:r>
          </a:p>
          <a:p>
            <a:pPr lvl="1" algn="l"/>
            <a:r>
              <a:rPr lang="en-GB">
                <a:solidFill>
                  <a:schemeClr val="accent5">
                    <a:lumMod val="75000"/>
                  </a:schemeClr>
                </a:solidFill>
              </a:rPr>
              <a:t>📝 Free time planners available – get yours from the SAS team.</a:t>
            </a:r>
            <a:endParaRPr lang="en-GB" dirty="0">
              <a:solidFill>
                <a:schemeClr val="accent5">
                  <a:lumMod val="75000"/>
                </a:schemeClr>
              </a:solidFill>
            </a:endParaRPr>
          </a:p>
        </p:txBody>
      </p:sp>
      <p:sp>
        <p:nvSpPr>
          <p:cNvPr id="3" name="Title 2">
            <a:extLst>
              <a:ext uri="{FF2B5EF4-FFF2-40B4-BE49-F238E27FC236}">
                <a16:creationId xmlns:a16="http://schemas.microsoft.com/office/drawing/2014/main" id="{7FB96018-C858-7176-CDCC-F24D6BC814A6}"/>
              </a:ext>
            </a:extLst>
          </p:cNvPr>
          <p:cNvSpPr txBox="1">
            <a:spLocks/>
          </p:cNvSpPr>
          <p:nvPr/>
        </p:nvSpPr>
        <p:spPr>
          <a:xfrm>
            <a:off x="1064712" y="596385"/>
            <a:ext cx="9292452"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Skills for Academic Success</a:t>
            </a:r>
          </a:p>
        </p:txBody>
      </p:sp>
      <p:pic>
        <p:nvPicPr>
          <p:cNvPr id="4" name="Picture 3" descr="A qr code with black dots">
            <a:extLst>
              <a:ext uri="{FF2B5EF4-FFF2-40B4-BE49-F238E27FC236}">
                <a16:creationId xmlns:a16="http://schemas.microsoft.com/office/drawing/2014/main" id="{7024033C-72F9-D9AD-DA74-B94DA2A7A1BB}"/>
              </a:ext>
            </a:extLst>
          </p:cNvPr>
          <p:cNvPicPr>
            <a:picLocks noChangeAspect="1"/>
          </p:cNvPicPr>
          <p:nvPr/>
        </p:nvPicPr>
        <p:blipFill>
          <a:blip r:embed="rId2"/>
          <a:stretch>
            <a:fillRect/>
          </a:stretch>
        </p:blipFill>
        <p:spPr>
          <a:xfrm>
            <a:off x="9269180" y="337299"/>
            <a:ext cx="1171176" cy="1171176"/>
          </a:xfrm>
          <a:prstGeom prst="rect">
            <a:avLst/>
          </a:prstGeom>
        </p:spPr>
      </p:pic>
      <p:pic>
        <p:nvPicPr>
          <p:cNvPr id="5" name="Picture 4" descr="A group of people sitting at a desk">
            <a:extLst>
              <a:ext uri="{FF2B5EF4-FFF2-40B4-BE49-F238E27FC236}">
                <a16:creationId xmlns:a16="http://schemas.microsoft.com/office/drawing/2014/main" id="{999CA7DE-25A8-9230-F2B2-9EF952E7DC73}"/>
              </a:ext>
            </a:extLst>
          </p:cNvPr>
          <p:cNvPicPr>
            <a:picLocks noChangeAspect="1"/>
          </p:cNvPicPr>
          <p:nvPr/>
        </p:nvPicPr>
        <p:blipFill>
          <a:blip r:embed="rId3"/>
          <a:stretch>
            <a:fillRect/>
          </a:stretch>
        </p:blipFill>
        <p:spPr>
          <a:xfrm>
            <a:off x="7568430" y="1809641"/>
            <a:ext cx="4350799" cy="3001714"/>
          </a:xfrm>
          <a:prstGeom prst="rect">
            <a:avLst/>
          </a:prstGeom>
        </p:spPr>
      </p:pic>
      <p:sp>
        <p:nvSpPr>
          <p:cNvPr id="6" name="TextBox 5">
            <a:extLst>
              <a:ext uri="{FF2B5EF4-FFF2-40B4-BE49-F238E27FC236}">
                <a16:creationId xmlns:a16="http://schemas.microsoft.com/office/drawing/2014/main" id="{A3B30C7E-96E7-96FE-4809-E7A7E2C950A2}"/>
              </a:ext>
            </a:extLst>
          </p:cNvPr>
          <p:cNvSpPr txBox="1"/>
          <p:nvPr/>
        </p:nvSpPr>
        <p:spPr>
          <a:xfrm>
            <a:off x="7212831" y="5020697"/>
            <a:ext cx="4882713" cy="1354217"/>
          </a:xfrm>
          <a:prstGeom prst="rect">
            <a:avLst/>
          </a:prstGeom>
          <a:noFill/>
        </p:spPr>
        <p:txBody>
          <a:bodyPr wrap="square">
            <a:spAutoFit/>
          </a:bodyPr>
          <a:lstStyle/>
          <a:p>
            <a:pPr marL="0" indent="0">
              <a:buNone/>
            </a:pPr>
            <a:r>
              <a:rPr lang="en-GB" sz="1600" dirty="0">
                <a:solidFill>
                  <a:schemeClr val="accent5">
                    <a:lumMod val="75000"/>
                  </a:schemeClr>
                </a:solidFill>
                <a:latin typeface="Arial" panose="020B0604020202020204" pitchFamily="34" charset="0"/>
              </a:rPr>
              <a:t>📬</a:t>
            </a:r>
            <a:r>
              <a:rPr lang="en-GB" sz="1600" b="1" dirty="0">
                <a:solidFill>
                  <a:schemeClr val="accent5">
                    <a:lumMod val="75000"/>
                  </a:schemeClr>
                </a:solidFill>
                <a:latin typeface="Arial" panose="020B0604020202020204" pitchFamily="34" charset="0"/>
              </a:rPr>
              <a:t> Get in Touch</a:t>
            </a:r>
          </a:p>
          <a:p>
            <a:pPr lvl="1"/>
            <a:r>
              <a:rPr lang="en-GB" sz="1600" b="0" dirty="0">
                <a:solidFill>
                  <a:schemeClr val="accent5">
                    <a:lumMod val="75000"/>
                  </a:schemeClr>
                </a:solidFill>
                <a:latin typeface="Arial" panose="020B0604020202020204" pitchFamily="34" charset="0"/>
              </a:rPr>
              <a:t>Website: </a:t>
            </a:r>
            <a:r>
              <a:rPr lang="en-GB" sz="1600" b="0" dirty="0">
                <a:solidFill>
                  <a:schemeClr val="accent5">
                    <a:lumMod val="7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Skills for Academic Success (SAS)</a:t>
            </a:r>
            <a:endParaRPr lang="en-GB" sz="1600" b="0" dirty="0">
              <a:solidFill>
                <a:schemeClr val="accent5">
                  <a:lumMod val="75000"/>
                </a:schemeClr>
              </a:solidFill>
              <a:latin typeface="Arial" panose="020B0604020202020204" pitchFamily="34" charset="0"/>
            </a:endParaRPr>
          </a:p>
          <a:p>
            <a:pPr lvl="1"/>
            <a:r>
              <a:rPr lang="en-GB" sz="1600" b="0" dirty="0">
                <a:solidFill>
                  <a:schemeClr val="accent5">
                    <a:lumMod val="75000"/>
                  </a:schemeClr>
                </a:solidFill>
                <a:latin typeface="Arial" panose="020B0604020202020204" pitchFamily="34" charset="0"/>
              </a:rPr>
              <a:t>Book: </a:t>
            </a:r>
            <a:r>
              <a:rPr lang="en-GB" sz="1600" b="0" dirty="0">
                <a:solidFill>
                  <a:schemeClr val="accent5">
                    <a:lumMod val="75000"/>
                  </a:schemeClr>
                </a:solidFill>
                <a:latin typeface="Arial" panose="020B0604020202020204" pitchFamily="34" charset="0"/>
                <a:hlinkClick r:id="rId5">
                  <a:extLst>
                    <a:ext uri="{A12FA001-AC4F-418D-AE19-62706E023703}">
                      <ahyp:hlinkClr xmlns:ahyp="http://schemas.microsoft.com/office/drawing/2018/hyperlinkcolor" val="tx"/>
                    </a:ext>
                  </a:extLst>
                </a:hlinkClick>
              </a:rPr>
              <a:t>Book an Appointment with SAS</a:t>
            </a:r>
            <a:endParaRPr lang="en-GB" sz="1600" b="0" dirty="0">
              <a:solidFill>
                <a:schemeClr val="accent5">
                  <a:lumMod val="75000"/>
                </a:schemeClr>
              </a:solidFill>
              <a:latin typeface="Arial" panose="020B0604020202020204" pitchFamily="34" charset="0"/>
            </a:endParaRPr>
          </a:p>
          <a:p>
            <a:pPr lvl="1"/>
            <a:r>
              <a:rPr lang="en-GB" sz="1600" b="0" dirty="0">
                <a:solidFill>
                  <a:schemeClr val="accent5">
                    <a:lumMod val="75000"/>
                  </a:schemeClr>
                </a:solidFill>
                <a:latin typeface="Arial" panose="020B0604020202020204" pitchFamily="34" charset="0"/>
              </a:rPr>
              <a:t>Email: </a:t>
            </a:r>
            <a:r>
              <a:rPr lang="en-GB" sz="1600" b="0" dirty="0">
                <a:solidFill>
                  <a:schemeClr val="accent5">
                    <a:lumMod val="75000"/>
                  </a:schemeClr>
                </a:solidFill>
                <a:latin typeface="Arial" panose="020B0604020202020204" pitchFamily="34" charset="0"/>
                <a:hlinkClick r:id="rId6">
                  <a:extLst>
                    <a:ext uri="{A12FA001-AC4F-418D-AE19-62706E023703}">
                      <ahyp:hlinkClr xmlns:ahyp="http://schemas.microsoft.com/office/drawing/2018/hyperlinkcolor" val="tx"/>
                    </a:ext>
                  </a:extLst>
                </a:hlinkClick>
              </a:rPr>
              <a:t>Sas@kent.ac.uk</a:t>
            </a:r>
            <a:endParaRPr lang="en-GB" sz="1600" b="0" dirty="0">
              <a:solidFill>
                <a:schemeClr val="accent5">
                  <a:lumMod val="75000"/>
                </a:schemeClr>
              </a:solidFill>
              <a:latin typeface="Arial" panose="020B0604020202020204" pitchFamily="34" charset="0"/>
            </a:endParaRPr>
          </a:p>
          <a:p>
            <a:pPr lvl="1"/>
            <a:r>
              <a:rPr lang="en-GB" sz="1600" b="0" dirty="0">
                <a:solidFill>
                  <a:schemeClr val="accent5">
                    <a:lumMod val="75000"/>
                  </a:schemeClr>
                </a:solidFill>
                <a:latin typeface="Arial" panose="020B0604020202020204" pitchFamily="34" charset="0"/>
                <a:hlinkClick r:id="rId7">
                  <a:extLst>
                    <a:ext uri="{A12FA001-AC4F-418D-AE19-62706E023703}">
                      <ahyp:hlinkClr xmlns:ahyp="http://schemas.microsoft.com/office/drawing/2018/hyperlinkcolor" val="tx"/>
                    </a:ext>
                  </a:extLst>
                </a:hlinkClick>
              </a:rPr>
              <a:t>Peer-Assisted Learning – What is PAL?</a:t>
            </a:r>
            <a:endParaRPr lang="en-GB" sz="1600" b="0" dirty="0">
              <a:solidFill>
                <a:schemeClr val="accent5">
                  <a:lumMod val="75000"/>
                </a:schemeClr>
              </a:solidFill>
              <a:latin typeface="Arial" panose="020B0604020202020204" pitchFamily="34" charset="0"/>
            </a:endParaRPr>
          </a:p>
        </p:txBody>
      </p:sp>
    </p:spTree>
    <p:extLst>
      <p:ext uri="{BB962C8B-B14F-4D97-AF65-F5344CB8AC3E}">
        <p14:creationId xmlns:p14="http://schemas.microsoft.com/office/powerpoint/2010/main" val="2959500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7DB2E-8615-0415-FAC3-69B84EF3BC4A}"/>
            </a:ext>
          </a:extLst>
        </p:cNvPr>
        <p:cNvGrpSpPr/>
        <p:nvPr/>
      </p:nvGrpSpPr>
      <p:grpSpPr>
        <a:xfrm>
          <a:off x="0" y="0"/>
          <a:ext cx="0" cy="0"/>
          <a:chOff x="0" y="0"/>
          <a:chExt cx="0" cy="0"/>
        </a:xfrm>
      </p:grpSpPr>
      <p:pic>
        <p:nvPicPr>
          <p:cNvPr id="2" name="Picture 1" descr="A qr code with dots">
            <a:extLst>
              <a:ext uri="{FF2B5EF4-FFF2-40B4-BE49-F238E27FC236}">
                <a16:creationId xmlns:a16="http://schemas.microsoft.com/office/drawing/2014/main" id="{F8B1BA6E-5F3C-40E3-52AD-41CC8E962F1A}"/>
              </a:ext>
            </a:extLst>
          </p:cNvPr>
          <p:cNvPicPr>
            <a:picLocks noChangeAspect="1"/>
          </p:cNvPicPr>
          <p:nvPr/>
        </p:nvPicPr>
        <p:blipFill>
          <a:blip r:embed="rId2"/>
          <a:stretch>
            <a:fillRect/>
          </a:stretch>
        </p:blipFill>
        <p:spPr>
          <a:xfrm>
            <a:off x="92453" y="5651811"/>
            <a:ext cx="1171176" cy="1171176"/>
          </a:xfrm>
          <a:prstGeom prst="rect">
            <a:avLst/>
          </a:prstGeom>
        </p:spPr>
      </p:pic>
      <p:sp>
        <p:nvSpPr>
          <p:cNvPr id="3" name="Content Placeholder 1">
            <a:extLst>
              <a:ext uri="{FF2B5EF4-FFF2-40B4-BE49-F238E27FC236}">
                <a16:creationId xmlns:a16="http://schemas.microsoft.com/office/drawing/2014/main" id="{E1B33784-1F20-B6B0-1CED-13EE8F963E13}"/>
              </a:ext>
            </a:extLst>
          </p:cNvPr>
          <p:cNvSpPr txBox="1">
            <a:spLocks/>
          </p:cNvSpPr>
          <p:nvPr/>
        </p:nvSpPr>
        <p:spPr>
          <a:xfrm>
            <a:off x="6527893" y="1484452"/>
            <a:ext cx="5529357" cy="5182565"/>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a:solidFill>
                  <a:schemeClr val="accent5">
                    <a:lumMod val="75000"/>
                  </a:schemeClr>
                </a:solidFill>
              </a:rPr>
              <a:t>  </a:t>
            </a:r>
            <a:r>
              <a:rPr lang="en-GB">
                <a:solidFill>
                  <a:schemeClr val="accent5">
                    <a:lumMod val="75000"/>
                  </a:schemeClr>
                </a:solidFill>
              </a:rPr>
              <a:t>📖 </a:t>
            </a:r>
            <a:r>
              <a:rPr lang="en-GB" b="1">
                <a:solidFill>
                  <a:schemeClr val="accent5">
                    <a:lumMod val="75000"/>
                  </a:schemeClr>
                </a:solidFill>
              </a:rPr>
              <a:t>Access Resources for Free</a:t>
            </a:r>
          </a:p>
          <a:p>
            <a:pPr lvl="1" algn="l"/>
            <a:r>
              <a:rPr lang="en-GB">
                <a:solidFill>
                  <a:schemeClr val="accent5">
                    <a:lumMod val="75000"/>
                  </a:schemeClr>
                </a:solidFill>
              </a:rPr>
              <a:t>Millions of books, e-resources, journals &amp; films – borrow, don’t buy.</a:t>
            </a:r>
          </a:p>
          <a:p>
            <a:pPr algn="l"/>
            <a:r>
              <a:rPr lang="en-GB" b="1">
                <a:solidFill>
                  <a:schemeClr val="accent5">
                    <a:lumMod val="75000"/>
                  </a:schemeClr>
                </a:solidFill>
              </a:rPr>
              <a:t> </a:t>
            </a:r>
            <a:r>
              <a:rPr lang="en-GB">
                <a:solidFill>
                  <a:schemeClr val="accent5">
                    <a:lumMod val="75000"/>
                  </a:schemeClr>
                </a:solidFill>
              </a:rPr>
              <a:t>💻</a:t>
            </a:r>
            <a:r>
              <a:rPr lang="en-GB" b="1">
                <a:solidFill>
                  <a:schemeClr val="accent5">
                    <a:lumMod val="75000"/>
                  </a:schemeClr>
                </a:solidFill>
              </a:rPr>
              <a:t> Explore the Digital Library</a:t>
            </a:r>
          </a:p>
          <a:p>
            <a:pPr lvl="1" algn="l"/>
            <a:r>
              <a:rPr lang="en-GB">
                <a:solidFill>
                  <a:schemeClr val="accent5">
                    <a:lumMod val="75000"/>
                  </a:schemeClr>
                </a:solidFill>
              </a:rPr>
              <a:t>E-books, databases, film streaming &amp; more – available anytime, anywhere.</a:t>
            </a:r>
          </a:p>
          <a:p>
            <a:pPr algn="l"/>
            <a:r>
              <a:rPr lang="en-GB" b="1">
                <a:solidFill>
                  <a:schemeClr val="accent5">
                    <a:lumMod val="75000"/>
                  </a:schemeClr>
                </a:solidFill>
              </a:rPr>
              <a:t> </a:t>
            </a:r>
            <a:r>
              <a:rPr lang="en-GB">
                <a:solidFill>
                  <a:schemeClr val="accent5">
                    <a:lumMod val="75000"/>
                  </a:schemeClr>
                </a:solidFill>
              </a:rPr>
              <a:t>🔎</a:t>
            </a:r>
            <a:r>
              <a:rPr lang="en-GB" b="1">
                <a:solidFill>
                  <a:schemeClr val="accent5">
                    <a:lumMod val="75000"/>
                  </a:schemeClr>
                </a:solidFill>
              </a:rPr>
              <a:t> Boost Your Research Skills</a:t>
            </a:r>
          </a:p>
          <a:p>
            <a:pPr lvl="1" algn="l"/>
            <a:r>
              <a:rPr lang="en-GB">
                <a:solidFill>
                  <a:schemeClr val="accent5">
                    <a:lumMod val="75000"/>
                  </a:schemeClr>
                </a:solidFill>
              </a:rPr>
              <a:t>Learn how to find, evaluate &amp; use information effectively.</a:t>
            </a:r>
          </a:p>
          <a:p>
            <a:pPr algn="l"/>
            <a:r>
              <a:rPr lang="en-GB" b="1">
                <a:solidFill>
                  <a:schemeClr val="accent5">
                    <a:lumMod val="75000"/>
                  </a:schemeClr>
                </a:solidFill>
              </a:rPr>
              <a:t>  </a:t>
            </a:r>
            <a:r>
              <a:rPr lang="en-GB">
                <a:solidFill>
                  <a:schemeClr val="accent5">
                    <a:lumMod val="75000"/>
                  </a:schemeClr>
                </a:solidFill>
              </a:rPr>
              <a:t>👩‍🏫</a:t>
            </a:r>
            <a:r>
              <a:rPr lang="en-GB" b="1">
                <a:solidFill>
                  <a:schemeClr val="accent5">
                    <a:lumMod val="75000"/>
                  </a:schemeClr>
                </a:solidFill>
              </a:rPr>
              <a:t>Subject Librarians</a:t>
            </a:r>
          </a:p>
          <a:p>
            <a:pPr lvl="1" algn="l"/>
            <a:r>
              <a:rPr lang="en-GB">
                <a:solidFill>
                  <a:schemeClr val="accent5">
                    <a:lumMod val="75000"/>
                  </a:schemeClr>
                </a:solidFill>
              </a:rPr>
              <a:t>Get expert, tailored support for your subject area.</a:t>
            </a:r>
          </a:p>
          <a:p>
            <a:pPr algn="l"/>
            <a:r>
              <a:rPr lang="en-GB" b="1">
                <a:solidFill>
                  <a:schemeClr val="accent5">
                    <a:lumMod val="75000"/>
                  </a:schemeClr>
                </a:solidFill>
              </a:rPr>
              <a:t>  </a:t>
            </a:r>
            <a:r>
              <a:rPr lang="en-GB">
                <a:solidFill>
                  <a:schemeClr val="accent5">
                    <a:lumMod val="75000"/>
                  </a:schemeClr>
                </a:solidFill>
              </a:rPr>
              <a:t>🪑</a:t>
            </a:r>
            <a:r>
              <a:rPr lang="en-GB" b="1">
                <a:solidFill>
                  <a:schemeClr val="accent5">
                    <a:lumMod val="75000"/>
                  </a:schemeClr>
                </a:solidFill>
              </a:rPr>
              <a:t>Spaces That Suit You</a:t>
            </a:r>
          </a:p>
          <a:p>
            <a:pPr lvl="1" algn="l"/>
            <a:r>
              <a:rPr lang="en-GB">
                <a:solidFill>
                  <a:schemeClr val="accent5">
                    <a:lumMod val="75000"/>
                  </a:schemeClr>
                </a:solidFill>
              </a:rPr>
              <a:t>From silent desks to group rooms – study your way.</a:t>
            </a:r>
          </a:p>
          <a:p>
            <a:pPr algn="l"/>
            <a:r>
              <a:rPr lang="en-GB" b="1">
                <a:solidFill>
                  <a:schemeClr val="accent5">
                    <a:lumMod val="75000"/>
                  </a:schemeClr>
                </a:solidFill>
              </a:rPr>
              <a:t>  </a:t>
            </a:r>
            <a:r>
              <a:rPr lang="en-GB">
                <a:solidFill>
                  <a:schemeClr val="accent5">
                    <a:lumMod val="75000"/>
                  </a:schemeClr>
                </a:solidFill>
              </a:rPr>
              <a:t>💜 </a:t>
            </a:r>
            <a:r>
              <a:rPr lang="en-GB" b="1">
                <a:solidFill>
                  <a:schemeClr val="accent5">
                    <a:lumMod val="75000"/>
                  </a:schemeClr>
                </a:solidFill>
              </a:rPr>
              <a:t>Supporting Your Wellbeing</a:t>
            </a:r>
          </a:p>
          <a:p>
            <a:pPr lvl="1" algn="l"/>
            <a:r>
              <a:rPr lang="en-GB">
                <a:solidFill>
                  <a:schemeClr val="accent5">
                    <a:lumMod val="75000"/>
                  </a:schemeClr>
                </a:solidFill>
              </a:rPr>
              <a:t>Relax with our Love to Read collection, events &amp; exhibitions.</a:t>
            </a:r>
            <a:endParaRPr lang="en-GB" dirty="0">
              <a:solidFill>
                <a:schemeClr val="accent5">
                  <a:lumMod val="75000"/>
                </a:schemeClr>
              </a:solidFill>
            </a:endParaRPr>
          </a:p>
        </p:txBody>
      </p:sp>
      <p:sp>
        <p:nvSpPr>
          <p:cNvPr id="4" name="Title 2">
            <a:extLst>
              <a:ext uri="{FF2B5EF4-FFF2-40B4-BE49-F238E27FC236}">
                <a16:creationId xmlns:a16="http://schemas.microsoft.com/office/drawing/2014/main" id="{D2A7F9EF-509D-FB30-C079-85988BC2680F}"/>
              </a:ext>
            </a:extLst>
          </p:cNvPr>
          <p:cNvSpPr txBox="1">
            <a:spLocks/>
          </p:cNvSpPr>
          <p:nvPr/>
        </p:nvSpPr>
        <p:spPr>
          <a:xfrm>
            <a:off x="1064712" y="596385"/>
            <a:ext cx="9292452"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Library Services</a:t>
            </a:r>
          </a:p>
        </p:txBody>
      </p:sp>
      <p:pic>
        <p:nvPicPr>
          <p:cNvPr id="5" name="Picture 4" descr="Templeman library">
            <a:extLst>
              <a:ext uri="{FF2B5EF4-FFF2-40B4-BE49-F238E27FC236}">
                <a16:creationId xmlns:a16="http://schemas.microsoft.com/office/drawing/2014/main" id="{1A285B72-4092-1E93-CA1E-D20D26900204}"/>
              </a:ext>
            </a:extLst>
          </p:cNvPr>
          <p:cNvPicPr>
            <a:picLocks noChangeAspect="1"/>
          </p:cNvPicPr>
          <p:nvPr/>
        </p:nvPicPr>
        <p:blipFill>
          <a:blip r:embed="rId3"/>
          <a:stretch>
            <a:fillRect/>
          </a:stretch>
        </p:blipFill>
        <p:spPr>
          <a:xfrm>
            <a:off x="134750" y="1357321"/>
            <a:ext cx="6279837" cy="4186558"/>
          </a:xfrm>
          <a:prstGeom prst="rect">
            <a:avLst/>
          </a:prstGeom>
        </p:spPr>
      </p:pic>
      <p:sp>
        <p:nvSpPr>
          <p:cNvPr id="6" name="TextBox 5">
            <a:extLst>
              <a:ext uri="{FF2B5EF4-FFF2-40B4-BE49-F238E27FC236}">
                <a16:creationId xmlns:a16="http://schemas.microsoft.com/office/drawing/2014/main" id="{424CA0CD-352D-1E53-8E49-863B9A0944B0}"/>
              </a:ext>
            </a:extLst>
          </p:cNvPr>
          <p:cNvSpPr txBox="1"/>
          <p:nvPr/>
        </p:nvSpPr>
        <p:spPr>
          <a:xfrm>
            <a:off x="1263629" y="5651810"/>
            <a:ext cx="4832371" cy="1169551"/>
          </a:xfrm>
          <a:prstGeom prst="rect">
            <a:avLst/>
          </a:prstGeom>
          <a:noFill/>
        </p:spPr>
        <p:txBody>
          <a:bodyPr wrap="square">
            <a:spAutoFit/>
          </a:bodyPr>
          <a:lstStyle/>
          <a:p>
            <a:pPr marL="0" indent="0">
              <a:buNone/>
            </a:pPr>
            <a:r>
              <a:rPr lang="en-GB" sz="1400" b="1" dirty="0">
                <a:solidFill>
                  <a:schemeClr val="accent5">
                    <a:lumMod val="75000"/>
                  </a:schemeClr>
                </a:solidFill>
                <a:latin typeface="Arial" panose="020B0604020202020204" pitchFamily="34" charset="0"/>
              </a:rPr>
              <a:t>Find Out More</a:t>
            </a:r>
          </a:p>
          <a:p>
            <a:pPr marL="457200" lvl="1" indent="0">
              <a:buNone/>
            </a:pPr>
            <a:r>
              <a:rPr lang="en-GB" sz="1400" b="0" dirty="0">
                <a:solidFill>
                  <a:schemeClr val="accent5">
                    <a:lumMod val="75000"/>
                  </a:schemeClr>
                </a:solidFill>
                <a:latin typeface="Arial" panose="020B0604020202020204" pitchFamily="34" charset="0"/>
              </a:rPr>
              <a:t>Webpage: </a:t>
            </a:r>
            <a:r>
              <a:rPr lang="en-GB" sz="1400" b="0" dirty="0">
                <a:solidFill>
                  <a:schemeClr val="accent5">
                    <a:lumMod val="7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Library Services</a:t>
            </a:r>
            <a:endParaRPr lang="en-GB" sz="1400" b="0" dirty="0">
              <a:solidFill>
                <a:schemeClr val="accent5">
                  <a:lumMod val="75000"/>
                </a:schemeClr>
              </a:solidFill>
              <a:latin typeface="Arial" panose="020B0604020202020204" pitchFamily="34" charset="0"/>
            </a:endParaRPr>
          </a:p>
          <a:p>
            <a:pPr marL="457200" lvl="1" indent="0">
              <a:buNone/>
            </a:pPr>
            <a:r>
              <a:rPr lang="en-GB" sz="1400" b="0" dirty="0">
                <a:solidFill>
                  <a:schemeClr val="accent5">
                    <a:lumMod val="75000"/>
                  </a:schemeClr>
                </a:solidFill>
                <a:latin typeface="Arial" panose="020B0604020202020204" pitchFamily="34" charset="0"/>
                <a:hlinkClick r:id="rId5">
                  <a:extLst>
                    <a:ext uri="{A12FA001-AC4F-418D-AE19-62706E023703}">
                      <ahyp:hlinkClr xmlns:ahyp="http://schemas.microsoft.com/office/drawing/2018/hyperlinkcolor" val="tx"/>
                    </a:ext>
                  </a:extLst>
                </a:hlinkClick>
              </a:rPr>
              <a:t>Meet your Librarian</a:t>
            </a:r>
            <a:endParaRPr lang="en-GB" sz="1400" b="0" dirty="0">
              <a:solidFill>
                <a:schemeClr val="accent5">
                  <a:lumMod val="75000"/>
                </a:schemeClr>
              </a:solidFill>
              <a:latin typeface="Arial" panose="020B0604020202020204" pitchFamily="34" charset="0"/>
            </a:endParaRPr>
          </a:p>
          <a:p>
            <a:pPr marL="457200" lvl="1" indent="0">
              <a:buNone/>
            </a:pPr>
            <a:r>
              <a:rPr lang="en-GB" sz="1400" b="0" dirty="0">
                <a:solidFill>
                  <a:schemeClr val="accent5">
                    <a:lumMod val="75000"/>
                  </a:schemeClr>
                </a:solidFill>
                <a:latin typeface="Arial" panose="020B0604020202020204" pitchFamily="34" charset="0"/>
              </a:rPr>
              <a:t>Moodle: </a:t>
            </a:r>
            <a:r>
              <a:rPr lang="en-GB" sz="1400" b="0" dirty="0">
                <a:solidFill>
                  <a:schemeClr val="accent5">
                    <a:lumMod val="75000"/>
                  </a:schemeClr>
                </a:solidFill>
                <a:latin typeface="Arial" panose="020B0604020202020204" pitchFamily="34" charset="0"/>
                <a:hlinkClick r:id="rId6">
                  <a:extLst>
                    <a:ext uri="{A12FA001-AC4F-418D-AE19-62706E023703}">
                      <ahyp:hlinkClr xmlns:ahyp="http://schemas.microsoft.com/office/drawing/2018/hyperlinkcolor" val="tx"/>
                    </a:ext>
                  </a:extLst>
                </a:hlinkClick>
              </a:rPr>
              <a:t>Module: Library e-induction | 2025</a:t>
            </a:r>
            <a:endParaRPr lang="en-GB" sz="1400" dirty="0">
              <a:solidFill>
                <a:schemeClr val="accent5">
                  <a:lumMod val="75000"/>
                </a:schemeClr>
              </a:solidFill>
              <a:latin typeface="Arial" panose="020B0604020202020204" pitchFamily="34" charset="0"/>
            </a:endParaRPr>
          </a:p>
          <a:p>
            <a:pPr marL="457200" lvl="1" indent="0">
              <a:buNone/>
            </a:pPr>
            <a:r>
              <a:rPr lang="en-GB" sz="1400" b="0" dirty="0">
                <a:solidFill>
                  <a:schemeClr val="accent5">
                    <a:lumMod val="75000"/>
                  </a:schemeClr>
                </a:solidFill>
                <a:latin typeface="Arial" panose="020B0604020202020204" pitchFamily="34" charset="0"/>
              </a:rPr>
              <a:t>Email: </a:t>
            </a:r>
            <a:r>
              <a:rPr lang="en-GB" sz="1400" b="0" dirty="0">
                <a:solidFill>
                  <a:schemeClr val="accent5">
                    <a:lumMod val="75000"/>
                  </a:schemeClr>
                </a:solidFill>
                <a:latin typeface="Arial" panose="020B0604020202020204" pitchFamily="34" charset="0"/>
                <a:hlinkClick r:id="rId7">
                  <a:extLst>
                    <a:ext uri="{A12FA001-AC4F-418D-AE19-62706E023703}">
                      <ahyp:hlinkClr xmlns:ahyp="http://schemas.microsoft.com/office/drawing/2018/hyperlinkcolor" val="tx"/>
                    </a:ext>
                  </a:extLst>
                </a:hlinkClick>
              </a:rPr>
              <a:t>AcademicLibrary@kent.ac.uk</a:t>
            </a:r>
            <a:endParaRPr lang="en-GB" sz="1400" b="0" dirty="0">
              <a:solidFill>
                <a:schemeClr val="accent5">
                  <a:lumMod val="75000"/>
                </a:schemeClr>
              </a:solidFill>
              <a:latin typeface="Arial" panose="020B0604020202020204" pitchFamily="34" charset="0"/>
            </a:endParaRPr>
          </a:p>
        </p:txBody>
      </p:sp>
    </p:spTree>
    <p:extLst>
      <p:ext uri="{BB962C8B-B14F-4D97-AF65-F5344CB8AC3E}">
        <p14:creationId xmlns:p14="http://schemas.microsoft.com/office/powerpoint/2010/main" val="3136786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7CE58-6BC4-7D39-B9D6-10D7277F9A6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1E3FD7-525C-2095-86E3-3FBBFD9A4F61}"/>
              </a:ext>
            </a:extLst>
          </p:cNvPr>
          <p:cNvSpPr txBox="1">
            <a:spLocks/>
          </p:cNvSpPr>
          <p:nvPr/>
        </p:nvSpPr>
        <p:spPr>
          <a:xfrm>
            <a:off x="280556" y="1420840"/>
            <a:ext cx="7123134" cy="511141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solidFill>
                  <a:schemeClr val="accent5">
                    <a:lumMod val="75000"/>
                  </a:schemeClr>
                </a:solidFill>
                <a:latin typeface="Arial" panose="020B0604020202020204" pitchFamily="34" charset="0"/>
              </a:rPr>
              <a:t>💻 IT Services – What You Need to Know from Day One</a:t>
            </a:r>
          </a:p>
          <a:p>
            <a:pPr algn="l"/>
            <a:r>
              <a:rPr lang="en-GB" sz="1600" dirty="0">
                <a:solidFill>
                  <a:schemeClr val="accent5">
                    <a:lumMod val="75000"/>
                  </a:schemeClr>
                </a:solidFill>
                <a:latin typeface="Arial" panose="020B0604020202020204" pitchFamily="34" charset="0"/>
              </a:rPr>
              <a:t>📱 </a:t>
            </a:r>
            <a:r>
              <a:rPr lang="en-GB" sz="1600" b="1" dirty="0">
                <a:solidFill>
                  <a:schemeClr val="accent5">
                    <a:lumMod val="75000"/>
                  </a:schemeClr>
                </a:solidFill>
                <a:latin typeface="Arial" panose="020B0604020202020204" pitchFamily="34" charset="0"/>
              </a:rPr>
              <a:t>Scan the QR</a:t>
            </a:r>
            <a:r>
              <a:rPr lang="en-GB" sz="1600" dirty="0">
                <a:solidFill>
                  <a:schemeClr val="accent5">
                    <a:lumMod val="75000"/>
                  </a:schemeClr>
                </a:solidFill>
                <a:latin typeface="Arial" panose="020B0604020202020204" pitchFamily="34" charset="0"/>
              </a:rPr>
              <a:t> for your go-to guide to digital tools &amp; services supporting your studies.</a:t>
            </a:r>
          </a:p>
          <a:p>
            <a:pPr algn="l"/>
            <a:r>
              <a:rPr lang="en-GB" sz="1600" b="1" dirty="0">
                <a:solidFill>
                  <a:schemeClr val="accent5">
                    <a:lumMod val="75000"/>
                  </a:schemeClr>
                </a:solidFill>
                <a:latin typeface="Arial" panose="020B0604020202020204" pitchFamily="34" charset="0"/>
              </a:rPr>
              <a:t>🔐 Activate your IT Account &amp; Get Connected</a:t>
            </a:r>
            <a:br>
              <a:rPr lang="en-GB" sz="1600" dirty="0">
                <a:solidFill>
                  <a:schemeClr val="accent5">
                    <a:lumMod val="75000"/>
                  </a:schemeClr>
                </a:solidFill>
                <a:latin typeface="Arial" panose="020B0604020202020204" pitchFamily="34" charset="0"/>
              </a:rPr>
            </a:br>
            <a:r>
              <a:rPr lang="en-GB" sz="1600" dirty="0">
                <a:solidFill>
                  <a:schemeClr val="accent5">
                    <a:lumMod val="75000"/>
                  </a:schemeClr>
                </a:solidFill>
                <a:latin typeface="Arial" panose="020B0604020202020204" pitchFamily="34" charset="0"/>
              </a:rPr>
              <a:t>Activate your Kent IT account as soon as you’re enrolled.</a:t>
            </a:r>
            <a:br>
              <a:rPr lang="en-GB" sz="1600" dirty="0">
                <a:solidFill>
                  <a:schemeClr val="accent5">
                    <a:lumMod val="75000"/>
                  </a:schemeClr>
                </a:solidFill>
                <a:latin typeface="Arial" panose="020B0604020202020204" pitchFamily="34" charset="0"/>
              </a:rPr>
            </a:br>
            <a:r>
              <a:rPr lang="en-GB" sz="1600" dirty="0">
                <a:solidFill>
                  <a:schemeClr val="accent5">
                    <a:lumMod val="75000"/>
                  </a:schemeClr>
                </a:solidFill>
                <a:latin typeface="Arial" panose="020B0604020202020204" pitchFamily="34" charset="0"/>
              </a:rPr>
              <a:t>📶 Set up </a:t>
            </a:r>
            <a:r>
              <a:rPr lang="en-GB" sz="1600" b="1" dirty="0" err="1">
                <a:solidFill>
                  <a:schemeClr val="accent5">
                    <a:lumMod val="75000"/>
                  </a:schemeClr>
                </a:solidFill>
                <a:latin typeface="Arial" panose="020B0604020202020204" pitchFamily="34" charset="0"/>
              </a:rPr>
              <a:t>Eduroam</a:t>
            </a:r>
            <a:r>
              <a:rPr lang="en-GB" sz="1600" b="1" dirty="0">
                <a:solidFill>
                  <a:schemeClr val="accent5">
                    <a:lumMod val="75000"/>
                  </a:schemeClr>
                </a:solidFill>
                <a:latin typeface="Arial" panose="020B0604020202020204" pitchFamily="34" charset="0"/>
              </a:rPr>
              <a:t> Wi-Fi</a:t>
            </a:r>
            <a:r>
              <a:rPr lang="en-GB" sz="1600" dirty="0">
                <a:solidFill>
                  <a:schemeClr val="accent5">
                    <a:lumMod val="75000"/>
                  </a:schemeClr>
                </a:solidFill>
                <a:latin typeface="Arial" panose="020B0604020202020204" pitchFamily="34" charset="0"/>
              </a:rPr>
              <a:t> for free, secure campus access.</a:t>
            </a:r>
            <a:br>
              <a:rPr lang="en-GB" sz="1600" dirty="0">
                <a:solidFill>
                  <a:schemeClr val="accent5">
                    <a:lumMod val="75000"/>
                  </a:schemeClr>
                </a:solidFill>
                <a:latin typeface="Arial" panose="020B0604020202020204" pitchFamily="34" charset="0"/>
              </a:rPr>
            </a:br>
            <a:r>
              <a:rPr lang="en-GB" sz="1600" dirty="0">
                <a:solidFill>
                  <a:schemeClr val="accent5">
                    <a:lumMod val="75000"/>
                  </a:schemeClr>
                </a:solidFill>
                <a:latin typeface="Arial" panose="020B0604020202020204" pitchFamily="34" charset="0"/>
              </a:rPr>
              <a:t>💡 </a:t>
            </a:r>
            <a:r>
              <a:rPr lang="en-GB" sz="1600" i="1" dirty="0">
                <a:solidFill>
                  <a:schemeClr val="accent5">
                    <a:lumMod val="75000"/>
                  </a:schemeClr>
                </a:solidFill>
                <a:latin typeface="Arial" panose="020B0604020202020204" pitchFamily="34" charset="0"/>
              </a:rPr>
              <a:t>Top tip: Do this during Welcome Week so you’re ready from day one.</a:t>
            </a:r>
            <a:endParaRPr lang="en-GB" sz="1600" dirty="0">
              <a:solidFill>
                <a:schemeClr val="accent5">
                  <a:lumMod val="75000"/>
                </a:schemeClr>
              </a:solidFill>
              <a:latin typeface="Arial" panose="020B0604020202020204" pitchFamily="34" charset="0"/>
            </a:endParaRPr>
          </a:p>
          <a:p>
            <a:pPr algn="l"/>
            <a:r>
              <a:rPr lang="en-GB" sz="1600" b="1" dirty="0">
                <a:solidFill>
                  <a:schemeClr val="accent5">
                    <a:lumMod val="75000"/>
                  </a:schemeClr>
                </a:solidFill>
                <a:latin typeface="Arial" panose="020B0604020202020204" pitchFamily="34" charset="0"/>
              </a:rPr>
              <a:t>🆓 Free Software &amp; Tools</a:t>
            </a:r>
            <a:br>
              <a:rPr lang="en-GB" sz="1600" dirty="0">
                <a:solidFill>
                  <a:schemeClr val="accent5">
                    <a:lumMod val="75000"/>
                  </a:schemeClr>
                </a:solidFill>
                <a:latin typeface="Arial" panose="020B0604020202020204" pitchFamily="34" charset="0"/>
              </a:rPr>
            </a:br>
            <a:r>
              <a:rPr lang="en-GB" sz="1600" dirty="0">
                <a:solidFill>
                  <a:schemeClr val="accent5">
                    <a:lumMod val="75000"/>
                  </a:schemeClr>
                </a:solidFill>
                <a:latin typeface="Arial" panose="020B0604020202020204" pitchFamily="34" charset="0"/>
              </a:rPr>
              <a:t>Download </a:t>
            </a:r>
            <a:r>
              <a:rPr lang="en-GB" sz="1600" b="1" dirty="0">
                <a:solidFill>
                  <a:schemeClr val="accent5">
                    <a:lumMod val="75000"/>
                  </a:schemeClr>
                </a:solidFill>
                <a:latin typeface="Arial" panose="020B0604020202020204" pitchFamily="34" charset="0"/>
              </a:rPr>
              <a:t>Microsoft 365</a:t>
            </a:r>
            <a:r>
              <a:rPr lang="en-GB" sz="1600" dirty="0">
                <a:solidFill>
                  <a:schemeClr val="accent5">
                    <a:lumMod val="75000"/>
                  </a:schemeClr>
                </a:solidFill>
                <a:latin typeface="Arial" panose="020B0604020202020204" pitchFamily="34" charset="0"/>
              </a:rPr>
              <a:t>, use </a:t>
            </a:r>
            <a:r>
              <a:rPr lang="en-GB" sz="1600" b="1" dirty="0">
                <a:solidFill>
                  <a:schemeClr val="accent5">
                    <a:lumMod val="75000"/>
                  </a:schemeClr>
                </a:solidFill>
                <a:latin typeface="Arial" panose="020B0604020202020204" pitchFamily="34" charset="0"/>
              </a:rPr>
              <a:t>OneDrive</a:t>
            </a:r>
            <a:r>
              <a:rPr lang="en-GB" sz="1600" dirty="0">
                <a:solidFill>
                  <a:schemeClr val="accent5">
                    <a:lumMod val="75000"/>
                  </a:schemeClr>
                </a:solidFill>
                <a:latin typeface="Arial" panose="020B0604020202020204" pitchFamily="34" charset="0"/>
              </a:rPr>
              <a:t>, and access other course tools.</a:t>
            </a:r>
            <a:br>
              <a:rPr lang="en-GB" sz="1600" dirty="0">
                <a:solidFill>
                  <a:schemeClr val="accent5">
                    <a:lumMod val="75000"/>
                  </a:schemeClr>
                </a:solidFill>
                <a:latin typeface="Arial" panose="020B0604020202020204" pitchFamily="34" charset="0"/>
              </a:rPr>
            </a:br>
            <a:r>
              <a:rPr lang="en-GB" sz="1600" dirty="0">
                <a:solidFill>
                  <a:schemeClr val="accent5">
                    <a:lumMod val="75000"/>
                  </a:schemeClr>
                </a:solidFill>
                <a:latin typeface="Arial" panose="020B0604020202020204" pitchFamily="34" charset="0"/>
              </a:rPr>
              <a:t>💡 </a:t>
            </a:r>
            <a:r>
              <a:rPr lang="en-GB" sz="1600" i="1" dirty="0">
                <a:solidFill>
                  <a:schemeClr val="accent5">
                    <a:lumMod val="75000"/>
                  </a:schemeClr>
                </a:solidFill>
                <a:latin typeface="Arial" panose="020B0604020202020204" pitchFamily="34" charset="0"/>
              </a:rPr>
              <a:t>Top tip: Install on up to 5 devices for free.</a:t>
            </a:r>
            <a:endParaRPr lang="en-GB" sz="1600" dirty="0">
              <a:solidFill>
                <a:schemeClr val="accent5">
                  <a:lumMod val="75000"/>
                </a:schemeClr>
              </a:solidFill>
              <a:latin typeface="Arial" panose="020B0604020202020204" pitchFamily="34" charset="0"/>
            </a:endParaRPr>
          </a:p>
          <a:p>
            <a:pPr algn="l"/>
            <a:r>
              <a:rPr lang="en-GB" sz="1600" b="1" dirty="0">
                <a:solidFill>
                  <a:schemeClr val="accent5">
                    <a:lumMod val="75000"/>
                  </a:schemeClr>
                </a:solidFill>
                <a:latin typeface="Arial" panose="020B0604020202020204" pitchFamily="34" charset="0"/>
              </a:rPr>
              <a:t>🖨️ Printing on Campus</a:t>
            </a:r>
            <a:br>
              <a:rPr lang="en-GB" sz="1600" dirty="0">
                <a:solidFill>
                  <a:schemeClr val="accent5">
                    <a:lumMod val="75000"/>
                  </a:schemeClr>
                </a:solidFill>
                <a:latin typeface="Arial" panose="020B0604020202020204" pitchFamily="34" charset="0"/>
              </a:rPr>
            </a:br>
            <a:r>
              <a:rPr lang="en-GB" sz="1600" dirty="0">
                <a:solidFill>
                  <a:schemeClr val="accent5">
                    <a:lumMod val="75000"/>
                  </a:schemeClr>
                </a:solidFill>
                <a:latin typeface="Arial" panose="020B0604020202020204" pitchFamily="34" charset="0"/>
              </a:rPr>
              <a:t>Use your </a:t>
            </a:r>
            <a:r>
              <a:rPr lang="en-GB" sz="1600" b="1" dirty="0" err="1">
                <a:solidFill>
                  <a:schemeClr val="accent5">
                    <a:lumMod val="75000"/>
                  </a:schemeClr>
                </a:solidFill>
                <a:latin typeface="Arial" panose="020B0604020202020204" pitchFamily="34" charset="0"/>
              </a:rPr>
              <a:t>KentOne</a:t>
            </a:r>
            <a:r>
              <a:rPr lang="en-GB" sz="1600" b="1" dirty="0">
                <a:solidFill>
                  <a:schemeClr val="accent5">
                    <a:lumMod val="75000"/>
                  </a:schemeClr>
                </a:solidFill>
                <a:latin typeface="Arial" panose="020B0604020202020204" pitchFamily="34" charset="0"/>
              </a:rPr>
              <a:t> ID card</a:t>
            </a:r>
            <a:r>
              <a:rPr lang="en-GB" sz="1600" dirty="0">
                <a:solidFill>
                  <a:schemeClr val="accent5">
                    <a:lumMod val="75000"/>
                  </a:schemeClr>
                </a:solidFill>
                <a:latin typeface="Arial" panose="020B0604020202020204" pitchFamily="34" charset="0"/>
              </a:rPr>
              <a:t> to print, scan &amp; copy.</a:t>
            </a:r>
            <a:br>
              <a:rPr lang="en-GB" sz="1600" dirty="0">
                <a:solidFill>
                  <a:schemeClr val="accent5">
                    <a:lumMod val="75000"/>
                  </a:schemeClr>
                </a:solidFill>
                <a:latin typeface="Arial" panose="020B0604020202020204" pitchFamily="34" charset="0"/>
              </a:rPr>
            </a:br>
            <a:r>
              <a:rPr lang="en-GB" sz="1600" dirty="0">
                <a:solidFill>
                  <a:schemeClr val="accent5">
                    <a:lumMod val="75000"/>
                  </a:schemeClr>
                </a:solidFill>
                <a:latin typeface="Arial" panose="020B0604020202020204" pitchFamily="34" charset="0"/>
              </a:rPr>
              <a:t>💡 </a:t>
            </a:r>
            <a:r>
              <a:rPr lang="en-GB" sz="1600" i="1" dirty="0">
                <a:solidFill>
                  <a:schemeClr val="accent5">
                    <a:lumMod val="75000"/>
                  </a:schemeClr>
                </a:solidFill>
                <a:latin typeface="Arial" panose="020B0604020202020204" pitchFamily="34" charset="0"/>
              </a:rPr>
              <a:t>Top tip: Top up print credit and check queues online.</a:t>
            </a:r>
            <a:endParaRPr lang="en-GB" sz="1600" dirty="0">
              <a:solidFill>
                <a:schemeClr val="accent5">
                  <a:lumMod val="75000"/>
                </a:schemeClr>
              </a:solidFill>
              <a:latin typeface="Arial" panose="020B0604020202020204" pitchFamily="34" charset="0"/>
            </a:endParaRPr>
          </a:p>
          <a:p>
            <a:pPr algn="l"/>
            <a:r>
              <a:rPr lang="en-GB" sz="1600" b="1" dirty="0">
                <a:solidFill>
                  <a:schemeClr val="accent5">
                    <a:lumMod val="75000"/>
                  </a:schemeClr>
                </a:solidFill>
                <a:latin typeface="Arial" panose="020B0604020202020204" pitchFamily="34" charset="0"/>
              </a:rPr>
              <a:t>🛠️ IT Support When &amp; Where You Need It</a:t>
            </a:r>
            <a:br>
              <a:rPr lang="en-GB" sz="1600" dirty="0">
                <a:solidFill>
                  <a:schemeClr val="accent5">
                    <a:lumMod val="75000"/>
                  </a:schemeClr>
                </a:solidFill>
                <a:latin typeface="Arial" panose="020B0604020202020204" pitchFamily="34" charset="0"/>
              </a:rPr>
            </a:br>
            <a:r>
              <a:rPr lang="en-GB" sz="1600" dirty="0">
                <a:solidFill>
                  <a:schemeClr val="accent5">
                    <a:lumMod val="75000"/>
                  </a:schemeClr>
                </a:solidFill>
                <a:latin typeface="Arial" panose="020B0604020202020204" pitchFamily="34" charset="0"/>
              </a:rPr>
              <a:t>Get help online, by phone, or at the </a:t>
            </a:r>
            <a:r>
              <a:rPr lang="en-GB" sz="1600" b="1" dirty="0">
                <a:solidFill>
                  <a:schemeClr val="accent5">
                    <a:lumMod val="75000"/>
                  </a:schemeClr>
                </a:solidFill>
                <a:latin typeface="Arial" panose="020B0604020202020204" pitchFamily="34" charset="0"/>
              </a:rPr>
              <a:t>IT helpdesk</a:t>
            </a:r>
            <a:r>
              <a:rPr lang="en-GB" sz="1600" dirty="0">
                <a:solidFill>
                  <a:schemeClr val="accent5">
                    <a:lumMod val="75000"/>
                  </a:schemeClr>
                </a:solidFill>
                <a:latin typeface="Arial" panose="020B0604020202020204" pitchFamily="34" charset="0"/>
              </a:rPr>
              <a:t>.</a:t>
            </a:r>
          </a:p>
          <a:p>
            <a:pPr algn="l"/>
            <a:r>
              <a:rPr lang="en-GB" sz="1600" b="1" dirty="0">
                <a:solidFill>
                  <a:schemeClr val="accent5">
                    <a:lumMod val="75000"/>
                  </a:schemeClr>
                </a:solidFill>
                <a:latin typeface="Arial" panose="020B0604020202020204" pitchFamily="34" charset="0"/>
              </a:rPr>
              <a:t>⚙️ Digital Study Tools &amp; Tech</a:t>
            </a:r>
            <a:br>
              <a:rPr lang="en-GB" sz="1600" dirty="0">
                <a:solidFill>
                  <a:schemeClr val="accent5">
                    <a:lumMod val="75000"/>
                  </a:schemeClr>
                </a:solidFill>
                <a:latin typeface="Arial" panose="020B0604020202020204" pitchFamily="34" charset="0"/>
              </a:rPr>
            </a:br>
            <a:r>
              <a:rPr lang="en-GB" sz="1600" dirty="0">
                <a:solidFill>
                  <a:schemeClr val="accent5">
                    <a:lumMod val="75000"/>
                  </a:schemeClr>
                </a:solidFill>
                <a:latin typeface="Arial" panose="020B0604020202020204" pitchFamily="34" charset="0"/>
              </a:rPr>
              <a:t>Explore equipment &amp; tools to work smarter.</a:t>
            </a:r>
            <a:br>
              <a:rPr lang="en-GB" sz="1600" dirty="0">
                <a:solidFill>
                  <a:schemeClr val="accent5">
                    <a:lumMod val="75000"/>
                  </a:schemeClr>
                </a:solidFill>
                <a:latin typeface="Arial" panose="020B0604020202020204" pitchFamily="34" charset="0"/>
              </a:rPr>
            </a:br>
            <a:r>
              <a:rPr lang="en-GB" sz="1600" dirty="0">
                <a:solidFill>
                  <a:schemeClr val="accent5">
                    <a:lumMod val="75000"/>
                  </a:schemeClr>
                </a:solidFill>
                <a:latin typeface="Arial" panose="020B0604020202020204" pitchFamily="34" charset="0"/>
              </a:rPr>
              <a:t>💡 </a:t>
            </a:r>
            <a:r>
              <a:rPr lang="en-GB" sz="1600" i="1" dirty="0">
                <a:solidFill>
                  <a:schemeClr val="accent5">
                    <a:lumMod val="75000"/>
                  </a:schemeClr>
                </a:solidFill>
                <a:latin typeface="Arial" panose="020B0604020202020204" pitchFamily="34" charset="0"/>
              </a:rPr>
              <a:t>Top tip: Search “IT Services” on the Kent website to see what’s free.</a:t>
            </a:r>
            <a:endParaRPr lang="en-GB" sz="1600" dirty="0">
              <a:solidFill>
                <a:schemeClr val="accent5">
                  <a:lumMod val="75000"/>
                </a:schemeClr>
              </a:solidFill>
              <a:latin typeface="Arial" panose="020B0604020202020204" pitchFamily="34" charset="0"/>
            </a:endParaRPr>
          </a:p>
        </p:txBody>
      </p:sp>
      <p:sp>
        <p:nvSpPr>
          <p:cNvPr id="3" name="Title 2">
            <a:extLst>
              <a:ext uri="{FF2B5EF4-FFF2-40B4-BE49-F238E27FC236}">
                <a16:creationId xmlns:a16="http://schemas.microsoft.com/office/drawing/2014/main" id="{7CE24EDF-DED8-D522-685C-FD9A9EA196A0}"/>
              </a:ext>
            </a:extLst>
          </p:cNvPr>
          <p:cNvSpPr txBox="1">
            <a:spLocks/>
          </p:cNvSpPr>
          <p:nvPr/>
        </p:nvSpPr>
        <p:spPr>
          <a:xfrm>
            <a:off x="416459" y="596385"/>
            <a:ext cx="10203256"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Kent IT</a:t>
            </a:r>
          </a:p>
        </p:txBody>
      </p:sp>
      <p:pic>
        <p:nvPicPr>
          <p:cNvPr id="4" name="Picture 3" descr="A qr code with black dots">
            <a:extLst>
              <a:ext uri="{FF2B5EF4-FFF2-40B4-BE49-F238E27FC236}">
                <a16:creationId xmlns:a16="http://schemas.microsoft.com/office/drawing/2014/main" id="{D1FFB138-2A01-2994-DB04-DA58AD8B398B}"/>
              </a:ext>
            </a:extLst>
          </p:cNvPr>
          <p:cNvPicPr>
            <a:picLocks noChangeAspect="1"/>
          </p:cNvPicPr>
          <p:nvPr/>
        </p:nvPicPr>
        <p:blipFill>
          <a:blip r:embed="rId2"/>
          <a:stretch>
            <a:fillRect/>
          </a:stretch>
        </p:blipFill>
        <p:spPr>
          <a:xfrm>
            <a:off x="9379975" y="424935"/>
            <a:ext cx="908878" cy="961794"/>
          </a:xfrm>
          <a:prstGeom prst="rect">
            <a:avLst/>
          </a:prstGeom>
        </p:spPr>
      </p:pic>
      <p:sp>
        <p:nvSpPr>
          <p:cNvPr id="5" name="TextBox 4">
            <a:extLst>
              <a:ext uri="{FF2B5EF4-FFF2-40B4-BE49-F238E27FC236}">
                <a16:creationId xmlns:a16="http://schemas.microsoft.com/office/drawing/2014/main" id="{F24FF14F-58BF-FE6E-ADA4-15ED84589EE4}"/>
              </a:ext>
            </a:extLst>
          </p:cNvPr>
          <p:cNvSpPr txBox="1"/>
          <p:nvPr/>
        </p:nvSpPr>
        <p:spPr>
          <a:xfrm>
            <a:off x="7807996" y="6190202"/>
            <a:ext cx="5794218" cy="369332"/>
          </a:xfrm>
          <a:prstGeom prst="rect">
            <a:avLst/>
          </a:prstGeom>
          <a:noFill/>
        </p:spPr>
        <p:txBody>
          <a:bodyPr wrap="square" lIns="91440" tIns="45720" rIns="91440" bIns="45720" rtlCol="0" anchor="t">
            <a:spAutoFit/>
          </a:bodyPr>
          <a:lstStyle/>
          <a:p>
            <a:r>
              <a:rPr lang="en-GB" b="1" dirty="0">
                <a:solidFill>
                  <a:schemeClr val="accent5">
                    <a:lumMod val="75000"/>
                  </a:schemeClr>
                </a:solidFill>
                <a:latin typeface="Arial" panose="020B0604020202020204" pitchFamily="34" charset="0"/>
              </a:rPr>
              <a:t>Webpage:</a:t>
            </a:r>
            <a:r>
              <a:rPr lang="en-GB" dirty="0">
                <a:solidFill>
                  <a:schemeClr val="accent5">
                    <a:lumMod val="75000"/>
                  </a:schemeClr>
                </a:solidFill>
                <a:latin typeface="Arial" panose="020B0604020202020204" pitchFamily="34" charset="0"/>
              </a:rPr>
              <a:t> </a:t>
            </a:r>
            <a:r>
              <a:rPr lang="en-GB" dirty="0">
                <a:solidFill>
                  <a:schemeClr val="accent5">
                    <a:lumMod val="75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Kent IT for students</a:t>
            </a:r>
            <a:endParaRPr lang="en-GB" dirty="0">
              <a:solidFill>
                <a:schemeClr val="accent5">
                  <a:lumMod val="75000"/>
                </a:schemeClr>
              </a:solidFill>
              <a:latin typeface="Arial" panose="020B0604020202020204" pitchFamily="34" charset="0"/>
            </a:endParaRPr>
          </a:p>
        </p:txBody>
      </p:sp>
      <p:pic>
        <p:nvPicPr>
          <p:cNvPr id="6" name="Picture 5" descr="A person in a pink sweater holding a computer">
            <a:extLst>
              <a:ext uri="{FF2B5EF4-FFF2-40B4-BE49-F238E27FC236}">
                <a16:creationId xmlns:a16="http://schemas.microsoft.com/office/drawing/2014/main" id="{7491CC8A-9F3F-3018-9589-23AF5C7FE6E0}"/>
              </a:ext>
            </a:extLst>
          </p:cNvPr>
          <p:cNvPicPr>
            <a:picLocks noChangeAspect="1"/>
          </p:cNvPicPr>
          <p:nvPr/>
        </p:nvPicPr>
        <p:blipFill>
          <a:blip r:embed="rId4"/>
          <a:srcRect l="20598" r="18688"/>
          <a:stretch>
            <a:fillRect/>
          </a:stretch>
        </p:blipFill>
        <p:spPr>
          <a:xfrm>
            <a:off x="7545916" y="1584357"/>
            <a:ext cx="4100975" cy="4455544"/>
          </a:xfrm>
          <a:prstGeom prst="rect">
            <a:avLst/>
          </a:prstGeom>
        </p:spPr>
      </p:pic>
    </p:spTree>
    <p:extLst>
      <p:ext uri="{BB962C8B-B14F-4D97-AF65-F5344CB8AC3E}">
        <p14:creationId xmlns:p14="http://schemas.microsoft.com/office/powerpoint/2010/main" val="3864742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D57DC-1987-2EDE-3203-3D64BAD228CB}"/>
            </a:ext>
          </a:extLst>
        </p:cNvPr>
        <p:cNvGrpSpPr/>
        <p:nvPr/>
      </p:nvGrpSpPr>
      <p:grpSpPr>
        <a:xfrm>
          <a:off x="0" y="0"/>
          <a:ext cx="0" cy="0"/>
          <a:chOff x="0" y="0"/>
          <a:chExt cx="0" cy="0"/>
        </a:xfrm>
      </p:grpSpPr>
      <p:pic>
        <p:nvPicPr>
          <p:cNvPr id="2" name="Picture 1" descr="A qr code with dots">
            <a:extLst>
              <a:ext uri="{FF2B5EF4-FFF2-40B4-BE49-F238E27FC236}">
                <a16:creationId xmlns:a16="http://schemas.microsoft.com/office/drawing/2014/main" id="{97C215D4-00DE-2043-2917-D0E51BCDE643}"/>
              </a:ext>
            </a:extLst>
          </p:cNvPr>
          <p:cNvPicPr>
            <a:picLocks noChangeAspect="1"/>
          </p:cNvPicPr>
          <p:nvPr/>
        </p:nvPicPr>
        <p:blipFill>
          <a:blip r:embed="rId2"/>
          <a:stretch>
            <a:fillRect/>
          </a:stretch>
        </p:blipFill>
        <p:spPr>
          <a:xfrm>
            <a:off x="10824977" y="5348959"/>
            <a:ext cx="1171176" cy="1171176"/>
          </a:xfrm>
          <a:prstGeom prst="rect">
            <a:avLst/>
          </a:prstGeom>
        </p:spPr>
      </p:pic>
      <p:sp>
        <p:nvSpPr>
          <p:cNvPr id="3" name="Content Placeholder 1">
            <a:extLst>
              <a:ext uri="{FF2B5EF4-FFF2-40B4-BE49-F238E27FC236}">
                <a16:creationId xmlns:a16="http://schemas.microsoft.com/office/drawing/2014/main" id="{5F6C97E4-61C3-153D-8482-5FF02075DD1F}"/>
              </a:ext>
            </a:extLst>
          </p:cNvPr>
          <p:cNvSpPr txBox="1">
            <a:spLocks/>
          </p:cNvSpPr>
          <p:nvPr/>
        </p:nvSpPr>
        <p:spPr>
          <a:xfrm>
            <a:off x="416459" y="1584357"/>
            <a:ext cx="7370689" cy="4889500"/>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dirty="0">
                <a:solidFill>
                  <a:schemeClr val="accent5">
                    <a:lumMod val="75000"/>
                  </a:schemeClr>
                </a:solidFill>
                <a:latin typeface="Arial" panose="020B0604020202020204" pitchFamily="34" charset="0"/>
              </a:rPr>
              <a:t>🙋 Careers Advice &amp; Guidance</a:t>
            </a:r>
            <a:br>
              <a:rPr lang="en-GB" sz="2000" dirty="0">
                <a:solidFill>
                  <a:schemeClr val="accent5">
                    <a:lumMod val="75000"/>
                  </a:schemeClr>
                </a:solidFill>
              </a:rPr>
            </a:br>
            <a:r>
              <a:rPr lang="en-GB" sz="2000" dirty="0">
                <a:solidFill>
                  <a:schemeClr val="accent5">
                    <a:lumMod val="75000"/>
                  </a:schemeClr>
                </a:solidFill>
                <a:latin typeface="Arial" panose="020B0604020202020204" pitchFamily="34" charset="0"/>
              </a:rPr>
              <a:t>1:1 support with CVs, interviews, applications &amp; more.</a:t>
            </a:r>
          </a:p>
          <a:p>
            <a:pPr algn="l"/>
            <a:r>
              <a:rPr lang="en-GB" sz="2000" b="1" dirty="0">
                <a:solidFill>
                  <a:schemeClr val="accent5">
                    <a:lumMod val="75000"/>
                  </a:schemeClr>
                </a:solidFill>
                <a:latin typeface="Arial" panose="020B0604020202020204" pitchFamily="34" charset="0"/>
              </a:rPr>
              <a:t>💪 Skills &amp; Confidence Building</a:t>
            </a:r>
            <a:br>
              <a:rPr lang="en-GB" sz="2000" dirty="0">
                <a:solidFill>
                  <a:schemeClr val="accent5">
                    <a:lumMod val="75000"/>
                  </a:schemeClr>
                </a:solidFill>
              </a:rPr>
            </a:br>
            <a:r>
              <a:rPr lang="en-GB" sz="2000" dirty="0">
                <a:solidFill>
                  <a:schemeClr val="accent5">
                    <a:lumMod val="75000"/>
                  </a:schemeClr>
                </a:solidFill>
                <a:latin typeface="Arial" panose="020B0604020202020204" pitchFamily="34" charset="0"/>
              </a:rPr>
              <a:t>Workshops, events &amp; mock interviews to prepare for work or further study.</a:t>
            </a:r>
          </a:p>
          <a:p>
            <a:pPr algn="l"/>
            <a:r>
              <a:rPr lang="en-GB" sz="2000" b="1" dirty="0">
                <a:solidFill>
                  <a:schemeClr val="accent5">
                    <a:lumMod val="75000"/>
                  </a:schemeClr>
                </a:solidFill>
                <a:latin typeface="Arial" panose="020B0604020202020204" pitchFamily="34" charset="0"/>
              </a:rPr>
              <a:t>🌐 Online Tools &amp; Resources</a:t>
            </a:r>
            <a:br>
              <a:rPr lang="en-GB" sz="2000" dirty="0">
                <a:solidFill>
                  <a:schemeClr val="accent5">
                    <a:lumMod val="75000"/>
                  </a:schemeClr>
                </a:solidFill>
              </a:rPr>
            </a:br>
            <a:r>
              <a:rPr lang="en-GB" sz="2000" dirty="0">
                <a:solidFill>
                  <a:schemeClr val="accent5">
                    <a:lumMod val="75000"/>
                  </a:schemeClr>
                </a:solidFill>
                <a:latin typeface="Arial" panose="020B0604020202020204" pitchFamily="34" charset="0"/>
              </a:rPr>
              <a:t>Explore opportunities via the </a:t>
            </a:r>
            <a:r>
              <a:rPr lang="en-GB" sz="2000" b="1" dirty="0">
                <a:solidFill>
                  <a:schemeClr val="accent5">
                    <a:lumMod val="75000"/>
                  </a:schemeClr>
                </a:solidFill>
                <a:latin typeface="Arial" panose="020B0604020202020204" pitchFamily="34" charset="0"/>
              </a:rPr>
              <a:t>Careers Hub</a:t>
            </a:r>
            <a:r>
              <a:rPr lang="en-GB" sz="2000" dirty="0">
                <a:solidFill>
                  <a:schemeClr val="accent5">
                    <a:lumMod val="75000"/>
                  </a:schemeClr>
                </a:solidFill>
                <a:latin typeface="Arial" panose="020B0604020202020204" pitchFamily="34" charset="0"/>
              </a:rPr>
              <a:t> and Moodle module.</a:t>
            </a:r>
          </a:p>
          <a:p>
            <a:pPr algn="l"/>
            <a:r>
              <a:rPr lang="en-GB" sz="2000" b="1" dirty="0">
                <a:solidFill>
                  <a:schemeClr val="accent5">
                    <a:lumMod val="75000"/>
                  </a:schemeClr>
                </a:solidFill>
                <a:latin typeface="Arial" panose="020B0604020202020204" pitchFamily="34" charset="0"/>
              </a:rPr>
              <a:t>🤝 Mentoring &amp; Employability Points</a:t>
            </a:r>
            <a:br>
              <a:rPr lang="en-GB" sz="2000" dirty="0">
                <a:solidFill>
                  <a:schemeClr val="accent5">
                    <a:lumMod val="75000"/>
                  </a:schemeClr>
                </a:solidFill>
              </a:rPr>
            </a:br>
            <a:r>
              <a:rPr lang="en-GB" sz="2000" dirty="0">
                <a:solidFill>
                  <a:schemeClr val="accent5">
                    <a:lumMod val="75000"/>
                  </a:schemeClr>
                </a:solidFill>
                <a:latin typeface="Arial" panose="020B0604020202020204" pitchFamily="34" charset="0"/>
              </a:rPr>
              <a:t>Join the Mentoring Programme or earn rewards through the Employability Points Scheme.</a:t>
            </a:r>
          </a:p>
          <a:p>
            <a:pPr algn="l"/>
            <a:r>
              <a:rPr lang="en-GB" sz="2000" b="1" dirty="0">
                <a:solidFill>
                  <a:schemeClr val="accent5">
                    <a:lumMod val="75000"/>
                  </a:schemeClr>
                </a:solidFill>
                <a:latin typeface="Arial" panose="020B0604020202020204" pitchFamily="34" charset="0"/>
              </a:rPr>
              <a:t>🔍 Explore Opportunities</a:t>
            </a:r>
            <a:br>
              <a:rPr lang="en-GB" sz="2000" dirty="0">
                <a:solidFill>
                  <a:schemeClr val="accent5">
                    <a:lumMod val="75000"/>
                  </a:schemeClr>
                </a:solidFill>
              </a:rPr>
            </a:br>
            <a:r>
              <a:rPr lang="en-GB" sz="2000" dirty="0">
                <a:solidFill>
                  <a:schemeClr val="accent5">
                    <a:lumMod val="75000"/>
                  </a:schemeClr>
                </a:solidFill>
                <a:latin typeface="Arial" panose="020B0604020202020204" pitchFamily="34" charset="0"/>
              </a:rPr>
              <a:t>Find part-time jobs, placements, volunteering &amp; graduate roles.</a:t>
            </a:r>
          </a:p>
          <a:p>
            <a:pPr algn="l"/>
            <a:r>
              <a:rPr lang="en-GB" sz="2100" dirty="0">
                <a:solidFill>
                  <a:schemeClr val="accent5">
                    <a:lumMod val="75000"/>
                  </a:schemeClr>
                </a:solidFill>
                <a:latin typeface="Arial" panose="020B0604020202020204" pitchFamily="34" charset="0"/>
              </a:rPr>
              <a:t>☝️</a:t>
            </a:r>
            <a:r>
              <a:rPr lang="en-GB" sz="2000" dirty="0">
                <a:solidFill>
                  <a:schemeClr val="accent5">
                    <a:lumMod val="75000"/>
                  </a:schemeClr>
                </a:solidFill>
                <a:latin typeface="Arial" panose="020B0604020202020204" pitchFamily="34" charset="0"/>
              </a:rPr>
              <a:t>Business Start-up Support</a:t>
            </a:r>
            <a:endParaRPr lang="en-GB" dirty="0">
              <a:solidFill>
                <a:schemeClr val="accent5">
                  <a:lumMod val="75000"/>
                </a:schemeClr>
              </a:solidFill>
            </a:endParaRPr>
          </a:p>
          <a:p>
            <a:pPr algn="l"/>
            <a:r>
              <a:rPr lang="en-GB" sz="2000" dirty="0">
                <a:solidFill>
                  <a:schemeClr val="accent5">
                    <a:lumMod val="75000"/>
                  </a:schemeClr>
                </a:solidFill>
                <a:latin typeface="Arial" panose="020B0604020202020204" pitchFamily="34" charset="0"/>
              </a:rPr>
              <a:t>ASPIRE supports anyone interested in starting or developing their own business. Contact </a:t>
            </a:r>
            <a:r>
              <a:rPr lang="en-GB" sz="2000" dirty="0">
                <a:solidFill>
                  <a:schemeClr val="accent5">
                    <a:lumMod val="75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ASPIRE@kent.ac.uk</a:t>
            </a:r>
            <a:r>
              <a:rPr lang="en-GB" sz="2000" dirty="0">
                <a:solidFill>
                  <a:schemeClr val="accent5">
                    <a:lumMod val="75000"/>
                  </a:schemeClr>
                </a:solidFill>
                <a:latin typeface="Arial" panose="020B0604020202020204" pitchFamily="34" charset="0"/>
              </a:rPr>
              <a:t> </a:t>
            </a:r>
          </a:p>
          <a:p>
            <a:pPr algn="l"/>
            <a:r>
              <a:rPr lang="en-GB" sz="2000" b="1" dirty="0">
                <a:solidFill>
                  <a:schemeClr val="accent5">
                    <a:lumMod val="75000"/>
                  </a:schemeClr>
                </a:solidFill>
                <a:latin typeface="Arial" panose="020B0604020202020204" pitchFamily="34" charset="0"/>
              </a:rPr>
              <a:t>📬 Get Involved</a:t>
            </a:r>
            <a:br>
              <a:rPr lang="en-GB" sz="2000" dirty="0">
                <a:solidFill>
                  <a:schemeClr val="accent5">
                    <a:lumMod val="75000"/>
                  </a:schemeClr>
                </a:solidFill>
              </a:rPr>
            </a:br>
            <a:r>
              <a:rPr lang="en-GB" sz="2000" dirty="0">
                <a:solidFill>
                  <a:schemeClr val="accent5">
                    <a:lumMod val="75000"/>
                  </a:schemeClr>
                </a:solidFill>
                <a:latin typeface="Arial" panose="020B0604020202020204" pitchFamily="34" charset="0"/>
              </a:rPr>
              <a:t>Webpage: </a:t>
            </a:r>
            <a:r>
              <a:rPr lang="en-GB" sz="2000" dirty="0">
                <a:solidFill>
                  <a:schemeClr val="accent5">
                    <a:lumMod val="7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Careers &amp; Employability Service</a:t>
            </a:r>
            <a:br>
              <a:rPr lang="en-GB" sz="2000" dirty="0">
                <a:solidFill>
                  <a:schemeClr val="accent5">
                    <a:lumMod val="75000"/>
                  </a:schemeClr>
                </a:solidFill>
              </a:rPr>
            </a:br>
            <a:endParaRPr lang="en-GB" sz="2000" dirty="0">
              <a:solidFill>
                <a:schemeClr val="accent5">
                  <a:lumMod val="75000"/>
                </a:schemeClr>
              </a:solidFill>
            </a:endParaRPr>
          </a:p>
        </p:txBody>
      </p:sp>
      <p:sp>
        <p:nvSpPr>
          <p:cNvPr id="4" name="Title 2">
            <a:extLst>
              <a:ext uri="{FF2B5EF4-FFF2-40B4-BE49-F238E27FC236}">
                <a16:creationId xmlns:a16="http://schemas.microsoft.com/office/drawing/2014/main" id="{4B2DFF96-3502-31AF-41D9-11E3AD8F4B93}"/>
              </a:ext>
            </a:extLst>
          </p:cNvPr>
          <p:cNvSpPr txBox="1">
            <a:spLocks/>
          </p:cNvSpPr>
          <p:nvPr/>
        </p:nvSpPr>
        <p:spPr>
          <a:xfrm>
            <a:off x="416459" y="596385"/>
            <a:ext cx="10203256"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Careers &amp; Employability Services</a:t>
            </a:r>
          </a:p>
        </p:txBody>
      </p:sp>
      <p:pic>
        <p:nvPicPr>
          <p:cNvPr id="5" name="Picture 4" descr="A person in a graduation cap and gown laughing">
            <a:extLst>
              <a:ext uri="{FF2B5EF4-FFF2-40B4-BE49-F238E27FC236}">
                <a16:creationId xmlns:a16="http://schemas.microsoft.com/office/drawing/2014/main" id="{72D6D5EE-62F4-C2B0-3CCE-99B70C40B9BC}"/>
              </a:ext>
            </a:extLst>
          </p:cNvPr>
          <p:cNvPicPr>
            <a:picLocks noChangeAspect="1"/>
          </p:cNvPicPr>
          <p:nvPr/>
        </p:nvPicPr>
        <p:blipFill>
          <a:blip r:embed="rId5"/>
          <a:stretch>
            <a:fillRect/>
          </a:stretch>
        </p:blipFill>
        <p:spPr>
          <a:xfrm>
            <a:off x="7700839" y="1998123"/>
            <a:ext cx="4295314" cy="2861753"/>
          </a:xfrm>
          <a:prstGeom prst="rect">
            <a:avLst/>
          </a:prstGeom>
        </p:spPr>
      </p:pic>
    </p:spTree>
    <p:extLst>
      <p:ext uri="{BB962C8B-B14F-4D97-AF65-F5344CB8AC3E}">
        <p14:creationId xmlns:p14="http://schemas.microsoft.com/office/powerpoint/2010/main" val="3301712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16D62-FB0D-4462-CBF9-F2405471CAC5}"/>
            </a:ext>
          </a:extLst>
        </p:cNvPr>
        <p:cNvGrpSpPr/>
        <p:nvPr/>
      </p:nvGrpSpPr>
      <p:grpSpPr>
        <a:xfrm>
          <a:off x="0" y="0"/>
          <a:ext cx="0" cy="0"/>
          <a:chOff x="0" y="0"/>
          <a:chExt cx="0" cy="0"/>
        </a:xfrm>
      </p:grpSpPr>
      <p:pic>
        <p:nvPicPr>
          <p:cNvPr id="2" name="Picture 1" descr="A qr code with dots">
            <a:extLst>
              <a:ext uri="{FF2B5EF4-FFF2-40B4-BE49-F238E27FC236}">
                <a16:creationId xmlns:a16="http://schemas.microsoft.com/office/drawing/2014/main" id="{8CC7695C-7043-4AE8-369F-DDA25C7F35A7}"/>
              </a:ext>
            </a:extLst>
          </p:cNvPr>
          <p:cNvPicPr>
            <a:picLocks noChangeAspect="1"/>
          </p:cNvPicPr>
          <p:nvPr/>
        </p:nvPicPr>
        <p:blipFill>
          <a:blip r:embed="rId2"/>
          <a:stretch>
            <a:fillRect/>
          </a:stretch>
        </p:blipFill>
        <p:spPr>
          <a:xfrm>
            <a:off x="9245218" y="405745"/>
            <a:ext cx="1171176" cy="1171176"/>
          </a:xfrm>
          <a:prstGeom prst="rect">
            <a:avLst/>
          </a:prstGeom>
        </p:spPr>
      </p:pic>
      <p:sp>
        <p:nvSpPr>
          <p:cNvPr id="3" name="Content Placeholder 1">
            <a:extLst>
              <a:ext uri="{FF2B5EF4-FFF2-40B4-BE49-F238E27FC236}">
                <a16:creationId xmlns:a16="http://schemas.microsoft.com/office/drawing/2014/main" id="{97DB4B5E-E378-B51B-4AC4-5C49310B1534}"/>
              </a:ext>
            </a:extLst>
          </p:cNvPr>
          <p:cNvSpPr txBox="1">
            <a:spLocks/>
          </p:cNvSpPr>
          <p:nvPr/>
        </p:nvSpPr>
        <p:spPr>
          <a:xfrm>
            <a:off x="192829" y="1515924"/>
            <a:ext cx="6983475" cy="534207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a:solidFill>
                  <a:schemeClr val="accent5">
                    <a:lumMod val="75000"/>
                  </a:schemeClr>
                </a:solidFill>
              </a:rPr>
              <a:t> </a:t>
            </a:r>
            <a:r>
              <a:rPr lang="en-GB">
                <a:solidFill>
                  <a:schemeClr val="accent5">
                    <a:lumMod val="75000"/>
                  </a:schemeClr>
                </a:solidFill>
              </a:rPr>
              <a:t>🎯</a:t>
            </a:r>
            <a:r>
              <a:rPr lang="en-GB" b="1">
                <a:solidFill>
                  <a:schemeClr val="accent5">
                    <a:lumMod val="75000"/>
                  </a:schemeClr>
                </a:solidFill>
              </a:rPr>
              <a:t>Our Mission</a:t>
            </a:r>
          </a:p>
          <a:p>
            <a:pPr lvl="1" algn="l"/>
            <a:r>
              <a:rPr lang="en-GB">
                <a:solidFill>
                  <a:schemeClr val="accent5">
                    <a:lumMod val="75000"/>
                  </a:schemeClr>
                </a:solidFill>
              </a:rPr>
              <a:t>⚖️ We acknowledge that the University of Kent has risks to the equality of opportunity for our students. </a:t>
            </a:r>
          </a:p>
          <a:p>
            <a:pPr lvl="1" algn="l"/>
            <a:r>
              <a:rPr lang="en-GB">
                <a:solidFill>
                  <a:schemeClr val="accent5">
                    <a:lumMod val="75000"/>
                  </a:schemeClr>
                </a:solidFill>
              </a:rPr>
              <a:t>💜 Our mission is to provide a university experience that is inclusive and equitable.</a:t>
            </a:r>
          </a:p>
          <a:p>
            <a:pPr algn="l"/>
            <a:r>
              <a:rPr lang="en-GB" b="1">
                <a:solidFill>
                  <a:schemeClr val="accent5">
                    <a:lumMod val="75000"/>
                  </a:schemeClr>
                </a:solidFill>
              </a:rPr>
              <a:t> </a:t>
            </a:r>
            <a:r>
              <a:rPr lang="en-GB">
                <a:solidFill>
                  <a:schemeClr val="accent5">
                    <a:lumMod val="75000"/>
                  </a:schemeClr>
                </a:solidFill>
              </a:rPr>
              <a:t>📚 </a:t>
            </a:r>
            <a:r>
              <a:rPr lang="en-GB" b="1">
                <a:solidFill>
                  <a:schemeClr val="accent5">
                    <a:lumMod val="75000"/>
                  </a:schemeClr>
                </a:solidFill>
              </a:rPr>
              <a:t>What We Offer</a:t>
            </a:r>
          </a:p>
          <a:p>
            <a:pPr lvl="1" algn="l"/>
            <a:r>
              <a:rPr lang="en-GB">
                <a:solidFill>
                  <a:schemeClr val="accent5">
                    <a:lumMod val="75000"/>
                  </a:schemeClr>
                </a:solidFill>
              </a:rPr>
              <a:t>🛠️ Workshops &amp; Skills Programmes – Build confidence and develop key academic skills.</a:t>
            </a:r>
          </a:p>
          <a:p>
            <a:pPr lvl="1" algn="l"/>
            <a:r>
              <a:rPr lang="en-GB">
                <a:solidFill>
                  <a:schemeClr val="accent5">
                    <a:lumMod val="75000"/>
                  </a:schemeClr>
                </a:solidFill>
              </a:rPr>
              <a:t>🎤 Inspirational Speakers – Be inspired by diverse voices and experiences.</a:t>
            </a:r>
          </a:p>
          <a:p>
            <a:pPr algn="l"/>
            <a:r>
              <a:rPr lang="en-GB" b="1">
                <a:solidFill>
                  <a:schemeClr val="accent5">
                    <a:lumMod val="75000"/>
                  </a:schemeClr>
                </a:solidFill>
              </a:rPr>
              <a:t> </a:t>
            </a:r>
            <a:r>
              <a:rPr lang="en-GB">
                <a:solidFill>
                  <a:schemeClr val="accent5">
                    <a:lumMod val="75000"/>
                  </a:schemeClr>
                </a:solidFill>
              </a:rPr>
              <a:t>🏅 </a:t>
            </a:r>
            <a:r>
              <a:rPr lang="en-GB" b="1">
                <a:solidFill>
                  <a:schemeClr val="accent5">
                    <a:lumMod val="75000"/>
                  </a:schemeClr>
                </a:solidFill>
              </a:rPr>
              <a:t>Diversity Mark</a:t>
            </a:r>
          </a:p>
          <a:p>
            <a:pPr lvl="1" algn="l"/>
            <a:r>
              <a:rPr lang="en-GB">
                <a:solidFill>
                  <a:schemeClr val="accent5">
                    <a:lumMod val="75000"/>
                  </a:schemeClr>
                </a:solidFill>
              </a:rPr>
              <a:t>📖 Helping to ensure inclusive, representative teaching.</a:t>
            </a:r>
          </a:p>
          <a:p>
            <a:pPr lvl="1" algn="l"/>
            <a:r>
              <a:rPr lang="en-GB">
                <a:solidFill>
                  <a:schemeClr val="accent5">
                    <a:lumMod val="75000"/>
                  </a:schemeClr>
                </a:solidFill>
              </a:rPr>
              <a:t>🙋 Opportunities to get involved as a Diversity Mark Officer.</a:t>
            </a:r>
          </a:p>
          <a:p>
            <a:pPr algn="l"/>
            <a:r>
              <a:rPr lang="en-GB" b="1">
                <a:solidFill>
                  <a:schemeClr val="accent5">
                    <a:lumMod val="75000"/>
                  </a:schemeClr>
                </a:solidFill>
              </a:rPr>
              <a:t> </a:t>
            </a:r>
            <a:r>
              <a:rPr lang="en-GB">
                <a:solidFill>
                  <a:schemeClr val="accent5">
                    <a:lumMod val="75000"/>
                  </a:schemeClr>
                </a:solidFill>
              </a:rPr>
              <a:t>🤝 </a:t>
            </a:r>
            <a:r>
              <a:rPr lang="en-GB" b="1">
                <a:solidFill>
                  <a:schemeClr val="accent5">
                    <a:lumMod val="75000"/>
                  </a:schemeClr>
                </a:solidFill>
              </a:rPr>
              <a:t>Belonging &amp; Community</a:t>
            </a:r>
          </a:p>
          <a:p>
            <a:pPr lvl="1" algn="l"/>
            <a:r>
              <a:rPr lang="en-GB">
                <a:solidFill>
                  <a:schemeClr val="accent5">
                    <a:lumMod val="75000"/>
                  </a:schemeClr>
                </a:solidFill>
              </a:rPr>
              <a:t>👋 Inductions and term-time events to connect with your peers and build your place at Kent.</a:t>
            </a:r>
          </a:p>
          <a:p>
            <a:pPr algn="l"/>
            <a:r>
              <a:rPr lang="en-GB" b="1">
                <a:solidFill>
                  <a:schemeClr val="accent5">
                    <a:lumMod val="75000"/>
                  </a:schemeClr>
                </a:solidFill>
              </a:rPr>
              <a:t> </a:t>
            </a:r>
            <a:endParaRPr lang="en-GB" dirty="0">
              <a:solidFill>
                <a:schemeClr val="accent5">
                  <a:lumMod val="75000"/>
                </a:schemeClr>
              </a:solidFill>
            </a:endParaRPr>
          </a:p>
        </p:txBody>
      </p:sp>
      <p:sp>
        <p:nvSpPr>
          <p:cNvPr id="4" name="Title 2">
            <a:extLst>
              <a:ext uri="{FF2B5EF4-FFF2-40B4-BE49-F238E27FC236}">
                <a16:creationId xmlns:a16="http://schemas.microsoft.com/office/drawing/2014/main" id="{B736D51D-0D15-AEFE-3AF6-81C8C4E088B3}"/>
              </a:ext>
            </a:extLst>
          </p:cNvPr>
          <p:cNvSpPr txBox="1">
            <a:spLocks/>
          </p:cNvSpPr>
          <p:nvPr/>
        </p:nvSpPr>
        <p:spPr>
          <a:xfrm>
            <a:off x="1064712" y="596385"/>
            <a:ext cx="9292452"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Student Success</a:t>
            </a:r>
          </a:p>
        </p:txBody>
      </p:sp>
      <p:pic>
        <p:nvPicPr>
          <p:cNvPr id="5" name="Picture 4" descr="A person in a graduation gown hugging another person">
            <a:extLst>
              <a:ext uri="{FF2B5EF4-FFF2-40B4-BE49-F238E27FC236}">
                <a16:creationId xmlns:a16="http://schemas.microsoft.com/office/drawing/2014/main" id="{6FB1962D-DBC1-9A3A-3FD3-DDD096F6F037}"/>
              </a:ext>
            </a:extLst>
          </p:cNvPr>
          <p:cNvPicPr>
            <a:picLocks noChangeAspect="1"/>
          </p:cNvPicPr>
          <p:nvPr/>
        </p:nvPicPr>
        <p:blipFill>
          <a:blip r:embed="rId3"/>
          <a:stretch>
            <a:fillRect/>
          </a:stretch>
        </p:blipFill>
        <p:spPr>
          <a:xfrm>
            <a:off x="7552973" y="2236024"/>
            <a:ext cx="4446198" cy="2966503"/>
          </a:xfrm>
          <a:prstGeom prst="rect">
            <a:avLst/>
          </a:prstGeom>
        </p:spPr>
      </p:pic>
      <p:sp>
        <p:nvSpPr>
          <p:cNvPr id="6" name="TextBox 5">
            <a:extLst>
              <a:ext uri="{FF2B5EF4-FFF2-40B4-BE49-F238E27FC236}">
                <a16:creationId xmlns:a16="http://schemas.microsoft.com/office/drawing/2014/main" id="{DC4C7AB0-6F26-1DA9-263B-F6E5EDED837C}"/>
              </a:ext>
            </a:extLst>
          </p:cNvPr>
          <p:cNvSpPr txBox="1"/>
          <p:nvPr/>
        </p:nvSpPr>
        <p:spPr>
          <a:xfrm>
            <a:off x="7552972" y="5349557"/>
            <a:ext cx="4639027" cy="923330"/>
          </a:xfrm>
          <a:prstGeom prst="rect">
            <a:avLst/>
          </a:prstGeom>
          <a:noFill/>
        </p:spPr>
        <p:txBody>
          <a:bodyPr wrap="square">
            <a:spAutoFit/>
          </a:bodyPr>
          <a:lstStyle/>
          <a:p>
            <a:r>
              <a:rPr lang="en-GB" dirty="0">
                <a:solidFill>
                  <a:schemeClr val="accent5">
                    <a:lumMod val="75000"/>
                  </a:schemeClr>
                </a:solidFill>
              </a:rPr>
              <a:t>📬</a:t>
            </a:r>
            <a:r>
              <a:rPr lang="en-GB" b="1" dirty="0">
                <a:solidFill>
                  <a:schemeClr val="accent5">
                    <a:lumMod val="75000"/>
                  </a:schemeClr>
                </a:solidFill>
                <a:latin typeface="Arial" panose="020B0604020202020204" pitchFamily="34" charset="0"/>
              </a:rPr>
              <a:t>Get Involved</a:t>
            </a:r>
          </a:p>
          <a:p>
            <a:pPr lvl="1"/>
            <a:r>
              <a:rPr lang="en-GB" dirty="0">
                <a:solidFill>
                  <a:schemeClr val="accent5">
                    <a:lumMod val="75000"/>
                  </a:schemeClr>
                </a:solidFill>
              </a:rPr>
              <a:t>🌐</a:t>
            </a:r>
            <a:r>
              <a:rPr lang="en-GB" b="0" dirty="0">
                <a:solidFill>
                  <a:schemeClr val="accent5">
                    <a:lumMod val="75000"/>
                  </a:schemeClr>
                </a:solidFill>
                <a:latin typeface="Arial" panose="020B0604020202020204" pitchFamily="34" charset="0"/>
              </a:rPr>
              <a:t>Webpage: </a:t>
            </a:r>
            <a:r>
              <a:rPr lang="en-GB" b="0" dirty="0">
                <a:solidFill>
                  <a:schemeClr val="accent5">
                    <a:lumMod val="7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Student Success</a:t>
            </a:r>
            <a:endParaRPr lang="en-GB" b="0" dirty="0">
              <a:solidFill>
                <a:schemeClr val="accent5">
                  <a:lumMod val="75000"/>
                </a:schemeClr>
              </a:solidFill>
              <a:latin typeface="Arial" panose="020B0604020202020204" pitchFamily="34" charset="0"/>
            </a:endParaRPr>
          </a:p>
          <a:p>
            <a:pPr lvl="1"/>
            <a:r>
              <a:rPr lang="en-GB" dirty="0">
                <a:solidFill>
                  <a:schemeClr val="accent5">
                    <a:lumMod val="75000"/>
                  </a:schemeClr>
                </a:solidFill>
              </a:rPr>
              <a:t>✉️</a:t>
            </a:r>
            <a:r>
              <a:rPr lang="en-GB" b="0" dirty="0">
                <a:solidFill>
                  <a:schemeClr val="accent5">
                    <a:lumMod val="75000"/>
                  </a:schemeClr>
                </a:solidFill>
                <a:latin typeface="Arial" panose="020B0604020202020204" pitchFamily="34" charset="0"/>
              </a:rPr>
              <a:t>Email: </a:t>
            </a:r>
            <a:r>
              <a:rPr lang="en-GB" b="0" dirty="0">
                <a:solidFill>
                  <a:schemeClr val="accent5">
                    <a:lumMod val="75000"/>
                  </a:schemeClr>
                </a:solidFill>
                <a:latin typeface="Arial" panose="020B0604020202020204" pitchFamily="34" charset="0"/>
                <a:hlinkClick r:id="rId5">
                  <a:extLst>
                    <a:ext uri="{A12FA001-AC4F-418D-AE19-62706E023703}">
                      <ahyp:hlinkClr xmlns:ahyp="http://schemas.microsoft.com/office/drawing/2018/hyperlinkcolor" val="tx"/>
                    </a:ext>
                  </a:extLst>
                </a:hlinkClick>
              </a:rPr>
              <a:t>StudentSuccess@kent.ac.uk</a:t>
            </a:r>
            <a:endParaRPr lang="en-GB" b="0" dirty="0">
              <a:solidFill>
                <a:schemeClr val="accent5">
                  <a:lumMod val="75000"/>
                </a:schemeClr>
              </a:solidFill>
              <a:latin typeface="Arial" panose="020B0604020202020204" pitchFamily="34" charset="0"/>
            </a:endParaRPr>
          </a:p>
        </p:txBody>
      </p:sp>
    </p:spTree>
    <p:extLst>
      <p:ext uri="{BB962C8B-B14F-4D97-AF65-F5344CB8AC3E}">
        <p14:creationId xmlns:p14="http://schemas.microsoft.com/office/powerpoint/2010/main" val="3098506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E9617-DCEB-7226-5776-20F05AEED201}"/>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3BB92700-C31C-189F-9D58-976D8FC537A1}"/>
              </a:ext>
            </a:extLst>
          </p:cNvPr>
          <p:cNvSpPr txBox="1">
            <a:spLocks/>
          </p:cNvSpPr>
          <p:nvPr/>
        </p:nvSpPr>
        <p:spPr>
          <a:xfrm>
            <a:off x="671172" y="596385"/>
            <a:ext cx="9328233"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accent5">
                    <a:lumMod val="75000"/>
                  </a:schemeClr>
                </a:solidFill>
              </a:rPr>
              <a:t>Important email addresses</a:t>
            </a:r>
          </a:p>
        </p:txBody>
      </p:sp>
      <p:graphicFrame>
        <p:nvGraphicFramePr>
          <p:cNvPr id="3" name="Table 2">
            <a:extLst>
              <a:ext uri="{FF2B5EF4-FFF2-40B4-BE49-F238E27FC236}">
                <a16:creationId xmlns:a16="http://schemas.microsoft.com/office/drawing/2014/main" id="{688CE71D-0220-526A-13E5-0362CEBF3300}"/>
              </a:ext>
            </a:extLst>
          </p:cNvPr>
          <p:cNvGraphicFramePr>
            <a:graphicFrameLocks noGrp="1"/>
          </p:cNvGraphicFramePr>
          <p:nvPr>
            <p:extLst>
              <p:ext uri="{D42A27DB-BD31-4B8C-83A1-F6EECF244321}">
                <p14:modId xmlns:p14="http://schemas.microsoft.com/office/powerpoint/2010/main" val="3769370226"/>
              </p:ext>
            </p:extLst>
          </p:nvPr>
        </p:nvGraphicFramePr>
        <p:xfrm>
          <a:off x="304709" y="2188295"/>
          <a:ext cx="11494003" cy="4367410"/>
        </p:xfrm>
        <a:graphic>
          <a:graphicData uri="http://schemas.openxmlformats.org/drawingml/2006/table">
            <a:tbl>
              <a:tblPr firstRow="1" firstCol="1" bandRow="1">
                <a:tableStyleId>{5940675A-B579-460E-94D1-54222C63F5DA}</a:tableStyleId>
              </a:tblPr>
              <a:tblGrid>
                <a:gridCol w="2033527">
                  <a:extLst>
                    <a:ext uri="{9D8B030D-6E8A-4147-A177-3AD203B41FA5}">
                      <a16:colId xmlns:a16="http://schemas.microsoft.com/office/drawing/2014/main" val="1843001179"/>
                    </a:ext>
                  </a:extLst>
                </a:gridCol>
                <a:gridCol w="3191183">
                  <a:extLst>
                    <a:ext uri="{9D8B030D-6E8A-4147-A177-3AD203B41FA5}">
                      <a16:colId xmlns:a16="http://schemas.microsoft.com/office/drawing/2014/main" val="2884618655"/>
                    </a:ext>
                  </a:extLst>
                </a:gridCol>
                <a:gridCol w="6269293">
                  <a:extLst>
                    <a:ext uri="{9D8B030D-6E8A-4147-A177-3AD203B41FA5}">
                      <a16:colId xmlns:a16="http://schemas.microsoft.com/office/drawing/2014/main" val="2452848988"/>
                    </a:ext>
                  </a:extLst>
                </a:gridCol>
              </a:tblGrid>
              <a:tr h="698587">
                <a:tc>
                  <a:txBody>
                    <a:bodyPr/>
                    <a:lstStyle/>
                    <a:p>
                      <a:pPr>
                        <a:lnSpc>
                          <a:spcPct val="115000"/>
                        </a:lnSpc>
                      </a:pPr>
                      <a:r>
                        <a:rPr lang="en-GB" sz="1600" b="1" dirty="0">
                          <a:solidFill>
                            <a:schemeClr val="accent5">
                              <a:lumMod val="75000"/>
                            </a:schemeClr>
                          </a:solidFill>
                          <a:effectLst/>
                          <a:latin typeface="Arial" panose="020B0604020202020204" pitchFamily="34" charset="0"/>
                        </a:rPr>
                        <a:t>Engagement Support</a:t>
                      </a:r>
                      <a:endParaRPr lang="en-GB" sz="1600" b="1"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5123" marR="55123" marT="55123" marB="55123">
                    <a:solidFill>
                      <a:schemeClr val="accent2">
                        <a:lumMod val="20000"/>
                        <a:lumOff val="80000"/>
                      </a:schemeClr>
                    </a:solidFill>
                  </a:tcPr>
                </a:tc>
                <a:tc>
                  <a:txBody>
                    <a:bodyPr/>
                    <a:lstStyle/>
                    <a:p>
                      <a:pPr>
                        <a:lnSpc>
                          <a:spcPct val="115000"/>
                        </a:lnSpc>
                      </a:pPr>
                      <a:r>
                        <a:rPr lang="en-GB" sz="1600" dirty="0">
                          <a:effectLst/>
                          <a:latin typeface="Arial" panose="020B0604020202020204" pitchFamily="34" charset="0"/>
                          <a:ea typeface="Times New Roman" panose="02020603050405020304" pitchFamily="18" charset="0"/>
                          <a:cs typeface="Arial" panose="020B0604020202020204" pitchFamily="34" charset="0"/>
                          <a:hlinkClick r:id="rId2"/>
                        </a:rPr>
                        <a:t>EngagementSupport@kent.ac.uk</a:t>
                      </a:r>
                      <a:r>
                        <a:rPr lang="en-GB" sz="1600" dirty="0">
                          <a:effectLst/>
                          <a:latin typeface="Arial" panose="020B0604020202020204" pitchFamily="34" charset="0"/>
                          <a:ea typeface="Times New Roman" panose="02020603050405020304" pitchFamily="18" charset="0"/>
                          <a:cs typeface="Arial" panose="020B0604020202020204" pitchFamily="34" charset="0"/>
                        </a:rPr>
                        <a:t> </a:t>
                      </a:r>
                    </a:p>
                  </a:txBody>
                  <a:tcPr marL="55123" marR="55123" marT="55123" marB="55123"/>
                </a:tc>
                <a:tc>
                  <a:txBody>
                    <a:bodyPr/>
                    <a:lstStyle/>
                    <a:p>
                      <a:pPr>
                        <a:lnSpc>
                          <a:spcPct val="115000"/>
                        </a:lnSpc>
                      </a:pPr>
                      <a:r>
                        <a:rPr lang="en-GB" sz="1600" dirty="0">
                          <a:solidFill>
                            <a:schemeClr val="accent5">
                              <a:lumMod val="75000"/>
                            </a:schemeClr>
                          </a:solidFill>
                          <a:effectLst/>
                          <a:latin typeface="Arial" panose="020B0604020202020204" pitchFamily="34" charset="0"/>
                        </a:rPr>
                        <a:t>We provide all taught students with p</a:t>
                      </a:r>
                      <a:r>
                        <a:rPr lang="en-GB" sz="1600" dirty="0">
                          <a:solidFill>
                            <a:schemeClr val="accent5">
                              <a:lumMod val="75000"/>
                            </a:schemeClr>
                          </a:solidFill>
                          <a:latin typeface="Arial" panose="020B0604020202020204" pitchFamily="34" charset="0"/>
                        </a:rPr>
                        <a:t>ersonalised and individual advice and practical support for your specific circumstances. </a:t>
                      </a:r>
                      <a:endParaRPr lang="en-GB" sz="1600"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5123" marR="55123" marT="55123" marB="55123"/>
                </a:tc>
                <a:extLst>
                  <a:ext uri="{0D108BD9-81ED-4DB2-BD59-A6C34878D82A}">
                    <a16:rowId xmlns:a16="http://schemas.microsoft.com/office/drawing/2014/main" val="2704466445"/>
                  </a:ext>
                </a:extLst>
              </a:tr>
              <a:tr h="885969">
                <a:tc>
                  <a:txBody>
                    <a:bodyPr/>
                    <a:lstStyle/>
                    <a:p>
                      <a:pPr>
                        <a:lnSpc>
                          <a:spcPct val="115000"/>
                        </a:lnSpc>
                      </a:pPr>
                      <a:r>
                        <a:rPr lang="en-GB" sz="1600" b="1" dirty="0">
                          <a:solidFill>
                            <a:schemeClr val="accent5">
                              <a:lumMod val="75000"/>
                            </a:schemeClr>
                          </a:solidFill>
                          <a:effectLst/>
                          <a:latin typeface="Arial" panose="020B0604020202020204" pitchFamily="34" charset="0"/>
                        </a:rPr>
                        <a:t>Employability and Placements</a:t>
                      </a:r>
                      <a:endParaRPr lang="en-GB" sz="1600" b="1"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5123" marR="55123" marT="55123" marB="55123">
                    <a:solidFill>
                      <a:schemeClr val="accent2">
                        <a:lumMod val="20000"/>
                        <a:lumOff val="80000"/>
                      </a:schemeClr>
                    </a:solidFill>
                  </a:tcPr>
                </a:tc>
                <a:tc>
                  <a:txBody>
                    <a:bodyPr/>
                    <a:lstStyle/>
                    <a:p>
                      <a:pPr>
                        <a:lnSpc>
                          <a:spcPct val="115000"/>
                        </a:lnSpc>
                      </a:pPr>
                      <a:r>
                        <a:rPr lang="en-GB" sz="1600" dirty="0">
                          <a:effectLst/>
                          <a:latin typeface="Arial" panose="020B0604020202020204" pitchFamily="34" charset="0"/>
                          <a:ea typeface="Times New Roman" panose="02020603050405020304" pitchFamily="18" charset="0"/>
                          <a:cs typeface="Arial" panose="020B0604020202020204" pitchFamily="34" charset="0"/>
                          <a:hlinkClick r:id="rId3"/>
                        </a:rPr>
                        <a:t>CareerHelp@kent.ac.uk</a:t>
                      </a:r>
                      <a:r>
                        <a:rPr lang="en-GB" sz="1600" dirty="0">
                          <a:effectLst/>
                          <a:latin typeface="Arial" panose="020B0604020202020204" pitchFamily="34" charset="0"/>
                          <a:ea typeface="Times New Roman" panose="02020603050405020304" pitchFamily="18" charset="0"/>
                          <a:cs typeface="Arial" panose="020B0604020202020204" pitchFamily="34" charset="0"/>
                        </a:rPr>
                        <a:t> </a:t>
                      </a:r>
                    </a:p>
                  </a:txBody>
                  <a:tcPr marL="55123" marR="55123" marT="55123" marB="55123"/>
                </a:tc>
                <a:tc>
                  <a:txBody>
                    <a:bodyPr/>
                    <a:lstStyle/>
                    <a:p>
                      <a:pPr>
                        <a:lnSpc>
                          <a:spcPct val="115000"/>
                        </a:lnSpc>
                      </a:pPr>
                      <a:r>
                        <a:rPr lang="en-GB" sz="1600" dirty="0">
                          <a:solidFill>
                            <a:schemeClr val="accent5">
                              <a:lumMod val="75000"/>
                            </a:schemeClr>
                          </a:solidFill>
                          <a:effectLst/>
                          <a:latin typeface="Arial" panose="020B0604020202020204" pitchFamily="34" charset="0"/>
                        </a:rPr>
                        <a:t>We can help with specialist careers advice as well as employability and placement development and support. </a:t>
                      </a:r>
                      <a:endParaRPr lang="en-GB" sz="1600"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5123" marR="55123" marT="55123" marB="55123"/>
                </a:tc>
                <a:extLst>
                  <a:ext uri="{0D108BD9-81ED-4DB2-BD59-A6C34878D82A}">
                    <a16:rowId xmlns:a16="http://schemas.microsoft.com/office/drawing/2014/main" val="658830715"/>
                  </a:ext>
                </a:extLst>
              </a:tr>
              <a:tr h="885969">
                <a:tc>
                  <a:txBody>
                    <a:bodyPr/>
                    <a:lstStyle/>
                    <a:p>
                      <a:pPr>
                        <a:lnSpc>
                          <a:spcPct val="115000"/>
                        </a:lnSpc>
                      </a:pPr>
                      <a:r>
                        <a:rPr lang="en-GB" sz="1600" b="1" dirty="0">
                          <a:solidFill>
                            <a:schemeClr val="accent5">
                              <a:lumMod val="75000"/>
                            </a:schemeClr>
                          </a:solidFill>
                          <a:effectLst/>
                          <a:latin typeface="Arial" panose="020B0604020202020204" pitchFamily="34" charset="0"/>
                        </a:rPr>
                        <a:t>Student Voice, Events and Experience</a:t>
                      </a:r>
                      <a:endParaRPr lang="en-GB" sz="1600" b="1"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5123" marR="55123" marT="55123" marB="55123">
                    <a:solidFill>
                      <a:schemeClr val="accent2">
                        <a:lumMod val="20000"/>
                        <a:lumOff val="80000"/>
                      </a:schemeClr>
                    </a:solidFill>
                  </a:tcPr>
                </a:tc>
                <a:tc>
                  <a:txBody>
                    <a:bodyPr/>
                    <a:lstStyle/>
                    <a:p>
                      <a:pPr>
                        <a:lnSpc>
                          <a:spcPct val="115000"/>
                        </a:lnSpc>
                      </a:pPr>
                      <a:r>
                        <a:rPr lang="en-GB" sz="1600" u="sng" dirty="0">
                          <a:solidFill>
                            <a:srgbClr val="0070C0"/>
                          </a:solidFill>
                          <a:effectLst/>
                          <a:latin typeface="Arial" panose="020B0604020202020204" pitchFamily="34" charset="0"/>
                        </a:rPr>
                        <a:t>StudentExperience@kent.ac.uk</a:t>
                      </a:r>
                      <a:r>
                        <a:rPr lang="en-GB" sz="1600" dirty="0">
                          <a:effectLst/>
                          <a:latin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55123" marR="55123" marT="55123" marB="55123"/>
                </a:tc>
                <a:tc>
                  <a:txBody>
                    <a:bodyPr/>
                    <a:lstStyle/>
                    <a:p>
                      <a:pPr>
                        <a:lnSpc>
                          <a:spcPct val="115000"/>
                        </a:lnSpc>
                      </a:pPr>
                      <a:r>
                        <a:rPr lang="en-GB" sz="1600" dirty="0">
                          <a:solidFill>
                            <a:schemeClr val="accent5">
                              <a:lumMod val="75000"/>
                            </a:schemeClr>
                          </a:solidFill>
                          <a:effectLst/>
                          <a:latin typeface="Arial" panose="020B0604020202020204" pitchFamily="34" charset="0"/>
                        </a:rPr>
                        <a:t>We can help with questions about Student Voice Forums, student representation, module evaluations, academic communities, events and student feedback.</a:t>
                      </a:r>
                      <a:endParaRPr lang="en-GB" sz="1600"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5123" marR="55123" marT="55123" marB="55123"/>
                </a:tc>
                <a:extLst>
                  <a:ext uri="{0D108BD9-81ED-4DB2-BD59-A6C34878D82A}">
                    <a16:rowId xmlns:a16="http://schemas.microsoft.com/office/drawing/2014/main" val="3537959448"/>
                  </a:ext>
                </a:extLst>
              </a:tr>
              <a:tr h="620091">
                <a:tc>
                  <a:txBody>
                    <a:bodyPr/>
                    <a:lstStyle/>
                    <a:p>
                      <a:pPr>
                        <a:lnSpc>
                          <a:spcPct val="115000"/>
                        </a:lnSpc>
                      </a:pPr>
                      <a:r>
                        <a:rPr lang="en-GB" sz="1600" b="1" dirty="0">
                          <a:solidFill>
                            <a:schemeClr val="accent5">
                              <a:lumMod val="75000"/>
                            </a:schemeClr>
                          </a:solidFill>
                          <a:effectLst/>
                          <a:latin typeface="Arial" panose="020B0604020202020204" pitchFamily="34" charset="0"/>
                        </a:rPr>
                        <a:t>Course administration</a:t>
                      </a:r>
                      <a:endParaRPr lang="en-GB" sz="1600" b="1"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5123" marR="55123" marT="55123" marB="55123">
                    <a:solidFill>
                      <a:schemeClr val="accent2">
                        <a:lumMod val="20000"/>
                        <a:lumOff val="80000"/>
                      </a:schemeClr>
                    </a:solidFill>
                  </a:tcPr>
                </a:tc>
                <a:tc>
                  <a:txBody>
                    <a:bodyPr/>
                    <a:lstStyle/>
                    <a:p>
                      <a:pPr>
                        <a:lnSpc>
                          <a:spcPct val="115000"/>
                        </a:lnSpc>
                      </a:pPr>
                      <a:r>
                        <a:rPr lang="en-GB" sz="1600" dirty="0">
                          <a:effectLst/>
                          <a:latin typeface="Arial" panose="020B0604020202020204" pitchFamily="34" charset="0"/>
                          <a:ea typeface="Times New Roman" panose="02020603050405020304" pitchFamily="18" charset="0"/>
                          <a:cs typeface="Arial" panose="020B0604020202020204" pitchFamily="34" charset="0"/>
                          <a:hlinkClick r:id="rId4"/>
                        </a:rPr>
                        <a:t>ProgAdmin@kent.ac.uk</a:t>
                      </a:r>
                      <a:r>
                        <a:rPr lang="en-GB" sz="1600" dirty="0">
                          <a:effectLst/>
                          <a:latin typeface="Arial" panose="020B0604020202020204" pitchFamily="34" charset="0"/>
                          <a:ea typeface="Times New Roman" panose="02020603050405020304" pitchFamily="18" charset="0"/>
                          <a:cs typeface="Arial" panose="020B0604020202020204" pitchFamily="34" charset="0"/>
                        </a:rPr>
                        <a:t> </a:t>
                      </a:r>
                    </a:p>
                  </a:txBody>
                  <a:tcPr marL="55123" marR="55123" marT="55123" marB="55123"/>
                </a:tc>
                <a:tc>
                  <a:txBody>
                    <a:bodyPr/>
                    <a:lstStyle/>
                    <a:p>
                      <a:pPr>
                        <a:lnSpc>
                          <a:spcPct val="115000"/>
                        </a:lnSpc>
                      </a:pPr>
                      <a:r>
                        <a:rPr lang="en-GB" sz="1600" dirty="0">
                          <a:solidFill>
                            <a:schemeClr val="accent5">
                              <a:lumMod val="75000"/>
                            </a:schemeClr>
                          </a:solidFill>
                          <a:effectLst/>
                          <a:latin typeface="Arial" panose="020B0604020202020204" pitchFamily="34" charset="0"/>
                        </a:rPr>
                        <a:t>We are responsible for all UG, and PGT student administration including timetabling and exams processes.</a:t>
                      </a:r>
                      <a:endParaRPr lang="en-GB" sz="1600"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5123" marR="55123" marT="55123" marB="55123"/>
                </a:tc>
                <a:extLst>
                  <a:ext uri="{0D108BD9-81ED-4DB2-BD59-A6C34878D82A}">
                    <a16:rowId xmlns:a16="http://schemas.microsoft.com/office/drawing/2014/main" val="3655424125"/>
                  </a:ext>
                </a:extLst>
              </a:tr>
              <a:tr h="1002704">
                <a:tc>
                  <a:txBody>
                    <a:bodyPr/>
                    <a:lstStyle/>
                    <a:p>
                      <a:pPr>
                        <a:lnSpc>
                          <a:spcPct val="115000"/>
                        </a:lnSpc>
                      </a:pPr>
                      <a:r>
                        <a:rPr lang="en-GB" sz="1600" b="1" dirty="0">
                          <a:solidFill>
                            <a:schemeClr val="accent5">
                              <a:lumMod val="75000"/>
                            </a:schemeClr>
                          </a:solidFill>
                          <a:effectLst/>
                          <a:latin typeface="Arial" panose="020B0604020202020204" pitchFamily="34" charset="0"/>
                        </a:rPr>
                        <a:t>IT and Technical services</a:t>
                      </a:r>
                      <a:endParaRPr lang="en-GB" sz="1600" b="1"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5123" marR="55123" marT="55123" marB="55123">
                    <a:solidFill>
                      <a:schemeClr val="accent2">
                        <a:lumMod val="20000"/>
                        <a:lumOff val="80000"/>
                      </a:schemeClr>
                    </a:solidFill>
                  </a:tcPr>
                </a:tc>
                <a:tc>
                  <a:txBody>
                    <a:bodyPr/>
                    <a:lstStyle/>
                    <a:p>
                      <a:pPr>
                        <a:lnSpc>
                          <a:spcPct val="115000"/>
                        </a:lnSpc>
                      </a:pPr>
                      <a:r>
                        <a:rPr lang="en-GB" sz="1800" b="0" i="0" u="none" strike="noStrike" kern="1200" dirty="0">
                          <a:solidFill>
                            <a:schemeClr val="tx1"/>
                          </a:solidFill>
                          <a:effectLst/>
                          <a:latin typeface="+mn-lt"/>
                          <a:ea typeface="+mn-ea"/>
                          <a:cs typeface="+mn-cs"/>
                          <a:hlinkClick r:id="rId5"/>
                        </a:rPr>
                        <a:t>HelpDesk@kent.ac.uk</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55123" marR="55123" marT="55123" marB="55123"/>
                </a:tc>
                <a:tc>
                  <a:txBody>
                    <a:bodyPr/>
                    <a:lstStyle/>
                    <a:p>
                      <a:pPr>
                        <a:lnSpc>
                          <a:spcPct val="115000"/>
                        </a:lnSpc>
                      </a:pPr>
                      <a:r>
                        <a:rPr lang="en-GB" sz="1600" dirty="0">
                          <a:solidFill>
                            <a:schemeClr val="accent5">
                              <a:lumMod val="75000"/>
                            </a:schemeClr>
                          </a:solidFill>
                          <a:effectLst/>
                          <a:latin typeface="Arial" panose="020B0604020202020204" pitchFamily="34" charset="0"/>
                        </a:rPr>
                        <a:t>We can help with IT support requests including email and software, IT in teaching spaces, and provision of computer hardware for staff in the Division as well as questions about campus buildings, furniture and telephones.</a:t>
                      </a:r>
                      <a:endParaRPr lang="en-GB" sz="1600" dirty="0">
                        <a:solidFill>
                          <a:schemeClr val="accent5">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55123" marR="55123" marT="55123" marB="55123"/>
                </a:tc>
                <a:extLst>
                  <a:ext uri="{0D108BD9-81ED-4DB2-BD59-A6C34878D82A}">
                    <a16:rowId xmlns:a16="http://schemas.microsoft.com/office/drawing/2014/main" val="2279696141"/>
                  </a:ext>
                </a:extLst>
              </a:tr>
            </a:tbl>
          </a:graphicData>
        </a:graphic>
      </p:graphicFrame>
      <p:sp>
        <p:nvSpPr>
          <p:cNvPr id="4" name="TextBox 3">
            <a:extLst>
              <a:ext uri="{FF2B5EF4-FFF2-40B4-BE49-F238E27FC236}">
                <a16:creationId xmlns:a16="http://schemas.microsoft.com/office/drawing/2014/main" id="{3E659D16-D245-6981-E4C6-C83ED9C7C96C}"/>
              </a:ext>
            </a:extLst>
          </p:cNvPr>
          <p:cNvSpPr txBox="1"/>
          <p:nvPr/>
        </p:nvSpPr>
        <p:spPr>
          <a:xfrm>
            <a:off x="304709" y="1488010"/>
            <a:ext cx="10874568" cy="461665"/>
          </a:xfrm>
          <a:prstGeom prst="rect">
            <a:avLst/>
          </a:prstGeom>
          <a:noFill/>
        </p:spPr>
        <p:txBody>
          <a:bodyPr wrap="square">
            <a:spAutoFit/>
          </a:bodyPr>
          <a:lstStyle/>
          <a:p>
            <a:r>
              <a:rPr lang="en-GB" sz="2400" b="1" dirty="0">
                <a:solidFill>
                  <a:schemeClr val="accent2"/>
                </a:solidFill>
                <a:latin typeface="Arial" panose="020B0604020202020204" pitchFamily="34" charset="0"/>
              </a:rPr>
              <a:t>Nexus</a:t>
            </a:r>
            <a:r>
              <a:rPr lang="en-GB" sz="2400" dirty="0">
                <a:latin typeface="Arial" panose="020B0604020202020204" pitchFamily="34" charset="0"/>
              </a:rPr>
              <a:t> </a:t>
            </a:r>
            <a:r>
              <a:rPr lang="en-GB" sz="2400" dirty="0">
                <a:solidFill>
                  <a:schemeClr val="accent5">
                    <a:lumMod val="75000"/>
                  </a:schemeClr>
                </a:solidFill>
                <a:latin typeface="Arial" panose="020B0604020202020204" pitchFamily="34" charset="0"/>
              </a:rPr>
              <a:t>staff can help with any query, signposting you in the right direction</a:t>
            </a:r>
            <a:r>
              <a:rPr lang="en-GB" sz="2400" dirty="0">
                <a:latin typeface="Arial" panose="020B0604020202020204" pitchFamily="34" charset="0"/>
              </a:rPr>
              <a:t>. </a:t>
            </a:r>
          </a:p>
        </p:txBody>
      </p:sp>
    </p:spTree>
    <p:extLst>
      <p:ext uri="{BB962C8B-B14F-4D97-AF65-F5344CB8AC3E}">
        <p14:creationId xmlns:p14="http://schemas.microsoft.com/office/powerpoint/2010/main" val="393633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EF55C-E134-5D9D-F431-3EB26533A7AE}"/>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D5E51927-748A-6FE0-C040-80E6376FF31A}"/>
              </a:ext>
            </a:extLst>
          </p:cNvPr>
          <p:cNvSpPr txBox="1">
            <a:spLocks/>
          </p:cNvSpPr>
          <p:nvPr/>
        </p:nvSpPr>
        <p:spPr>
          <a:xfrm>
            <a:off x="671172" y="596385"/>
            <a:ext cx="8708801"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Do you have any questions?</a:t>
            </a:r>
            <a:endParaRPr lang="en-GB" dirty="0">
              <a:solidFill>
                <a:schemeClr val="accent5">
                  <a:lumMod val="75000"/>
                </a:schemeClr>
              </a:solidFill>
            </a:endParaRPr>
          </a:p>
        </p:txBody>
      </p:sp>
      <p:pic>
        <p:nvPicPr>
          <p:cNvPr id="5" name="Picture 4" descr="How To Ask Questions Effectively. When we have a question, our first… | by  Soundarya Balasubramani | Agile Insider | Medium">
            <a:extLst>
              <a:ext uri="{FF2B5EF4-FFF2-40B4-BE49-F238E27FC236}">
                <a16:creationId xmlns:a16="http://schemas.microsoft.com/office/drawing/2014/main" id="{1F25FFFD-6D71-C06D-B2F7-DA3BA9DE8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0452"/>
            <a:ext cx="12192000" cy="498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47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CEC2-C65D-2F8C-F4FE-9D96B8C20473}"/>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23F6326C-1482-7D0D-821D-68228B5B6F7D}"/>
              </a:ext>
            </a:extLst>
          </p:cNvPr>
          <p:cNvSpPr txBox="1">
            <a:spLocks/>
          </p:cNvSpPr>
          <p:nvPr/>
        </p:nvSpPr>
        <p:spPr>
          <a:xfrm>
            <a:off x="671172" y="596385"/>
            <a:ext cx="9931513" cy="65300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a:solidFill>
                  <a:schemeClr val="accent5">
                    <a:lumMod val="75000"/>
                  </a:schemeClr>
                </a:solidFill>
                <a:latin typeface="Arial" panose="020B0604020202020204" pitchFamily="34" charset="0"/>
                <a:cs typeface="Arial" panose="020B0604020202020204" pitchFamily="34" charset="0"/>
              </a:rPr>
              <a:t>Welcome to Kent!</a:t>
            </a:r>
            <a:endParaRPr lang="en-GB" sz="4800" dirty="0">
              <a:solidFill>
                <a:schemeClr val="accent5">
                  <a:lumMod val="75000"/>
                </a:schemeClr>
              </a:solidFill>
              <a:latin typeface="Arial" panose="020B0604020202020204" pitchFamily="34" charset="0"/>
              <a:cs typeface="Arial" panose="020B0604020202020204" pitchFamily="34" charset="0"/>
            </a:endParaRPr>
          </a:p>
        </p:txBody>
      </p:sp>
      <p:sp>
        <p:nvSpPr>
          <p:cNvPr id="3" name="Content Placeholder 4">
            <a:extLst>
              <a:ext uri="{FF2B5EF4-FFF2-40B4-BE49-F238E27FC236}">
                <a16:creationId xmlns:a16="http://schemas.microsoft.com/office/drawing/2014/main" id="{203EE081-C2A0-A7EB-922D-1D1DCAE75D6D}"/>
              </a:ext>
            </a:extLst>
          </p:cNvPr>
          <p:cNvSpPr txBox="1">
            <a:spLocks/>
          </p:cNvSpPr>
          <p:nvPr/>
        </p:nvSpPr>
        <p:spPr>
          <a:xfrm>
            <a:off x="233265" y="1730830"/>
            <a:ext cx="6330821" cy="48332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solidFill>
                  <a:schemeClr val="accent5">
                    <a:lumMod val="75000"/>
                  </a:schemeClr>
                </a:solidFill>
                <a:latin typeface="Arial" panose="020B0604020202020204" pitchFamily="34" charset="0"/>
                <a:cs typeface="Arial" panose="020B0604020202020204" pitchFamily="34" charset="0"/>
              </a:rPr>
              <a:t>What is an Academic Adviser?</a:t>
            </a:r>
          </a:p>
          <a:p>
            <a:pPr marL="342900" indent="-342900" algn="l">
              <a:buFont typeface="Arial" panose="020B0604020202020204" pitchFamily="34" charset="0"/>
              <a:buChar char="•"/>
            </a:pPr>
            <a:r>
              <a:rPr lang="en-GB" sz="2200" dirty="0">
                <a:solidFill>
                  <a:schemeClr val="accent5">
                    <a:lumMod val="75000"/>
                  </a:schemeClr>
                </a:solidFill>
                <a:latin typeface="Arial" panose="020B0604020202020204" pitchFamily="34" charset="0"/>
                <a:cs typeface="Arial" panose="020B0604020202020204" pitchFamily="34" charset="0"/>
              </a:rPr>
              <a:t>An Academic Adviser is here to support your </a:t>
            </a:r>
            <a:r>
              <a:rPr lang="en-GB" sz="2200" b="1" dirty="0">
                <a:solidFill>
                  <a:schemeClr val="accent2"/>
                </a:solidFill>
                <a:latin typeface="Arial" panose="020B0604020202020204" pitchFamily="34" charset="0"/>
                <a:cs typeface="Arial" panose="020B0604020202020204" pitchFamily="34" charset="0"/>
              </a:rPr>
              <a:t>academic progress, personal development, and professional readiness</a:t>
            </a:r>
            <a:r>
              <a:rPr lang="en-GB" sz="2200" dirty="0">
                <a:solidFill>
                  <a:schemeClr val="accent2"/>
                </a:solidFill>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r>
              <a:rPr lang="en-GB" sz="2200" dirty="0">
                <a:solidFill>
                  <a:schemeClr val="accent5">
                    <a:lumMod val="75000"/>
                  </a:schemeClr>
                </a:solidFill>
                <a:latin typeface="Arial" panose="020B0604020202020204" pitchFamily="34" charset="0"/>
                <a:cs typeface="Arial" panose="020B0604020202020204" pitchFamily="34" charset="0"/>
              </a:rPr>
              <a:t>Every student at Kent has an Academic Adviser. </a:t>
            </a:r>
            <a:r>
              <a:rPr lang="en-GB" sz="2200" b="1" dirty="0">
                <a:solidFill>
                  <a:schemeClr val="accent2"/>
                </a:solidFill>
                <a:latin typeface="Arial" panose="020B0604020202020204" pitchFamily="34" charset="0"/>
                <a:cs typeface="Arial" panose="020B0604020202020204" pitchFamily="34" charset="0"/>
              </a:rPr>
              <a:t>I am your Academic Adviser</a:t>
            </a:r>
            <a:r>
              <a:rPr lang="en-GB" sz="2200" dirty="0">
                <a:solidFill>
                  <a:schemeClr val="accent2"/>
                </a:solidFill>
                <a:latin typeface="Arial" panose="020B0604020202020204" pitchFamily="34" charset="0"/>
                <a:cs typeface="Arial" panose="020B0604020202020204" pitchFamily="34" charset="0"/>
              </a:rPr>
              <a:t> </a:t>
            </a:r>
            <a:r>
              <a:rPr lang="en-GB" sz="2200" dirty="0">
                <a:solidFill>
                  <a:schemeClr val="accent5">
                    <a:lumMod val="75000"/>
                  </a:schemeClr>
                </a:solidFill>
                <a:latin typeface="Arial" panose="020B0604020202020204" pitchFamily="34" charset="0"/>
                <a:cs typeface="Arial" panose="020B0604020202020204" pitchFamily="34" charset="0"/>
              </a:rPr>
              <a:t>for the entire length of your time at Kent.</a:t>
            </a:r>
          </a:p>
          <a:p>
            <a:pPr marL="342900" indent="-342900" algn="l">
              <a:buFont typeface="Arial" panose="020B0604020202020204" pitchFamily="34" charset="0"/>
              <a:buChar char="•"/>
            </a:pPr>
            <a:r>
              <a:rPr lang="en-GB" sz="2200" dirty="0">
                <a:solidFill>
                  <a:schemeClr val="accent5">
                    <a:lumMod val="75000"/>
                  </a:schemeClr>
                </a:solidFill>
                <a:latin typeface="Arial" panose="020B0604020202020204" pitchFamily="34" charset="0"/>
                <a:cs typeface="Arial" panose="020B0604020202020204" pitchFamily="34" charset="0"/>
              </a:rPr>
              <a:t>I am a member of academic staff in your School, so I know about the course you are on.</a:t>
            </a:r>
          </a:p>
          <a:p>
            <a:pPr marL="342900" indent="-342900" algn="l">
              <a:buFont typeface="Arial" panose="020B0604020202020204" pitchFamily="34" charset="0"/>
              <a:buChar char="•"/>
            </a:pPr>
            <a:r>
              <a:rPr lang="en-GB" sz="2200" dirty="0">
                <a:solidFill>
                  <a:schemeClr val="accent5">
                    <a:lumMod val="75000"/>
                  </a:schemeClr>
                </a:solidFill>
                <a:latin typeface="Arial" panose="020B0604020202020204" pitchFamily="34" charset="0"/>
                <a:cs typeface="Arial" panose="020B0604020202020204" pitchFamily="34" charset="0"/>
              </a:rPr>
              <a:t>I am here to </a:t>
            </a:r>
            <a:r>
              <a:rPr lang="en-GB" sz="2200" b="1" dirty="0">
                <a:solidFill>
                  <a:schemeClr val="accent5">
                    <a:lumMod val="75000"/>
                  </a:schemeClr>
                </a:solidFill>
                <a:latin typeface="Arial" panose="020B0604020202020204" pitchFamily="34" charset="0"/>
                <a:cs typeface="Arial" panose="020B0604020202020204" pitchFamily="34" charset="0"/>
              </a:rPr>
              <a:t>support you</a:t>
            </a:r>
            <a:r>
              <a:rPr lang="en-GB" sz="2200" dirty="0">
                <a:solidFill>
                  <a:schemeClr val="accent5">
                    <a:lumMod val="75000"/>
                  </a:schemeClr>
                </a:solidFill>
                <a:latin typeface="Arial" panose="020B0604020202020204" pitchFamily="34" charset="0"/>
                <a:cs typeface="Arial" panose="020B0604020202020204" pitchFamily="34" charset="0"/>
              </a:rPr>
              <a:t>. If you are finding anything challenging, I am your first point of call.</a:t>
            </a:r>
          </a:p>
        </p:txBody>
      </p:sp>
      <p:pic>
        <p:nvPicPr>
          <p:cNvPr id="1026" name="Picture 2">
            <a:extLst>
              <a:ext uri="{FF2B5EF4-FFF2-40B4-BE49-F238E27FC236}">
                <a16:creationId xmlns:a16="http://schemas.microsoft.com/office/drawing/2014/main" id="{BECE1F9D-9B10-722D-990A-DF99D1343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085" y="2151529"/>
            <a:ext cx="548983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34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669B4-7698-641F-D2B5-00954CD2309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ABB73E-04EB-E6BF-BEE0-BF5A69E5297C}"/>
              </a:ext>
            </a:extLst>
          </p:cNvPr>
          <p:cNvSpPr txBox="1">
            <a:spLocks/>
          </p:cNvSpPr>
          <p:nvPr/>
        </p:nvSpPr>
        <p:spPr>
          <a:xfrm>
            <a:off x="353961" y="1889317"/>
            <a:ext cx="5742039" cy="4313675"/>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solidFill>
                  <a:schemeClr val="accent5">
                    <a:lumMod val="75000"/>
                  </a:schemeClr>
                </a:solidFill>
              </a:rPr>
              <a:t>👋 Let’s go around the room!</a:t>
            </a:r>
          </a:p>
          <a:p>
            <a:pPr algn="l"/>
            <a:endParaRPr lang="en-GB" dirty="0">
              <a:solidFill>
                <a:schemeClr val="accent5">
                  <a:lumMod val="75000"/>
                </a:schemeClr>
              </a:solidFill>
            </a:endParaRPr>
          </a:p>
          <a:p>
            <a:pPr algn="l"/>
            <a:r>
              <a:rPr lang="en-GB" dirty="0">
                <a:solidFill>
                  <a:schemeClr val="accent5">
                    <a:lumMod val="75000"/>
                  </a:schemeClr>
                </a:solidFill>
              </a:rPr>
              <a:t>Can you tell us…</a:t>
            </a:r>
          </a:p>
          <a:p>
            <a:pPr algn="l"/>
            <a:endParaRPr lang="en-GB" dirty="0">
              <a:solidFill>
                <a:schemeClr val="accent5">
                  <a:lumMod val="75000"/>
                </a:schemeClr>
              </a:solidFill>
            </a:endParaRPr>
          </a:p>
          <a:p>
            <a:pPr algn="l"/>
            <a:r>
              <a:rPr lang="en-GB" dirty="0">
                <a:solidFill>
                  <a:schemeClr val="accent5">
                    <a:lumMod val="75000"/>
                  </a:schemeClr>
                </a:solidFill>
              </a:rPr>
              <a:t>🙋</a:t>
            </a:r>
            <a:r>
              <a:rPr lang="en-GB" b="1" dirty="0">
                <a:solidFill>
                  <a:schemeClr val="accent5">
                    <a:lumMod val="75000"/>
                  </a:schemeClr>
                </a:solidFill>
              </a:rPr>
              <a:t>Your Name</a:t>
            </a:r>
            <a:endParaRPr lang="en-GB" dirty="0">
              <a:solidFill>
                <a:schemeClr val="accent5">
                  <a:lumMod val="75000"/>
                </a:schemeClr>
              </a:solidFill>
            </a:endParaRPr>
          </a:p>
          <a:p>
            <a:pPr algn="l"/>
            <a:r>
              <a:rPr lang="en-GB" dirty="0">
                <a:solidFill>
                  <a:schemeClr val="accent5">
                    <a:lumMod val="75000"/>
                  </a:schemeClr>
                </a:solidFill>
              </a:rPr>
              <a:t>🎓</a:t>
            </a:r>
            <a:r>
              <a:rPr lang="en-GB" b="1" dirty="0">
                <a:solidFill>
                  <a:schemeClr val="accent5">
                    <a:lumMod val="75000"/>
                  </a:schemeClr>
                </a:solidFill>
              </a:rPr>
              <a:t>Your Course</a:t>
            </a:r>
            <a:endParaRPr lang="en-GB" dirty="0">
              <a:solidFill>
                <a:schemeClr val="accent5">
                  <a:lumMod val="75000"/>
                </a:schemeClr>
              </a:solidFill>
            </a:endParaRPr>
          </a:p>
          <a:p>
            <a:pPr algn="l"/>
            <a:r>
              <a:rPr lang="en-GB" dirty="0">
                <a:solidFill>
                  <a:schemeClr val="accent5">
                    <a:lumMod val="75000"/>
                  </a:schemeClr>
                </a:solidFill>
              </a:rPr>
              <a:t>🎉</a:t>
            </a:r>
            <a:r>
              <a:rPr lang="en-GB" b="1" dirty="0">
                <a:solidFill>
                  <a:schemeClr val="accent5">
                    <a:lumMod val="75000"/>
                  </a:schemeClr>
                </a:solidFill>
              </a:rPr>
              <a:t>One thing you’re excited about</a:t>
            </a:r>
            <a:endParaRPr lang="en-GB" dirty="0">
              <a:solidFill>
                <a:schemeClr val="accent5">
                  <a:lumMod val="75000"/>
                </a:schemeClr>
              </a:solidFill>
            </a:endParaRPr>
          </a:p>
          <a:p>
            <a:pPr algn="l"/>
            <a:r>
              <a:rPr lang="en-GB" dirty="0">
                <a:solidFill>
                  <a:schemeClr val="accent5">
                    <a:lumMod val="75000"/>
                  </a:schemeClr>
                </a:solidFill>
              </a:rPr>
              <a:t>🤔</a:t>
            </a:r>
            <a:r>
              <a:rPr lang="en-GB" b="1" dirty="0">
                <a:solidFill>
                  <a:schemeClr val="accent5">
                    <a:lumMod val="75000"/>
                  </a:schemeClr>
                </a:solidFill>
              </a:rPr>
              <a:t>One thing you’re nervous about</a:t>
            </a:r>
            <a:endParaRPr lang="en-GB" dirty="0">
              <a:solidFill>
                <a:schemeClr val="accent5">
                  <a:lumMod val="75000"/>
                </a:schemeClr>
              </a:solidFill>
            </a:endParaRPr>
          </a:p>
          <a:p>
            <a:pPr algn="l"/>
            <a:endParaRPr lang="en-GB" dirty="0">
              <a:solidFill>
                <a:schemeClr val="accent5">
                  <a:lumMod val="75000"/>
                </a:schemeClr>
              </a:solidFill>
            </a:endParaRPr>
          </a:p>
        </p:txBody>
      </p:sp>
      <p:sp>
        <p:nvSpPr>
          <p:cNvPr id="3" name="Title 2">
            <a:extLst>
              <a:ext uri="{FF2B5EF4-FFF2-40B4-BE49-F238E27FC236}">
                <a16:creationId xmlns:a16="http://schemas.microsoft.com/office/drawing/2014/main" id="{63F59C04-D694-7F8A-02BF-DCD7E3825D12}"/>
              </a:ext>
            </a:extLst>
          </p:cNvPr>
          <p:cNvSpPr txBox="1">
            <a:spLocks/>
          </p:cNvSpPr>
          <p:nvPr/>
        </p:nvSpPr>
        <p:spPr>
          <a:xfrm>
            <a:off x="1064711" y="596385"/>
            <a:ext cx="8974023"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Name, Course &amp; One Thing</a:t>
            </a:r>
            <a:endParaRPr lang="en-GB" dirty="0">
              <a:solidFill>
                <a:schemeClr val="accent5">
                  <a:lumMod val="75000"/>
                </a:schemeClr>
              </a:solidFill>
            </a:endParaRPr>
          </a:p>
        </p:txBody>
      </p:sp>
      <p:pic>
        <p:nvPicPr>
          <p:cNvPr id="4" name="Picture 3" descr="A group of people sitting in a circle&#10;&#10;">
            <a:extLst>
              <a:ext uri="{FF2B5EF4-FFF2-40B4-BE49-F238E27FC236}">
                <a16:creationId xmlns:a16="http://schemas.microsoft.com/office/drawing/2014/main" id="{3F347945-002D-F653-B7DC-10D8EEBF8752}"/>
              </a:ext>
            </a:extLst>
          </p:cNvPr>
          <p:cNvPicPr>
            <a:picLocks noChangeAspect="1"/>
          </p:cNvPicPr>
          <p:nvPr/>
        </p:nvPicPr>
        <p:blipFill>
          <a:blip r:embed="rId2"/>
          <a:stretch>
            <a:fillRect/>
          </a:stretch>
        </p:blipFill>
        <p:spPr>
          <a:xfrm>
            <a:off x="6209686" y="1937325"/>
            <a:ext cx="5829300" cy="3886200"/>
          </a:xfrm>
          <a:prstGeom prst="rect">
            <a:avLst/>
          </a:prstGeom>
        </p:spPr>
      </p:pic>
    </p:spTree>
    <p:extLst>
      <p:ext uri="{BB962C8B-B14F-4D97-AF65-F5344CB8AC3E}">
        <p14:creationId xmlns:p14="http://schemas.microsoft.com/office/powerpoint/2010/main" val="164201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09BB7-24ED-A88E-35DB-F2B8675DF09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8184AC-701A-4C6A-0F7C-064F212956C8}"/>
              </a:ext>
            </a:extLst>
          </p:cNvPr>
          <p:cNvSpPr txBox="1">
            <a:spLocks/>
          </p:cNvSpPr>
          <p:nvPr/>
        </p:nvSpPr>
        <p:spPr>
          <a:xfrm>
            <a:off x="432619" y="1979112"/>
            <a:ext cx="5663381" cy="4313675"/>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solidFill>
                  <a:schemeClr val="accent5">
                    <a:lumMod val="75000"/>
                  </a:schemeClr>
                </a:solidFill>
              </a:rPr>
              <a:t>👋 Let’s go around the room!</a:t>
            </a:r>
          </a:p>
          <a:p>
            <a:pPr algn="l"/>
            <a:endParaRPr lang="en-GB" dirty="0">
              <a:solidFill>
                <a:schemeClr val="accent5">
                  <a:lumMod val="75000"/>
                </a:schemeClr>
              </a:solidFill>
            </a:endParaRPr>
          </a:p>
          <a:p>
            <a:pPr algn="l"/>
            <a:r>
              <a:rPr lang="en-GB" dirty="0">
                <a:solidFill>
                  <a:schemeClr val="accent5">
                    <a:lumMod val="75000"/>
                  </a:schemeClr>
                </a:solidFill>
              </a:rPr>
              <a:t>Can any of you tell me…</a:t>
            </a:r>
          </a:p>
          <a:p>
            <a:pPr algn="l"/>
            <a:endParaRPr lang="en-GB" dirty="0">
              <a:solidFill>
                <a:schemeClr val="accent5">
                  <a:lumMod val="75000"/>
                </a:schemeClr>
              </a:solidFill>
            </a:endParaRPr>
          </a:p>
          <a:p>
            <a:pPr marL="342900" indent="-342900" algn="l">
              <a:buFont typeface="Arial" panose="020B0604020202020204" pitchFamily="34" charset="0"/>
              <a:buChar char="•"/>
            </a:pPr>
            <a:r>
              <a:rPr lang="en-GB" b="1" dirty="0">
                <a:solidFill>
                  <a:schemeClr val="accent5">
                    <a:lumMod val="75000"/>
                  </a:schemeClr>
                </a:solidFill>
              </a:rPr>
              <a:t>What is your favourite thing about the campus?</a:t>
            </a:r>
          </a:p>
          <a:p>
            <a:pPr marL="342900" indent="-342900" algn="l">
              <a:buFont typeface="Arial" panose="020B0604020202020204" pitchFamily="34" charset="0"/>
              <a:buChar char="•"/>
            </a:pPr>
            <a:r>
              <a:rPr lang="en-GB" b="1" dirty="0">
                <a:solidFill>
                  <a:schemeClr val="accent5">
                    <a:lumMod val="75000"/>
                  </a:schemeClr>
                </a:solidFill>
              </a:rPr>
              <a:t>Who’s already got lost on campus?</a:t>
            </a:r>
          </a:p>
          <a:p>
            <a:pPr marL="342900" indent="-342900" algn="l">
              <a:buFont typeface="Arial" panose="020B0604020202020204" pitchFamily="34" charset="0"/>
              <a:buChar char="•"/>
            </a:pPr>
            <a:r>
              <a:rPr lang="en-GB" b="1" dirty="0">
                <a:solidFill>
                  <a:schemeClr val="accent5">
                    <a:lumMod val="75000"/>
                  </a:schemeClr>
                </a:solidFill>
              </a:rPr>
              <a:t>Who’s already had food delivered (Deliveroo, </a:t>
            </a:r>
            <a:r>
              <a:rPr lang="en-GB" b="1" dirty="0" err="1">
                <a:solidFill>
                  <a:schemeClr val="accent5">
                    <a:lumMod val="75000"/>
                  </a:schemeClr>
                </a:solidFill>
              </a:rPr>
              <a:t>UberEats</a:t>
            </a:r>
            <a:r>
              <a:rPr lang="en-GB" b="1" dirty="0">
                <a:solidFill>
                  <a:schemeClr val="accent5">
                    <a:lumMod val="75000"/>
                  </a:schemeClr>
                </a:solidFill>
              </a:rPr>
              <a:t>, </a:t>
            </a:r>
            <a:r>
              <a:rPr lang="en-GB" b="1" dirty="0" err="1">
                <a:solidFill>
                  <a:schemeClr val="accent5">
                    <a:lumMod val="75000"/>
                  </a:schemeClr>
                </a:solidFill>
              </a:rPr>
              <a:t>JustEat</a:t>
            </a:r>
            <a:r>
              <a:rPr lang="en-GB" b="1" dirty="0">
                <a:solidFill>
                  <a:schemeClr val="accent5">
                    <a:lumMod val="75000"/>
                  </a:schemeClr>
                </a:solidFill>
              </a:rPr>
              <a:t> etc.)</a:t>
            </a:r>
          </a:p>
          <a:p>
            <a:pPr marL="342900" indent="-342900" algn="l">
              <a:buFont typeface="Arial" panose="020B0604020202020204" pitchFamily="34" charset="0"/>
              <a:buChar char="•"/>
            </a:pPr>
            <a:r>
              <a:rPr lang="en-GB" b="1" dirty="0">
                <a:solidFill>
                  <a:schemeClr val="accent5">
                    <a:lumMod val="75000"/>
                  </a:schemeClr>
                </a:solidFill>
              </a:rPr>
              <a:t>Who wants to join a society?</a:t>
            </a:r>
          </a:p>
        </p:txBody>
      </p:sp>
      <p:sp>
        <p:nvSpPr>
          <p:cNvPr id="3" name="Title 2">
            <a:extLst>
              <a:ext uri="{FF2B5EF4-FFF2-40B4-BE49-F238E27FC236}">
                <a16:creationId xmlns:a16="http://schemas.microsoft.com/office/drawing/2014/main" id="{4DA767D2-BEBA-A1F9-B600-1B34059C2CC9}"/>
              </a:ext>
            </a:extLst>
          </p:cNvPr>
          <p:cNvSpPr txBox="1">
            <a:spLocks/>
          </p:cNvSpPr>
          <p:nvPr/>
        </p:nvSpPr>
        <p:spPr>
          <a:xfrm>
            <a:off x="1064712" y="596385"/>
            <a:ext cx="7312874"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Kent First Impressions</a:t>
            </a:r>
            <a:endParaRPr lang="en-GB" dirty="0">
              <a:solidFill>
                <a:schemeClr val="accent5">
                  <a:lumMod val="75000"/>
                </a:schemeClr>
              </a:solidFill>
            </a:endParaRPr>
          </a:p>
        </p:txBody>
      </p:sp>
      <p:pic>
        <p:nvPicPr>
          <p:cNvPr id="4" name="Picture 3" descr="A couple of people holding food&#10;">
            <a:extLst>
              <a:ext uri="{FF2B5EF4-FFF2-40B4-BE49-F238E27FC236}">
                <a16:creationId xmlns:a16="http://schemas.microsoft.com/office/drawing/2014/main" id="{342A76AB-EF5C-AD48-433E-9EEDC31080A1}"/>
              </a:ext>
            </a:extLst>
          </p:cNvPr>
          <p:cNvPicPr>
            <a:picLocks noChangeAspect="1"/>
          </p:cNvPicPr>
          <p:nvPr/>
        </p:nvPicPr>
        <p:blipFill>
          <a:blip r:embed="rId2"/>
          <a:stretch>
            <a:fillRect/>
          </a:stretch>
        </p:blipFill>
        <p:spPr>
          <a:xfrm>
            <a:off x="6362700" y="2194560"/>
            <a:ext cx="5506128" cy="3670752"/>
          </a:xfrm>
          <a:prstGeom prst="rect">
            <a:avLst/>
          </a:prstGeom>
        </p:spPr>
      </p:pic>
    </p:spTree>
    <p:extLst>
      <p:ext uri="{BB962C8B-B14F-4D97-AF65-F5344CB8AC3E}">
        <p14:creationId xmlns:p14="http://schemas.microsoft.com/office/powerpoint/2010/main" val="272217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C39DD-4E2A-A984-7272-3C8125F862C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F79344-B323-A032-91D8-8FAA235F80D6}"/>
              </a:ext>
            </a:extLst>
          </p:cNvPr>
          <p:cNvSpPr txBox="1">
            <a:spLocks/>
          </p:cNvSpPr>
          <p:nvPr/>
        </p:nvSpPr>
        <p:spPr>
          <a:xfrm>
            <a:off x="574909" y="1503478"/>
            <a:ext cx="6846169" cy="43136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defTabSz="685800">
              <a:lnSpc>
                <a:spcPct val="100000"/>
              </a:lnSpc>
              <a:spcBef>
                <a:spcPts val="600"/>
              </a:spcBef>
              <a:defRPr/>
            </a:pPr>
            <a:r>
              <a:rPr lang="en-GB"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University means a different thing to each of us and every </a:t>
            </a:r>
            <a:r>
              <a:rPr lang="en-GB" b="1"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Student Journey </a:t>
            </a:r>
            <a:r>
              <a:rPr lang="en-GB"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will be unique</a:t>
            </a:r>
          </a:p>
          <a:p>
            <a:pPr marL="342900" indent="-342900" algn="l" defTabSz="685800">
              <a:lnSpc>
                <a:spcPct val="100000"/>
              </a:lnSpc>
              <a:spcBef>
                <a:spcPts val="600"/>
              </a:spcBef>
              <a:defRPr/>
            </a:pPr>
            <a:r>
              <a:rPr lang="en-GB" dirty="0">
                <a:solidFill>
                  <a:schemeClr val="accent5">
                    <a:lumMod val="75000"/>
                  </a:schemeClr>
                </a:solidFill>
                <a:latin typeface="Arial" panose="020B0604020202020204" pitchFamily="34" charset="0"/>
                <a:ea typeface="Calibri" panose="020F0502020204030204" pitchFamily="34" charset="0"/>
                <a:cs typeface="Times New Roman" panose="02020603050405020304" pitchFamily="18" charset="0"/>
              </a:rPr>
              <a:t>Some of our current students built Lego models to describe their experiences</a:t>
            </a:r>
          </a:p>
          <a:p>
            <a:pPr algn="l"/>
            <a:endParaRPr lang="en-GB" dirty="0">
              <a:solidFill>
                <a:schemeClr val="accent5">
                  <a:lumMod val="75000"/>
                </a:schemeClr>
              </a:solidFill>
            </a:endParaRPr>
          </a:p>
        </p:txBody>
      </p:sp>
      <p:sp>
        <p:nvSpPr>
          <p:cNvPr id="3" name="Title 2">
            <a:extLst>
              <a:ext uri="{FF2B5EF4-FFF2-40B4-BE49-F238E27FC236}">
                <a16:creationId xmlns:a16="http://schemas.microsoft.com/office/drawing/2014/main" id="{ACB46858-EB6C-272C-26EE-883FA7433F14}"/>
              </a:ext>
            </a:extLst>
          </p:cNvPr>
          <p:cNvSpPr txBox="1">
            <a:spLocks/>
          </p:cNvSpPr>
          <p:nvPr/>
        </p:nvSpPr>
        <p:spPr>
          <a:xfrm>
            <a:off x="671173" y="596385"/>
            <a:ext cx="9820364" cy="6530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a:solidFill>
                  <a:schemeClr val="accent5">
                    <a:lumMod val="75000"/>
                  </a:schemeClr>
                </a:solidFill>
              </a:rPr>
              <a:t>What does University mean to you?</a:t>
            </a:r>
            <a:endParaRPr lang="en-GB" sz="4400" dirty="0">
              <a:solidFill>
                <a:schemeClr val="accent5">
                  <a:lumMod val="75000"/>
                </a:schemeClr>
              </a:solidFill>
            </a:endParaRPr>
          </a:p>
        </p:txBody>
      </p:sp>
      <p:sp>
        <p:nvSpPr>
          <p:cNvPr id="4" name="TextBox 3">
            <a:extLst>
              <a:ext uri="{FF2B5EF4-FFF2-40B4-BE49-F238E27FC236}">
                <a16:creationId xmlns:a16="http://schemas.microsoft.com/office/drawing/2014/main" id="{2427DDCF-5E05-609E-7268-60672CCC9D40}"/>
              </a:ext>
            </a:extLst>
          </p:cNvPr>
          <p:cNvSpPr txBox="1"/>
          <p:nvPr/>
        </p:nvSpPr>
        <p:spPr>
          <a:xfrm>
            <a:off x="525231" y="3539024"/>
            <a:ext cx="6895847" cy="2569934"/>
          </a:xfrm>
          <a:prstGeom prst="rect">
            <a:avLst/>
          </a:prstGeom>
          <a:solidFill>
            <a:schemeClr val="accent2">
              <a:lumMod val="20000"/>
              <a:lumOff val="80000"/>
            </a:schemeClr>
          </a:solidFill>
        </p:spPr>
        <p:txBody>
          <a:bodyPr wrap="square">
            <a:spAutoFit/>
          </a:bodyPr>
          <a:lstStyle/>
          <a:p>
            <a:r>
              <a:rPr lang="en-GB" sz="2000" b="1" dirty="0">
                <a:solidFill>
                  <a:schemeClr val="accent5">
                    <a:lumMod val="75000"/>
                  </a:schemeClr>
                </a:solidFill>
                <a:latin typeface="Arial" panose="020B0604020202020204" pitchFamily="34" charset="0"/>
              </a:rPr>
              <a:t>5 Minute Self-Reflection Task</a:t>
            </a:r>
          </a:p>
          <a:p>
            <a:endParaRPr lang="en-GB" sz="800" b="1" dirty="0">
              <a:solidFill>
                <a:schemeClr val="accent5">
                  <a:lumMod val="75000"/>
                </a:schemeClr>
              </a:solidFill>
              <a:latin typeface="Arial" panose="020B0604020202020204" pitchFamily="34" charset="0"/>
            </a:endParaRPr>
          </a:p>
          <a:p>
            <a:pPr marL="342900" indent="-342900">
              <a:spcBef>
                <a:spcPts val="600"/>
              </a:spcBef>
              <a:buFont typeface="Arial" panose="020B0604020202020204" pitchFamily="34" charset="0"/>
              <a:buChar char="•"/>
            </a:pPr>
            <a:r>
              <a:rPr lang="en-GB" sz="1800" dirty="0">
                <a:solidFill>
                  <a:schemeClr val="accent5">
                    <a:lumMod val="75000"/>
                  </a:schemeClr>
                </a:solidFill>
                <a:latin typeface="Arial" panose="020B0604020202020204" pitchFamily="34" charset="0"/>
              </a:rPr>
              <a:t>What does University mean to you?</a:t>
            </a:r>
          </a:p>
          <a:p>
            <a:pPr marL="342900" indent="-342900">
              <a:spcBef>
                <a:spcPts val="600"/>
              </a:spcBef>
              <a:buFont typeface="Arial" panose="020B0604020202020204" pitchFamily="34" charset="0"/>
              <a:buChar char="•"/>
            </a:pPr>
            <a:r>
              <a:rPr lang="en-GB" sz="1800" dirty="0">
                <a:solidFill>
                  <a:schemeClr val="accent5">
                    <a:lumMod val="75000"/>
                  </a:schemeClr>
                </a:solidFill>
                <a:latin typeface="Arial" panose="020B0604020202020204" pitchFamily="34" charset="0"/>
              </a:rPr>
              <a:t>Take 5 minutes to draw an image that represents this.</a:t>
            </a:r>
          </a:p>
          <a:p>
            <a:pPr marL="342900" indent="-342900">
              <a:spcBef>
                <a:spcPts val="600"/>
              </a:spcBef>
              <a:buFont typeface="Arial" panose="020B0604020202020204" pitchFamily="34" charset="0"/>
              <a:buChar char="•"/>
            </a:pPr>
            <a:r>
              <a:rPr lang="en-GB" sz="1800" dirty="0">
                <a:solidFill>
                  <a:schemeClr val="accent5">
                    <a:lumMod val="75000"/>
                  </a:schemeClr>
                </a:solidFill>
                <a:latin typeface="Arial" panose="020B0604020202020204" pitchFamily="34" charset="0"/>
              </a:rPr>
              <a:t>You can do this any way you want. You can be literal, or like our students with Lego more abstract </a:t>
            </a:r>
            <a:r>
              <a:rPr lang="en-GB" sz="1800" b="1" u="sng" dirty="0">
                <a:solidFill>
                  <a:schemeClr val="accent5">
                    <a:lumMod val="75000"/>
                  </a:schemeClr>
                </a:solidFill>
                <a:latin typeface="Arial" panose="020B0604020202020204" pitchFamily="34" charset="0"/>
              </a:rPr>
              <a:t>– have fun with it!</a:t>
            </a:r>
          </a:p>
          <a:p>
            <a:pPr marL="342900" indent="-342900">
              <a:spcBef>
                <a:spcPts val="600"/>
              </a:spcBef>
              <a:buFont typeface="Arial" panose="020B0604020202020204" pitchFamily="34" charset="0"/>
              <a:buChar char="•"/>
            </a:pPr>
            <a:r>
              <a:rPr lang="en-GB" sz="1800" dirty="0">
                <a:solidFill>
                  <a:schemeClr val="accent5">
                    <a:lumMod val="75000"/>
                  </a:schemeClr>
                </a:solidFill>
                <a:latin typeface="Arial" panose="020B0604020202020204" pitchFamily="34" charset="0"/>
              </a:rPr>
              <a:t>I will do this too.</a:t>
            </a:r>
          </a:p>
          <a:p>
            <a:pPr marL="342900" indent="-342900">
              <a:spcBef>
                <a:spcPts val="600"/>
              </a:spcBef>
              <a:buFont typeface="Arial" panose="020B0604020202020204" pitchFamily="34" charset="0"/>
              <a:buChar char="•"/>
            </a:pPr>
            <a:r>
              <a:rPr lang="en-GB" sz="1800" dirty="0">
                <a:solidFill>
                  <a:schemeClr val="accent5">
                    <a:lumMod val="75000"/>
                  </a:schemeClr>
                </a:solidFill>
                <a:latin typeface="Arial" panose="020B0604020202020204" pitchFamily="34" charset="0"/>
              </a:rPr>
              <a:t>As you progress how do you think your drawing might change?</a:t>
            </a:r>
          </a:p>
        </p:txBody>
      </p:sp>
      <p:pic>
        <p:nvPicPr>
          <p:cNvPr id="5" name="Picture 4" descr="A picture containing toy, LEGO, indoor&#10;&#10;">
            <a:extLst>
              <a:ext uri="{FF2B5EF4-FFF2-40B4-BE49-F238E27FC236}">
                <a16:creationId xmlns:a16="http://schemas.microsoft.com/office/drawing/2014/main" id="{6B5411EE-4E74-B560-F51A-388AF596FC4D}"/>
              </a:ext>
            </a:extLst>
          </p:cNvPr>
          <p:cNvPicPr>
            <a:picLocks noChangeAspect="1"/>
          </p:cNvPicPr>
          <p:nvPr/>
        </p:nvPicPr>
        <p:blipFill>
          <a:blip r:embed="rId2"/>
          <a:stretch>
            <a:fillRect/>
          </a:stretch>
        </p:blipFill>
        <p:spPr>
          <a:xfrm>
            <a:off x="7816550" y="2081335"/>
            <a:ext cx="4156075" cy="3157963"/>
          </a:xfrm>
          <a:prstGeom prst="rect">
            <a:avLst/>
          </a:prstGeom>
          <a:solidFill>
            <a:schemeClr val="accent2">
              <a:lumMod val="20000"/>
              <a:lumOff val="80000"/>
            </a:schemeClr>
          </a:solidFill>
        </p:spPr>
      </p:pic>
      <p:sp>
        <p:nvSpPr>
          <p:cNvPr id="6" name="TextBox 5">
            <a:extLst>
              <a:ext uri="{FF2B5EF4-FFF2-40B4-BE49-F238E27FC236}">
                <a16:creationId xmlns:a16="http://schemas.microsoft.com/office/drawing/2014/main" id="{5E4C6765-4F6E-99B4-4985-C2C120D856EF}"/>
              </a:ext>
            </a:extLst>
          </p:cNvPr>
          <p:cNvSpPr txBox="1"/>
          <p:nvPr/>
        </p:nvSpPr>
        <p:spPr>
          <a:xfrm>
            <a:off x="7816550" y="5296296"/>
            <a:ext cx="3265239" cy="715089"/>
          </a:xfrm>
          <a:prstGeom prst="roundRect">
            <a:avLst/>
          </a:prstGeom>
          <a:solidFill>
            <a:schemeClr val="accent2">
              <a:lumMod val="20000"/>
              <a:lumOff val="80000"/>
            </a:schemeClr>
          </a:solidFill>
          <a:ln>
            <a:noFill/>
          </a:ln>
        </p:spPr>
        <p:style>
          <a:lnRef idx="3">
            <a:schemeClr val="lt1"/>
          </a:lnRef>
          <a:fillRef idx="1">
            <a:schemeClr val="accent1"/>
          </a:fillRef>
          <a:effectRef idx="1">
            <a:schemeClr val="accent1"/>
          </a:effectRef>
          <a:fontRef idx="minor">
            <a:schemeClr val="lt1"/>
          </a:fontRef>
        </p:style>
        <p:txBody>
          <a:bodyPr wrap="square">
            <a:spAutoFit/>
          </a:bodyPr>
          <a:lstStyle/>
          <a:p>
            <a:r>
              <a:rPr lang="en-GB" sz="1200" i="1" dirty="0">
                <a:solidFill>
                  <a:schemeClr val="accent5">
                    <a:lumMod val="75000"/>
                  </a:schemeClr>
                </a:solidFill>
                <a:latin typeface="Arial" panose="020B0604020202020204" pitchFamily="34" charset="0"/>
              </a:rPr>
              <a:t>There are many friends along the way but ultimately you have to be able to drive yourself – Stage 2 student</a:t>
            </a:r>
          </a:p>
        </p:txBody>
      </p:sp>
      <p:sp>
        <p:nvSpPr>
          <p:cNvPr id="7" name="TextBox 6">
            <a:extLst>
              <a:ext uri="{FF2B5EF4-FFF2-40B4-BE49-F238E27FC236}">
                <a16:creationId xmlns:a16="http://schemas.microsoft.com/office/drawing/2014/main" id="{12D88B86-E604-A986-48A3-E3E2606F253F}"/>
              </a:ext>
            </a:extLst>
          </p:cNvPr>
          <p:cNvSpPr txBox="1"/>
          <p:nvPr/>
        </p:nvSpPr>
        <p:spPr>
          <a:xfrm>
            <a:off x="8591327" y="1798264"/>
            <a:ext cx="1288701" cy="306467"/>
          </a:xfrm>
          <a:prstGeom prst="roundRect">
            <a:avLst/>
          </a:prstGeom>
          <a:solidFill>
            <a:schemeClr val="accent2">
              <a:lumMod val="20000"/>
              <a:lumOff val="80000"/>
            </a:schemeClr>
          </a:solidFill>
        </p:spPr>
        <p:txBody>
          <a:bodyPr wrap="square" rtlCol="0">
            <a:spAutoFit/>
          </a:bodyPr>
          <a:lstStyle/>
          <a:p>
            <a:r>
              <a:rPr lang="en-GB" sz="1200" dirty="0">
                <a:solidFill>
                  <a:schemeClr val="accent5">
                    <a:lumMod val="75000"/>
                  </a:schemeClr>
                </a:solidFill>
                <a:latin typeface="Arial" panose="020B0604020202020204" pitchFamily="34" charset="0"/>
              </a:rPr>
              <a:t>Self-reflection</a:t>
            </a:r>
          </a:p>
        </p:txBody>
      </p:sp>
      <p:sp>
        <p:nvSpPr>
          <p:cNvPr id="8" name="TextBox 7">
            <a:extLst>
              <a:ext uri="{FF2B5EF4-FFF2-40B4-BE49-F238E27FC236}">
                <a16:creationId xmlns:a16="http://schemas.microsoft.com/office/drawing/2014/main" id="{8B1DFC5A-C3EA-D852-DFCA-80EC38B79693}"/>
              </a:ext>
            </a:extLst>
          </p:cNvPr>
          <p:cNvSpPr txBox="1"/>
          <p:nvPr/>
        </p:nvSpPr>
        <p:spPr>
          <a:xfrm>
            <a:off x="10071489" y="1771908"/>
            <a:ext cx="950693" cy="510778"/>
          </a:xfrm>
          <a:prstGeom prst="roundRect">
            <a:avLst/>
          </a:prstGeom>
          <a:solidFill>
            <a:schemeClr val="accent2">
              <a:lumMod val="20000"/>
              <a:lumOff val="80000"/>
            </a:schemeClr>
          </a:solidFill>
        </p:spPr>
        <p:txBody>
          <a:bodyPr wrap="square" rtlCol="0">
            <a:spAutoFit/>
          </a:bodyPr>
          <a:lstStyle/>
          <a:p>
            <a:r>
              <a:rPr lang="en-GB" sz="1200" dirty="0">
                <a:solidFill>
                  <a:schemeClr val="accent5">
                    <a:lumMod val="75000"/>
                  </a:schemeClr>
                </a:solidFill>
                <a:latin typeface="Arial" panose="020B0604020202020204" pitchFamily="34" charset="0"/>
              </a:rPr>
              <a:t>Lecturers guiding</a:t>
            </a:r>
          </a:p>
        </p:txBody>
      </p:sp>
      <p:sp>
        <p:nvSpPr>
          <p:cNvPr id="9" name="TextBox 8">
            <a:extLst>
              <a:ext uri="{FF2B5EF4-FFF2-40B4-BE49-F238E27FC236}">
                <a16:creationId xmlns:a16="http://schemas.microsoft.com/office/drawing/2014/main" id="{77917B9D-4AF2-0DA8-A9A9-4829BA88113E}"/>
              </a:ext>
            </a:extLst>
          </p:cNvPr>
          <p:cNvSpPr txBox="1"/>
          <p:nvPr/>
        </p:nvSpPr>
        <p:spPr>
          <a:xfrm>
            <a:off x="10730519" y="2534186"/>
            <a:ext cx="1330037" cy="510778"/>
          </a:xfrm>
          <a:prstGeom prst="roundRect">
            <a:avLst/>
          </a:prstGeom>
          <a:solidFill>
            <a:schemeClr val="accent2">
              <a:lumMod val="20000"/>
              <a:lumOff val="80000"/>
            </a:schemeClr>
          </a:solidFill>
        </p:spPr>
        <p:txBody>
          <a:bodyPr wrap="square" rtlCol="0">
            <a:spAutoFit/>
          </a:bodyPr>
          <a:lstStyle/>
          <a:p>
            <a:r>
              <a:rPr lang="en-GB" sz="1200" dirty="0">
                <a:solidFill>
                  <a:schemeClr val="accent5">
                    <a:lumMod val="75000"/>
                  </a:schemeClr>
                </a:solidFill>
                <a:latin typeface="Arial" panose="020B0604020202020204" pitchFamily="34" charset="0"/>
              </a:rPr>
              <a:t>The view to employment</a:t>
            </a:r>
          </a:p>
        </p:txBody>
      </p:sp>
      <p:sp>
        <p:nvSpPr>
          <p:cNvPr id="10" name="TextBox 9">
            <a:extLst>
              <a:ext uri="{FF2B5EF4-FFF2-40B4-BE49-F238E27FC236}">
                <a16:creationId xmlns:a16="http://schemas.microsoft.com/office/drawing/2014/main" id="{82EC520D-7341-5E5E-8368-2DC7EEF2E6D9}"/>
              </a:ext>
            </a:extLst>
          </p:cNvPr>
          <p:cNvSpPr txBox="1"/>
          <p:nvPr/>
        </p:nvSpPr>
        <p:spPr>
          <a:xfrm>
            <a:off x="10388774" y="4658970"/>
            <a:ext cx="1764146" cy="510778"/>
          </a:xfrm>
          <a:prstGeom prst="roundRect">
            <a:avLst/>
          </a:prstGeom>
          <a:solidFill>
            <a:schemeClr val="accent2">
              <a:lumMod val="20000"/>
              <a:lumOff val="80000"/>
            </a:schemeClr>
          </a:solidFill>
        </p:spPr>
        <p:txBody>
          <a:bodyPr wrap="square" rtlCol="0">
            <a:spAutoFit/>
          </a:bodyPr>
          <a:lstStyle/>
          <a:p>
            <a:r>
              <a:rPr lang="en-GB" sz="1200" dirty="0">
                <a:solidFill>
                  <a:schemeClr val="accent5">
                    <a:lumMod val="75000"/>
                  </a:schemeClr>
                </a:solidFill>
                <a:latin typeface="Arial" panose="020B0604020202020204" pitchFamily="34" charset="0"/>
              </a:rPr>
              <a:t>Opening the door to opportunities of HE</a:t>
            </a:r>
          </a:p>
        </p:txBody>
      </p:sp>
      <p:sp>
        <p:nvSpPr>
          <p:cNvPr id="11" name="TextBox 10">
            <a:extLst>
              <a:ext uri="{FF2B5EF4-FFF2-40B4-BE49-F238E27FC236}">
                <a16:creationId xmlns:a16="http://schemas.microsoft.com/office/drawing/2014/main" id="{31CAF5D1-5A05-8481-DFAB-8AA1E0CC4958}"/>
              </a:ext>
            </a:extLst>
          </p:cNvPr>
          <p:cNvSpPr txBox="1"/>
          <p:nvPr/>
        </p:nvSpPr>
        <p:spPr>
          <a:xfrm>
            <a:off x="9439667" y="3847033"/>
            <a:ext cx="929215" cy="510778"/>
          </a:xfrm>
          <a:prstGeom prst="roundRect">
            <a:avLst/>
          </a:prstGeom>
          <a:solidFill>
            <a:schemeClr val="accent2">
              <a:lumMod val="20000"/>
              <a:lumOff val="80000"/>
            </a:schemeClr>
          </a:solidFill>
        </p:spPr>
        <p:txBody>
          <a:bodyPr wrap="square" rtlCol="0">
            <a:spAutoFit/>
          </a:bodyPr>
          <a:lstStyle/>
          <a:p>
            <a:r>
              <a:rPr lang="en-GB" sz="1200" dirty="0">
                <a:solidFill>
                  <a:schemeClr val="accent5">
                    <a:lumMod val="75000"/>
                  </a:schemeClr>
                </a:solidFill>
                <a:latin typeface="Arial" panose="020B0604020202020204" pitchFamily="34" charset="0"/>
              </a:rPr>
              <a:t>Levels of learning</a:t>
            </a:r>
          </a:p>
        </p:txBody>
      </p:sp>
      <p:sp>
        <p:nvSpPr>
          <p:cNvPr id="12" name="TextBox 11">
            <a:extLst>
              <a:ext uri="{FF2B5EF4-FFF2-40B4-BE49-F238E27FC236}">
                <a16:creationId xmlns:a16="http://schemas.microsoft.com/office/drawing/2014/main" id="{AE9BCBA5-2012-A351-765D-ACD1A79FF3CE}"/>
              </a:ext>
            </a:extLst>
          </p:cNvPr>
          <p:cNvSpPr txBox="1"/>
          <p:nvPr/>
        </p:nvSpPr>
        <p:spPr>
          <a:xfrm>
            <a:off x="7578641" y="2285378"/>
            <a:ext cx="1403927" cy="715089"/>
          </a:xfrm>
          <a:prstGeom prst="roundRect">
            <a:avLst/>
          </a:prstGeom>
          <a:solidFill>
            <a:schemeClr val="accent2">
              <a:lumMod val="20000"/>
              <a:lumOff val="80000"/>
            </a:schemeClr>
          </a:solidFill>
        </p:spPr>
        <p:txBody>
          <a:bodyPr wrap="square" rtlCol="0">
            <a:spAutoFit/>
          </a:bodyPr>
          <a:lstStyle/>
          <a:p>
            <a:r>
              <a:rPr lang="en-GB" sz="1200" dirty="0">
                <a:solidFill>
                  <a:schemeClr val="accent5">
                    <a:lumMod val="75000"/>
                  </a:schemeClr>
                </a:solidFill>
                <a:latin typeface="Arial" panose="020B0604020202020204" pitchFamily="34" charset="0"/>
              </a:rPr>
              <a:t>Your degree – the reward for your hard work</a:t>
            </a:r>
          </a:p>
        </p:txBody>
      </p:sp>
    </p:spTree>
    <p:extLst>
      <p:ext uri="{BB962C8B-B14F-4D97-AF65-F5344CB8AC3E}">
        <p14:creationId xmlns:p14="http://schemas.microsoft.com/office/powerpoint/2010/main" val="71524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89434-123E-3E2C-869E-C4F3694025D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68545FE-B2EA-173C-AC67-FEC4AAC80C8D}"/>
              </a:ext>
            </a:extLst>
          </p:cNvPr>
          <p:cNvPicPr>
            <a:picLocks noChangeAspect="1"/>
          </p:cNvPicPr>
          <p:nvPr/>
        </p:nvPicPr>
        <p:blipFill>
          <a:blip r:embed="rId2"/>
          <a:srcRect t="1188"/>
          <a:stretch>
            <a:fillRect/>
          </a:stretch>
        </p:blipFill>
        <p:spPr>
          <a:xfrm>
            <a:off x="0" y="3572801"/>
            <a:ext cx="12260424" cy="3285199"/>
          </a:xfrm>
          <a:prstGeom prst="rect">
            <a:avLst/>
          </a:prstGeom>
        </p:spPr>
      </p:pic>
      <p:sp>
        <p:nvSpPr>
          <p:cNvPr id="2" name="Title 2">
            <a:extLst>
              <a:ext uri="{FF2B5EF4-FFF2-40B4-BE49-F238E27FC236}">
                <a16:creationId xmlns:a16="http://schemas.microsoft.com/office/drawing/2014/main" id="{BBE82A7E-A8C3-1687-1EC5-DDEAA36A8087}"/>
              </a:ext>
            </a:extLst>
          </p:cNvPr>
          <p:cNvSpPr txBox="1">
            <a:spLocks/>
          </p:cNvSpPr>
          <p:nvPr/>
        </p:nvSpPr>
        <p:spPr>
          <a:xfrm>
            <a:off x="2070265" y="468582"/>
            <a:ext cx="9343477" cy="14363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Did you know…</a:t>
            </a:r>
            <a:endParaRPr lang="en-GB" dirty="0">
              <a:solidFill>
                <a:schemeClr val="accent5">
                  <a:lumMod val="75000"/>
                </a:schemeClr>
              </a:solidFill>
            </a:endParaRPr>
          </a:p>
        </p:txBody>
      </p:sp>
      <p:sp>
        <p:nvSpPr>
          <p:cNvPr id="3" name="TextBox 2">
            <a:extLst>
              <a:ext uri="{FF2B5EF4-FFF2-40B4-BE49-F238E27FC236}">
                <a16:creationId xmlns:a16="http://schemas.microsoft.com/office/drawing/2014/main" id="{73266445-F8A0-C7D4-25D7-D762D7DF39B7}"/>
              </a:ext>
            </a:extLst>
          </p:cNvPr>
          <p:cNvSpPr txBox="1"/>
          <p:nvPr/>
        </p:nvSpPr>
        <p:spPr>
          <a:xfrm>
            <a:off x="3429424" y="2003141"/>
            <a:ext cx="8673936" cy="1569660"/>
          </a:xfrm>
          <a:prstGeom prst="rect">
            <a:avLst/>
          </a:prstGeom>
          <a:noFill/>
        </p:spPr>
        <p:txBody>
          <a:bodyPr wrap="square">
            <a:spAutoFit/>
          </a:bodyPr>
          <a:lstStyle/>
          <a:p>
            <a:pPr marL="0" indent="0">
              <a:buNone/>
            </a:pPr>
            <a:r>
              <a:rPr lang="en-GB" sz="3200" dirty="0">
                <a:solidFill>
                  <a:schemeClr val="accent5">
                    <a:lumMod val="75000"/>
                  </a:schemeClr>
                </a:solidFill>
                <a:latin typeface="Arial" panose="020B0604020202020204" pitchFamily="34" charset="0"/>
              </a:rPr>
              <a:t>…that students who </a:t>
            </a:r>
            <a:r>
              <a:rPr lang="en-GB" sz="3200" b="1" dirty="0">
                <a:solidFill>
                  <a:schemeClr val="accent2"/>
                </a:solidFill>
                <a:latin typeface="Arial" panose="020B0604020202020204" pitchFamily="34" charset="0"/>
              </a:rPr>
              <a:t>engage</a:t>
            </a:r>
            <a:r>
              <a:rPr lang="en-GB" sz="3200" dirty="0">
                <a:solidFill>
                  <a:schemeClr val="accent5">
                    <a:lumMod val="75000"/>
                  </a:schemeClr>
                </a:solidFill>
                <a:latin typeface="Arial" panose="020B0604020202020204" pitchFamily="34" charset="0"/>
              </a:rPr>
              <a:t> with their Academic Advisers are more likely to </a:t>
            </a:r>
            <a:r>
              <a:rPr lang="en-GB" sz="3200" b="1" dirty="0">
                <a:solidFill>
                  <a:schemeClr val="accent2"/>
                </a:solidFill>
                <a:latin typeface="Arial" panose="020B0604020202020204" pitchFamily="34" charset="0"/>
              </a:rPr>
              <a:t>succeed</a:t>
            </a:r>
            <a:r>
              <a:rPr lang="en-GB" sz="3200" dirty="0">
                <a:solidFill>
                  <a:schemeClr val="accent5">
                    <a:lumMod val="75000"/>
                  </a:schemeClr>
                </a:solidFill>
                <a:latin typeface="Arial" panose="020B0604020202020204" pitchFamily="34" charset="0"/>
              </a:rPr>
              <a:t> and </a:t>
            </a:r>
            <a:r>
              <a:rPr lang="en-GB" sz="3200" b="1" dirty="0">
                <a:solidFill>
                  <a:schemeClr val="accent2"/>
                </a:solidFill>
                <a:latin typeface="Arial" panose="020B0604020202020204" pitchFamily="34" charset="0"/>
              </a:rPr>
              <a:t>obtain a</a:t>
            </a:r>
            <a:r>
              <a:rPr lang="en-GB" sz="3200" dirty="0">
                <a:solidFill>
                  <a:schemeClr val="accent2"/>
                </a:solidFill>
                <a:latin typeface="Arial" panose="020B0604020202020204" pitchFamily="34" charset="0"/>
              </a:rPr>
              <a:t> </a:t>
            </a:r>
            <a:r>
              <a:rPr lang="en-GB" sz="3200" b="1" dirty="0">
                <a:solidFill>
                  <a:schemeClr val="accent2"/>
                </a:solidFill>
                <a:latin typeface="Arial" panose="020B0604020202020204" pitchFamily="34" charset="0"/>
              </a:rPr>
              <a:t>higher-class</a:t>
            </a:r>
            <a:r>
              <a:rPr lang="en-GB" sz="3200" dirty="0">
                <a:solidFill>
                  <a:schemeClr val="accent2"/>
                </a:solidFill>
                <a:latin typeface="Arial" panose="020B0604020202020204" pitchFamily="34" charset="0"/>
              </a:rPr>
              <a:t> </a:t>
            </a:r>
            <a:r>
              <a:rPr lang="en-GB" sz="3200" dirty="0">
                <a:solidFill>
                  <a:schemeClr val="accent5">
                    <a:lumMod val="75000"/>
                  </a:schemeClr>
                </a:solidFill>
                <a:latin typeface="Arial" panose="020B0604020202020204" pitchFamily="34" charset="0"/>
              </a:rPr>
              <a:t>degree?</a:t>
            </a:r>
          </a:p>
        </p:txBody>
      </p:sp>
      <p:sp>
        <p:nvSpPr>
          <p:cNvPr id="4" name="TextBox 3">
            <a:extLst>
              <a:ext uri="{FF2B5EF4-FFF2-40B4-BE49-F238E27FC236}">
                <a16:creationId xmlns:a16="http://schemas.microsoft.com/office/drawing/2014/main" id="{D0BC3D6E-9A6F-398F-C2C5-C7F9388944F0}"/>
              </a:ext>
            </a:extLst>
          </p:cNvPr>
          <p:cNvSpPr txBox="1"/>
          <p:nvPr/>
        </p:nvSpPr>
        <p:spPr>
          <a:xfrm>
            <a:off x="953117" y="3732730"/>
            <a:ext cx="5108121" cy="1323439"/>
          </a:xfrm>
          <a:prstGeom prst="rect">
            <a:avLst/>
          </a:prstGeom>
          <a:noFill/>
        </p:spPr>
        <p:txBody>
          <a:bodyPr wrap="square">
            <a:spAutoFit/>
          </a:bodyPr>
          <a:lstStyle/>
          <a:p>
            <a:pPr marL="0" indent="0">
              <a:buNone/>
            </a:pPr>
            <a:r>
              <a:rPr lang="en-GB" sz="2000" dirty="0">
                <a:solidFill>
                  <a:schemeClr val="accent5">
                    <a:lumMod val="75000"/>
                  </a:schemeClr>
                </a:solidFill>
                <a:latin typeface="Arial" panose="020B0604020202020204" pitchFamily="34" charset="0"/>
              </a:rPr>
              <a:t>"The Academic Adviser service is superb; mine has always been available and has helped me a lot about my course and my future choices.“</a:t>
            </a:r>
          </a:p>
        </p:txBody>
      </p:sp>
      <p:sp>
        <p:nvSpPr>
          <p:cNvPr id="5" name="TextBox 4">
            <a:extLst>
              <a:ext uri="{FF2B5EF4-FFF2-40B4-BE49-F238E27FC236}">
                <a16:creationId xmlns:a16="http://schemas.microsoft.com/office/drawing/2014/main" id="{7371CC1D-5466-BF94-4145-A37958FA9CC1}"/>
              </a:ext>
            </a:extLst>
          </p:cNvPr>
          <p:cNvSpPr txBox="1"/>
          <p:nvPr/>
        </p:nvSpPr>
        <p:spPr>
          <a:xfrm>
            <a:off x="7066935" y="4197238"/>
            <a:ext cx="4789712" cy="1015663"/>
          </a:xfrm>
          <a:prstGeom prst="rect">
            <a:avLst/>
          </a:prstGeom>
          <a:noFill/>
        </p:spPr>
        <p:txBody>
          <a:bodyPr wrap="square">
            <a:spAutoFit/>
          </a:bodyPr>
          <a:lstStyle/>
          <a:p>
            <a:pPr marL="0" indent="0">
              <a:buNone/>
            </a:pPr>
            <a:r>
              <a:rPr lang="en-GB" sz="2000" dirty="0">
                <a:solidFill>
                  <a:schemeClr val="accent5">
                    <a:lumMod val="75000"/>
                  </a:schemeClr>
                </a:solidFill>
                <a:latin typeface="Arial" panose="020B0604020202020204" pitchFamily="34" charset="0"/>
              </a:rPr>
              <a:t>“My academic advisor thoroughly believed in my ability and motivated me to push through.”</a:t>
            </a:r>
          </a:p>
        </p:txBody>
      </p:sp>
      <p:sp>
        <p:nvSpPr>
          <p:cNvPr id="6" name="TextBox 5">
            <a:extLst>
              <a:ext uri="{FF2B5EF4-FFF2-40B4-BE49-F238E27FC236}">
                <a16:creationId xmlns:a16="http://schemas.microsoft.com/office/drawing/2014/main" id="{780B462C-32C6-39C9-801A-90FAB655F0EE}"/>
              </a:ext>
            </a:extLst>
          </p:cNvPr>
          <p:cNvSpPr txBox="1"/>
          <p:nvPr/>
        </p:nvSpPr>
        <p:spPr>
          <a:xfrm>
            <a:off x="2743200" y="5532759"/>
            <a:ext cx="6705600" cy="707886"/>
          </a:xfrm>
          <a:prstGeom prst="rect">
            <a:avLst/>
          </a:prstGeom>
          <a:noFill/>
        </p:spPr>
        <p:txBody>
          <a:bodyPr wrap="square">
            <a:spAutoFit/>
          </a:bodyPr>
          <a:lstStyle/>
          <a:p>
            <a:r>
              <a:rPr lang="en-GB" sz="2000" dirty="0">
                <a:solidFill>
                  <a:schemeClr val="accent5">
                    <a:lumMod val="75000"/>
                  </a:schemeClr>
                </a:solidFill>
                <a:latin typeface="Arial" panose="020B0604020202020204" pitchFamily="34" charset="0"/>
              </a:rPr>
              <a:t>“My Academic Adviser was amazing; they provided so much support and helped me on numerous occasions”</a:t>
            </a:r>
          </a:p>
        </p:txBody>
      </p:sp>
    </p:spTree>
    <p:extLst>
      <p:ext uri="{BB962C8B-B14F-4D97-AF65-F5344CB8AC3E}">
        <p14:creationId xmlns:p14="http://schemas.microsoft.com/office/powerpoint/2010/main" val="176693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19C4EB52-1497-BCF8-6B88-D56628A5897B}"/>
              </a:ext>
            </a:extLst>
          </p:cNvPr>
          <p:cNvSpPr txBox="1">
            <a:spLocks/>
          </p:cNvSpPr>
          <p:nvPr/>
        </p:nvSpPr>
        <p:spPr>
          <a:xfrm>
            <a:off x="335586" y="1801830"/>
            <a:ext cx="11520827" cy="43136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solidFill>
                  <a:schemeClr val="accent5">
                    <a:lumMod val="75000"/>
                  </a:schemeClr>
                </a:solidFill>
              </a:rPr>
              <a:t>🧠 Help you understand academic expectations </a:t>
            </a:r>
          </a:p>
          <a:p>
            <a:pPr algn="l"/>
            <a:r>
              <a:rPr lang="en-GB" dirty="0">
                <a:solidFill>
                  <a:schemeClr val="accent5">
                    <a:lumMod val="75000"/>
                  </a:schemeClr>
                </a:solidFill>
              </a:rPr>
              <a:t>📝 Discuss your progress and feedback </a:t>
            </a:r>
          </a:p>
          <a:p>
            <a:pPr algn="l"/>
            <a:r>
              <a:rPr lang="en-GB" dirty="0">
                <a:solidFill>
                  <a:schemeClr val="accent5">
                    <a:lumMod val="75000"/>
                  </a:schemeClr>
                </a:solidFill>
              </a:rPr>
              <a:t>📚 Provide guidance on module choices and academic development </a:t>
            </a:r>
          </a:p>
          <a:p>
            <a:pPr algn="l"/>
            <a:r>
              <a:rPr lang="en-GB" dirty="0">
                <a:solidFill>
                  <a:schemeClr val="accent5">
                    <a:lumMod val="75000"/>
                  </a:schemeClr>
                </a:solidFill>
              </a:rPr>
              <a:t>💼 Support your career planning </a:t>
            </a:r>
          </a:p>
          <a:p>
            <a:pPr algn="l"/>
            <a:r>
              <a:rPr lang="en-GB" dirty="0">
                <a:solidFill>
                  <a:schemeClr val="accent5">
                    <a:lumMod val="75000"/>
                  </a:schemeClr>
                </a:solidFill>
              </a:rPr>
              <a:t>🧭 Help with personal development and life at university </a:t>
            </a:r>
          </a:p>
          <a:p>
            <a:pPr algn="l"/>
            <a:r>
              <a:rPr lang="en-GB" dirty="0">
                <a:solidFill>
                  <a:schemeClr val="accent5">
                    <a:lumMod val="75000"/>
                  </a:schemeClr>
                </a:solidFill>
              </a:rPr>
              <a:t>💬 Refer you to additional support services when needed </a:t>
            </a:r>
          </a:p>
          <a:p>
            <a:pPr algn="l"/>
            <a:r>
              <a:rPr lang="en-GB" dirty="0">
                <a:solidFill>
                  <a:schemeClr val="accent5">
                    <a:lumMod val="75000"/>
                  </a:schemeClr>
                </a:solidFill>
              </a:rPr>
              <a:t>🖊️ Write references for job or further study applications </a:t>
            </a:r>
          </a:p>
          <a:p>
            <a:pPr algn="l"/>
            <a:r>
              <a:rPr lang="en-GB" dirty="0">
                <a:solidFill>
                  <a:schemeClr val="accent5">
                    <a:lumMod val="75000"/>
                  </a:schemeClr>
                </a:solidFill>
              </a:rPr>
              <a:t>🗣️ Share concerns and feedback with the Student Experience Lead in your School </a:t>
            </a:r>
          </a:p>
          <a:p>
            <a:pPr algn="l"/>
            <a:r>
              <a:rPr lang="en-GB" dirty="0">
                <a:solidFill>
                  <a:schemeClr val="accent5">
                    <a:lumMod val="75000"/>
                  </a:schemeClr>
                </a:solidFill>
              </a:rPr>
              <a:t>📂 Keep track of Academic Adviser meetings using Presto</a:t>
            </a:r>
          </a:p>
          <a:p>
            <a:pPr algn="l"/>
            <a:endParaRPr lang="en-GB" dirty="0">
              <a:solidFill>
                <a:schemeClr val="accent5">
                  <a:lumMod val="75000"/>
                </a:schemeClr>
              </a:solidFill>
            </a:endParaRPr>
          </a:p>
        </p:txBody>
      </p:sp>
      <p:sp>
        <p:nvSpPr>
          <p:cNvPr id="4" name="Title 2">
            <a:extLst>
              <a:ext uri="{FF2B5EF4-FFF2-40B4-BE49-F238E27FC236}">
                <a16:creationId xmlns:a16="http://schemas.microsoft.com/office/drawing/2014/main" id="{4894E367-9B49-0C08-3A5F-10FCBF737F6C}"/>
              </a:ext>
            </a:extLst>
          </p:cNvPr>
          <p:cNvSpPr txBox="1">
            <a:spLocks/>
          </p:cNvSpPr>
          <p:nvPr/>
        </p:nvSpPr>
        <p:spPr>
          <a:xfrm>
            <a:off x="671173" y="596385"/>
            <a:ext cx="8821170"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What role do I play?</a:t>
            </a:r>
            <a:endParaRPr lang="en-GB" dirty="0">
              <a:solidFill>
                <a:schemeClr val="accent5">
                  <a:lumMod val="75000"/>
                </a:schemeClr>
              </a:solidFill>
            </a:endParaRPr>
          </a:p>
        </p:txBody>
      </p:sp>
    </p:spTree>
    <p:extLst>
      <p:ext uri="{BB962C8B-B14F-4D97-AF65-F5344CB8AC3E}">
        <p14:creationId xmlns:p14="http://schemas.microsoft.com/office/powerpoint/2010/main" val="348840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E542D-98EB-3591-A117-C78E3F7C82D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21F392-BA50-6DE2-A566-8B43F51527D6}"/>
              </a:ext>
            </a:extLst>
          </p:cNvPr>
          <p:cNvSpPr txBox="1">
            <a:spLocks/>
          </p:cNvSpPr>
          <p:nvPr/>
        </p:nvSpPr>
        <p:spPr>
          <a:xfrm>
            <a:off x="671172" y="1632156"/>
            <a:ext cx="11309334" cy="466063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solidFill>
                  <a:schemeClr val="accent5">
                    <a:lumMod val="75000"/>
                  </a:schemeClr>
                </a:solidFill>
              </a:rPr>
              <a:t>📧 </a:t>
            </a:r>
            <a:r>
              <a:rPr lang="en-GB" sz="2800" b="1" dirty="0">
                <a:solidFill>
                  <a:schemeClr val="accent5">
                    <a:lumMod val="75000"/>
                  </a:schemeClr>
                </a:solidFill>
              </a:rPr>
              <a:t>Email</a:t>
            </a:r>
            <a:endParaRPr lang="en-GB" sz="2800" dirty="0">
              <a:solidFill>
                <a:schemeClr val="accent5">
                  <a:lumMod val="75000"/>
                </a:schemeClr>
              </a:solidFill>
            </a:endParaRPr>
          </a:p>
          <a:p>
            <a:pPr algn="l"/>
            <a:r>
              <a:rPr lang="en-GB" sz="2000" dirty="0">
                <a:solidFill>
                  <a:schemeClr val="accent5">
                    <a:lumMod val="75000"/>
                  </a:schemeClr>
                </a:solidFill>
              </a:rPr>
              <a:t>Use your Kent student email</a:t>
            </a:r>
          </a:p>
          <a:p>
            <a:pPr algn="l"/>
            <a:r>
              <a:rPr lang="en-GB" sz="2000" dirty="0">
                <a:solidFill>
                  <a:schemeClr val="accent5">
                    <a:lumMod val="75000"/>
                  </a:schemeClr>
                </a:solidFill>
              </a:rPr>
              <a:t>Allow up to 3 working days for a reply</a:t>
            </a:r>
          </a:p>
          <a:p>
            <a:pPr algn="l"/>
            <a:endParaRPr lang="en-GB" sz="2800" dirty="0">
              <a:solidFill>
                <a:schemeClr val="accent5">
                  <a:lumMod val="75000"/>
                </a:schemeClr>
              </a:solidFill>
            </a:endParaRPr>
          </a:p>
          <a:p>
            <a:pPr algn="l"/>
            <a:r>
              <a:rPr lang="en-GB" sz="2800" dirty="0">
                <a:solidFill>
                  <a:schemeClr val="accent5">
                    <a:lumMod val="75000"/>
                  </a:schemeClr>
                </a:solidFill>
              </a:rPr>
              <a:t>📅 </a:t>
            </a:r>
            <a:r>
              <a:rPr lang="en-GB" sz="2800" b="1" dirty="0">
                <a:solidFill>
                  <a:schemeClr val="accent5">
                    <a:lumMod val="75000"/>
                  </a:schemeClr>
                </a:solidFill>
              </a:rPr>
              <a:t>Appointments</a:t>
            </a:r>
            <a:endParaRPr lang="en-GB" sz="2800" dirty="0">
              <a:solidFill>
                <a:schemeClr val="accent5">
                  <a:lumMod val="75000"/>
                </a:schemeClr>
              </a:solidFill>
            </a:endParaRPr>
          </a:p>
          <a:p>
            <a:pPr algn="l"/>
            <a:r>
              <a:rPr lang="en-GB" sz="2000" dirty="0">
                <a:solidFill>
                  <a:schemeClr val="accent5">
                    <a:lumMod val="75000"/>
                  </a:schemeClr>
                </a:solidFill>
              </a:rPr>
              <a:t>Book via </a:t>
            </a:r>
            <a:r>
              <a:rPr lang="en-GB" sz="2000" b="1" dirty="0">
                <a:solidFill>
                  <a:schemeClr val="accent5">
                    <a:lumMod val="75000"/>
                  </a:schemeClr>
                </a:solidFill>
              </a:rPr>
              <a:t>MS Bookings</a:t>
            </a:r>
            <a:r>
              <a:rPr lang="en-GB" sz="2000" dirty="0">
                <a:solidFill>
                  <a:schemeClr val="accent5">
                    <a:lumMod val="75000"/>
                  </a:schemeClr>
                </a:solidFill>
              </a:rPr>
              <a:t> link </a:t>
            </a:r>
          </a:p>
          <a:p>
            <a:pPr algn="l"/>
            <a:endParaRPr lang="en-GB" sz="2000" dirty="0">
              <a:solidFill>
                <a:schemeClr val="accent5">
                  <a:lumMod val="75000"/>
                </a:schemeClr>
              </a:solidFill>
            </a:endParaRPr>
          </a:p>
          <a:p>
            <a:pPr marL="342900" indent="-342900" algn="l">
              <a:buFont typeface="Arial" panose="020B0604020202020204" pitchFamily="34" charset="0"/>
              <a:buChar char="•"/>
            </a:pPr>
            <a:r>
              <a:rPr lang="en-GB" sz="2000" dirty="0">
                <a:solidFill>
                  <a:schemeClr val="accent5">
                    <a:lumMod val="75000"/>
                  </a:schemeClr>
                </a:solidFill>
              </a:rPr>
              <a:t>Choose a time that suits you</a:t>
            </a:r>
          </a:p>
          <a:p>
            <a:pPr algn="l"/>
            <a:endParaRPr lang="en-GB" sz="2800" dirty="0">
              <a:solidFill>
                <a:schemeClr val="accent5">
                  <a:lumMod val="75000"/>
                </a:schemeClr>
              </a:solidFill>
            </a:endParaRPr>
          </a:p>
          <a:p>
            <a:pPr algn="l"/>
            <a:r>
              <a:rPr lang="en-GB" sz="2800" dirty="0">
                <a:solidFill>
                  <a:schemeClr val="accent5">
                    <a:lumMod val="75000"/>
                  </a:schemeClr>
                </a:solidFill>
              </a:rPr>
              <a:t>🏫 </a:t>
            </a:r>
            <a:r>
              <a:rPr lang="en-GB" sz="2800" b="1" dirty="0">
                <a:solidFill>
                  <a:schemeClr val="accent5">
                    <a:lumMod val="75000"/>
                  </a:schemeClr>
                </a:solidFill>
              </a:rPr>
              <a:t>In Person</a:t>
            </a:r>
            <a:endParaRPr lang="en-GB" sz="2800" dirty="0">
              <a:solidFill>
                <a:schemeClr val="accent5">
                  <a:lumMod val="75000"/>
                </a:schemeClr>
              </a:solidFill>
            </a:endParaRPr>
          </a:p>
          <a:p>
            <a:pPr marL="342900" indent="-342900" algn="l">
              <a:buFont typeface="Arial" panose="020B0604020202020204" pitchFamily="34" charset="0"/>
              <a:buChar char="•"/>
            </a:pPr>
            <a:r>
              <a:rPr lang="en-GB" sz="2000" dirty="0">
                <a:solidFill>
                  <a:schemeClr val="accent5">
                    <a:lumMod val="75000"/>
                  </a:schemeClr>
                </a:solidFill>
              </a:rPr>
              <a:t>Office</a:t>
            </a:r>
          </a:p>
          <a:p>
            <a:pPr marL="342900" indent="-342900" algn="l">
              <a:buFont typeface="Arial" panose="020B0604020202020204" pitchFamily="34" charset="0"/>
              <a:buChar char="•"/>
            </a:pPr>
            <a:r>
              <a:rPr lang="en-GB" sz="2000" dirty="0">
                <a:solidFill>
                  <a:schemeClr val="accent5">
                    <a:lumMod val="75000"/>
                  </a:schemeClr>
                </a:solidFill>
              </a:rPr>
              <a:t>Drop-in times</a:t>
            </a:r>
          </a:p>
          <a:p>
            <a:pPr algn="l"/>
            <a:endParaRPr lang="en-GB" sz="2000" dirty="0">
              <a:solidFill>
                <a:schemeClr val="accent5">
                  <a:lumMod val="75000"/>
                </a:schemeClr>
              </a:solidFill>
            </a:endParaRPr>
          </a:p>
          <a:p>
            <a:pPr algn="l"/>
            <a:r>
              <a:rPr lang="en-GB" sz="2000" dirty="0">
                <a:solidFill>
                  <a:schemeClr val="accent5">
                    <a:lumMod val="75000"/>
                  </a:schemeClr>
                </a:solidFill>
              </a:rPr>
              <a:t>💡 </a:t>
            </a:r>
            <a:r>
              <a:rPr lang="en-GB" sz="2000" b="1" dirty="0">
                <a:solidFill>
                  <a:schemeClr val="accent5">
                    <a:lumMod val="75000"/>
                  </a:schemeClr>
                </a:solidFill>
              </a:rPr>
              <a:t>Tip:</a:t>
            </a:r>
            <a:r>
              <a:rPr lang="en-GB" sz="2000" dirty="0">
                <a:solidFill>
                  <a:schemeClr val="accent5">
                    <a:lumMod val="75000"/>
                  </a:schemeClr>
                </a:solidFill>
              </a:rPr>
              <a:t> If it’s urgent, please put </a:t>
            </a:r>
            <a:r>
              <a:rPr lang="en-GB" sz="2000" b="1" dirty="0">
                <a:solidFill>
                  <a:schemeClr val="accent5">
                    <a:lumMod val="75000"/>
                  </a:schemeClr>
                </a:solidFill>
              </a:rPr>
              <a:t>“Academic Advising Support”</a:t>
            </a:r>
            <a:r>
              <a:rPr lang="en-GB" sz="2000" dirty="0">
                <a:solidFill>
                  <a:schemeClr val="accent5">
                    <a:lumMod val="75000"/>
                  </a:schemeClr>
                </a:solidFill>
              </a:rPr>
              <a:t> in the subject line of your email.</a:t>
            </a:r>
          </a:p>
          <a:p>
            <a:pPr algn="l"/>
            <a:endParaRPr lang="en-GB" sz="2000" dirty="0">
              <a:solidFill>
                <a:schemeClr val="accent5">
                  <a:lumMod val="75000"/>
                </a:schemeClr>
              </a:solidFill>
            </a:endParaRPr>
          </a:p>
        </p:txBody>
      </p:sp>
      <p:sp>
        <p:nvSpPr>
          <p:cNvPr id="3" name="Title 2">
            <a:extLst>
              <a:ext uri="{FF2B5EF4-FFF2-40B4-BE49-F238E27FC236}">
                <a16:creationId xmlns:a16="http://schemas.microsoft.com/office/drawing/2014/main" id="{D82008C9-EB6C-1703-2342-0646AFA86108}"/>
              </a:ext>
            </a:extLst>
          </p:cNvPr>
          <p:cNvSpPr txBox="1">
            <a:spLocks/>
          </p:cNvSpPr>
          <p:nvPr/>
        </p:nvSpPr>
        <p:spPr>
          <a:xfrm>
            <a:off x="671173" y="596385"/>
            <a:ext cx="7312874" cy="65300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solidFill>
                  <a:schemeClr val="accent5">
                    <a:lumMod val="75000"/>
                  </a:schemeClr>
                </a:solidFill>
              </a:rPr>
              <a:t>How to contact me?</a:t>
            </a:r>
            <a:endParaRPr lang="en-GB" dirty="0">
              <a:solidFill>
                <a:schemeClr val="accent5">
                  <a:lumMod val="75000"/>
                </a:schemeClr>
              </a:solidFill>
            </a:endParaRPr>
          </a:p>
        </p:txBody>
      </p:sp>
      <p:pic>
        <p:nvPicPr>
          <p:cNvPr id="4" name="Picture 3" descr="A person holding a phone with a computer and email icons&#10;">
            <a:extLst>
              <a:ext uri="{FF2B5EF4-FFF2-40B4-BE49-F238E27FC236}">
                <a16:creationId xmlns:a16="http://schemas.microsoft.com/office/drawing/2014/main" id="{DCFEE0D8-BB01-8623-9C7C-724581CA866B}"/>
              </a:ext>
            </a:extLst>
          </p:cNvPr>
          <p:cNvPicPr>
            <a:picLocks noChangeAspect="1"/>
          </p:cNvPicPr>
          <p:nvPr/>
        </p:nvPicPr>
        <p:blipFill>
          <a:blip r:embed="rId2"/>
          <a:stretch>
            <a:fillRect/>
          </a:stretch>
        </p:blipFill>
        <p:spPr>
          <a:xfrm>
            <a:off x="5691528" y="1485900"/>
            <a:ext cx="5829300" cy="3886200"/>
          </a:xfrm>
          <a:prstGeom prst="rect">
            <a:avLst/>
          </a:prstGeom>
        </p:spPr>
      </p:pic>
    </p:spTree>
    <p:extLst>
      <p:ext uri="{BB962C8B-B14F-4D97-AF65-F5344CB8AC3E}">
        <p14:creationId xmlns:p14="http://schemas.microsoft.com/office/powerpoint/2010/main" val="1591028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2906</Words>
  <Application>Microsoft Office PowerPoint</Application>
  <PresentationFormat>Widescreen</PresentationFormat>
  <Paragraphs>306</Paragraphs>
  <Slides>28</Slides>
  <Notes>0</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28</vt:i4>
      </vt:variant>
    </vt:vector>
  </HeadingPairs>
  <TitlesOfParts>
    <vt:vector size="30"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A.Moores</dc:creator>
  <cp:lastModifiedBy>Alexandra Moores</cp:lastModifiedBy>
  <cp:revision>14</cp:revision>
  <dcterms:created xsi:type="dcterms:W3CDTF">2020-03-27T13:17:42Z</dcterms:created>
  <dcterms:modified xsi:type="dcterms:W3CDTF">2025-10-02T10:36:39Z</dcterms:modified>
</cp:coreProperties>
</file>