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7"/>
  </p:handoutMasterIdLst>
  <p:sldIdLst>
    <p:sldId id="259" r:id="rId2"/>
    <p:sldId id="260" r:id="rId3"/>
    <p:sldId id="261" r:id="rId4"/>
    <p:sldId id="262" r:id="rId5"/>
    <p:sldId id="263" r:id="rId6"/>
  </p:sldIdLst>
  <p:sldSz cx="21383625" cy="15119350"/>
  <p:notesSz cx="6858000" cy="9144000"/>
  <p:defaultTextStyle>
    <a:defPPr>
      <a:defRPr lang="en-US"/>
    </a:defPPr>
    <a:lvl1pPr marL="0" algn="l" defTabSz="914317" rtl="0" eaLnBrk="1" latinLnBrk="0" hangingPunct="1">
      <a:defRPr sz="3603" kern="1200">
        <a:solidFill>
          <a:schemeClr val="tx1"/>
        </a:solidFill>
        <a:latin typeface="+mn-lt"/>
        <a:ea typeface="+mn-ea"/>
        <a:cs typeface="+mn-cs"/>
      </a:defRPr>
    </a:lvl1pPr>
    <a:lvl2pPr marL="914317" algn="l" defTabSz="914317" rtl="0" eaLnBrk="1" latinLnBrk="0" hangingPunct="1">
      <a:defRPr sz="3603" kern="1200">
        <a:solidFill>
          <a:schemeClr val="tx1"/>
        </a:solidFill>
        <a:latin typeface="+mn-lt"/>
        <a:ea typeface="+mn-ea"/>
        <a:cs typeface="+mn-cs"/>
      </a:defRPr>
    </a:lvl2pPr>
    <a:lvl3pPr marL="1828635" algn="l" defTabSz="914317" rtl="0" eaLnBrk="1" latinLnBrk="0" hangingPunct="1">
      <a:defRPr sz="3603" kern="1200">
        <a:solidFill>
          <a:schemeClr val="tx1"/>
        </a:solidFill>
        <a:latin typeface="+mn-lt"/>
        <a:ea typeface="+mn-ea"/>
        <a:cs typeface="+mn-cs"/>
      </a:defRPr>
    </a:lvl3pPr>
    <a:lvl4pPr marL="2742952" algn="l" defTabSz="914317" rtl="0" eaLnBrk="1" latinLnBrk="0" hangingPunct="1">
      <a:defRPr sz="3603" kern="1200">
        <a:solidFill>
          <a:schemeClr val="tx1"/>
        </a:solidFill>
        <a:latin typeface="+mn-lt"/>
        <a:ea typeface="+mn-ea"/>
        <a:cs typeface="+mn-cs"/>
      </a:defRPr>
    </a:lvl4pPr>
    <a:lvl5pPr marL="3657269" algn="l" defTabSz="914317" rtl="0" eaLnBrk="1" latinLnBrk="0" hangingPunct="1">
      <a:defRPr sz="3603" kern="1200">
        <a:solidFill>
          <a:schemeClr val="tx1"/>
        </a:solidFill>
        <a:latin typeface="+mn-lt"/>
        <a:ea typeface="+mn-ea"/>
        <a:cs typeface="+mn-cs"/>
      </a:defRPr>
    </a:lvl5pPr>
    <a:lvl6pPr marL="4571586" algn="l" defTabSz="914317" rtl="0" eaLnBrk="1" latinLnBrk="0" hangingPunct="1">
      <a:defRPr sz="3603" kern="1200">
        <a:solidFill>
          <a:schemeClr val="tx1"/>
        </a:solidFill>
        <a:latin typeface="+mn-lt"/>
        <a:ea typeface="+mn-ea"/>
        <a:cs typeface="+mn-cs"/>
      </a:defRPr>
    </a:lvl6pPr>
    <a:lvl7pPr marL="5485903" algn="l" defTabSz="914317" rtl="0" eaLnBrk="1" latinLnBrk="0" hangingPunct="1">
      <a:defRPr sz="3603" kern="1200">
        <a:solidFill>
          <a:schemeClr val="tx1"/>
        </a:solidFill>
        <a:latin typeface="+mn-lt"/>
        <a:ea typeface="+mn-ea"/>
        <a:cs typeface="+mn-cs"/>
      </a:defRPr>
    </a:lvl7pPr>
    <a:lvl8pPr marL="6400220" algn="l" defTabSz="914317" rtl="0" eaLnBrk="1" latinLnBrk="0" hangingPunct="1">
      <a:defRPr sz="3603" kern="1200">
        <a:solidFill>
          <a:schemeClr val="tx1"/>
        </a:solidFill>
        <a:latin typeface="+mn-lt"/>
        <a:ea typeface="+mn-ea"/>
        <a:cs typeface="+mn-cs"/>
      </a:defRPr>
    </a:lvl8pPr>
    <a:lvl9pPr marL="7314538" algn="l" defTabSz="914317" rtl="0" eaLnBrk="1" latinLnBrk="0" hangingPunct="1">
      <a:defRPr sz="360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052" userDrawn="1">
          <p15:clr>
            <a:srgbClr val="A4A3A4"/>
          </p15:clr>
        </p15:guide>
        <p15:guide id="2" orient="horz" pos="1907" userDrawn="1">
          <p15:clr>
            <a:srgbClr val="A4A3A4"/>
          </p15:clr>
        </p15:guide>
        <p15:guide id="3" orient="horz" pos="8738" userDrawn="1">
          <p15:clr>
            <a:srgbClr val="A4A3A4"/>
          </p15:clr>
        </p15:guide>
        <p15:guide id="4" pos="4457" userDrawn="1">
          <p15:clr>
            <a:srgbClr val="A4A3A4"/>
          </p15:clr>
        </p15:guide>
        <p15:guide id="5" pos="579" userDrawn="1">
          <p15:clr>
            <a:srgbClr val="A4A3A4"/>
          </p15:clr>
        </p15:guide>
        <p15:guide id="6" pos="12887" userDrawn="1">
          <p15:clr>
            <a:srgbClr val="A4A3A4"/>
          </p15:clr>
        </p15:guide>
        <p15:guide id="7" pos="8674" userDrawn="1">
          <p15:clr>
            <a:srgbClr val="A4A3A4"/>
          </p15:clr>
        </p15:guide>
        <p15:guide id="8" pos="4817" userDrawn="1">
          <p15:clr>
            <a:srgbClr val="A4A3A4"/>
          </p15:clr>
        </p15:guide>
        <p15:guide id="9" pos="901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5097"/>
    <a:srgbClr val="042755"/>
    <a:srgbClr val="A97D1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67"/>
    <p:restoredTop sz="96323" autoAdjust="0"/>
  </p:normalViewPr>
  <p:slideViewPr>
    <p:cSldViewPr snapToObjects="1">
      <p:cViewPr varScale="1">
        <p:scale>
          <a:sx n="49" d="100"/>
          <a:sy n="49" d="100"/>
        </p:scale>
        <p:origin x="1854" y="42"/>
      </p:cViewPr>
      <p:guideLst>
        <p:guide orient="horz" pos="9052"/>
        <p:guide orient="horz" pos="1907"/>
        <p:guide orient="horz" pos="8738"/>
        <p:guide pos="4457"/>
        <p:guide pos="579"/>
        <p:guide pos="12887"/>
        <p:guide pos="8674"/>
        <p:guide pos="4817"/>
        <p:guide pos="9013"/>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handoutMaster" Target="handoutMasters/handout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F4C0A1C-DC79-5D42-9736-9886AA21667C}" type="datetimeFigureOut">
              <a:rPr lang="en-US" smtClean="0"/>
              <a:t>10/7/2025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E600869-9B2F-1542-972E-F38C3AC00D73}" type="slidenum">
              <a:rPr lang="en-US" smtClean="0"/>
              <a:t>‹#›</a:t>
            </a:fld>
            <a:endParaRPr lang="en-US"/>
          </a:p>
        </p:txBody>
      </p:sp>
    </p:spTree>
    <p:extLst>
      <p:ext uri="{BB962C8B-B14F-4D97-AF65-F5344CB8AC3E}">
        <p14:creationId xmlns:p14="http://schemas.microsoft.com/office/powerpoint/2010/main" val="122372515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58B2C501-4847-9011-DCCC-7F36BDAC98D9}"/>
              </a:ext>
            </a:extLst>
          </p:cNvPr>
          <p:cNvSpPr/>
          <p:nvPr userDrawn="1"/>
        </p:nvSpPr>
        <p:spPr>
          <a:xfrm>
            <a:off x="-16816" y="14097872"/>
            <a:ext cx="13786900" cy="1021478"/>
          </a:xfrm>
          <a:custGeom>
            <a:avLst/>
            <a:gdLst>
              <a:gd name="connsiteX0" fmla="*/ 16823 w 19519672"/>
              <a:gd name="connsiteY0" fmla="*/ 0 h 1445020"/>
              <a:gd name="connsiteX1" fmla="*/ 19519672 w 19519672"/>
              <a:gd name="connsiteY1" fmla="*/ 22860 h 1445020"/>
              <a:gd name="connsiteX2" fmla="*/ 18826036 w 19519672"/>
              <a:gd name="connsiteY2" fmla="*/ 1445020 h 1445020"/>
              <a:gd name="connsiteX3" fmla="*/ 0 w 19519672"/>
              <a:gd name="connsiteY3" fmla="*/ 1445020 h 1445020"/>
              <a:gd name="connsiteX4" fmla="*/ 16823 w 19519672"/>
              <a:gd name="connsiteY4" fmla="*/ 0 h 1445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19672" h="1445020">
                <a:moveTo>
                  <a:pt x="16823" y="0"/>
                </a:moveTo>
                <a:lnTo>
                  <a:pt x="19519672" y="22860"/>
                </a:lnTo>
                <a:lnTo>
                  <a:pt x="18826036" y="1445020"/>
                </a:lnTo>
                <a:lnTo>
                  <a:pt x="0" y="1445020"/>
                </a:lnTo>
                <a:lnTo>
                  <a:pt x="16823" y="0"/>
                </a:lnTo>
                <a:close/>
              </a:path>
            </a:pathLst>
          </a:custGeom>
          <a:solidFill>
            <a:srgbClr val="6F5097"/>
          </a:solidFill>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545"/>
          </a:p>
        </p:txBody>
      </p:sp>
      <p:sp>
        <p:nvSpPr>
          <p:cNvPr id="18" name="Picture Placeholder 17"/>
          <p:cNvSpPr>
            <a:spLocks noGrp="1"/>
          </p:cNvSpPr>
          <p:nvPr>
            <p:ph type="pic" sz="quarter" idx="12"/>
          </p:nvPr>
        </p:nvSpPr>
        <p:spPr>
          <a:xfrm>
            <a:off x="918960" y="10171398"/>
            <a:ext cx="6117852" cy="3537575"/>
          </a:xfrm>
          <a:prstGeom prst="rect">
            <a:avLst/>
          </a:prstGeom>
        </p:spPr>
        <p:txBody>
          <a:bodyPr vert="horz"/>
          <a:lstStyle>
            <a:lvl1pPr marL="0" indent="0">
              <a:buFontTx/>
              <a:buNone/>
              <a:defRPr sz="3390">
                <a:latin typeface="Arial"/>
              </a:defRPr>
            </a:lvl1pPr>
          </a:lstStyle>
          <a:p>
            <a:endParaRPr lang="en-US" dirty="0"/>
          </a:p>
        </p:txBody>
      </p:sp>
      <p:sp>
        <p:nvSpPr>
          <p:cNvPr id="24" name="Table Placeholder 23"/>
          <p:cNvSpPr>
            <a:spLocks noGrp="1"/>
          </p:cNvSpPr>
          <p:nvPr>
            <p:ph type="tbl" sz="quarter" idx="14"/>
          </p:nvPr>
        </p:nvSpPr>
        <p:spPr>
          <a:xfrm>
            <a:off x="14308126" y="3291103"/>
            <a:ext cx="6156541" cy="3352334"/>
          </a:xfrm>
          <a:prstGeom prst="rect">
            <a:avLst/>
          </a:prstGeom>
        </p:spPr>
        <p:txBody>
          <a:bodyPr vert="horz"/>
          <a:lstStyle>
            <a:lvl1pPr marL="0" indent="0">
              <a:buFontTx/>
              <a:buNone/>
              <a:defRPr sz="3390" baseline="0">
                <a:latin typeface="Arial"/>
              </a:defRPr>
            </a:lvl1pPr>
          </a:lstStyle>
          <a:p>
            <a:endParaRPr lang="en-US" dirty="0"/>
          </a:p>
        </p:txBody>
      </p:sp>
      <p:sp>
        <p:nvSpPr>
          <p:cNvPr id="26" name="Chart Placeholder 25"/>
          <p:cNvSpPr>
            <a:spLocks noGrp="1"/>
          </p:cNvSpPr>
          <p:nvPr>
            <p:ph type="chart" sz="quarter" idx="15"/>
          </p:nvPr>
        </p:nvSpPr>
        <p:spPr>
          <a:xfrm>
            <a:off x="7672383" y="10161947"/>
            <a:ext cx="6117851" cy="3537575"/>
          </a:xfrm>
          <a:prstGeom prst="rect">
            <a:avLst/>
          </a:prstGeom>
        </p:spPr>
        <p:txBody>
          <a:bodyPr vert="horz"/>
          <a:lstStyle>
            <a:lvl1pPr marL="0" indent="0">
              <a:buFontTx/>
              <a:buNone/>
              <a:defRPr sz="3390">
                <a:latin typeface="Arial"/>
              </a:defRPr>
            </a:lvl1pPr>
          </a:lstStyle>
          <a:p>
            <a:endParaRPr lang="en-US" dirty="0"/>
          </a:p>
        </p:txBody>
      </p:sp>
      <p:sp>
        <p:nvSpPr>
          <p:cNvPr id="2" name="TextBox 1">
            <a:extLst>
              <a:ext uri="{FF2B5EF4-FFF2-40B4-BE49-F238E27FC236}">
                <a16:creationId xmlns:a16="http://schemas.microsoft.com/office/drawing/2014/main" id="{DE171376-1EE9-739D-910E-039F61AC2D49}"/>
              </a:ext>
            </a:extLst>
          </p:cNvPr>
          <p:cNvSpPr txBox="1"/>
          <p:nvPr userDrawn="1"/>
        </p:nvSpPr>
        <p:spPr>
          <a:xfrm>
            <a:off x="-16815" y="0"/>
            <a:ext cx="21383625" cy="2622170"/>
          </a:xfrm>
          <a:prstGeom prst="rect">
            <a:avLst/>
          </a:prstGeom>
          <a:solidFill>
            <a:srgbClr val="101921"/>
          </a:solidFill>
        </p:spPr>
        <p:txBody>
          <a:bodyPr wrap="square" rtlCol="0">
            <a:noAutofit/>
          </a:bodyPr>
          <a:lstStyle/>
          <a:p>
            <a:endParaRPr lang="en-US" sz="2545" dirty="0"/>
          </a:p>
        </p:txBody>
      </p:sp>
      <p:sp>
        <p:nvSpPr>
          <p:cNvPr id="4" name="Freeform 3">
            <a:extLst>
              <a:ext uri="{FF2B5EF4-FFF2-40B4-BE49-F238E27FC236}">
                <a16:creationId xmlns:a16="http://schemas.microsoft.com/office/drawing/2014/main" id="{CF7D1C7F-8AE6-8983-2EFC-04906DC43F2B}"/>
              </a:ext>
            </a:extLst>
          </p:cNvPr>
          <p:cNvSpPr/>
          <p:nvPr userDrawn="1"/>
        </p:nvSpPr>
        <p:spPr>
          <a:xfrm rot="1560000">
            <a:off x="17728129" y="-500385"/>
            <a:ext cx="4577626" cy="3090760"/>
          </a:xfrm>
          <a:custGeom>
            <a:avLst/>
            <a:gdLst>
              <a:gd name="connsiteX0" fmla="*/ 0 w 6481062"/>
              <a:gd name="connsiteY0" fmla="*/ 2121919 h 4372303"/>
              <a:gd name="connsiteX1" fmla="*/ 4350579 w 6481062"/>
              <a:gd name="connsiteY1" fmla="*/ 0 h 4372303"/>
              <a:gd name="connsiteX2" fmla="*/ 6481062 w 6481062"/>
              <a:gd name="connsiteY2" fmla="*/ 4368139 h 4372303"/>
              <a:gd name="connsiteX3" fmla="*/ 6472524 w 6481062"/>
              <a:gd name="connsiteY3" fmla="*/ 4372303 h 4372303"/>
              <a:gd name="connsiteX4" fmla="*/ 1097586 w 6481062"/>
              <a:gd name="connsiteY4" fmla="*/ 4372303 h 4372303"/>
              <a:gd name="connsiteX5" fmla="*/ 0 w 6481062"/>
              <a:gd name="connsiteY5" fmla="*/ 2121919 h 437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1062" h="4372303">
                <a:moveTo>
                  <a:pt x="0" y="2121919"/>
                </a:moveTo>
                <a:lnTo>
                  <a:pt x="4350579" y="0"/>
                </a:lnTo>
                <a:lnTo>
                  <a:pt x="6481062" y="4368139"/>
                </a:lnTo>
                <a:lnTo>
                  <a:pt x="6472524" y="4372303"/>
                </a:lnTo>
                <a:lnTo>
                  <a:pt x="1097586" y="4372303"/>
                </a:lnTo>
                <a:lnTo>
                  <a:pt x="0" y="2121919"/>
                </a:lnTo>
                <a:close/>
              </a:path>
            </a:pathLst>
          </a:custGeom>
          <a:solidFill>
            <a:srgbClr val="6F5098"/>
          </a:soli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545"/>
          </a:p>
        </p:txBody>
      </p:sp>
      <p:pic>
        <p:nvPicPr>
          <p:cNvPr id="5" name="Picture 4" descr="Uok_Logo_white small.eps">
            <a:extLst>
              <a:ext uri="{FF2B5EF4-FFF2-40B4-BE49-F238E27FC236}">
                <a16:creationId xmlns:a16="http://schemas.microsoft.com/office/drawing/2014/main" id="{8951152C-5FF7-55AE-9CB6-E7DF48A79E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80244" y="767742"/>
            <a:ext cx="1710392" cy="930334"/>
          </a:xfrm>
          <a:prstGeom prst="rect">
            <a:avLst/>
          </a:prstGeom>
        </p:spPr>
      </p:pic>
      <p:sp>
        <p:nvSpPr>
          <p:cNvPr id="7" name="Text Placeholder 21">
            <a:extLst>
              <a:ext uri="{FF2B5EF4-FFF2-40B4-BE49-F238E27FC236}">
                <a16:creationId xmlns:a16="http://schemas.microsoft.com/office/drawing/2014/main" id="{165A35E2-24D8-F244-BFCB-E53483B142FA}"/>
              </a:ext>
            </a:extLst>
          </p:cNvPr>
          <p:cNvSpPr>
            <a:spLocks noGrp="1"/>
          </p:cNvSpPr>
          <p:nvPr>
            <p:ph type="body" sz="quarter" idx="20" hasCustomPrompt="1"/>
          </p:nvPr>
        </p:nvSpPr>
        <p:spPr>
          <a:xfrm>
            <a:off x="921284" y="14327003"/>
            <a:ext cx="4023368" cy="367670"/>
          </a:xfrm>
          <a:prstGeom prst="rect">
            <a:avLst/>
          </a:prstGeom>
        </p:spPr>
        <p:txBody>
          <a:bodyPr lIns="0" tIns="0" rIns="0" bIns="0"/>
          <a:lstStyle>
            <a:lvl1pPr marL="0" indent="0">
              <a:buNone/>
              <a:defRPr sz="2543" b="1" i="0" spc="-35" baseline="0">
                <a:solidFill>
                  <a:schemeClr val="bg1"/>
                </a:solidFill>
                <a:latin typeface="Overpass" pitchFamily="2" charset="77"/>
              </a:defRPr>
            </a:lvl1pPr>
            <a:lvl2pPr marL="914058" indent="0">
              <a:buNone/>
              <a:defRPr sz="2543" b="1" i="0" spc="-35" baseline="0">
                <a:latin typeface="Overpass" pitchFamily="2" charset="77"/>
              </a:defRPr>
            </a:lvl2pPr>
            <a:lvl3pPr marL="1828117" indent="0">
              <a:buNone/>
              <a:defRPr sz="2543" b="1" i="0" spc="-35" baseline="0">
                <a:latin typeface="Overpass" pitchFamily="2" charset="77"/>
              </a:defRPr>
            </a:lvl3pPr>
            <a:lvl4pPr marL="2742175" indent="0">
              <a:buNone/>
              <a:defRPr sz="2543" b="1" i="0" spc="-35" baseline="0">
                <a:latin typeface="Overpass" pitchFamily="2" charset="77"/>
              </a:defRPr>
            </a:lvl4pPr>
            <a:lvl5pPr marL="3656233" indent="0">
              <a:buNone/>
              <a:defRPr sz="2543" b="1" i="0" spc="-35" baseline="0">
                <a:latin typeface="Overpass" pitchFamily="2" charset="77"/>
              </a:defRPr>
            </a:lvl5pPr>
          </a:lstStyle>
          <a:p>
            <a:pPr lvl="0"/>
            <a:r>
              <a:rPr lang="en-GB" dirty="0" err="1"/>
              <a:t>kent.ac.uk</a:t>
            </a:r>
            <a:r>
              <a:rPr lang="en-GB" dirty="0"/>
              <a:t>/</a:t>
            </a:r>
          </a:p>
        </p:txBody>
      </p:sp>
      <p:sp>
        <p:nvSpPr>
          <p:cNvPr id="8" name="Text Placeholder 15">
            <a:extLst>
              <a:ext uri="{FF2B5EF4-FFF2-40B4-BE49-F238E27FC236}">
                <a16:creationId xmlns:a16="http://schemas.microsoft.com/office/drawing/2014/main" id="{AF1502D7-7DC7-2F65-DA87-E28DCF5B0BA8}"/>
              </a:ext>
            </a:extLst>
          </p:cNvPr>
          <p:cNvSpPr>
            <a:spLocks noGrp="1"/>
          </p:cNvSpPr>
          <p:nvPr>
            <p:ph type="body" sz="quarter" idx="21" hasCustomPrompt="1"/>
          </p:nvPr>
        </p:nvSpPr>
        <p:spPr>
          <a:xfrm>
            <a:off x="6419588" y="14510837"/>
            <a:ext cx="6611777" cy="480547"/>
          </a:xfrm>
          <a:prstGeom prst="rect">
            <a:avLst/>
          </a:prstGeom>
        </p:spPr>
        <p:txBody>
          <a:bodyPr lIns="0" tIns="0" rIns="0" bIns="0"/>
          <a:lstStyle>
            <a:lvl1pPr marL="0" indent="0" algn="r">
              <a:buNone/>
              <a:defRPr sz="1413" b="0" i="0">
                <a:solidFill>
                  <a:schemeClr val="bg1"/>
                </a:solidFill>
                <a:latin typeface="Overpass Medium" pitchFamily="2" charset="77"/>
              </a:defRPr>
            </a:lvl1pPr>
          </a:lstStyle>
          <a:p>
            <a:pPr lvl="0"/>
            <a:r>
              <a:rPr lang="en-GB" dirty="0"/>
              <a:t>School of ?????????, University of Kent, Canterbury, Kent CT2 ???</a:t>
            </a:r>
            <a:endParaRPr lang="en-US" dirty="0"/>
          </a:p>
        </p:txBody>
      </p:sp>
      <p:sp>
        <p:nvSpPr>
          <p:cNvPr id="13" name="Text Placeholder 11">
            <a:extLst>
              <a:ext uri="{FF2B5EF4-FFF2-40B4-BE49-F238E27FC236}">
                <a16:creationId xmlns:a16="http://schemas.microsoft.com/office/drawing/2014/main" id="{F7FF375C-CEEB-11A9-4022-D57A4F9981D5}"/>
              </a:ext>
            </a:extLst>
          </p:cNvPr>
          <p:cNvSpPr>
            <a:spLocks noGrp="1"/>
          </p:cNvSpPr>
          <p:nvPr>
            <p:ph type="body" sz="quarter" idx="17" hasCustomPrompt="1"/>
          </p:nvPr>
        </p:nvSpPr>
        <p:spPr>
          <a:xfrm>
            <a:off x="935715" y="586086"/>
            <a:ext cx="15447281" cy="647605"/>
          </a:xfrm>
          <a:prstGeom prst="rect">
            <a:avLst/>
          </a:prstGeom>
        </p:spPr>
        <p:txBody>
          <a:bodyPr lIns="0" tIns="0" rIns="0" bIns="0"/>
          <a:lstStyle>
            <a:lvl1pPr marL="0" indent="0">
              <a:buNone/>
              <a:defRPr sz="2260" b="1" i="0">
                <a:solidFill>
                  <a:schemeClr val="bg1"/>
                </a:solidFill>
                <a:latin typeface="Overpass SemiBold" pitchFamily="2" charset="77"/>
              </a:defRPr>
            </a:lvl1pPr>
            <a:lvl2pPr marL="914058" indent="0">
              <a:buNone/>
              <a:defRPr sz="2260" b="1" i="0">
                <a:solidFill>
                  <a:schemeClr val="bg1"/>
                </a:solidFill>
                <a:latin typeface="Overpass SemiBold" pitchFamily="2" charset="77"/>
              </a:defRPr>
            </a:lvl2pPr>
            <a:lvl3pPr marL="1828117" indent="0">
              <a:buNone/>
              <a:defRPr sz="2260" b="1" i="0">
                <a:solidFill>
                  <a:schemeClr val="bg1"/>
                </a:solidFill>
                <a:latin typeface="Overpass SemiBold" pitchFamily="2" charset="77"/>
              </a:defRPr>
            </a:lvl3pPr>
            <a:lvl4pPr marL="2742175" indent="0">
              <a:buNone/>
              <a:defRPr sz="2260" b="1" i="0">
                <a:solidFill>
                  <a:schemeClr val="bg1"/>
                </a:solidFill>
                <a:latin typeface="Overpass SemiBold" pitchFamily="2" charset="77"/>
              </a:defRPr>
            </a:lvl4pPr>
            <a:lvl5pPr marL="3656233" indent="0">
              <a:buNone/>
              <a:defRPr sz="2260" b="1" i="0">
                <a:solidFill>
                  <a:schemeClr val="bg1"/>
                </a:solidFill>
                <a:latin typeface="Overpass SemiBold" pitchFamily="2" charset="77"/>
              </a:defRPr>
            </a:lvl5pPr>
          </a:lstStyle>
          <a:p>
            <a:pPr lvl="0"/>
            <a:r>
              <a:rPr lang="en-GB" dirty="0"/>
              <a:t>School of …………  add your School/Department/Centre here</a:t>
            </a:r>
            <a:endParaRPr lang="en-US" dirty="0"/>
          </a:p>
        </p:txBody>
      </p:sp>
      <p:sp>
        <p:nvSpPr>
          <p:cNvPr id="14" name="Text Placeholder 15">
            <a:extLst>
              <a:ext uri="{FF2B5EF4-FFF2-40B4-BE49-F238E27FC236}">
                <a16:creationId xmlns:a16="http://schemas.microsoft.com/office/drawing/2014/main" id="{A05F3BB8-AA7B-46F7-612E-619F44391E25}"/>
              </a:ext>
            </a:extLst>
          </p:cNvPr>
          <p:cNvSpPr>
            <a:spLocks noGrp="1"/>
          </p:cNvSpPr>
          <p:nvPr>
            <p:ph type="body" sz="quarter" idx="18" hasCustomPrompt="1"/>
          </p:nvPr>
        </p:nvSpPr>
        <p:spPr>
          <a:xfrm>
            <a:off x="935715" y="2050678"/>
            <a:ext cx="15447281" cy="622394"/>
          </a:xfrm>
          <a:prstGeom prst="rect">
            <a:avLst/>
          </a:prstGeom>
        </p:spPr>
        <p:txBody>
          <a:bodyPr lIns="0" tIns="0" rIns="0" bIns="0"/>
          <a:lstStyle>
            <a:lvl1pPr marL="0" indent="0">
              <a:buNone/>
              <a:defRPr sz="1695" b="0" i="0">
                <a:solidFill>
                  <a:schemeClr val="bg1"/>
                </a:solidFill>
                <a:latin typeface="Overpass Medium" pitchFamily="2" charset="77"/>
              </a:defRPr>
            </a:lvl1pPr>
          </a:lstStyle>
          <a:p>
            <a:pPr lvl="0"/>
            <a:r>
              <a:rPr lang="en-GB" dirty="0"/>
              <a:t>Add authors here (</a:t>
            </a:r>
            <a:r>
              <a:rPr lang="en-GB" dirty="0" err="1"/>
              <a:t>J.Bloggs@kent.ac.uk</a:t>
            </a:r>
            <a:r>
              <a:rPr lang="en-GB" dirty="0"/>
              <a:t>)</a:t>
            </a:r>
            <a:endParaRPr lang="en-US" dirty="0"/>
          </a:p>
        </p:txBody>
      </p:sp>
      <p:sp>
        <p:nvSpPr>
          <p:cNvPr id="15" name="Text Placeholder 18">
            <a:extLst>
              <a:ext uri="{FF2B5EF4-FFF2-40B4-BE49-F238E27FC236}">
                <a16:creationId xmlns:a16="http://schemas.microsoft.com/office/drawing/2014/main" id="{0E3DEEAB-0300-E319-E2BA-2B70CB8CDBDA}"/>
              </a:ext>
            </a:extLst>
          </p:cNvPr>
          <p:cNvSpPr>
            <a:spLocks noGrp="1"/>
          </p:cNvSpPr>
          <p:nvPr>
            <p:ph type="body" sz="quarter" idx="19" hasCustomPrompt="1"/>
          </p:nvPr>
        </p:nvSpPr>
        <p:spPr>
          <a:xfrm>
            <a:off x="935715" y="1247813"/>
            <a:ext cx="15447282" cy="802865"/>
          </a:xfrm>
          <a:prstGeom prst="rect">
            <a:avLst/>
          </a:prstGeom>
        </p:spPr>
        <p:txBody>
          <a:bodyPr lIns="0" tIns="0" rIns="0" bIns="0"/>
          <a:lstStyle>
            <a:lvl1pPr marL="0" indent="0">
              <a:lnSpc>
                <a:spcPts val="4662"/>
              </a:lnSpc>
              <a:buNone/>
              <a:defRPr sz="4662" b="1" i="0" spc="-71" baseline="0">
                <a:solidFill>
                  <a:schemeClr val="bg1"/>
                </a:solidFill>
                <a:latin typeface="Overpass ExtraBold" pitchFamily="2" charset="77"/>
              </a:defRPr>
            </a:lvl1pPr>
          </a:lstStyle>
          <a:p>
            <a:pPr lvl="0"/>
            <a:r>
              <a:rPr lang="en-GB" dirty="0"/>
              <a:t>Basic poster template for you to adapt</a:t>
            </a:r>
            <a:endParaRPr lang="en-US" dirty="0"/>
          </a:p>
        </p:txBody>
      </p:sp>
    </p:spTree>
    <p:extLst>
      <p:ext uri="{BB962C8B-B14F-4D97-AF65-F5344CB8AC3E}">
        <p14:creationId xmlns:p14="http://schemas.microsoft.com/office/powerpoint/2010/main" val="3801316879"/>
      </p:ext>
    </p:extLst>
  </p:cSld>
  <p:clrMapOvr>
    <a:masterClrMapping/>
  </p:clrMapOvr>
  <p:extLst>
    <p:ext uri="{DCECCB84-F9BA-43D5-87BE-67443E8EF086}">
      <p15:sldGuideLst xmlns:p15="http://schemas.microsoft.com/office/powerpoint/2012/main">
        <p15:guide id="1" orient="horz" pos="476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58B2C501-4847-9011-DCCC-7F36BDAC98D9}"/>
              </a:ext>
            </a:extLst>
          </p:cNvPr>
          <p:cNvSpPr/>
          <p:nvPr userDrawn="1"/>
        </p:nvSpPr>
        <p:spPr>
          <a:xfrm>
            <a:off x="-16816" y="14097872"/>
            <a:ext cx="13786900" cy="1021478"/>
          </a:xfrm>
          <a:custGeom>
            <a:avLst/>
            <a:gdLst>
              <a:gd name="connsiteX0" fmla="*/ 16823 w 19519672"/>
              <a:gd name="connsiteY0" fmla="*/ 0 h 1445020"/>
              <a:gd name="connsiteX1" fmla="*/ 19519672 w 19519672"/>
              <a:gd name="connsiteY1" fmla="*/ 22860 h 1445020"/>
              <a:gd name="connsiteX2" fmla="*/ 18826036 w 19519672"/>
              <a:gd name="connsiteY2" fmla="*/ 1445020 h 1445020"/>
              <a:gd name="connsiteX3" fmla="*/ 0 w 19519672"/>
              <a:gd name="connsiteY3" fmla="*/ 1445020 h 1445020"/>
              <a:gd name="connsiteX4" fmla="*/ 16823 w 19519672"/>
              <a:gd name="connsiteY4" fmla="*/ 0 h 1445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19672" h="1445020">
                <a:moveTo>
                  <a:pt x="16823" y="0"/>
                </a:moveTo>
                <a:lnTo>
                  <a:pt x="19519672" y="22860"/>
                </a:lnTo>
                <a:lnTo>
                  <a:pt x="18826036" y="1445020"/>
                </a:lnTo>
                <a:lnTo>
                  <a:pt x="0" y="1445020"/>
                </a:lnTo>
                <a:lnTo>
                  <a:pt x="16823" y="0"/>
                </a:lnTo>
                <a:close/>
              </a:path>
            </a:pathLst>
          </a:custGeom>
          <a:solidFill>
            <a:schemeClr val="accent5"/>
          </a:solidFill>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545"/>
          </a:p>
        </p:txBody>
      </p:sp>
      <p:sp>
        <p:nvSpPr>
          <p:cNvPr id="18" name="Picture Placeholder 17"/>
          <p:cNvSpPr>
            <a:spLocks noGrp="1"/>
          </p:cNvSpPr>
          <p:nvPr>
            <p:ph type="pic" sz="quarter" idx="12"/>
          </p:nvPr>
        </p:nvSpPr>
        <p:spPr>
          <a:xfrm>
            <a:off x="918960" y="10171398"/>
            <a:ext cx="6117852" cy="3537575"/>
          </a:xfrm>
          <a:prstGeom prst="rect">
            <a:avLst/>
          </a:prstGeom>
        </p:spPr>
        <p:txBody>
          <a:bodyPr vert="horz"/>
          <a:lstStyle>
            <a:lvl1pPr marL="0" indent="0">
              <a:buFontTx/>
              <a:buNone/>
              <a:defRPr sz="3390">
                <a:latin typeface="Arial"/>
              </a:defRPr>
            </a:lvl1pPr>
          </a:lstStyle>
          <a:p>
            <a:endParaRPr lang="en-US" dirty="0"/>
          </a:p>
        </p:txBody>
      </p:sp>
      <p:sp>
        <p:nvSpPr>
          <p:cNvPr id="24" name="Table Placeholder 23"/>
          <p:cNvSpPr>
            <a:spLocks noGrp="1"/>
          </p:cNvSpPr>
          <p:nvPr>
            <p:ph type="tbl" sz="quarter" idx="14"/>
          </p:nvPr>
        </p:nvSpPr>
        <p:spPr>
          <a:xfrm>
            <a:off x="14308126" y="3291103"/>
            <a:ext cx="6156541" cy="3352334"/>
          </a:xfrm>
          <a:prstGeom prst="rect">
            <a:avLst/>
          </a:prstGeom>
        </p:spPr>
        <p:txBody>
          <a:bodyPr vert="horz"/>
          <a:lstStyle>
            <a:lvl1pPr marL="0" indent="0">
              <a:buFontTx/>
              <a:buNone/>
              <a:defRPr sz="3390" baseline="0">
                <a:latin typeface="Arial"/>
              </a:defRPr>
            </a:lvl1pPr>
          </a:lstStyle>
          <a:p>
            <a:endParaRPr lang="en-US" dirty="0"/>
          </a:p>
        </p:txBody>
      </p:sp>
      <p:sp>
        <p:nvSpPr>
          <p:cNvPr id="26" name="Chart Placeholder 25"/>
          <p:cNvSpPr>
            <a:spLocks noGrp="1"/>
          </p:cNvSpPr>
          <p:nvPr>
            <p:ph type="chart" sz="quarter" idx="15"/>
          </p:nvPr>
        </p:nvSpPr>
        <p:spPr>
          <a:xfrm>
            <a:off x="7672383" y="10161947"/>
            <a:ext cx="6117851" cy="3537575"/>
          </a:xfrm>
          <a:prstGeom prst="rect">
            <a:avLst/>
          </a:prstGeom>
        </p:spPr>
        <p:txBody>
          <a:bodyPr vert="horz"/>
          <a:lstStyle>
            <a:lvl1pPr marL="0" indent="0">
              <a:buFontTx/>
              <a:buNone/>
              <a:defRPr sz="3390">
                <a:latin typeface="Arial"/>
              </a:defRPr>
            </a:lvl1pPr>
          </a:lstStyle>
          <a:p>
            <a:endParaRPr lang="en-US" dirty="0"/>
          </a:p>
        </p:txBody>
      </p:sp>
      <p:sp>
        <p:nvSpPr>
          <p:cNvPr id="2" name="TextBox 1">
            <a:extLst>
              <a:ext uri="{FF2B5EF4-FFF2-40B4-BE49-F238E27FC236}">
                <a16:creationId xmlns:a16="http://schemas.microsoft.com/office/drawing/2014/main" id="{DE171376-1EE9-739D-910E-039F61AC2D49}"/>
              </a:ext>
            </a:extLst>
          </p:cNvPr>
          <p:cNvSpPr txBox="1"/>
          <p:nvPr userDrawn="1"/>
        </p:nvSpPr>
        <p:spPr>
          <a:xfrm>
            <a:off x="-16815" y="0"/>
            <a:ext cx="21383625" cy="2622170"/>
          </a:xfrm>
          <a:prstGeom prst="rect">
            <a:avLst/>
          </a:prstGeom>
          <a:solidFill>
            <a:srgbClr val="101921"/>
          </a:solidFill>
        </p:spPr>
        <p:txBody>
          <a:bodyPr wrap="square" rtlCol="0">
            <a:noAutofit/>
          </a:bodyPr>
          <a:lstStyle/>
          <a:p>
            <a:endParaRPr lang="en-US" sz="2545" dirty="0"/>
          </a:p>
        </p:txBody>
      </p:sp>
      <p:sp>
        <p:nvSpPr>
          <p:cNvPr id="4" name="Freeform 3">
            <a:extLst>
              <a:ext uri="{FF2B5EF4-FFF2-40B4-BE49-F238E27FC236}">
                <a16:creationId xmlns:a16="http://schemas.microsoft.com/office/drawing/2014/main" id="{CF7D1C7F-8AE6-8983-2EFC-04906DC43F2B}"/>
              </a:ext>
            </a:extLst>
          </p:cNvPr>
          <p:cNvSpPr/>
          <p:nvPr userDrawn="1"/>
        </p:nvSpPr>
        <p:spPr>
          <a:xfrm rot="1560000">
            <a:off x="17728129" y="-500385"/>
            <a:ext cx="4577626" cy="3090760"/>
          </a:xfrm>
          <a:custGeom>
            <a:avLst/>
            <a:gdLst>
              <a:gd name="connsiteX0" fmla="*/ 0 w 6481062"/>
              <a:gd name="connsiteY0" fmla="*/ 2121919 h 4372303"/>
              <a:gd name="connsiteX1" fmla="*/ 4350579 w 6481062"/>
              <a:gd name="connsiteY1" fmla="*/ 0 h 4372303"/>
              <a:gd name="connsiteX2" fmla="*/ 6481062 w 6481062"/>
              <a:gd name="connsiteY2" fmla="*/ 4368139 h 4372303"/>
              <a:gd name="connsiteX3" fmla="*/ 6472524 w 6481062"/>
              <a:gd name="connsiteY3" fmla="*/ 4372303 h 4372303"/>
              <a:gd name="connsiteX4" fmla="*/ 1097586 w 6481062"/>
              <a:gd name="connsiteY4" fmla="*/ 4372303 h 4372303"/>
              <a:gd name="connsiteX5" fmla="*/ 0 w 6481062"/>
              <a:gd name="connsiteY5" fmla="*/ 2121919 h 437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1062" h="4372303">
                <a:moveTo>
                  <a:pt x="0" y="2121919"/>
                </a:moveTo>
                <a:lnTo>
                  <a:pt x="4350579" y="0"/>
                </a:lnTo>
                <a:lnTo>
                  <a:pt x="6481062" y="4368139"/>
                </a:lnTo>
                <a:lnTo>
                  <a:pt x="6472524" y="4372303"/>
                </a:lnTo>
                <a:lnTo>
                  <a:pt x="1097586" y="4372303"/>
                </a:lnTo>
                <a:lnTo>
                  <a:pt x="0" y="2121919"/>
                </a:lnTo>
                <a:close/>
              </a:path>
            </a:pathLst>
          </a:cu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545"/>
          </a:p>
        </p:txBody>
      </p:sp>
      <p:pic>
        <p:nvPicPr>
          <p:cNvPr id="5" name="Picture 4" descr="Uok_Logo_white small.eps">
            <a:extLst>
              <a:ext uri="{FF2B5EF4-FFF2-40B4-BE49-F238E27FC236}">
                <a16:creationId xmlns:a16="http://schemas.microsoft.com/office/drawing/2014/main" id="{8951152C-5FF7-55AE-9CB6-E7DF48A79E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80244" y="767742"/>
            <a:ext cx="1710392" cy="930334"/>
          </a:xfrm>
          <a:prstGeom prst="rect">
            <a:avLst/>
          </a:prstGeom>
        </p:spPr>
      </p:pic>
      <p:sp>
        <p:nvSpPr>
          <p:cNvPr id="7" name="Text Placeholder 21">
            <a:extLst>
              <a:ext uri="{FF2B5EF4-FFF2-40B4-BE49-F238E27FC236}">
                <a16:creationId xmlns:a16="http://schemas.microsoft.com/office/drawing/2014/main" id="{165A35E2-24D8-F244-BFCB-E53483B142FA}"/>
              </a:ext>
            </a:extLst>
          </p:cNvPr>
          <p:cNvSpPr>
            <a:spLocks noGrp="1"/>
          </p:cNvSpPr>
          <p:nvPr>
            <p:ph type="body" sz="quarter" idx="20" hasCustomPrompt="1"/>
          </p:nvPr>
        </p:nvSpPr>
        <p:spPr>
          <a:xfrm>
            <a:off x="921284" y="14327003"/>
            <a:ext cx="4023368" cy="367670"/>
          </a:xfrm>
          <a:prstGeom prst="rect">
            <a:avLst/>
          </a:prstGeom>
        </p:spPr>
        <p:txBody>
          <a:bodyPr lIns="0" tIns="0" rIns="0" bIns="0"/>
          <a:lstStyle>
            <a:lvl1pPr marL="0" indent="0">
              <a:buNone/>
              <a:defRPr sz="2543" b="1" i="0" spc="-35" baseline="0">
                <a:solidFill>
                  <a:schemeClr val="bg1"/>
                </a:solidFill>
                <a:latin typeface="Overpass" pitchFamily="2" charset="77"/>
              </a:defRPr>
            </a:lvl1pPr>
            <a:lvl2pPr marL="914058" indent="0">
              <a:buNone/>
              <a:defRPr sz="2543" b="1" i="0" spc="-35" baseline="0">
                <a:latin typeface="Overpass" pitchFamily="2" charset="77"/>
              </a:defRPr>
            </a:lvl2pPr>
            <a:lvl3pPr marL="1828117" indent="0">
              <a:buNone/>
              <a:defRPr sz="2543" b="1" i="0" spc="-35" baseline="0">
                <a:latin typeface="Overpass" pitchFamily="2" charset="77"/>
              </a:defRPr>
            </a:lvl3pPr>
            <a:lvl4pPr marL="2742175" indent="0">
              <a:buNone/>
              <a:defRPr sz="2543" b="1" i="0" spc="-35" baseline="0">
                <a:latin typeface="Overpass" pitchFamily="2" charset="77"/>
              </a:defRPr>
            </a:lvl4pPr>
            <a:lvl5pPr marL="3656233" indent="0">
              <a:buNone/>
              <a:defRPr sz="2543" b="1" i="0" spc="-35" baseline="0">
                <a:latin typeface="Overpass" pitchFamily="2" charset="77"/>
              </a:defRPr>
            </a:lvl5pPr>
          </a:lstStyle>
          <a:p>
            <a:pPr lvl="0"/>
            <a:r>
              <a:rPr lang="en-GB" dirty="0" err="1"/>
              <a:t>kent.ac.uk</a:t>
            </a:r>
            <a:r>
              <a:rPr lang="en-GB" dirty="0"/>
              <a:t>/</a:t>
            </a:r>
          </a:p>
        </p:txBody>
      </p:sp>
      <p:sp>
        <p:nvSpPr>
          <p:cNvPr id="8" name="Text Placeholder 15">
            <a:extLst>
              <a:ext uri="{FF2B5EF4-FFF2-40B4-BE49-F238E27FC236}">
                <a16:creationId xmlns:a16="http://schemas.microsoft.com/office/drawing/2014/main" id="{AF1502D7-7DC7-2F65-DA87-E28DCF5B0BA8}"/>
              </a:ext>
            </a:extLst>
          </p:cNvPr>
          <p:cNvSpPr>
            <a:spLocks noGrp="1"/>
          </p:cNvSpPr>
          <p:nvPr>
            <p:ph type="body" sz="quarter" idx="21" hasCustomPrompt="1"/>
          </p:nvPr>
        </p:nvSpPr>
        <p:spPr>
          <a:xfrm>
            <a:off x="6419588" y="14510837"/>
            <a:ext cx="6611777" cy="480547"/>
          </a:xfrm>
          <a:prstGeom prst="rect">
            <a:avLst/>
          </a:prstGeom>
        </p:spPr>
        <p:txBody>
          <a:bodyPr lIns="0" tIns="0" rIns="0" bIns="0"/>
          <a:lstStyle>
            <a:lvl1pPr marL="0" indent="0" algn="r">
              <a:buNone/>
              <a:defRPr sz="1413" b="0" i="0">
                <a:solidFill>
                  <a:schemeClr val="bg1"/>
                </a:solidFill>
                <a:latin typeface="Overpass Medium" pitchFamily="2" charset="77"/>
              </a:defRPr>
            </a:lvl1pPr>
          </a:lstStyle>
          <a:p>
            <a:pPr lvl="0"/>
            <a:r>
              <a:rPr lang="en-GB" dirty="0"/>
              <a:t>School of ?????????, University of Kent, Canterbury, Kent CT2 ???</a:t>
            </a:r>
            <a:endParaRPr lang="en-US" dirty="0"/>
          </a:p>
        </p:txBody>
      </p:sp>
      <p:sp>
        <p:nvSpPr>
          <p:cNvPr id="13" name="Text Placeholder 11">
            <a:extLst>
              <a:ext uri="{FF2B5EF4-FFF2-40B4-BE49-F238E27FC236}">
                <a16:creationId xmlns:a16="http://schemas.microsoft.com/office/drawing/2014/main" id="{F7FF375C-CEEB-11A9-4022-D57A4F9981D5}"/>
              </a:ext>
            </a:extLst>
          </p:cNvPr>
          <p:cNvSpPr>
            <a:spLocks noGrp="1"/>
          </p:cNvSpPr>
          <p:nvPr>
            <p:ph type="body" sz="quarter" idx="17" hasCustomPrompt="1"/>
          </p:nvPr>
        </p:nvSpPr>
        <p:spPr>
          <a:xfrm>
            <a:off x="935715" y="586086"/>
            <a:ext cx="15447281" cy="647605"/>
          </a:xfrm>
          <a:prstGeom prst="rect">
            <a:avLst/>
          </a:prstGeom>
        </p:spPr>
        <p:txBody>
          <a:bodyPr lIns="0" tIns="0" rIns="0" bIns="0"/>
          <a:lstStyle>
            <a:lvl1pPr marL="0" indent="0">
              <a:buNone/>
              <a:defRPr sz="2260" b="1" i="0">
                <a:solidFill>
                  <a:schemeClr val="bg1"/>
                </a:solidFill>
                <a:latin typeface="Overpass SemiBold" pitchFamily="2" charset="77"/>
              </a:defRPr>
            </a:lvl1pPr>
            <a:lvl2pPr marL="914058" indent="0">
              <a:buNone/>
              <a:defRPr sz="2260" b="1" i="0">
                <a:solidFill>
                  <a:schemeClr val="bg1"/>
                </a:solidFill>
                <a:latin typeface="Overpass SemiBold" pitchFamily="2" charset="77"/>
              </a:defRPr>
            </a:lvl2pPr>
            <a:lvl3pPr marL="1828117" indent="0">
              <a:buNone/>
              <a:defRPr sz="2260" b="1" i="0">
                <a:solidFill>
                  <a:schemeClr val="bg1"/>
                </a:solidFill>
                <a:latin typeface="Overpass SemiBold" pitchFamily="2" charset="77"/>
              </a:defRPr>
            </a:lvl3pPr>
            <a:lvl4pPr marL="2742175" indent="0">
              <a:buNone/>
              <a:defRPr sz="2260" b="1" i="0">
                <a:solidFill>
                  <a:schemeClr val="bg1"/>
                </a:solidFill>
                <a:latin typeface="Overpass SemiBold" pitchFamily="2" charset="77"/>
              </a:defRPr>
            </a:lvl4pPr>
            <a:lvl5pPr marL="3656233" indent="0">
              <a:buNone/>
              <a:defRPr sz="2260" b="1" i="0">
                <a:solidFill>
                  <a:schemeClr val="bg1"/>
                </a:solidFill>
                <a:latin typeface="Overpass SemiBold" pitchFamily="2" charset="77"/>
              </a:defRPr>
            </a:lvl5pPr>
          </a:lstStyle>
          <a:p>
            <a:pPr lvl="0"/>
            <a:r>
              <a:rPr lang="en-GB" dirty="0"/>
              <a:t>School of …………  add your School/Department/Centre here</a:t>
            </a:r>
            <a:endParaRPr lang="en-US" dirty="0"/>
          </a:p>
        </p:txBody>
      </p:sp>
      <p:sp>
        <p:nvSpPr>
          <p:cNvPr id="14" name="Text Placeholder 15">
            <a:extLst>
              <a:ext uri="{FF2B5EF4-FFF2-40B4-BE49-F238E27FC236}">
                <a16:creationId xmlns:a16="http://schemas.microsoft.com/office/drawing/2014/main" id="{A05F3BB8-AA7B-46F7-612E-619F44391E25}"/>
              </a:ext>
            </a:extLst>
          </p:cNvPr>
          <p:cNvSpPr>
            <a:spLocks noGrp="1"/>
          </p:cNvSpPr>
          <p:nvPr>
            <p:ph type="body" sz="quarter" idx="18" hasCustomPrompt="1"/>
          </p:nvPr>
        </p:nvSpPr>
        <p:spPr>
          <a:xfrm>
            <a:off x="935715" y="2050678"/>
            <a:ext cx="15447281" cy="622394"/>
          </a:xfrm>
          <a:prstGeom prst="rect">
            <a:avLst/>
          </a:prstGeom>
        </p:spPr>
        <p:txBody>
          <a:bodyPr lIns="0" tIns="0" rIns="0" bIns="0"/>
          <a:lstStyle>
            <a:lvl1pPr marL="0" indent="0">
              <a:buNone/>
              <a:defRPr sz="1695" b="0" i="0">
                <a:solidFill>
                  <a:schemeClr val="bg1"/>
                </a:solidFill>
                <a:latin typeface="Overpass Medium" pitchFamily="2" charset="77"/>
              </a:defRPr>
            </a:lvl1pPr>
          </a:lstStyle>
          <a:p>
            <a:pPr lvl="0"/>
            <a:r>
              <a:rPr lang="en-GB" dirty="0"/>
              <a:t>Add authors here (</a:t>
            </a:r>
            <a:r>
              <a:rPr lang="en-GB" dirty="0" err="1"/>
              <a:t>J.Bloggs@kent.ac.uk</a:t>
            </a:r>
            <a:r>
              <a:rPr lang="en-GB" dirty="0"/>
              <a:t>)</a:t>
            </a:r>
            <a:endParaRPr lang="en-US" dirty="0"/>
          </a:p>
        </p:txBody>
      </p:sp>
      <p:sp>
        <p:nvSpPr>
          <p:cNvPr id="15" name="Text Placeholder 18">
            <a:extLst>
              <a:ext uri="{FF2B5EF4-FFF2-40B4-BE49-F238E27FC236}">
                <a16:creationId xmlns:a16="http://schemas.microsoft.com/office/drawing/2014/main" id="{0E3DEEAB-0300-E319-E2BA-2B70CB8CDBDA}"/>
              </a:ext>
            </a:extLst>
          </p:cNvPr>
          <p:cNvSpPr>
            <a:spLocks noGrp="1"/>
          </p:cNvSpPr>
          <p:nvPr>
            <p:ph type="body" sz="quarter" idx="19" hasCustomPrompt="1"/>
          </p:nvPr>
        </p:nvSpPr>
        <p:spPr>
          <a:xfrm>
            <a:off x="935715" y="1247813"/>
            <a:ext cx="15447282" cy="802865"/>
          </a:xfrm>
          <a:prstGeom prst="rect">
            <a:avLst/>
          </a:prstGeom>
        </p:spPr>
        <p:txBody>
          <a:bodyPr lIns="0" tIns="0" rIns="0" bIns="0"/>
          <a:lstStyle>
            <a:lvl1pPr marL="0" indent="0">
              <a:lnSpc>
                <a:spcPts val="4662"/>
              </a:lnSpc>
              <a:buNone/>
              <a:defRPr sz="4662" b="1" i="0" spc="-71" baseline="0">
                <a:solidFill>
                  <a:schemeClr val="bg1"/>
                </a:solidFill>
                <a:latin typeface="Overpass ExtraBold" pitchFamily="2" charset="77"/>
              </a:defRPr>
            </a:lvl1pPr>
          </a:lstStyle>
          <a:p>
            <a:pPr lvl="0"/>
            <a:r>
              <a:rPr lang="en-GB" dirty="0"/>
              <a:t>Basic poster template for you to adapt</a:t>
            </a:r>
            <a:endParaRPr lang="en-US" dirty="0"/>
          </a:p>
        </p:txBody>
      </p:sp>
    </p:spTree>
    <p:extLst>
      <p:ext uri="{BB962C8B-B14F-4D97-AF65-F5344CB8AC3E}">
        <p14:creationId xmlns:p14="http://schemas.microsoft.com/office/powerpoint/2010/main" val="1968819360"/>
      </p:ext>
    </p:extLst>
  </p:cSld>
  <p:clrMapOvr>
    <a:masterClrMapping/>
  </p:clrMapOvr>
  <p:extLst>
    <p:ext uri="{DCECCB84-F9BA-43D5-87BE-67443E8EF086}">
      <p15:sldGuideLst xmlns:p15="http://schemas.microsoft.com/office/powerpoint/2012/main">
        <p15:guide id="1" orient="horz" pos="476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58B2C501-4847-9011-DCCC-7F36BDAC98D9}"/>
              </a:ext>
            </a:extLst>
          </p:cNvPr>
          <p:cNvSpPr/>
          <p:nvPr userDrawn="1"/>
        </p:nvSpPr>
        <p:spPr>
          <a:xfrm>
            <a:off x="-16816" y="14097872"/>
            <a:ext cx="13786900" cy="1021478"/>
          </a:xfrm>
          <a:custGeom>
            <a:avLst/>
            <a:gdLst>
              <a:gd name="connsiteX0" fmla="*/ 16823 w 19519672"/>
              <a:gd name="connsiteY0" fmla="*/ 0 h 1445020"/>
              <a:gd name="connsiteX1" fmla="*/ 19519672 w 19519672"/>
              <a:gd name="connsiteY1" fmla="*/ 22860 h 1445020"/>
              <a:gd name="connsiteX2" fmla="*/ 18826036 w 19519672"/>
              <a:gd name="connsiteY2" fmla="*/ 1445020 h 1445020"/>
              <a:gd name="connsiteX3" fmla="*/ 0 w 19519672"/>
              <a:gd name="connsiteY3" fmla="*/ 1445020 h 1445020"/>
              <a:gd name="connsiteX4" fmla="*/ 16823 w 19519672"/>
              <a:gd name="connsiteY4" fmla="*/ 0 h 1445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19672" h="1445020">
                <a:moveTo>
                  <a:pt x="16823" y="0"/>
                </a:moveTo>
                <a:lnTo>
                  <a:pt x="19519672" y="22860"/>
                </a:lnTo>
                <a:lnTo>
                  <a:pt x="18826036" y="1445020"/>
                </a:lnTo>
                <a:lnTo>
                  <a:pt x="0" y="1445020"/>
                </a:lnTo>
                <a:lnTo>
                  <a:pt x="16823" y="0"/>
                </a:lnTo>
                <a:close/>
              </a:path>
            </a:pathLst>
          </a:custGeom>
          <a:solidFill>
            <a:schemeClr val="accent4"/>
          </a:solidFill>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545"/>
          </a:p>
        </p:txBody>
      </p:sp>
      <p:sp>
        <p:nvSpPr>
          <p:cNvPr id="18" name="Picture Placeholder 17"/>
          <p:cNvSpPr>
            <a:spLocks noGrp="1"/>
          </p:cNvSpPr>
          <p:nvPr>
            <p:ph type="pic" sz="quarter" idx="12"/>
          </p:nvPr>
        </p:nvSpPr>
        <p:spPr>
          <a:xfrm>
            <a:off x="918960" y="10171398"/>
            <a:ext cx="6117852" cy="3537575"/>
          </a:xfrm>
          <a:prstGeom prst="rect">
            <a:avLst/>
          </a:prstGeom>
        </p:spPr>
        <p:txBody>
          <a:bodyPr vert="horz"/>
          <a:lstStyle>
            <a:lvl1pPr marL="0" indent="0">
              <a:buFontTx/>
              <a:buNone/>
              <a:defRPr sz="3390">
                <a:latin typeface="Arial"/>
              </a:defRPr>
            </a:lvl1pPr>
          </a:lstStyle>
          <a:p>
            <a:endParaRPr lang="en-US" dirty="0"/>
          </a:p>
        </p:txBody>
      </p:sp>
      <p:sp>
        <p:nvSpPr>
          <p:cNvPr id="24" name="Table Placeholder 23"/>
          <p:cNvSpPr>
            <a:spLocks noGrp="1"/>
          </p:cNvSpPr>
          <p:nvPr>
            <p:ph type="tbl" sz="quarter" idx="14"/>
          </p:nvPr>
        </p:nvSpPr>
        <p:spPr>
          <a:xfrm>
            <a:off x="14308126" y="3291103"/>
            <a:ext cx="6156541" cy="3352334"/>
          </a:xfrm>
          <a:prstGeom prst="rect">
            <a:avLst/>
          </a:prstGeom>
        </p:spPr>
        <p:txBody>
          <a:bodyPr vert="horz"/>
          <a:lstStyle>
            <a:lvl1pPr marL="0" indent="0">
              <a:buFontTx/>
              <a:buNone/>
              <a:defRPr sz="3390" baseline="0">
                <a:latin typeface="Arial"/>
              </a:defRPr>
            </a:lvl1pPr>
          </a:lstStyle>
          <a:p>
            <a:endParaRPr lang="en-US" dirty="0"/>
          </a:p>
        </p:txBody>
      </p:sp>
      <p:sp>
        <p:nvSpPr>
          <p:cNvPr id="26" name="Chart Placeholder 25"/>
          <p:cNvSpPr>
            <a:spLocks noGrp="1"/>
          </p:cNvSpPr>
          <p:nvPr>
            <p:ph type="chart" sz="quarter" idx="15"/>
          </p:nvPr>
        </p:nvSpPr>
        <p:spPr>
          <a:xfrm>
            <a:off x="7672383" y="10161947"/>
            <a:ext cx="6117851" cy="3537575"/>
          </a:xfrm>
          <a:prstGeom prst="rect">
            <a:avLst/>
          </a:prstGeom>
        </p:spPr>
        <p:txBody>
          <a:bodyPr vert="horz"/>
          <a:lstStyle>
            <a:lvl1pPr marL="0" indent="0">
              <a:buFontTx/>
              <a:buNone/>
              <a:defRPr sz="3390">
                <a:latin typeface="Arial"/>
              </a:defRPr>
            </a:lvl1pPr>
          </a:lstStyle>
          <a:p>
            <a:endParaRPr lang="en-US" dirty="0"/>
          </a:p>
        </p:txBody>
      </p:sp>
      <p:sp>
        <p:nvSpPr>
          <p:cNvPr id="2" name="TextBox 1">
            <a:extLst>
              <a:ext uri="{FF2B5EF4-FFF2-40B4-BE49-F238E27FC236}">
                <a16:creationId xmlns:a16="http://schemas.microsoft.com/office/drawing/2014/main" id="{DE171376-1EE9-739D-910E-039F61AC2D49}"/>
              </a:ext>
            </a:extLst>
          </p:cNvPr>
          <p:cNvSpPr txBox="1"/>
          <p:nvPr userDrawn="1"/>
        </p:nvSpPr>
        <p:spPr>
          <a:xfrm>
            <a:off x="-16815" y="0"/>
            <a:ext cx="21383625" cy="2622170"/>
          </a:xfrm>
          <a:prstGeom prst="rect">
            <a:avLst/>
          </a:prstGeom>
          <a:solidFill>
            <a:srgbClr val="101921"/>
          </a:solidFill>
        </p:spPr>
        <p:txBody>
          <a:bodyPr wrap="square" rtlCol="0">
            <a:noAutofit/>
          </a:bodyPr>
          <a:lstStyle/>
          <a:p>
            <a:endParaRPr lang="en-US" sz="2545" dirty="0"/>
          </a:p>
        </p:txBody>
      </p:sp>
      <p:sp>
        <p:nvSpPr>
          <p:cNvPr id="4" name="Freeform 3">
            <a:extLst>
              <a:ext uri="{FF2B5EF4-FFF2-40B4-BE49-F238E27FC236}">
                <a16:creationId xmlns:a16="http://schemas.microsoft.com/office/drawing/2014/main" id="{CF7D1C7F-8AE6-8983-2EFC-04906DC43F2B}"/>
              </a:ext>
            </a:extLst>
          </p:cNvPr>
          <p:cNvSpPr/>
          <p:nvPr userDrawn="1"/>
        </p:nvSpPr>
        <p:spPr>
          <a:xfrm rot="1560000">
            <a:off x="17728129" y="-500385"/>
            <a:ext cx="4577626" cy="3090760"/>
          </a:xfrm>
          <a:custGeom>
            <a:avLst/>
            <a:gdLst>
              <a:gd name="connsiteX0" fmla="*/ 0 w 6481062"/>
              <a:gd name="connsiteY0" fmla="*/ 2121919 h 4372303"/>
              <a:gd name="connsiteX1" fmla="*/ 4350579 w 6481062"/>
              <a:gd name="connsiteY1" fmla="*/ 0 h 4372303"/>
              <a:gd name="connsiteX2" fmla="*/ 6481062 w 6481062"/>
              <a:gd name="connsiteY2" fmla="*/ 4368139 h 4372303"/>
              <a:gd name="connsiteX3" fmla="*/ 6472524 w 6481062"/>
              <a:gd name="connsiteY3" fmla="*/ 4372303 h 4372303"/>
              <a:gd name="connsiteX4" fmla="*/ 1097586 w 6481062"/>
              <a:gd name="connsiteY4" fmla="*/ 4372303 h 4372303"/>
              <a:gd name="connsiteX5" fmla="*/ 0 w 6481062"/>
              <a:gd name="connsiteY5" fmla="*/ 2121919 h 437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1062" h="4372303">
                <a:moveTo>
                  <a:pt x="0" y="2121919"/>
                </a:moveTo>
                <a:lnTo>
                  <a:pt x="4350579" y="0"/>
                </a:lnTo>
                <a:lnTo>
                  <a:pt x="6481062" y="4368139"/>
                </a:lnTo>
                <a:lnTo>
                  <a:pt x="6472524" y="4372303"/>
                </a:lnTo>
                <a:lnTo>
                  <a:pt x="1097586" y="4372303"/>
                </a:lnTo>
                <a:lnTo>
                  <a:pt x="0" y="2121919"/>
                </a:lnTo>
                <a:close/>
              </a:path>
            </a:pathLst>
          </a:cu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545"/>
          </a:p>
        </p:txBody>
      </p:sp>
      <p:pic>
        <p:nvPicPr>
          <p:cNvPr id="5" name="Picture 4" descr="Uok_Logo_white small.eps">
            <a:extLst>
              <a:ext uri="{FF2B5EF4-FFF2-40B4-BE49-F238E27FC236}">
                <a16:creationId xmlns:a16="http://schemas.microsoft.com/office/drawing/2014/main" id="{8951152C-5FF7-55AE-9CB6-E7DF48A79E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80244" y="767742"/>
            <a:ext cx="1710392" cy="930334"/>
          </a:xfrm>
          <a:prstGeom prst="rect">
            <a:avLst/>
          </a:prstGeom>
        </p:spPr>
      </p:pic>
      <p:sp>
        <p:nvSpPr>
          <p:cNvPr id="7" name="Text Placeholder 21">
            <a:extLst>
              <a:ext uri="{FF2B5EF4-FFF2-40B4-BE49-F238E27FC236}">
                <a16:creationId xmlns:a16="http://schemas.microsoft.com/office/drawing/2014/main" id="{165A35E2-24D8-F244-BFCB-E53483B142FA}"/>
              </a:ext>
            </a:extLst>
          </p:cNvPr>
          <p:cNvSpPr>
            <a:spLocks noGrp="1"/>
          </p:cNvSpPr>
          <p:nvPr>
            <p:ph type="body" sz="quarter" idx="20" hasCustomPrompt="1"/>
          </p:nvPr>
        </p:nvSpPr>
        <p:spPr>
          <a:xfrm>
            <a:off x="921284" y="14327003"/>
            <a:ext cx="4023368" cy="367670"/>
          </a:xfrm>
          <a:prstGeom prst="rect">
            <a:avLst/>
          </a:prstGeom>
        </p:spPr>
        <p:txBody>
          <a:bodyPr lIns="0" tIns="0" rIns="0" bIns="0"/>
          <a:lstStyle>
            <a:lvl1pPr marL="0" indent="0">
              <a:buNone/>
              <a:defRPr sz="2543" b="1" i="0" spc="-35" baseline="0">
                <a:solidFill>
                  <a:schemeClr val="bg1"/>
                </a:solidFill>
                <a:latin typeface="Overpass" pitchFamily="2" charset="77"/>
              </a:defRPr>
            </a:lvl1pPr>
            <a:lvl2pPr marL="914058" indent="0">
              <a:buNone/>
              <a:defRPr sz="2543" b="1" i="0" spc="-35" baseline="0">
                <a:latin typeface="Overpass" pitchFamily="2" charset="77"/>
              </a:defRPr>
            </a:lvl2pPr>
            <a:lvl3pPr marL="1828117" indent="0">
              <a:buNone/>
              <a:defRPr sz="2543" b="1" i="0" spc="-35" baseline="0">
                <a:latin typeface="Overpass" pitchFamily="2" charset="77"/>
              </a:defRPr>
            </a:lvl3pPr>
            <a:lvl4pPr marL="2742175" indent="0">
              <a:buNone/>
              <a:defRPr sz="2543" b="1" i="0" spc="-35" baseline="0">
                <a:latin typeface="Overpass" pitchFamily="2" charset="77"/>
              </a:defRPr>
            </a:lvl4pPr>
            <a:lvl5pPr marL="3656233" indent="0">
              <a:buNone/>
              <a:defRPr sz="2543" b="1" i="0" spc="-35" baseline="0">
                <a:latin typeface="Overpass" pitchFamily="2" charset="77"/>
              </a:defRPr>
            </a:lvl5pPr>
          </a:lstStyle>
          <a:p>
            <a:pPr lvl="0"/>
            <a:r>
              <a:rPr lang="en-GB" dirty="0" err="1"/>
              <a:t>kent.ac.uk</a:t>
            </a:r>
            <a:r>
              <a:rPr lang="en-GB" dirty="0"/>
              <a:t>/</a:t>
            </a:r>
          </a:p>
        </p:txBody>
      </p:sp>
      <p:sp>
        <p:nvSpPr>
          <p:cNvPr id="8" name="Text Placeholder 15">
            <a:extLst>
              <a:ext uri="{FF2B5EF4-FFF2-40B4-BE49-F238E27FC236}">
                <a16:creationId xmlns:a16="http://schemas.microsoft.com/office/drawing/2014/main" id="{AF1502D7-7DC7-2F65-DA87-E28DCF5B0BA8}"/>
              </a:ext>
            </a:extLst>
          </p:cNvPr>
          <p:cNvSpPr>
            <a:spLocks noGrp="1"/>
          </p:cNvSpPr>
          <p:nvPr>
            <p:ph type="body" sz="quarter" idx="21" hasCustomPrompt="1"/>
          </p:nvPr>
        </p:nvSpPr>
        <p:spPr>
          <a:xfrm>
            <a:off x="6419588" y="14510837"/>
            <a:ext cx="6611777" cy="480547"/>
          </a:xfrm>
          <a:prstGeom prst="rect">
            <a:avLst/>
          </a:prstGeom>
        </p:spPr>
        <p:txBody>
          <a:bodyPr lIns="0" tIns="0" rIns="0" bIns="0"/>
          <a:lstStyle>
            <a:lvl1pPr marL="0" indent="0" algn="r">
              <a:buNone/>
              <a:defRPr sz="1413" b="0" i="0">
                <a:solidFill>
                  <a:schemeClr val="bg1"/>
                </a:solidFill>
                <a:latin typeface="Overpass Medium" pitchFamily="2" charset="77"/>
              </a:defRPr>
            </a:lvl1pPr>
          </a:lstStyle>
          <a:p>
            <a:pPr lvl="0"/>
            <a:r>
              <a:rPr lang="en-GB" dirty="0"/>
              <a:t>School of ?????????, University of Kent, Canterbury, Kent CT2 ???</a:t>
            </a:r>
            <a:endParaRPr lang="en-US" dirty="0"/>
          </a:p>
        </p:txBody>
      </p:sp>
      <p:sp>
        <p:nvSpPr>
          <p:cNvPr id="13" name="Text Placeholder 11">
            <a:extLst>
              <a:ext uri="{FF2B5EF4-FFF2-40B4-BE49-F238E27FC236}">
                <a16:creationId xmlns:a16="http://schemas.microsoft.com/office/drawing/2014/main" id="{F7FF375C-CEEB-11A9-4022-D57A4F9981D5}"/>
              </a:ext>
            </a:extLst>
          </p:cNvPr>
          <p:cNvSpPr>
            <a:spLocks noGrp="1"/>
          </p:cNvSpPr>
          <p:nvPr>
            <p:ph type="body" sz="quarter" idx="17" hasCustomPrompt="1"/>
          </p:nvPr>
        </p:nvSpPr>
        <p:spPr>
          <a:xfrm>
            <a:off x="935715" y="586086"/>
            <a:ext cx="15447281" cy="647605"/>
          </a:xfrm>
          <a:prstGeom prst="rect">
            <a:avLst/>
          </a:prstGeom>
        </p:spPr>
        <p:txBody>
          <a:bodyPr lIns="0" tIns="0" rIns="0" bIns="0"/>
          <a:lstStyle>
            <a:lvl1pPr marL="0" indent="0">
              <a:buNone/>
              <a:defRPr sz="2260" b="1" i="0">
                <a:solidFill>
                  <a:schemeClr val="bg1"/>
                </a:solidFill>
                <a:latin typeface="Overpass SemiBold" pitchFamily="2" charset="77"/>
              </a:defRPr>
            </a:lvl1pPr>
            <a:lvl2pPr marL="914058" indent="0">
              <a:buNone/>
              <a:defRPr sz="2260" b="1" i="0">
                <a:solidFill>
                  <a:schemeClr val="bg1"/>
                </a:solidFill>
                <a:latin typeface="Overpass SemiBold" pitchFamily="2" charset="77"/>
              </a:defRPr>
            </a:lvl2pPr>
            <a:lvl3pPr marL="1828117" indent="0">
              <a:buNone/>
              <a:defRPr sz="2260" b="1" i="0">
                <a:solidFill>
                  <a:schemeClr val="bg1"/>
                </a:solidFill>
                <a:latin typeface="Overpass SemiBold" pitchFamily="2" charset="77"/>
              </a:defRPr>
            </a:lvl3pPr>
            <a:lvl4pPr marL="2742175" indent="0">
              <a:buNone/>
              <a:defRPr sz="2260" b="1" i="0">
                <a:solidFill>
                  <a:schemeClr val="bg1"/>
                </a:solidFill>
                <a:latin typeface="Overpass SemiBold" pitchFamily="2" charset="77"/>
              </a:defRPr>
            </a:lvl4pPr>
            <a:lvl5pPr marL="3656233" indent="0">
              <a:buNone/>
              <a:defRPr sz="2260" b="1" i="0">
                <a:solidFill>
                  <a:schemeClr val="bg1"/>
                </a:solidFill>
                <a:latin typeface="Overpass SemiBold" pitchFamily="2" charset="77"/>
              </a:defRPr>
            </a:lvl5pPr>
          </a:lstStyle>
          <a:p>
            <a:pPr lvl="0"/>
            <a:r>
              <a:rPr lang="en-GB" dirty="0"/>
              <a:t>School of …………  add your School/Department/Centre here</a:t>
            </a:r>
            <a:endParaRPr lang="en-US" dirty="0"/>
          </a:p>
        </p:txBody>
      </p:sp>
      <p:sp>
        <p:nvSpPr>
          <p:cNvPr id="14" name="Text Placeholder 15">
            <a:extLst>
              <a:ext uri="{FF2B5EF4-FFF2-40B4-BE49-F238E27FC236}">
                <a16:creationId xmlns:a16="http://schemas.microsoft.com/office/drawing/2014/main" id="{A05F3BB8-AA7B-46F7-612E-619F44391E25}"/>
              </a:ext>
            </a:extLst>
          </p:cNvPr>
          <p:cNvSpPr>
            <a:spLocks noGrp="1"/>
          </p:cNvSpPr>
          <p:nvPr>
            <p:ph type="body" sz="quarter" idx="18" hasCustomPrompt="1"/>
          </p:nvPr>
        </p:nvSpPr>
        <p:spPr>
          <a:xfrm>
            <a:off x="935715" y="2050678"/>
            <a:ext cx="15447281" cy="622394"/>
          </a:xfrm>
          <a:prstGeom prst="rect">
            <a:avLst/>
          </a:prstGeom>
        </p:spPr>
        <p:txBody>
          <a:bodyPr lIns="0" tIns="0" rIns="0" bIns="0"/>
          <a:lstStyle>
            <a:lvl1pPr marL="0" indent="0">
              <a:buNone/>
              <a:defRPr sz="1695" b="0" i="0">
                <a:solidFill>
                  <a:schemeClr val="bg1"/>
                </a:solidFill>
                <a:latin typeface="Overpass Medium" pitchFamily="2" charset="77"/>
              </a:defRPr>
            </a:lvl1pPr>
          </a:lstStyle>
          <a:p>
            <a:pPr lvl="0"/>
            <a:r>
              <a:rPr lang="en-GB" dirty="0"/>
              <a:t>Add authors here (</a:t>
            </a:r>
            <a:r>
              <a:rPr lang="en-GB" dirty="0" err="1"/>
              <a:t>J.Bloggs@kent.ac.uk</a:t>
            </a:r>
            <a:r>
              <a:rPr lang="en-GB" dirty="0"/>
              <a:t>)</a:t>
            </a:r>
            <a:endParaRPr lang="en-US" dirty="0"/>
          </a:p>
        </p:txBody>
      </p:sp>
      <p:sp>
        <p:nvSpPr>
          <p:cNvPr id="15" name="Text Placeholder 18">
            <a:extLst>
              <a:ext uri="{FF2B5EF4-FFF2-40B4-BE49-F238E27FC236}">
                <a16:creationId xmlns:a16="http://schemas.microsoft.com/office/drawing/2014/main" id="{0E3DEEAB-0300-E319-E2BA-2B70CB8CDBDA}"/>
              </a:ext>
            </a:extLst>
          </p:cNvPr>
          <p:cNvSpPr>
            <a:spLocks noGrp="1"/>
          </p:cNvSpPr>
          <p:nvPr>
            <p:ph type="body" sz="quarter" idx="19" hasCustomPrompt="1"/>
          </p:nvPr>
        </p:nvSpPr>
        <p:spPr>
          <a:xfrm>
            <a:off x="935715" y="1247813"/>
            <a:ext cx="15447282" cy="802865"/>
          </a:xfrm>
          <a:prstGeom prst="rect">
            <a:avLst/>
          </a:prstGeom>
        </p:spPr>
        <p:txBody>
          <a:bodyPr lIns="0" tIns="0" rIns="0" bIns="0"/>
          <a:lstStyle>
            <a:lvl1pPr marL="0" indent="0">
              <a:lnSpc>
                <a:spcPts val="4662"/>
              </a:lnSpc>
              <a:buNone/>
              <a:defRPr sz="4662" b="1" i="0" spc="-71" baseline="0">
                <a:solidFill>
                  <a:schemeClr val="bg1"/>
                </a:solidFill>
                <a:latin typeface="Overpass ExtraBold" pitchFamily="2" charset="77"/>
              </a:defRPr>
            </a:lvl1pPr>
          </a:lstStyle>
          <a:p>
            <a:pPr lvl="0"/>
            <a:r>
              <a:rPr lang="en-GB" dirty="0"/>
              <a:t>Basic poster template for you to adapt</a:t>
            </a:r>
            <a:endParaRPr lang="en-US" dirty="0"/>
          </a:p>
        </p:txBody>
      </p:sp>
    </p:spTree>
    <p:extLst>
      <p:ext uri="{BB962C8B-B14F-4D97-AF65-F5344CB8AC3E}">
        <p14:creationId xmlns:p14="http://schemas.microsoft.com/office/powerpoint/2010/main" val="3703218846"/>
      </p:ext>
    </p:extLst>
  </p:cSld>
  <p:clrMapOvr>
    <a:masterClrMapping/>
  </p:clrMapOvr>
  <p:extLst>
    <p:ext uri="{DCECCB84-F9BA-43D5-87BE-67443E8EF086}">
      <p15:sldGuideLst xmlns:p15="http://schemas.microsoft.com/office/powerpoint/2012/main">
        <p15:guide id="1" orient="horz" pos="476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58B2C501-4847-9011-DCCC-7F36BDAC98D9}"/>
              </a:ext>
            </a:extLst>
          </p:cNvPr>
          <p:cNvSpPr/>
          <p:nvPr userDrawn="1"/>
        </p:nvSpPr>
        <p:spPr>
          <a:xfrm>
            <a:off x="-16816" y="14097872"/>
            <a:ext cx="13786900" cy="1021478"/>
          </a:xfrm>
          <a:custGeom>
            <a:avLst/>
            <a:gdLst>
              <a:gd name="connsiteX0" fmla="*/ 16823 w 19519672"/>
              <a:gd name="connsiteY0" fmla="*/ 0 h 1445020"/>
              <a:gd name="connsiteX1" fmla="*/ 19519672 w 19519672"/>
              <a:gd name="connsiteY1" fmla="*/ 22860 h 1445020"/>
              <a:gd name="connsiteX2" fmla="*/ 18826036 w 19519672"/>
              <a:gd name="connsiteY2" fmla="*/ 1445020 h 1445020"/>
              <a:gd name="connsiteX3" fmla="*/ 0 w 19519672"/>
              <a:gd name="connsiteY3" fmla="*/ 1445020 h 1445020"/>
              <a:gd name="connsiteX4" fmla="*/ 16823 w 19519672"/>
              <a:gd name="connsiteY4" fmla="*/ 0 h 1445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19672" h="1445020">
                <a:moveTo>
                  <a:pt x="16823" y="0"/>
                </a:moveTo>
                <a:lnTo>
                  <a:pt x="19519672" y="22860"/>
                </a:lnTo>
                <a:lnTo>
                  <a:pt x="18826036" y="1445020"/>
                </a:lnTo>
                <a:lnTo>
                  <a:pt x="0" y="1445020"/>
                </a:lnTo>
                <a:lnTo>
                  <a:pt x="16823" y="0"/>
                </a:lnTo>
                <a:close/>
              </a:path>
            </a:pathLst>
          </a:custGeom>
          <a:solidFill>
            <a:schemeClr val="accent3"/>
          </a:solidFill>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545"/>
          </a:p>
        </p:txBody>
      </p:sp>
      <p:sp>
        <p:nvSpPr>
          <p:cNvPr id="18" name="Picture Placeholder 17"/>
          <p:cNvSpPr>
            <a:spLocks noGrp="1"/>
          </p:cNvSpPr>
          <p:nvPr>
            <p:ph type="pic" sz="quarter" idx="12"/>
          </p:nvPr>
        </p:nvSpPr>
        <p:spPr>
          <a:xfrm>
            <a:off x="918960" y="10171398"/>
            <a:ext cx="6117852" cy="3537575"/>
          </a:xfrm>
          <a:prstGeom prst="rect">
            <a:avLst/>
          </a:prstGeom>
        </p:spPr>
        <p:txBody>
          <a:bodyPr vert="horz"/>
          <a:lstStyle>
            <a:lvl1pPr marL="0" indent="0">
              <a:buFontTx/>
              <a:buNone/>
              <a:defRPr sz="3390">
                <a:latin typeface="Arial"/>
              </a:defRPr>
            </a:lvl1pPr>
          </a:lstStyle>
          <a:p>
            <a:endParaRPr lang="en-US" dirty="0"/>
          </a:p>
        </p:txBody>
      </p:sp>
      <p:sp>
        <p:nvSpPr>
          <p:cNvPr id="24" name="Table Placeholder 23"/>
          <p:cNvSpPr>
            <a:spLocks noGrp="1"/>
          </p:cNvSpPr>
          <p:nvPr>
            <p:ph type="tbl" sz="quarter" idx="14"/>
          </p:nvPr>
        </p:nvSpPr>
        <p:spPr>
          <a:xfrm>
            <a:off x="14308126" y="3291103"/>
            <a:ext cx="6156541" cy="3352334"/>
          </a:xfrm>
          <a:prstGeom prst="rect">
            <a:avLst/>
          </a:prstGeom>
        </p:spPr>
        <p:txBody>
          <a:bodyPr vert="horz"/>
          <a:lstStyle>
            <a:lvl1pPr marL="0" indent="0">
              <a:buFontTx/>
              <a:buNone/>
              <a:defRPr sz="3390" baseline="0">
                <a:latin typeface="Arial"/>
              </a:defRPr>
            </a:lvl1pPr>
          </a:lstStyle>
          <a:p>
            <a:endParaRPr lang="en-US" dirty="0"/>
          </a:p>
        </p:txBody>
      </p:sp>
      <p:sp>
        <p:nvSpPr>
          <p:cNvPr id="26" name="Chart Placeholder 25"/>
          <p:cNvSpPr>
            <a:spLocks noGrp="1"/>
          </p:cNvSpPr>
          <p:nvPr>
            <p:ph type="chart" sz="quarter" idx="15"/>
          </p:nvPr>
        </p:nvSpPr>
        <p:spPr>
          <a:xfrm>
            <a:off x="7672383" y="10161947"/>
            <a:ext cx="6117851" cy="3537575"/>
          </a:xfrm>
          <a:prstGeom prst="rect">
            <a:avLst/>
          </a:prstGeom>
        </p:spPr>
        <p:txBody>
          <a:bodyPr vert="horz"/>
          <a:lstStyle>
            <a:lvl1pPr marL="0" indent="0">
              <a:buFontTx/>
              <a:buNone/>
              <a:defRPr sz="3390">
                <a:latin typeface="Arial"/>
              </a:defRPr>
            </a:lvl1pPr>
          </a:lstStyle>
          <a:p>
            <a:endParaRPr lang="en-US" dirty="0"/>
          </a:p>
        </p:txBody>
      </p:sp>
      <p:sp>
        <p:nvSpPr>
          <p:cNvPr id="2" name="TextBox 1">
            <a:extLst>
              <a:ext uri="{FF2B5EF4-FFF2-40B4-BE49-F238E27FC236}">
                <a16:creationId xmlns:a16="http://schemas.microsoft.com/office/drawing/2014/main" id="{DE171376-1EE9-739D-910E-039F61AC2D49}"/>
              </a:ext>
            </a:extLst>
          </p:cNvPr>
          <p:cNvSpPr txBox="1"/>
          <p:nvPr userDrawn="1"/>
        </p:nvSpPr>
        <p:spPr>
          <a:xfrm>
            <a:off x="-16815" y="0"/>
            <a:ext cx="21383625" cy="2622170"/>
          </a:xfrm>
          <a:prstGeom prst="rect">
            <a:avLst/>
          </a:prstGeom>
          <a:solidFill>
            <a:srgbClr val="101921"/>
          </a:solidFill>
        </p:spPr>
        <p:txBody>
          <a:bodyPr wrap="square" rtlCol="0">
            <a:noAutofit/>
          </a:bodyPr>
          <a:lstStyle/>
          <a:p>
            <a:endParaRPr lang="en-US" sz="2545" dirty="0"/>
          </a:p>
        </p:txBody>
      </p:sp>
      <p:sp>
        <p:nvSpPr>
          <p:cNvPr id="4" name="Freeform 3">
            <a:extLst>
              <a:ext uri="{FF2B5EF4-FFF2-40B4-BE49-F238E27FC236}">
                <a16:creationId xmlns:a16="http://schemas.microsoft.com/office/drawing/2014/main" id="{CF7D1C7F-8AE6-8983-2EFC-04906DC43F2B}"/>
              </a:ext>
            </a:extLst>
          </p:cNvPr>
          <p:cNvSpPr/>
          <p:nvPr userDrawn="1"/>
        </p:nvSpPr>
        <p:spPr>
          <a:xfrm rot="1560000">
            <a:off x="17728129" y="-500385"/>
            <a:ext cx="4577626" cy="3090760"/>
          </a:xfrm>
          <a:custGeom>
            <a:avLst/>
            <a:gdLst>
              <a:gd name="connsiteX0" fmla="*/ 0 w 6481062"/>
              <a:gd name="connsiteY0" fmla="*/ 2121919 h 4372303"/>
              <a:gd name="connsiteX1" fmla="*/ 4350579 w 6481062"/>
              <a:gd name="connsiteY1" fmla="*/ 0 h 4372303"/>
              <a:gd name="connsiteX2" fmla="*/ 6481062 w 6481062"/>
              <a:gd name="connsiteY2" fmla="*/ 4368139 h 4372303"/>
              <a:gd name="connsiteX3" fmla="*/ 6472524 w 6481062"/>
              <a:gd name="connsiteY3" fmla="*/ 4372303 h 4372303"/>
              <a:gd name="connsiteX4" fmla="*/ 1097586 w 6481062"/>
              <a:gd name="connsiteY4" fmla="*/ 4372303 h 4372303"/>
              <a:gd name="connsiteX5" fmla="*/ 0 w 6481062"/>
              <a:gd name="connsiteY5" fmla="*/ 2121919 h 437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1062" h="4372303">
                <a:moveTo>
                  <a:pt x="0" y="2121919"/>
                </a:moveTo>
                <a:lnTo>
                  <a:pt x="4350579" y="0"/>
                </a:lnTo>
                <a:lnTo>
                  <a:pt x="6481062" y="4368139"/>
                </a:lnTo>
                <a:lnTo>
                  <a:pt x="6472524" y="4372303"/>
                </a:lnTo>
                <a:lnTo>
                  <a:pt x="1097586" y="4372303"/>
                </a:lnTo>
                <a:lnTo>
                  <a:pt x="0" y="2121919"/>
                </a:lnTo>
                <a:close/>
              </a:path>
            </a:pathLst>
          </a:cu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545"/>
          </a:p>
        </p:txBody>
      </p:sp>
      <p:pic>
        <p:nvPicPr>
          <p:cNvPr id="5" name="Picture 4" descr="Uok_Logo_white small.eps">
            <a:extLst>
              <a:ext uri="{FF2B5EF4-FFF2-40B4-BE49-F238E27FC236}">
                <a16:creationId xmlns:a16="http://schemas.microsoft.com/office/drawing/2014/main" id="{8951152C-5FF7-55AE-9CB6-E7DF48A79E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80244" y="767742"/>
            <a:ext cx="1710392" cy="930334"/>
          </a:xfrm>
          <a:prstGeom prst="rect">
            <a:avLst/>
          </a:prstGeom>
        </p:spPr>
      </p:pic>
      <p:sp>
        <p:nvSpPr>
          <p:cNvPr id="7" name="Text Placeholder 21">
            <a:extLst>
              <a:ext uri="{FF2B5EF4-FFF2-40B4-BE49-F238E27FC236}">
                <a16:creationId xmlns:a16="http://schemas.microsoft.com/office/drawing/2014/main" id="{165A35E2-24D8-F244-BFCB-E53483B142FA}"/>
              </a:ext>
            </a:extLst>
          </p:cNvPr>
          <p:cNvSpPr>
            <a:spLocks noGrp="1"/>
          </p:cNvSpPr>
          <p:nvPr>
            <p:ph type="body" sz="quarter" idx="20" hasCustomPrompt="1"/>
          </p:nvPr>
        </p:nvSpPr>
        <p:spPr>
          <a:xfrm>
            <a:off x="921284" y="14327003"/>
            <a:ext cx="4023368" cy="367670"/>
          </a:xfrm>
          <a:prstGeom prst="rect">
            <a:avLst/>
          </a:prstGeom>
        </p:spPr>
        <p:txBody>
          <a:bodyPr lIns="0" tIns="0" rIns="0" bIns="0"/>
          <a:lstStyle>
            <a:lvl1pPr marL="0" indent="0">
              <a:buNone/>
              <a:defRPr sz="2543" b="1" i="0" spc="-35" baseline="0">
                <a:solidFill>
                  <a:schemeClr val="bg1"/>
                </a:solidFill>
                <a:latin typeface="Overpass" pitchFamily="2" charset="77"/>
              </a:defRPr>
            </a:lvl1pPr>
            <a:lvl2pPr marL="914058" indent="0">
              <a:buNone/>
              <a:defRPr sz="2543" b="1" i="0" spc="-35" baseline="0">
                <a:latin typeface="Overpass" pitchFamily="2" charset="77"/>
              </a:defRPr>
            </a:lvl2pPr>
            <a:lvl3pPr marL="1828117" indent="0">
              <a:buNone/>
              <a:defRPr sz="2543" b="1" i="0" spc="-35" baseline="0">
                <a:latin typeface="Overpass" pitchFamily="2" charset="77"/>
              </a:defRPr>
            </a:lvl3pPr>
            <a:lvl4pPr marL="2742175" indent="0">
              <a:buNone/>
              <a:defRPr sz="2543" b="1" i="0" spc="-35" baseline="0">
                <a:latin typeface="Overpass" pitchFamily="2" charset="77"/>
              </a:defRPr>
            </a:lvl4pPr>
            <a:lvl5pPr marL="3656233" indent="0">
              <a:buNone/>
              <a:defRPr sz="2543" b="1" i="0" spc="-35" baseline="0">
                <a:latin typeface="Overpass" pitchFamily="2" charset="77"/>
              </a:defRPr>
            </a:lvl5pPr>
          </a:lstStyle>
          <a:p>
            <a:pPr lvl="0"/>
            <a:r>
              <a:rPr lang="en-GB" dirty="0" err="1"/>
              <a:t>kent.ac.uk</a:t>
            </a:r>
            <a:r>
              <a:rPr lang="en-GB" dirty="0"/>
              <a:t>/</a:t>
            </a:r>
          </a:p>
        </p:txBody>
      </p:sp>
      <p:sp>
        <p:nvSpPr>
          <p:cNvPr id="8" name="Text Placeholder 15">
            <a:extLst>
              <a:ext uri="{FF2B5EF4-FFF2-40B4-BE49-F238E27FC236}">
                <a16:creationId xmlns:a16="http://schemas.microsoft.com/office/drawing/2014/main" id="{AF1502D7-7DC7-2F65-DA87-E28DCF5B0BA8}"/>
              </a:ext>
            </a:extLst>
          </p:cNvPr>
          <p:cNvSpPr>
            <a:spLocks noGrp="1"/>
          </p:cNvSpPr>
          <p:nvPr>
            <p:ph type="body" sz="quarter" idx="21" hasCustomPrompt="1"/>
          </p:nvPr>
        </p:nvSpPr>
        <p:spPr>
          <a:xfrm>
            <a:off x="6419588" y="14510837"/>
            <a:ext cx="6611777" cy="480547"/>
          </a:xfrm>
          <a:prstGeom prst="rect">
            <a:avLst/>
          </a:prstGeom>
        </p:spPr>
        <p:txBody>
          <a:bodyPr lIns="0" tIns="0" rIns="0" bIns="0"/>
          <a:lstStyle>
            <a:lvl1pPr marL="0" indent="0" algn="r">
              <a:buNone/>
              <a:defRPr sz="1413" b="0" i="0">
                <a:solidFill>
                  <a:schemeClr val="bg1"/>
                </a:solidFill>
                <a:latin typeface="Overpass Medium" pitchFamily="2" charset="77"/>
              </a:defRPr>
            </a:lvl1pPr>
          </a:lstStyle>
          <a:p>
            <a:pPr lvl="0"/>
            <a:r>
              <a:rPr lang="en-GB" dirty="0"/>
              <a:t>School of ?????????, University of Kent, Canterbury, Kent CT2 ???</a:t>
            </a:r>
            <a:endParaRPr lang="en-US" dirty="0"/>
          </a:p>
        </p:txBody>
      </p:sp>
      <p:sp>
        <p:nvSpPr>
          <p:cNvPr id="13" name="Text Placeholder 11">
            <a:extLst>
              <a:ext uri="{FF2B5EF4-FFF2-40B4-BE49-F238E27FC236}">
                <a16:creationId xmlns:a16="http://schemas.microsoft.com/office/drawing/2014/main" id="{F7FF375C-CEEB-11A9-4022-D57A4F9981D5}"/>
              </a:ext>
            </a:extLst>
          </p:cNvPr>
          <p:cNvSpPr>
            <a:spLocks noGrp="1"/>
          </p:cNvSpPr>
          <p:nvPr>
            <p:ph type="body" sz="quarter" idx="17" hasCustomPrompt="1"/>
          </p:nvPr>
        </p:nvSpPr>
        <p:spPr>
          <a:xfrm>
            <a:off x="935715" y="586086"/>
            <a:ext cx="15447281" cy="647605"/>
          </a:xfrm>
          <a:prstGeom prst="rect">
            <a:avLst/>
          </a:prstGeom>
        </p:spPr>
        <p:txBody>
          <a:bodyPr lIns="0" tIns="0" rIns="0" bIns="0"/>
          <a:lstStyle>
            <a:lvl1pPr marL="0" indent="0">
              <a:buNone/>
              <a:defRPr sz="2260" b="1" i="0">
                <a:solidFill>
                  <a:schemeClr val="bg1"/>
                </a:solidFill>
                <a:latin typeface="Overpass SemiBold" pitchFamily="2" charset="77"/>
              </a:defRPr>
            </a:lvl1pPr>
            <a:lvl2pPr marL="914058" indent="0">
              <a:buNone/>
              <a:defRPr sz="2260" b="1" i="0">
                <a:solidFill>
                  <a:schemeClr val="bg1"/>
                </a:solidFill>
                <a:latin typeface="Overpass SemiBold" pitchFamily="2" charset="77"/>
              </a:defRPr>
            </a:lvl2pPr>
            <a:lvl3pPr marL="1828117" indent="0">
              <a:buNone/>
              <a:defRPr sz="2260" b="1" i="0">
                <a:solidFill>
                  <a:schemeClr val="bg1"/>
                </a:solidFill>
                <a:latin typeface="Overpass SemiBold" pitchFamily="2" charset="77"/>
              </a:defRPr>
            </a:lvl3pPr>
            <a:lvl4pPr marL="2742175" indent="0">
              <a:buNone/>
              <a:defRPr sz="2260" b="1" i="0">
                <a:solidFill>
                  <a:schemeClr val="bg1"/>
                </a:solidFill>
                <a:latin typeface="Overpass SemiBold" pitchFamily="2" charset="77"/>
              </a:defRPr>
            </a:lvl4pPr>
            <a:lvl5pPr marL="3656233" indent="0">
              <a:buNone/>
              <a:defRPr sz="2260" b="1" i="0">
                <a:solidFill>
                  <a:schemeClr val="bg1"/>
                </a:solidFill>
                <a:latin typeface="Overpass SemiBold" pitchFamily="2" charset="77"/>
              </a:defRPr>
            </a:lvl5pPr>
          </a:lstStyle>
          <a:p>
            <a:pPr lvl="0"/>
            <a:r>
              <a:rPr lang="en-GB" dirty="0"/>
              <a:t>School of …………  add your School/Department/Centre here</a:t>
            </a:r>
            <a:endParaRPr lang="en-US" dirty="0"/>
          </a:p>
        </p:txBody>
      </p:sp>
      <p:sp>
        <p:nvSpPr>
          <p:cNvPr id="14" name="Text Placeholder 15">
            <a:extLst>
              <a:ext uri="{FF2B5EF4-FFF2-40B4-BE49-F238E27FC236}">
                <a16:creationId xmlns:a16="http://schemas.microsoft.com/office/drawing/2014/main" id="{A05F3BB8-AA7B-46F7-612E-619F44391E25}"/>
              </a:ext>
            </a:extLst>
          </p:cNvPr>
          <p:cNvSpPr>
            <a:spLocks noGrp="1"/>
          </p:cNvSpPr>
          <p:nvPr>
            <p:ph type="body" sz="quarter" idx="18" hasCustomPrompt="1"/>
          </p:nvPr>
        </p:nvSpPr>
        <p:spPr>
          <a:xfrm>
            <a:off x="935715" y="2050678"/>
            <a:ext cx="15447281" cy="622394"/>
          </a:xfrm>
          <a:prstGeom prst="rect">
            <a:avLst/>
          </a:prstGeom>
        </p:spPr>
        <p:txBody>
          <a:bodyPr lIns="0" tIns="0" rIns="0" bIns="0"/>
          <a:lstStyle>
            <a:lvl1pPr marL="0" indent="0">
              <a:buNone/>
              <a:defRPr sz="1695" b="0" i="0">
                <a:solidFill>
                  <a:schemeClr val="bg1"/>
                </a:solidFill>
                <a:latin typeface="Overpass Medium" pitchFamily="2" charset="77"/>
              </a:defRPr>
            </a:lvl1pPr>
          </a:lstStyle>
          <a:p>
            <a:pPr lvl="0"/>
            <a:r>
              <a:rPr lang="en-GB" dirty="0"/>
              <a:t>Add authors here (</a:t>
            </a:r>
            <a:r>
              <a:rPr lang="en-GB" dirty="0" err="1"/>
              <a:t>J.Bloggs@kent.ac.uk</a:t>
            </a:r>
            <a:r>
              <a:rPr lang="en-GB" dirty="0"/>
              <a:t>)</a:t>
            </a:r>
            <a:endParaRPr lang="en-US" dirty="0"/>
          </a:p>
        </p:txBody>
      </p:sp>
      <p:sp>
        <p:nvSpPr>
          <p:cNvPr id="15" name="Text Placeholder 18">
            <a:extLst>
              <a:ext uri="{FF2B5EF4-FFF2-40B4-BE49-F238E27FC236}">
                <a16:creationId xmlns:a16="http://schemas.microsoft.com/office/drawing/2014/main" id="{0E3DEEAB-0300-E319-E2BA-2B70CB8CDBDA}"/>
              </a:ext>
            </a:extLst>
          </p:cNvPr>
          <p:cNvSpPr>
            <a:spLocks noGrp="1"/>
          </p:cNvSpPr>
          <p:nvPr>
            <p:ph type="body" sz="quarter" idx="19" hasCustomPrompt="1"/>
          </p:nvPr>
        </p:nvSpPr>
        <p:spPr>
          <a:xfrm>
            <a:off x="935715" y="1247813"/>
            <a:ext cx="15447282" cy="802865"/>
          </a:xfrm>
          <a:prstGeom prst="rect">
            <a:avLst/>
          </a:prstGeom>
        </p:spPr>
        <p:txBody>
          <a:bodyPr lIns="0" tIns="0" rIns="0" bIns="0"/>
          <a:lstStyle>
            <a:lvl1pPr marL="0" indent="0">
              <a:lnSpc>
                <a:spcPts val="4662"/>
              </a:lnSpc>
              <a:buNone/>
              <a:defRPr sz="4662" b="1" i="0" spc="-71" baseline="0">
                <a:solidFill>
                  <a:schemeClr val="bg1"/>
                </a:solidFill>
                <a:latin typeface="Overpass ExtraBold" pitchFamily="2" charset="77"/>
              </a:defRPr>
            </a:lvl1pPr>
          </a:lstStyle>
          <a:p>
            <a:pPr lvl="0"/>
            <a:r>
              <a:rPr lang="en-GB" dirty="0"/>
              <a:t>Basic poster template for you to adapt</a:t>
            </a:r>
            <a:endParaRPr lang="en-US" dirty="0"/>
          </a:p>
        </p:txBody>
      </p:sp>
    </p:spTree>
    <p:extLst>
      <p:ext uri="{BB962C8B-B14F-4D97-AF65-F5344CB8AC3E}">
        <p14:creationId xmlns:p14="http://schemas.microsoft.com/office/powerpoint/2010/main" val="3113340796"/>
      </p:ext>
    </p:extLst>
  </p:cSld>
  <p:clrMapOvr>
    <a:masterClrMapping/>
  </p:clrMapOvr>
  <p:extLst>
    <p:ext uri="{DCECCB84-F9BA-43D5-87BE-67443E8EF086}">
      <p15:sldGuideLst xmlns:p15="http://schemas.microsoft.com/office/powerpoint/2012/main">
        <p15:guide id="1" orient="horz" pos="476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58B2C501-4847-9011-DCCC-7F36BDAC98D9}"/>
              </a:ext>
            </a:extLst>
          </p:cNvPr>
          <p:cNvSpPr/>
          <p:nvPr userDrawn="1"/>
        </p:nvSpPr>
        <p:spPr>
          <a:xfrm>
            <a:off x="-16816" y="14097872"/>
            <a:ext cx="13786900" cy="1021478"/>
          </a:xfrm>
          <a:custGeom>
            <a:avLst/>
            <a:gdLst>
              <a:gd name="connsiteX0" fmla="*/ 16823 w 19519672"/>
              <a:gd name="connsiteY0" fmla="*/ 0 h 1445020"/>
              <a:gd name="connsiteX1" fmla="*/ 19519672 w 19519672"/>
              <a:gd name="connsiteY1" fmla="*/ 22860 h 1445020"/>
              <a:gd name="connsiteX2" fmla="*/ 18826036 w 19519672"/>
              <a:gd name="connsiteY2" fmla="*/ 1445020 h 1445020"/>
              <a:gd name="connsiteX3" fmla="*/ 0 w 19519672"/>
              <a:gd name="connsiteY3" fmla="*/ 1445020 h 1445020"/>
              <a:gd name="connsiteX4" fmla="*/ 16823 w 19519672"/>
              <a:gd name="connsiteY4" fmla="*/ 0 h 1445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19672" h="1445020">
                <a:moveTo>
                  <a:pt x="16823" y="0"/>
                </a:moveTo>
                <a:lnTo>
                  <a:pt x="19519672" y="22860"/>
                </a:lnTo>
                <a:lnTo>
                  <a:pt x="18826036" y="1445020"/>
                </a:lnTo>
                <a:lnTo>
                  <a:pt x="0" y="1445020"/>
                </a:lnTo>
                <a:lnTo>
                  <a:pt x="16823" y="0"/>
                </a:lnTo>
                <a:close/>
              </a:path>
            </a:pathLst>
          </a:custGeom>
          <a:solidFill>
            <a:schemeClr val="accent1"/>
          </a:solidFill>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545"/>
          </a:p>
        </p:txBody>
      </p:sp>
      <p:sp>
        <p:nvSpPr>
          <p:cNvPr id="18" name="Picture Placeholder 17"/>
          <p:cNvSpPr>
            <a:spLocks noGrp="1"/>
          </p:cNvSpPr>
          <p:nvPr>
            <p:ph type="pic" sz="quarter" idx="12"/>
          </p:nvPr>
        </p:nvSpPr>
        <p:spPr>
          <a:xfrm>
            <a:off x="918960" y="10171398"/>
            <a:ext cx="6117852" cy="3537575"/>
          </a:xfrm>
          <a:prstGeom prst="rect">
            <a:avLst/>
          </a:prstGeom>
        </p:spPr>
        <p:txBody>
          <a:bodyPr vert="horz"/>
          <a:lstStyle>
            <a:lvl1pPr marL="0" indent="0">
              <a:buFontTx/>
              <a:buNone/>
              <a:defRPr sz="3390">
                <a:latin typeface="Arial"/>
              </a:defRPr>
            </a:lvl1pPr>
          </a:lstStyle>
          <a:p>
            <a:endParaRPr lang="en-US" dirty="0"/>
          </a:p>
        </p:txBody>
      </p:sp>
      <p:sp>
        <p:nvSpPr>
          <p:cNvPr id="24" name="Table Placeholder 23"/>
          <p:cNvSpPr>
            <a:spLocks noGrp="1"/>
          </p:cNvSpPr>
          <p:nvPr>
            <p:ph type="tbl" sz="quarter" idx="14"/>
          </p:nvPr>
        </p:nvSpPr>
        <p:spPr>
          <a:xfrm>
            <a:off x="14308126" y="3291103"/>
            <a:ext cx="6156541" cy="3352334"/>
          </a:xfrm>
          <a:prstGeom prst="rect">
            <a:avLst/>
          </a:prstGeom>
        </p:spPr>
        <p:txBody>
          <a:bodyPr vert="horz"/>
          <a:lstStyle>
            <a:lvl1pPr marL="0" indent="0">
              <a:buFontTx/>
              <a:buNone/>
              <a:defRPr sz="3390" baseline="0">
                <a:latin typeface="Arial"/>
              </a:defRPr>
            </a:lvl1pPr>
          </a:lstStyle>
          <a:p>
            <a:endParaRPr lang="en-US" dirty="0"/>
          </a:p>
        </p:txBody>
      </p:sp>
      <p:sp>
        <p:nvSpPr>
          <p:cNvPr id="26" name="Chart Placeholder 25"/>
          <p:cNvSpPr>
            <a:spLocks noGrp="1"/>
          </p:cNvSpPr>
          <p:nvPr>
            <p:ph type="chart" sz="quarter" idx="15"/>
          </p:nvPr>
        </p:nvSpPr>
        <p:spPr>
          <a:xfrm>
            <a:off x="7672383" y="10161947"/>
            <a:ext cx="6117851" cy="3537575"/>
          </a:xfrm>
          <a:prstGeom prst="rect">
            <a:avLst/>
          </a:prstGeom>
        </p:spPr>
        <p:txBody>
          <a:bodyPr vert="horz"/>
          <a:lstStyle>
            <a:lvl1pPr marL="0" indent="0">
              <a:buFontTx/>
              <a:buNone/>
              <a:defRPr sz="3390">
                <a:latin typeface="Arial"/>
              </a:defRPr>
            </a:lvl1pPr>
          </a:lstStyle>
          <a:p>
            <a:endParaRPr lang="en-US" dirty="0"/>
          </a:p>
        </p:txBody>
      </p:sp>
      <p:sp>
        <p:nvSpPr>
          <p:cNvPr id="2" name="TextBox 1">
            <a:extLst>
              <a:ext uri="{FF2B5EF4-FFF2-40B4-BE49-F238E27FC236}">
                <a16:creationId xmlns:a16="http://schemas.microsoft.com/office/drawing/2014/main" id="{DE171376-1EE9-739D-910E-039F61AC2D49}"/>
              </a:ext>
            </a:extLst>
          </p:cNvPr>
          <p:cNvSpPr txBox="1"/>
          <p:nvPr userDrawn="1"/>
        </p:nvSpPr>
        <p:spPr>
          <a:xfrm>
            <a:off x="-16815" y="0"/>
            <a:ext cx="21383625" cy="2622170"/>
          </a:xfrm>
          <a:prstGeom prst="rect">
            <a:avLst/>
          </a:prstGeom>
          <a:solidFill>
            <a:srgbClr val="101921"/>
          </a:solidFill>
        </p:spPr>
        <p:txBody>
          <a:bodyPr wrap="square" rtlCol="0">
            <a:noAutofit/>
          </a:bodyPr>
          <a:lstStyle/>
          <a:p>
            <a:endParaRPr lang="en-US" sz="2545" dirty="0"/>
          </a:p>
        </p:txBody>
      </p:sp>
      <p:sp>
        <p:nvSpPr>
          <p:cNvPr id="4" name="Freeform 3">
            <a:extLst>
              <a:ext uri="{FF2B5EF4-FFF2-40B4-BE49-F238E27FC236}">
                <a16:creationId xmlns:a16="http://schemas.microsoft.com/office/drawing/2014/main" id="{CF7D1C7F-8AE6-8983-2EFC-04906DC43F2B}"/>
              </a:ext>
            </a:extLst>
          </p:cNvPr>
          <p:cNvSpPr/>
          <p:nvPr userDrawn="1"/>
        </p:nvSpPr>
        <p:spPr>
          <a:xfrm rot="1560000">
            <a:off x="17728129" y="-500385"/>
            <a:ext cx="4577626" cy="3090760"/>
          </a:xfrm>
          <a:custGeom>
            <a:avLst/>
            <a:gdLst>
              <a:gd name="connsiteX0" fmla="*/ 0 w 6481062"/>
              <a:gd name="connsiteY0" fmla="*/ 2121919 h 4372303"/>
              <a:gd name="connsiteX1" fmla="*/ 4350579 w 6481062"/>
              <a:gd name="connsiteY1" fmla="*/ 0 h 4372303"/>
              <a:gd name="connsiteX2" fmla="*/ 6481062 w 6481062"/>
              <a:gd name="connsiteY2" fmla="*/ 4368139 h 4372303"/>
              <a:gd name="connsiteX3" fmla="*/ 6472524 w 6481062"/>
              <a:gd name="connsiteY3" fmla="*/ 4372303 h 4372303"/>
              <a:gd name="connsiteX4" fmla="*/ 1097586 w 6481062"/>
              <a:gd name="connsiteY4" fmla="*/ 4372303 h 4372303"/>
              <a:gd name="connsiteX5" fmla="*/ 0 w 6481062"/>
              <a:gd name="connsiteY5" fmla="*/ 2121919 h 437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1062" h="4372303">
                <a:moveTo>
                  <a:pt x="0" y="2121919"/>
                </a:moveTo>
                <a:lnTo>
                  <a:pt x="4350579" y="0"/>
                </a:lnTo>
                <a:lnTo>
                  <a:pt x="6481062" y="4368139"/>
                </a:lnTo>
                <a:lnTo>
                  <a:pt x="6472524" y="4372303"/>
                </a:lnTo>
                <a:lnTo>
                  <a:pt x="1097586" y="4372303"/>
                </a:lnTo>
                <a:lnTo>
                  <a:pt x="0" y="2121919"/>
                </a:lnTo>
                <a:close/>
              </a:path>
            </a:pathLst>
          </a:cu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545"/>
          </a:p>
        </p:txBody>
      </p:sp>
      <p:pic>
        <p:nvPicPr>
          <p:cNvPr id="5" name="Picture 4" descr="Uok_Logo_white small.eps">
            <a:extLst>
              <a:ext uri="{FF2B5EF4-FFF2-40B4-BE49-F238E27FC236}">
                <a16:creationId xmlns:a16="http://schemas.microsoft.com/office/drawing/2014/main" id="{8951152C-5FF7-55AE-9CB6-E7DF48A79E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80244" y="767742"/>
            <a:ext cx="1710392" cy="930334"/>
          </a:xfrm>
          <a:prstGeom prst="rect">
            <a:avLst/>
          </a:prstGeom>
        </p:spPr>
      </p:pic>
      <p:sp>
        <p:nvSpPr>
          <p:cNvPr id="7" name="Text Placeholder 21">
            <a:extLst>
              <a:ext uri="{FF2B5EF4-FFF2-40B4-BE49-F238E27FC236}">
                <a16:creationId xmlns:a16="http://schemas.microsoft.com/office/drawing/2014/main" id="{165A35E2-24D8-F244-BFCB-E53483B142FA}"/>
              </a:ext>
            </a:extLst>
          </p:cNvPr>
          <p:cNvSpPr>
            <a:spLocks noGrp="1"/>
          </p:cNvSpPr>
          <p:nvPr>
            <p:ph type="body" sz="quarter" idx="20" hasCustomPrompt="1"/>
          </p:nvPr>
        </p:nvSpPr>
        <p:spPr>
          <a:xfrm>
            <a:off x="921284" y="14327003"/>
            <a:ext cx="4023368" cy="367670"/>
          </a:xfrm>
          <a:prstGeom prst="rect">
            <a:avLst/>
          </a:prstGeom>
        </p:spPr>
        <p:txBody>
          <a:bodyPr lIns="0" tIns="0" rIns="0" bIns="0"/>
          <a:lstStyle>
            <a:lvl1pPr marL="0" indent="0">
              <a:buNone/>
              <a:defRPr sz="2543" b="1" i="0" spc="-35" baseline="0">
                <a:solidFill>
                  <a:schemeClr val="bg1"/>
                </a:solidFill>
                <a:latin typeface="Overpass" pitchFamily="2" charset="77"/>
              </a:defRPr>
            </a:lvl1pPr>
            <a:lvl2pPr marL="914058" indent="0">
              <a:buNone/>
              <a:defRPr sz="2543" b="1" i="0" spc="-35" baseline="0">
                <a:latin typeface="Overpass" pitchFamily="2" charset="77"/>
              </a:defRPr>
            </a:lvl2pPr>
            <a:lvl3pPr marL="1828117" indent="0">
              <a:buNone/>
              <a:defRPr sz="2543" b="1" i="0" spc="-35" baseline="0">
                <a:latin typeface="Overpass" pitchFamily="2" charset="77"/>
              </a:defRPr>
            </a:lvl3pPr>
            <a:lvl4pPr marL="2742175" indent="0">
              <a:buNone/>
              <a:defRPr sz="2543" b="1" i="0" spc="-35" baseline="0">
                <a:latin typeface="Overpass" pitchFamily="2" charset="77"/>
              </a:defRPr>
            </a:lvl4pPr>
            <a:lvl5pPr marL="3656233" indent="0">
              <a:buNone/>
              <a:defRPr sz="2543" b="1" i="0" spc="-35" baseline="0">
                <a:latin typeface="Overpass" pitchFamily="2" charset="77"/>
              </a:defRPr>
            </a:lvl5pPr>
          </a:lstStyle>
          <a:p>
            <a:pPr lvl="0"/>
            <a:r>
              <a:rPr lang="en-GB" dirty="0" err="1"/>
              <a:t>kent.ac.uk</a:t>
            </a:r>
            <a:r>
              <a:rPr lang="en-GB" dirty="0"/>
              <a:t>/</a:t>
            </a:r>
          </a:p>
        </p:txBody>
      </p:sp>
      <p:sp>
        <p:nvSpPr>
          <p:cNvPr id="8" name="Text Placeholder 15">
            <a:extLst>
              <a:ext uri="{FF2B5EF4-FFF2-40B4-BE49-F238E27FC236}">
                <a16:creationId xmlns:a16="http://schemas.microsoft.com/office/drawing/2014/main" id="{AF1502D7-7DC7-2F65-DA87-E28DCF5B0BA8}"/>
              </a:ext>
            </a:extLst>
          </p:cNvPr>
          <p:cNvSpPr>
            <a:spLocks noGrp="1"/>
          </p:cNvSpPr>
          <p:nvPr>
            <p:ph type="body" sz="quarter" idx="21" hasCustomPrompt="1"/>
          </p:nvPr>
        </p:nvSpPr>
        <p:spPr>
          <a:xfrm>
            <a:off x="6419588" y="14510837"/>
            <a:ext cx="6611777" cy="480547"/>
          </a:xfrm>
          <a:prstGeom prst="rect">
            <a:avLst/>
          </a:prstGeom>
        </p:spPr>
        <p:txBody>
          <a:bodyPr lIns="0" tIns="0" rIns="0" bIns="0"/>
          <a:lstStyle>
            <a:lvl1pPr marL="0" indent="0" algn="r">
              <a:buNone/>
              <a:defRPr sz="1413" b="0" i="0">
                <a:solidFill>
                  <a:schemeClr val="bg1"/>
                </a:solidFill>
                <a:latin typeface="Overpass Medium" pitchFamily="2" charset="77"/>
              </a:defRPr>
            </a:lvl1pPr>
          </a:lstStyle>
          <a:p>
            <a:pPr lvl="0"/>
            <a:r>
              <a:rPr lang="en-GB" dirty="0"/>
              <a:t>School of ?????????, University of Kent, Canterbury, Kent CT2 ???</a:t>
            </a:r>
            <a:endParaRPr lang="en-US" dirty="0"/>
          </a:p>
        </p:txBody>
      </p:sp>
      <p:sp>
        <p:nvSpPr>
          <p:cNvPr id="13" name="Text Placeholder 11">
            <a:extLst>
              <a:ext uri="{FF2B5EF4-FFF2-40B4-BE49-F238E27FC236}">
                <a16:creationId xmlns:a16="http://schemas.microsoft.com/office/drawing/2014/main" id="{F7FF375C-CEEB-11A9-4022-D57A4F9981D5}"/>
              </a:ext>
            </a:extLst>
          </p:cNvPr>
          <p:cNvSpPr>
            <a:spLocks noGrp="1"/>
          </p:cNvSpPr>
          <p:nvPr>
            <p:ph type="body" sz="quarter" idx="17" hasCustomPrompt="1"/>
          </p:nvPr>
        </p:nvSpPr>
        <p:spPr>
          <a:xfrm>
            <a:off x="935715" y="586086"/>
            <a:ext cx="15447281" cy="647605"/>
          </a:xfrm>
          <a:prstGeom prst="rect">
            <a:avLst/>
          </a:prstGeom>
        </p:spPr>
        <p:txBody>
          <a:bodyPr lIns="0" tIns="0" rIns="0" bIns="0"/>
          <a:lstStyle>
            <a:lvl1pPr marL="0" indent="0">
              <a:buNone/>
              <a:defRPr sz="2260" b="1" i="0">
                <a:solidFill>
                  <a:schemeClr val="bg1"/>
                </a:solidFill>
                <a:latin typeface="Overpass SemiBold" pitchFamily="2" charset="77"/>
              </a:defRPr>
            </a:lvl1pPr>
            <a:lvl2pPr marL="914058" indent="0">
              <a:buNone/>
              <a:defRPr sz="2260" b="1" i="0">
                <a:solidFill>
                  <a:schemeClr val="bg1"/>
                </a:solidFill>
                <a:latin typeface="Overpass SemiBold" pitchFamily="2" charset="77"/>
              </a:defRPr>
            </a:lvl2pPr>
            <a:lvl3pPr marL="1828117" indent="0">
              <a:buNone/>
              <a:defRPr sz="2260" b="1" i="0">
                <a:solidFill>
                  <a:schemeClr val="bg1"/>
                </a:solidFill>
                <a:latin typeface="Overpass SemiBold" pitchFamily="2" charset="77"/>
              </a:defRPr>
            </a:lvl3pPr>
            <a:lvl4pPr marL="2742175" indent="0">
              <a:buNone/>
              <a:defRPr sz="2260" b="1" i="0">
                <a:solidFill>
                  <a:schemeClr val="bg1"/>
                </a:solidFill>
                <a:latin typeface="Overpass SemiBold" pitchFamily="2" charset="77"/>
              </a:defRPr>
            </a:lvl4pPr>
            <a:lvl5pPr marL="3656233" indent="0">
              <a:buNone/>
              <a:defRPr sz="2260" b="1" i="0">
                <a:solidFill>
                  <a:schemeClr val="bg1"/>
                </a:solidFill>
                <a:latin typeface="Overpass SemiBold" pitchFamily="2" charset="77"/>
              </a:defRPr>
            </a:lvl5pPr>
          </a:lstStyle>
          <a:p>
            <a:pPr lvl="0"/>
            <a:r>
              <a:rPr lang="en-GB" dirty="0"/>
              <a:t>School of …………  add your School/Department/Centre here</a:t>
            </a:r>
            <a:endParaRPr lang="en-US" dirty="0"/>
          </a:p>
        </p:txBody>
      </p:sp>
      <p:sp>
        <p:nvSpPr>
          <p:cNvPr id="14" name="Text Placeholder 15">
            <a:extLst>
              <a:ext uri="{FF2B5EF4-FFF2-40B4-BE49-F238E27FC236}">
                <a16:creationId xmlns:a16="http://schemas.microsoft.com/office/drawing/2014/main" id="{A05F3BB8-AA7B-46F7-612E-619F44391E25}"/>
              </a:ext>
            </a:extLst>
          </p:cNvPr>
          <p:cNvSpPr>
            <a:spLocks noGrp="1"/>
          </p:cNvSpPr>
          <p:nvPr>
            <p:ph type="body" sz="quarter" idx="18" hasCustomPrompt="1"/>
          </p:nvPr>
        </p:nvSpPr>
        <p:spPr>
          <a:xfrm>
            <a:off x="935715" y="2050678"/>
            <a:ext cx="15447282" cy="622394"/>
          </a:xfrm>
          <a:prstGeom prst="rect">
            <a:avLst/>
          </a:prstGeom>
        </p:spPr>
        <p:txBody>
          <a:bodyPr lIns="0" tIns="0" rIns="0" bIns="0"/>
          <a:lstStyle>
            <a:lvl1pPr marL="0" indent="0">
              <a:buNone/>
              <a:defRPr sz="1695" b="0" i="0">
                <a:solidFill>
                  <a:schemeClr val="bg1"/>
                </a:solidFill>
                <a:latin typeface="Overpass Medium" pitchFamily="2" charset="77"/>
              </a:defRPr>
            </a:lvl1pPr>
          </a:lstStyle>
          <a:p>
            <a:pPr lvl="0"/>
            <a:r>
              <a:rPr lang="en-GB" dirty="0"/>
              <a:t>Add authors here (</a:t>
            </a:r>
            <a:r>
              <a:rPr lang="en-GB" dirty="0" err="1"/>
              <a:t>J.Bloggs@kent.ac.uk</a:t>
            </a:r>
            <a:r>
              <a:rPr lang="en-GB" dirty="0"/>
              <a:t>)</a:t>
            </a:r>
            <a:endParaRPr lang="en-US" dirty="0"/>
          </a:p>
        </p:txBody>
      </p:sp>
      <p:sp>
        <p:nvSpPr>
          <p:cNvPr id="15" name="Text Placeholder 18">
            <a:extLst>
              <a:ext uri="{FF2B5EF4-FFF2-40B4-BE49-F238E27FC236}">
                <a16:creationId xmlns:a16="http://schemas.microsoft.com/office/drawing/2014/main" id="{0E3DEEAB-0300-E319-E2BA-2B70CB8CDBDA}"/>
              </a:ext>
            </a:extLst>
          </p:cNvPr>
          <p:cNvSpPr>
            <a:spLocks noGrp="1"/>
          </p:cNvSpPr>
          <p:nvPr>
            <p:ph type="body" sz="quarter" idx="19" hasCustomPrompt="1"/>
          </p:nvPr>
        </p:nvSpPr>
        <p:spPr>
          <a:xfrm>
            <a:off x="935715" y="1247813"/>
            <a:ext cx="15447282" cy="802865"/>
          </a:xfrm>
          <a:prstGeom prst="rect">
            <a:avLst/>
          </a:prstGeom>
        </p:spPr>
        <p:txBody>
          <a:bodyPr lIns="0" tIns="0" rIns="0" bIns="0"/>
          <a:lstStyle>
            <a:lvl1pPr marL="0" indent="0">
              <a:lnSpc>
                <a:spcPts val="4662"/>
              </a:lnSpc>
              <a:buNone/>
              <a:defRPr sz="4662" b="1" i="0" spc="-71" baseline="0">
                <a:solidFill>
                  <a:schemeClr val="bg1"/>
                </a:solidFill>
                <a:latin typeface="Overpass ExtraBold" pitchFamily="2" charset="77"/>
              </a:defRPr>
            </a:lvl1pPr>
          </a:lstStyle>
          <a:p>
            <a:pPr lvl="0"/>
            <a:r>
              <a:rPr lang="en-GB" dirty="0"/>
              <a:t>Basic poster template for you to adapt</a:t>
            </a:r>
            <a:endParaRPr lang="en-US" dirty="0"/>
          </a:p>
        </p:txBody>
      </p:sp>
    </p:spTree>
    <p:extLst>
      <p:ext uri="{BB962C8B-B14F-4D97-AF65-F5344CB8AC3E}">
        <p14:creationId xmlns:p14="http://schemas.microsoft.com/office/powerpoint/2010/main" val="1370050986"/>
      </p:ext>
    </p:extLst>
  </p:cSld>
  <p:clrMapOvr>
    <a:masterClrMapping/>
  </p:clrMapOvr>
  <p:extLst>
    <p:ext uri="{DCECCB84-F9BA-43D5-87BE-67443E8EF086}">
      <p15:sldGuideLst xmlns:p15="http://schemas.microsoft.com/office/powerpoint/2012/main">
        <p15:guide id="1" orient="horz" pos="476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58B2C501-4847-9011-DCCC-7F36BDAC98D9}"/>
              </a:ext>
            </a:extLst>
          </p:cNvPr>
          <p:cNvSpPr/>
          <p:nvPr userDrawn="1"/>
        </p:nvSpPr>
        <p:spPr>
          <a:xfrm>
            <a:off x="-16816" y="14097872"/>
            <a:ext cx="13786900" cy="1021478"/>
          </a:xfrm>
          <a:custGeom>
            <a:avLst/>
            <a:gdLst>
              <a:gd name="connsiteX0" fmla="*/ 16823 w 19519672"/>
              <a:gd name="connsiteY0" fmla="*/ 0 h 1445020"/>
              <a:gd name="connsiteX1" fmla="*/ 19519672 w 19519672"/>
              <a:gd name="connsiteY1" fmla="*/ 22860 h 1445020"/>
              <a:gd name="connsiteX2" fmla="*/ 18826036 w 19519672"/>
              <a:gd name="connsiteY2" fmla="*/ 1445020 h 1445020"/>
              <a:gd name="connsiteX3" fmla="*/ 0 w 19519672"/>
              <a:gd name="connsiteY3" fmla="*/ 1445020 h 1445020"/>
              <a:gd name="connsiteX4" fmla="*/ 16823 w 19519672"/>
              <a:gd name="connsiteY4" fmla="*/ 0 h 1445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19672" h="1445020">
                <a:moveTo>
                  <a:pt x="16823" y="0"/>
                </a:moveTo>
                <a:lnTo>
                  <a:pt x="19519672" y="22860"/>
                </a:lnTo>
                <a:lnTo>
                  <a:pt x="18826036" y="1445020"/>
                </a:lnTo>
                <a:lnTo>
                  <a:pt x="0" y="1445020"/>
                </a:lnTo>
                <a:lnTo>
                  <a:pt x="16823" y="0"/>
                </a:lnTo>
                <a:close/>
              </a:path>
            </a:pathLst>
          </a:custGeom>
          <a:solidFill>
            <a:schemeClr val="accent2"/>
          </a:solidFill>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545"/>
          </a:p>
        </p:txBody>
      </p:sp>
      <p:sp>
        <p:nvSpPr>
          <p:cNvPr id="18" name="Picture Placeholder 17"/>
          <p:cNvSpPr>
            <a:spLocks noGrp="1"/>
          </p:cNvSpPr>
          <p:nvPr>
            <p:ph type="pic" sz="quarter" idx="12"/>
          </p:nvPr>
        </p:nvSpPr>
        <p:spPr>
          <a:xfrm>
            <a:off x="918960" y="10171398"/>
            <a:ext cx="6117852" cy="3537575"/>
          </a:xfrm>
          <a:prstGeom prst="rect">
            <a:avLst/>
          </a:prstGeom>
        </p:spPr>
        <p:txBody>
          <a:bodyPr vert="horz"/>
          <a:lstStyle>
            <a:lvl1pPr marL="0" indent="0">
              <a:buFontTx/>
              <a:buNone/>
              <a:defRPr sz="3390">
                <a:latin typeface="Arial"/>
              </a:defRPr>
            </a:lvl1pPr>
          </a:lstStyle>
          <a:p>
            <a:endParaRPr lang="en-US" dirty="0"/>
          </a:p>
        </p:txBody>
      </p:sp>
      <p:sp>
        <p:nvSpPr>
          <p:cNvPr id="24" name="Table Placeholder 23"/>
          <p:cNvSpPr>
            <a:spLocks noGrp="1"/>
          </p:cNvSpPr>
          <p:nvPr>
            <p:ph type="tbl" sz="quarter" idx="14"/>
          </p:nvPr>
        </p:nvSpPr>
        <p:spPr>
          <a:xfrm>
            <a:off x="14308126" y="3291103"/>
            <a:ext cx="6156541" cy="3352334"/>
          </a:xfrm>
          <a:prstGeom prst="rect">
            <a:avLst/>
          </a:prstGeom>
        </p:spPr>
        <p:txBody>
          <a:bodyPr vert="horz"/>
          <a:lstStyle>
            <a:lvl1pPr marL="0" indent="0">
              <a:buFontTx/>
              <a:buNone/>
              <a:defRPr sz="3390" baseline="0">
                <a:latin typeface="Arial"/>
              </a:defRPr>
            </a:lvl1pPr>
          </a:lstStyle>
          <a:p>
            <a:endParaRPr lang="en-US" dirty="0"/>
          </a:p>
        </p:txBody>
      </p:sp>
      <p:sp>
        <p:nvSpPr>
          <p:cNvPr id="26" name="Chart Placeholder 25"/>
          <p:cNvSpPr>
            <a:spLocks noGrp="1"/>
          </p:cNvSpPr>
          <p:nvPr>
            <p:ph type="chart" sz="quarter" idx="15"/>
          </p:nvPr>
        </p:nvSpPr>
        <p:spPr>
          <a:xfrm>
            <a:off x="7672383" y="10161947"/>
            <a:ext cx="6117851" cy="3537575"/>
          </a:xfrm>
          <a:prstGeom prst="rect">
            <a:avLst/>
          </a:prstGeom>
        </p:spPr>
        <p:txBody>
          <a:bodyPr vert="horz"/>
          <a:lstStyle>
            <a:lvl1pPr marL="0" indent="0">
              <a:buFontTx/>
              <a:buNone/>
              <a:defRPr sz="3390">
                <a:latin typeface="Arial"/>
              </a:defRPr>
            </a:lvl1pPr>
          </a:lstStyle>
          <a:p>
            <a:endParaRPr lang="en-US" dirty="0"/>
          </a:p>
        </p:txBody>
      </p:sp>
      <p:sp>
        <p:nvSpPr>
          <p:cNvPr id="2" name="TextBox 1">
            <a:extLst>
              <a:ext uri="{FF2B5EF4-FFF2-40B4-BE49-F238E27FC236}">
                <a16:creationId xmlns:a16="http://schemas.microsoft.com/office/drawing/2014/main" id="{DE171376-1EE9-739D-910E-039F61AC2D49}"/>
              </a:ext>
            </a:extLst>
          </p:cNvPr>
          <p:cNvSpPr txBox="1"/>
          <p:nvPr userDrawn="1"/>
        </p:nvSpPr>
        <p:spPr>
          <a:xfrm>
            <a:off x="-16815" y="0"/>
            <a:ext cx="21383625" cy="2622170"/>
          </a:xfrm>
          <a:prstGeom prst="rect">
            <a:avLst/>
          </a:prstGeom>
          <a:solidFill>
            <a:srgbClr val="101921"/>
          </a:solidFill>
        </p:spPr>
        <p:txBody>
          <a:bodyPr wrap="square" rtlCol="0">
            <a:noAutofit/>
          </a:bodyPr>
          <a:lstStyle/>
          <a:p>
            <a:endParaRPr lang="en-US" sz="2545" dirty="0"/>
          </a:p>
        </p:txBody>
      </p:sp>
      <p:sp>
        <p:nvSpPr>
          <p:cNvPr id="4" name="Freeform 3">
            <a:extLst>
              <a:ext uri="{FF2B5EF4-FFF2-40B4-BE49-F238E27FC236}">
                <a16:creationId xmlns:a16="http://schemas.microsoft.com/office/drawing/2014/main" id="{CF7D1C7F-8AE6-8983-2EFC-04906DC43F2B}"/>
              </a:ext>
            </a:extLst>
          </p:cNvPr>
          <p:cNvSpPr/>
          <p:nvPr userDrawn="1"/>
        </p:nvSpPr>
        <p:spPr>
          <a:xfrm rot="1560000">
            <a:off x="17728129" y="-500385"/>
            <a:ext cx="4577626" cy="3090760"/>
          </a:xfrm>
          <a:custGeom>
            <a:avLst/>
            <a:gdLst>
              <a:gd name="connsiteX0" fmla="*/ 0 w 6481062"/>
              <a:gd name="connsiteY0" fmla="*/ 2121919 h 4372303"/>
              <a:gd name="connsiteX1" fmla="*/ 4350579 w 6481062"/>
              <a:gd name="connsiteY1" fmla="*/ 0 h 4372303"/>
              <a:gd name="connsiteX2" fmla="*/ 6481062 w 6481062"/>
              <a:gd name="connsiteY2" fmla="*/ 4368139 h 4372303"/>
              <a:gd name="connsiteX3" fmla="*/ 6472524 w 6481062"/>
              <a:gd name="connsiteY3" fmla="*/ 4372303 h 4372303"/>
              <a:gd name="connsiteX4" fmla="*/ 1097586 w 6481062"/>
              <a:gd name="connsiteY4" fmla="*/ 4372303 h 4372303"/>
              <a:gd name="connsiteX5" fmla="*/ 0 w 6481062"/>
              <a:gd name="connsiteY5" fmla="*/ 2121919 h 437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1062" h="4372303">
                <a:moveTo>
                  <a:pt x="0" y="2121919"/>
                </a:moveTo>
                <a:lnTo>
                  <a:pt x="4350579" y="0"/>
                </a:lnTo>
                <a:lnTo>
                  <a:pt x="6481062" y="4368139"/>
                </a:lnTo>
                <a:lnTo>
                  <a:pt x="6472524" y="4372303"/>
                </a:lnTo>
                <a:lnTo>
                  <a:pt x="1097586" y="4372303"/>
                </a:lnTo>
                <a:lnTo>
                  <a:pt x="0" y="2121919"/>
                </a:lnTo>
                <a:close/>
              </a:path>
            </a:pathLst>
          </a:cu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545"/>
          </a:p>
        </p:txBody>
      </p:sp>
      <p:pic>
        <p:nvPicPr>
          <p:cNvPr id="5" name="Picture 4">
            <a:extLst>
              <a:ext uri="{FF2B5EF4-FFF2-40B4-BE49-F238E27FC236}">
                <a16:creationId xmlns:a16="http://schemas.microsoft.com/office/drawing/2014/main" id="{8951152C-5FF7-55AE-9CB6-E7DF48A79ED4}"/>
              </a:ext>
            </a:extLst>
          </p:cNvPr>
          <p:cNvPicPr>
            <a:picLocks noChangeAspect="1"/>
          </p:cNvPicPr>
          <p:nvPr userDrawn="1"/>
        </p:nvPicPr>
        <p:blipFill>
          <a:blip r:embed="rId2"/>
          <a:srcRect/>
          <a:stretch/>
        </p:blipFill>
        <p:spPr>
          <a:xfrm>
            <a:off x="18911382" y="767742"/>
            <a:ext cx="1648117" cy="930334"/>
          </a:xfrm>
          <a:prstGeom prst="rect">
            <a:avLst/>
          </a:prstGeom>
        </p:spPr>
      </p:pic>
      <p:sp>
        <p:nvSpPr>
          <p:cNvPr id="7" name="Text Placeholder 21">
            <a:extLst>
              <a:ext uri="{FF2B5EF4-FFF2-40B4-BE49-F238E27FC236}">
                <a16:creationId xmlns:a16="http://schemas.microsoft.com/office/drawing/2014/main" id="{165A35E2-24D8-F244-BFCB-E53483B142FA}"/>
              </a:ext>
            </a:extLst>
          </p:cNvPr>
          <p:cNvSpPr>
            <a:spLocks noGrp="1"/>
          </p:cNvSpPr>
          <p:nvPr>
            <p:ph type="body" sz="quarter" idx="20" hasCustomPrompt="1"/>
          </p:nvPr>
        </p:nvSpPr>
        <p:spPr>
          <a:xfrm>
            <a:off x="921284" y="14327003"/>
            <a:ext cx="4023368" cy="367670"/>
          </a:xfrm>
          <a:prstGeom prst="rect">
            <a:avLst/>
          </a:prstGeom>
        </p:spPr>
        <p:txBody>
          <a:bodyPr lIns="0" tIns="0" rIns="0" bIns="0"/>
          <a:lstStyle>
            <a:lvl1pPr marL="0" indent="0">
              <a:buNone/>
              <a:defRPr sz="2543" b="1" i="0" spc="-35" baseline="0">
                <a:solidFill>
                  <a:schemeClr val="tx1"/>
                </a:solidFill>
                <a:latin typeface="Overpass" pitchFamily="2" charset="77"/>
              </a:defRPr>
            </a:lvl1pPr>
            <a:lvl2pPr marL="914058" indent="0">
              <a:buNone/>
              <a:defRPr sz="2543" b="1" i="0" spc="-35" baseline="0">
                <a:latin typeface="Overpass" pitchFamily="2" charset="77"/>
              </a:defRPr>
            </a:lvl2pPr>
            <a:lvl3pPr marL="1828117" indent="0">
              <a:buNone/>
              <a:defRPr sz="2543" b="1" i="0" spc="-35" baseline="0">
                <a:latin typeface="Overpass" pitchFamily="2" charset="77"/>
              </a:defRPr>
            </a:lvl3pPr>
            <a:lvl4pPr marL="2742175" indent="0">
              <a:buNone/>
              <a:defRPr sz="2543" b="1" i="0" spc="-35" baseline="0">
                <a:latin typeface="Overpass" pitchFamily="2" charset="77"/>
              </a:defRPr>
            </a:lvl4pPr>
            <a:lvl5pPr marL="3656233" indent="0">
              <a:buNone/>
              <a:defRPr sz="2543" b="1" i="0" spc="-35" baseline="0">
                <a:latin typeface="Overpass" pitchFamily="2" charset="77"/>
              </a:defRPr>
            </a:lvl5pPr>
          </a:lstStyle>
          <a:p>
            <a:pPr lvl="0"/>
            <a:r>
              <a:rPr lang="en-GB" dirty="0" err="1"/>
              <a:t>kent.ac.uk</a:t>
            </a:r>
            <a:r>
              <a:rPr lang="en-GB" dirty="0"/>
              <a:t>/</a:t>
            </a:r>
          </a:p>
        </p:txBody>
      </p:sp>
      <p:sp>
        <p:nvSpPr>
          <p:cNvPr id="8" name="Text Placeholder 15">
            <a:extLst>
              <a:ext uri="{FF2B5EF4-FFF2-40B4-BE49-F238E27FC236}">
                <a16:creationId xmlns:a16="http://schemas.microsoft.com/office/drawing/2014/main" id="{AF1502D7-7DC7-2F65-DA87-E28DCF5B0BA8}"/>
              </a:ext>
            </a:extLst>
          </p:cNvPr>
          <p:cNvSpPr>
            <a:spLocks noGrp="1"/>
          </p:cNvSpPr>
          <p:nvPr>
            <p:ph type="body" sz="quarter" idx="21" hasCustomPrompt="1"/>
          </p:nvPr>
        </p:nvSpPr>
        <p:spPr>
          <a:xfrm>
            <a:off x="6419588" y="14510837"/>
            <a:ext cx="6611777" cy="480547"/>
          </a:xfrm>
          <a:prstGeom prst="rect">
            <a:avLst/>
          </a:prstGeom>
        </p:spPr>
        <p:txBody>
          <a:bodyPr lIns="0" tIns="0" rIns="0" bIns="0"/>
          <a:lstStyle>
            <a:lvl1pPr marL="0" indent="0" algn="r">
              <a:buNone/>
              <a:defRPr sz="1413" b="0" i="0">
                <a:solidFill>
                  <a:schemeClr val="tx1"/>
                </a:solidFill>
                <a:latin typeface="Overpass Medium" pitchFamily="2" charset="77"/>
              </a:defRPr>
            </a:lvl1pPr>
          </a:lstStyle>
          <a:p>
            <a:pPr lvl="0"/>
            <a:r>
              <a:rPr lang="en-GB" dirty="0"/>
              <a:t>School of ?????????, University of Kent, Canterbury, Kent CT2 ???</a:t>
            </a:r>
            <a:endParaRPr lang="en-US" dirty="0"/>
          </a:p>
        </p:txBody>
      </p:sp>
      <p:sp>
        <p:nvSpPr>
          <p:cNvPr id="13" name="Text Placeholder 11">
            <a:extLst>
              <a:ext uri="{FF2B5EF4-FFF2-40B4-BE49-F238E27FC236}">
                <a16:creationId xmlns:a16="http://schemas.microsoft.com/office/drawing/2014/main" id="{F7FF375C-CEEB-11A9-4022-D57A4F9981D5}"/>
              </a:ext>
            </a:extLst>
          </p:cNvPr>
          <p:cNvSpPr>
            <a:spLocks noGrp="1"/>
          </p:cNvSpPr>
          <p:nvPr>
            <p:ph type="body" sz="quarter" idx="17" hasCustomPrompt="1"/>
          </p:nvPr>
        </p:nvSpPr>
        <p:spPr>
          <a:xfrm>
            <a:off x="935715" y="586086"/>
            <a:ext cx="15447281" cy="647605"/>
          </a:xfrm>
          <a:prstGeom prst="rect">
            <a:avLst/>
          </a:prstGeom>
        </p:spPr>
        <p:txBody>
          <a:bodyPr lIns="0" tIns="0" rIns="0" bIns="0"/>
          <a:lstStyle>
            <a:lvl1pPr marL="0" indent="0">
              <a:buNone/>
              <a:defRPr sz="2260" b="1" i="0">
                <a:solidFill>
                  <a:schemeClr val="bg1"/>
                </a:solidFill>
                <a:latin typeface="Overpass SemiBold" pitchFamily="2" charset="77"/>
              </a:defRPr>
            </a:lvl1pPr>
            <a:lvl2pPr marL="914058" indent="0">
              <a:buNone/>
              <a:defRPr sz="2260" b="1" i="0">
                <a:solidFill>
                  <a:schemeClr val="bg1"/>
                </a:solidFill>
                <a:latin typeface="Overpass SemiBold" pitchFamily="2" charset="77"/>
              </a:defRPr>
            </a:lvl2pPr>
            <a:lvl3pPr marL="1828117" indent="0">
              <a:buNone/>
              <a:defRPr sz="2260" b="1" i="0">
                <a:solidFill>
                  <a:schemeClr val="bg1"/>
                </a:solidFill>
                <a:latin typeface="Overpass SemiBold" pitchFamily="2" charset="77"/>
              </a:defRPr>
            </a:lvl3pPr>
            <a:lvl4pPr marL="2742175" indent="0">
              <a:buNone/>
              <a:defRPr sz="2260" b="1" i="0">
                <a:solidFill>
                  <a:schemeClr val="bg1"/>
                </a:solidFill>
                <a:latin typeface="Overpass SemiBold" pitchFamily="2" charset="77"/>
              </a:defRPr>
            </a:lvl4pPr>
            <a:lvl5pPr marL="3656233" indent="0">
              <a:buNone/>
              <a:defRPr sz="2260" b="1" i="0">
                <a:solidFill>
                  <a:schemeClr val="bg1"/>
                </a:solidFill>
                <a:latin typeface="Overpass SemiBold" pitchFamily="2" charset="77"/>
              </a:defRPr>
            </a:lvl5pPr>
          </a:lstStyle>
          <a:p>
            <a:pPr lvl="0"/>
            <a:r>
              <a:rPr lang="en-GB" dirty="0"/>
              <a:t>School of …………  add your School/Department/Centre here</a:t>
            </a:r>
            <a:endParaRPr lang="en-US" dirty="0"/>
          </a:p>
        </p:txBody>
      </p:sp>
      <p:sp>
        <p:nvSpPr>
          <p:cNvPr id="14" name="Text Placeholder 15">
            <a:extLst>
              <a:ext uri="{FF2B5EF4-FFF2-40B4-BE49-F238E27FC236}">
                <a16:creationId xmlns:a16="http://schemas.microsoft.com/office/drawing/2014/main" id="{A05F3BB8-AA7B-46F7-612E-619F44391E25}"/>
              </a:ext>
            </a:extLst>
          </p:cNvPr>
          <p:cNvSpPr>
            <a:spLocks noGrp="1"/>
          </p:cNvSpPr>
          <p:nvPr>
            <p:ph type="body" sz="quarter" idx="18" hasCustomPrompt="1"/>
          </p:nvPr>
        </p:nvSpPr>
        <p:spPr>
          <a:xfrm>
            <a:off x="935715" y="2050678"/>
            <a:ext cx="15447281" cy="622394"/>
          </a:xfrm>
          <a:prstGeom prst="rect">
            <a:avLst/>
          </a:prstGeom>
        </p:spPr>
        <p:txBody>
          <a:bodyPr lIns="0" tIns="0" rIns="0" bIns="0"/>
          <a:lstStyle>
            <a:lvl1pPr marL="0" indent="0">
              <a:buNone/>
              <a:defRPr sz="1695" b="0" i="0">
                <a:solidFill>
                  <a:schemeClr val="bg1"/>
                </a:solidFill>
                <a:latin typeface="Overpass Medium" pitchFamily="2" charset="77"/>
              </a:defRPr>
            </a:lvl1pPr>
          </a:lstStyle>
          <a:p>
            <a:pPr lvl="0"/>
            <a:r>
              <a:rPr lang="en-GB" dirty="0"/>
              <a:t>Add authors here (</a:t>
            </a:r>
            <a:r>
              <a:rPr lang="en-GB" dirty="0" err="1"/>
              <a:t>J.Bloggs@kent.ac.uk</a:t>
            </a:r>
            <a:r>
              <a:rPr lang="en-GB" dirty="0"/>
              <a:t>)</a:t>
            </a:r>
            <a:endParaRPr lang="en-US" dirty="0"/>
          </a:p>
        </p:txBody>
      </p:sp>
      <p:sp>
        <p:nvSpPr>
          <p:cNvPr id="15" name="Text Placeholder 18">
            <a:extLst>
              <a:ext uri="{FF2B5EF4-FFF2-40B4-BE49-F238E27FC236}">
                <a16:creationId xmlns:a16="http://schemas.microsoft.com/office/drawing/2014/main" id="{0E3DEEAB-0300-E319-E2BA-2B70CB8CDBDA}"/>
              </a:ext>
            </a:extLst>
          </p:cNvPr>
          <p:cNvSpPr>
            <a:spLocks noGrp="1"/>
          </p:cNvSpPr>
          <p:nvPr>
            <p:ph type="body" sz="quarter" idx="19" hasCustomPrompt="1"/>
          </p:nvPr>
        </p:nvSpPr>
        <p:spPr>
          <a:xfrm>
            <a:off x="935715" y="1247813"/>
            <a:ext cx="15447282" cy="802865"/>
          </a:xfrm>
          <a:prstGeom prst="rect">
            <a:avLst/>
          </a:prstGeom>
        </p:spPr>
        <p:txBody>
          <a:bodyPr lIns="0" tIns="0" rIns="0" bIns="0"/>
          <a:lstStyle>
            <a:lvl1pPr marL="0" indent="0">
              <a:lnSpc>
                <a:spcPts val="4662"/>
              </a:lnSpc>
              <a:buNone/>
              <a:defRPr sz="4662" b="1" i="0" spc="-71" baseline="0">
                <a:solidFill>
                  <a:schemeClr val="bg1"/>
                </a:solidFill>
                <a:latin typeface="Overpass ExtraBold" pitchFamily="2" charset="77"/>
              </a:defRPr>
            </a:lvl1pPr>
          </a:lstStyle>
          <a:p>
            <a:pPr lvl="0"/>
            <a:r>
              <a:rPr lang="en-GB" dirty="0"/>
              <a:t>Basic poster template for you to adapt</a:t>
            </a:r>
            <a:endParaRPr lang="en-US" dirty="0"/>
          </a:p>
        </p:txBody>
      </p:sp>
    </p:spTree>
    <p:extLst>
      <p:ext uri="{BB962C8B-B14F-4D97-AF65-F5344CB8AC3E}">
        <p14:creationId xmlns:p14="http://schemas.microsoft.com/office/powerpoint/2010/main" val="4013129099"/>
      </p:ext>
    </p:extLst>
  </p:cSld>
  <p:clrMapOvr>
    <a:masterClrMapping/>
  </p:clrMapOvr>
  <p:extLst>
    <p:ext uri="{DCECCB84-F9BA-43D5-87BE-67443E8EF086}">
      <p15:sldGuideLst xmlns:p15="http://schemas.microsoft.com/office/powerpoint/2012/main">
        <p15:guide id="1" orient="horz" pos="476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58B2C501-4847-9011-DCCC-7F36BDAC98D9}"/>
              </a:ext>
            </a:extLst>
          </p:cNvPr>
          <p:cNvSpPr/>
          <p:nvPr userDrawn="1"/>
        </p:nvSpPr>
        <p:spPr>
          <a:xfrm>
            <a:off x="-16816" y="14097872"/>
            <a:ext cx="13786900" cy="1021478"/>
          </a:xfrm>
          <a:custGeom>
            <a:avLst/>
            <a:gdLst>
              <a:gd name="connsiteX0" fmla="*/ 16823 w 19519672"/>
              <a:gd name="connsiteY0" fmla="*/ 0 h 1445020"/>
              <a:gd name="connsiteX1" fmla="*/ 19519672 w 19519672"/>
              <a:gd name="connsiteY1" fmla="*/ 22860 h 1445020"/>
              <a:gd name="connsiteX2" fmla="*/ 18826036 w 19519672"/>
              <a:gd name="connsiteY2" fmla="*/ 1445020 h 1445020"/>
              <a:gd name="connsiteX3" fmla="*/ 0 w 19519672"/>
              <a:gd name="connsiteY3" fmla="*/ 1445020 h 1445020"/>
              <a:gd name="connsiteX4" fmla="*/ 16823 w 19519672"/>
              <a:gd name="connsiteY4" fmla="*/ 0 h 1445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19672" h="1445020">
                <a:moveTo>
                  <a:pt x="16823" y="0"/>
                </a:moveTo>
                <a:lnTo>
                  <a:pt x="19519672" y="22860"/>
                </a:lnTo>
                <a:lnTo>
                  <a:pt x="18826036" y="1445020"/>
                </a:lnTo>
                <a:lnTo>
                  <a:pt x="0" y="1445020"/>
                </a:lnTo>
                <a:lnTo>
                  <a:pt x="16823" y="0"/>
                </a:lnTo>
                <a:close/>
              </a:path>
            </a:pathLst>
          </a:custGeom>
          <a:solidFill>
            <a:schemeClr val="accent6"/>
          </a:solidFill>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545"/>
          </a:p>
        </p:txBody>
      </p:sp>
      <p:sp>
        <p:nvSpPr>
          <p:cNvPr id="18" name="Picture Placeholder 17"/>
          <p:cNvSpPr>
            <a:spLocks noGrp="1"/>
          </p:cNvSpPr>
          <p:nvPr>
            <p:ph type="pic" sz="quarter" idx="12"/>
          </p:nvPr>
        </p:nvSpPr>
        <p:spPr>
          <a:xfrm>
            <a:off x="918960" y="10171398"/>
            <a:ext cx="6117852" cy="3537575"/>
          </a:xfrm>
          <a:prstGeom prst="rect">
            <a:avLst/>
          </a:prstGeom>
        </p:spPr>
        <p:txBody>
          <a:bodyPr vert="horz"/>
          <a:lstStyle>
            <a:lvl1pPr marL="0" indent="0">
              <a:buFontTx/>
              <a:buNone/>
              <a:defRPr sz="3390">
                <a:latin typeface="Arial"/>
              </a:defRPr>
            </a:lvl1pPr>
          </a:lstStyle>
          <a:p>
            <a:endParaRPr lang="en-US" dirty="0"/>
          </a:p>
        </p:txBody>
      </p:sp>
      <p:sp>
        <p:nvSpPr>
          <p:cNvPr id="24" name="Table Placeholder 23"/>
          <p:cNvSpPr>
            <a:spLocks noGrp="1"/>
          </p:cNvSpPr>
          <p:nvPr>
            <p:ph type="tbl" sz="quarter" idx="14"/>
          </p:nvPr>
        </p:nvSpPr>
        <p:spPr>
          <a:xfrm>
            <a:off x="14308126" y="3291103"/>
            <a:ext cx="6156541" cy="3352334"/>
          </a:xfrm>
          <a:prstGeom prst="rect">
            <a:avLst/>
          </a:prstGeom>
        </p:spPr>
        <p:txBody>
          <a:bodyPr vert="horz"/>
          <a:lstStyle>
            <a:lvl1pPr marL="0" indent="0">
              <a:buFontTx/>
              <a:buNone/>
              <a:defRPr sz="3390" baseline="0">
                <a:latin typeface="Arial"/>
              </a:defRPr>
            </a:lvl1pPr>
          </a:lstStyle>
          <a:p>
            <a:endParaRPr lang="en-US" dirty="0"/>
          </a:p>
        </p:txBody>
      </p:sp>
      <p:sp>
        <p:nvSpPr>
          <p:cNvPr id="26" name="Chart Placeholder 25"/>
          <p:cNvSpPr>
            <a:spLocks noGrp="1"/>
          </p:cNvSpPr>
          <p:nvPr>
            <p:ph type="chart" sz="quarter" idx="15"/>
          </p:nvPr>
        </p:nvSpPr>
        <p:spPr>
          <a:xfrm>
            <a:off x="7672383" y="10161947"/>
            <a:ext cx="6117851" cy="3537575"/>
          </a:xfrm>
          <a:prstGeom prst="rect">
            <a:avLst/>
          </a:prstGeom>
        </p:spPr>
        <p:txBody>
          <a:bodyPr vert="horz"/>
          <a:lstStyle>
            <a:lvl1pPr marL="0" indent="0">
              <a:buFontTx/>
              <a:buNone/>
              <a:defRPr sz="3390">
                <a:latin typeface="Arial"/>
              </a:defRPr>
            </a:lvl1pPr>
          </a:lstStyle>
          <a:p>
            <a:endParaRPr lang="en-US" dirty="0"/>
          </a:p>
        </p:txBody>
      </p:sp>
      <p:sp>
        <p:nvSpPr>
          <p:cNvPr id="2" name="TextBox 1">
            <a:extLst>
              <a:ext uri="{FF2B5EF4-FFF2-40B4-BE49-F238E27FC236}">
                <a16:creationId xmlns:a16="http://schemas.microsoft.com/office/drawing/2014/main" id="{DE171376-1EE9-739D-910E-039F61AC2D49}"/>
              </a:ext>
            </a:extLst>
          </p:cNvPr>
          <p:cNvSpPr txBox="1"/>
          <p:nvPr userDrawn="1"/>
        </p:nvSpPr>
        <p:spPr>
          <a:xfrm>
            <a:off x="-16815" y="0"/>
            <a:ext cx="21383625" cy="2622170"/>
          </a:xfrm>
          <a:prstGeom prst="rect">
            <a:avLst/>
          </a:prstGeom>
          <a:solidFill>
            <a:srgbClr val="101921"/>
          </a:solidFill>
        </p:spPr>
        <p:txBody>
          <a:bodyPr wrap="square" rtlCol="0">
            <a:noAutofit/>
          </a:bodyPr>
          <a:lstStyle/>
          <a:p>
            <a:endParaRPr lang="en-US" sz="2545" dirty="0"/>
          </a:p>
        </p:txBody>
      </p:sp>
      <p:sp>
        <p:nvSpPr>
          <p:cNvPr id="4" name="Freeform 3">
            <a:extLst>
              <a:ext uri="{FF2B5EF4-FFF2-40B4-BE49-F238E27FC236}">
                <a16:creationId xmlns:a16="http://schemas.microsoft.com/office/drawing/2014/main" id="{CF7D1C7F-8AE6-8983-2EFC-04906DC43F2B}"/>
              </a:ext>
            </a:extLst>
          </p:cNvPr>
          <p:cNvSpPr/>
          <p:nvPr userDrawn="1"/>
        </p:nvSpPr>
        <p:spPr>
          <a:xfrm rot="1560000">
            <a:off x="17728129" y="-500385"/>
            <a:ext cx="4577626" cy="3090760"/>
          </a:xfrm>
          <a:custGeom>
            <a:avLst/>
            <a:gdLst>
              <a:gd name="connsiteX0" fmla="*/ 0 w 6481062"/>
              <a:gd name="connsiteY0" fmla="*/ 2121919 h 4372303"/>
              <a:gd name="connsiteX1" fmla="*/ 4350579 w 6481062"/>
              <a:gd name="connsiteY1" fmla="*/ 0 h 4372303"/>
              <a:gd name="connsiteX2" fmla="*/ 6481062 w 6481062"/>
              <a:gd name="connsiteY2" fmla="*/ 4368139 h 4372303"/>
              <a:gd name="connsiteX3" fmla="*/ 6472524 w 6481062"/>
              <a:gd name="connsiteY3" fmla="*/ 4372303 h 4372303"/>
              <a:gd name="connsiteX4" fmla="*/ 1097586 w 6481062"/>
              <a:gd name="connsiteY4" fmla="*/ 4372303 h 4372303"/>
              <a:gd name="connsiteX5" fmla="*/ 0 w 6481062"/>
              <a:gd name="connsiteY5" fmla="*/ 2121919 h 437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1062" h="4372303">
                <a:moveTo>
                  <a:pt x="0" y="2121919"/>
                </a:moveTo>
                <a:lnTo>
                  <a:pt x="4350579" y="0"/>
                </a:lnTo>
                <a:lnTo>
                  <a:pt x="6481062" y="4368139"/>
                </a:lnTo>
                <a:lnTo>
                  <a:pt x="6472524" y="4372303"/>
                </a:lnTo>
                <a:lnTo>
                  <a:pt x="1097586" y="4372303"/>
                </a:lnTo>
                <a:lnTo>
                  <a:pt x="0" y="2121919"/>
                </a:lnTo>
                <a:close/>
              </a:path>
            </a:pathLst>
          </a:cu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545"/>
          </a:p>
        </p:txBody>
      </p:sp>
      <p:pic>
        <p:nvPicPr>
          <p:cNvPr id="5" name="Picture 4">
            <a:extLst>
              <a:ext uri="{FF2B5EF4-FFF2-40B4-BE49-F238E27FC236}">
                <a16:creationId xmlns:a16="http://schemas.microsoft.com/office/drawing/2014/main" id="{8951152C-5FF7-55AE-9CB6-E7DF48A79ED4}"/>
              </a:ext>
            </a:extLst>
          </p:cNvPr>
          <p:cNvPicPr>
            <a:picLocks noChangeAspect="1"/>
          </p:cNvPicPr>
          <p:nvPr userDrawn="1"/>
        </p:nvPicPr>
        <p:blipFill>
          <a:blip r:embed="rId2"/>
          <a:srcRect/>
          <a:stretch/>
        </p:blipFill>
        <p:spPr>
          <a:xfrm>
            <a:off x="18911382" y="767742"/>
            <a:ext cx="1648117" cy="930334"/>
          </a:xfrm>
          <a:prstGeom prst="rect">
            <a:avLst/>
          </a:prstGeom>
        </p:spPr>
      </p:pic>
      <p:sp>
        <p:nvSpPr>
          <p:cNvPr id="7" name="Text Placeholder 21">
            <a:extLst>
              <a:ext uri="{FF2B5EF4-FFF2-40B4-BE49-F238E27FC236}">
                <a16:creationId xmlns:a16="http://schemas.microsoft.com/office/drawing/2014/main" id="{165A35E2-24D8-F244-BFCB-E53483B142FA}"/>
              </a:ext>
            </a:extLst>
          </p:cNvPr>
          <p:cNvSpPr>
            <a:spLocks noGrp="1"/>
          </p:cNvSpPr>
          <p:nvPr>
            <p:ph type="body" sz="quarter" idx="20" hasCustomPrompt="1"/>
          </p:nvPr>
        </p:nvSpPr>
        <p:spPr>
          <a:xfrm>
            <a:off x="921284" y="14327003"/>
            <a:ext cx="4023368" cy="367670"/>
          </a:xfrm>
          <a:prstGeom prst="rect">
            <a:avLst/>
          </a:prstGeom>
        </p:spPr>
        <p:txBody>
          <a:bodyPr lIns="0" tIns="0" rIns="0" bIns="0"/>
          <a:lstStyle>
            <a:lvl1pPr marL="0" indent="0">
              <a:buNone/>
              <a:defRPr sz="2543" b="1" i="0" spc="-35" baseline="0">
                <a:solidFill>
                  <a:schemeClr val="tx1"/>
                </a:solidFill>
                <a:latin typeface="Overpass" pitchFamily="2" charset="77"/>
              </a:defRPr>
            </a:lvl1pPr>
            <a:lvl2pPr marL="914058" indent="0">
              <a:buNone/>
              <a:defRPr sz="2543" b="1" i="0" spc="-35" baseline="0">
                <a:latin typeface="Overpass" pitchFamily="2" charset="77"/>
              </a:defRPr>
            </a:lvl2pPr>
            <a:lvl3pPr marL="1828117" indent="0">
              <a:buNone/>
              <a:defRPr sz="2543" b="1" i="0" spc="-35" baseline="0">
                <a:latin typeface="Overpass" pitchFamily="2" charset="77"/>
              </a:defRPr>
            </a:lvl3pPr>
            <a:lvl4pPr marL="2742175" indent="0">
              <a:buNone/>
              <a:defRPr sz="2543" b="1" i="0" spc="-35" baseline="0">
                <a:latin typeface="Overpass" pitchFamily="2" charset="77"/>
              </a:defRPr>
            </a:lvl4pPr>
            <a:lvl5pPr marL="3656233" indent="0">
              <a:buNone/>
              <a:defRPr sz="2543" b="1" i="0" spc="-35" baseline="0">
                <a:latin typeface="Overpass" pitchFamily="2" charset="77"/>
              </a:defRPr>
            </a:lvl5pPr>
          </a:lstStyle>
          <a:p>
            <a:pPr lvl="0"/>
            <a:r>
              <a:rPr lang="en-GB" dirty="0" err="1"/>
              <a:t>kent.ac.uk</a:t>
            </a:r>
            <a:r>
              <a:rPr lang="en-GB" dirty="0"/>
              <a:t>/</a:t>
            </a:r>
          </a:p>
        </p:txBody>
      </p:sp>
      <p:sp>
        <p:nvSpPr>
          <p:cNvPr id="8" name="Text Placeholder 15">
            <a:extLst>
              <a:ext uri="{FF2B5EF4-FFF2-40B4-BE49-F238E27FC236}">
                <a16:creationId xmlns:a16="http://schemas.microsoft.com/office/drawing/2014/main" id="{AF1502D7-7DC7-2F65-DA87-E28DCF5B0BA8}"/>
              </a:ext>
            </a:extLst>
          </p:cNvPr>
          <p:cNvSpPr>
            <a:spLocks noGrp="1"/>
          </p:cNvSpPr>
          <p:nvPr>
            <p:ph type="body" sz="quarter" idx="21" hasCustomPrompt="1"/>
          </p:nvPr>
        </p:nvSpPr>
        <p:spPr>
          <a:xfrm>
            <a:off x="6419588" y="14510837"/>
            <a:ext cx="6611777" cy="480547"/>
          </a:xfrm>
          <a:prstGeom prst="rect">
            <a:avLst/>
          </a:prstGeom>
        </p:spPr>
        <p:txBody>
          <a:bodyPr lIns="0" tIns="0" rIns="0" bIns="0"/>
          <a:lstStyle>
            <a:lvl1pPr marL="0" indent="0" algn="r">
              <a:buNone/>
              <a:defRPr sz="1413" b="0" i="0">
                <a:solidFill>
                  <a:schemeClr val="tx1"/>
                </a:solidFill>
                <a:latin typeface="Overpass Medium" pitchFamily="2" charset="77"/>
              </a:defRPr>
            </a:lvl1pPr>
          </a:lstStyle>
          <a:p>
            <a:pPr lvl="0"/>
            <a:r>
              <a:rPr lang="en-GB" dirty="0"/>
              <a:t>School of ?????????, University of Kent, Canterbury, Kent CT2 ???</a:t>
            </a:r>
            <a:endParaRPr lang="en-US" dirty="0"/>
          </a:p>
        </p:txBody>
      </p:sp>
      <p:sp>
        <p:nvSpPr>
          <p:cNvPr id="13" name="Text Placeholder 11">
            <a:extLst>
              <a:ext uri="{FF2B5EF4-FFF2-40B4-BE49-F238E27FC236}">
                <a16:creationId xmlns:a16="http://schemas.microsoft.com/office/drawing/2014/main" id="{F7FF375C-CEEB-11A9-4022-D57A4F9981D5}"/>
              </a:ext>
            </a:extLst>
          </p:cNvPr>
          <p:cNvSpPr>
            <a:spLocks noGrp="1"/>
          </p:cNvSpPr>
          <p:nvPr>
            <p:ph type="body" sz="quarter" idx="17" hasCustomPrompt="1"/>
          </p:nvPr>
        </p:nvSpPr>
        <p:spPr>
          <a:xfrm>
            <a:off x="935715" y="586086"/>
            <a:ext cx="15447281" cy="647605"/>
          </a:xfrm>
          <a:prstGeom prst="rect">
            <a:avLst/>
          </a:prstGeom>
        </p:spPr>
        <p:txBody>
          <a:bodyPr lIns="0" tIns="0" rIns="0" bIns="0"/>
          <a:lstStyle>
            <a:lvl1pPr marL="0" indent="0">
              <a:buNone/>
              <a:defRPr sz="2260" b="1" i="0">
                <a:solidFill>
                  <a:schemeClr val="bg1"/>
                </a:solidFill>
                <a:latin typeface="Overpass SemiBold" pitchFamily="2" charset="77"/>
              </a:defRPr>
            </a:lvl1pPr>
            <a:lvl2pPr marL="914058" indent="0">
              <a:buNone/>
              <a:defRPr sz="2260" b="1" i="0">
                <a:solidFill>
                  <a:schemeClr val="bg1"/>
                </a:solidFill>
                <a:latin typeface="Overpass SemiBold" pitchFamily="2" charset="77"/>
              </a:defRPr>
            </a:lvl2pPr>
            <a:lvl3pPr marL="1828117" indent="0">
              <a:buNone/>
              <a:defRPr sz="2260" b="1" i="0">
                <a:solidFill>
                  <a:schemeClr val="bg1"/>
                </a:solidFill>
                <a:latin typeface="Overpass SemiBold" pitchFamily="2" charset="77"/>
              </a:defRPr>
            </a:lvl3pPr>
            <a:lvl4pPr marL="2742175" indent="0">
              <a:buNone/>
              <a:defRPr sz="2260" b="1" i="0">
                <a:solidFill>
                  <a:schemeClr val="bg1"/>
                </a:solidFill>
                <a:latin typeface="Overpass SemiBold" pitchFamily="2" charset="77"/>
              </a:defRPr>
            </a:lvl4pPr>
            <a:lvl5pPr marL="3656233" indent="0">
              <a:buNone/>
              <a:defRPr sz="2260" b="1" i="0">
                <a:solidFill>
                  <a:schemeClr val="bg1"/>
                </a:solidFill>
                <a:latin typeface="Overpass SemiBold" pitchFamily="2" charset="77"/>
              </a:defRPr>
            </a:lvl5pPr>
          </a:lstStyle>
          <a:p>
            <a:pPr lvl="0"/>
            <a:r>
              <a:rPr lang="en-GB" dirty="0"/>
              <a:t>School of …………  add your School/Department/Centre here</a:t>
            </a:r>
            <a:endParaRPr lang="en-US" dirty="0"/>
          </a:p>
        </p:txBody>
      </p:sp>
      <p:sp>
        <p:nvSpPr>
          <p:cNvPr id="14" name="Text Placeholder 15">
            <a:extLst>
              <a:ext uri="{FF2B5EF4-FFF2-40B4-BE49-F238E27FC236}">
                <a16:creationId xmlns:a16="http://schemas.microsoft.com/office/drawing/2014/main" id="{A05F3BB8-AA7B-46F7-612E-619F44391E25}"/>
              </a:ext>
            </a:extLst>
          </p:cNvPr>
          <p:cNvSpPr>
            <a:spLocks noGrp="1"/>
          </p:cNvSpPr>
          <p:nvPr>
            <p:ph type="body" sz="quarter" idx="18" hasCustomPrompt="1"/>
          </p:nvPr>
        </p:nvSpPr>
        <p:spPr>
          <a:xfrm>
            <a:off x="935715" y="2050678"/>
            <a:ext cx="15447281" cy="622394"/>
          </a:xfrm>
          <a:prstGeom prst="rect">
            <a:avLst/>
          </a:prstGeom>
        </p:spPr>
        <p:txBody>
          <a:bodyPr lIns="0" tIns="0" rIns="0" bIns="0"/>
          <a:lstStyle>
            <a:lvl1pPr marL="0" indent="0">
              <a:buNone/>
              <a:defRPr sz="1695" b="0" i="0">
                <a:solidFill>
                  <a:schemeClr val="bg1"/>
                </a:solidFill>
                <a:latin typeface="Overpass Medium" pitchFamily="2" charset="77"/>
              </a:defRPr>
            </a:lvl1pPr>
          </a:lstStyle>
          <a:p>
            <a:pPr lvl="0"/>
            <a:r>
              <a:rPr lang="en-GB" dirty="0"/>
              <a:t>Add authors here (</a:t>
            </a:r>
            <a:r>
              <a:rPr lang="en-GB" dirty="0" err="1"/>
              <a:t>J.Bloggs@kent.ac.uk</a:t>
            </a:r>
            <a:r>
              <a:rPr lang="en-GB" dirty="0"/>
              <a:t>)</a:t>
            </a:r>
            <a:endParaRPr lang="en-US" dirty="0"/>
          </a:p>
        </p:txBody>
      </p:sp>
      <p:sp>
        <p:nvSpPr>
          <p:cNvPr id="15" name="Text Placeholder 18">
            <a:extLst>
              <a:ext uri="{FF2B5EF4-FFF2-40B4-BE49-F238E27FC236}">
                <a16:creationId xmlns:a16="http://schemas.microsoft.com/office/drawing/2014/main" id="{0E3DEEAB-0300-E319-E2BA-2B70CB8CDBDA}"/>
              </a:ext>
            </a:extLst>
          </p:cNvPr>
          <p:cNvSpPr>
            <a:spLocks noGrp="1"/>
          </p:cNvSpPr>
          <p:nvPr>
            <p:ph type="body" sz="quarter" idx="19" hasCustomPrompt="1"/>
          </p:nvPr>
        </p:nvSpPr>
        <p:spPr>
          <a:xfrm>
            <a:off x="935715" y="1247813"/>
            <a:ext cx="15447282" cy="802865"/>
          </a:xfrm>
          <a:prstGeom prst="rect">
            <a:avLst/>
          </a:prstGeom>
        </p:spPr>
        <p:txBody>
          <a:bodyPr lIns="0" tIns="0" rIns="0" bIns="0"/>
          <a:lstStyle>
            <a:lvl1pPr marL="0" indent="0">
              <a:lnSpc>
                <a:spcPts val="4662"/>
              </a:lnSpc>
              <a:buNone/>
              <a:defRPr sz="4662" b="1" i="0" spc="-71" baseline="0">
                <a:solidFill>
                  <a:schemeClr val="bg1"/>
                </a:solidFill>
                <a:latin typeface="Overpass ExtraBold" pitchFamily="2" charset="77"/>
              </a:defRPr>
            </a:lvl1pPr>
          </a:lstStyle>
          <a:p>
            <a:pPr lvl="0"/>
            <a:r>
              <a:rPr lang="en-GB" dirty="0"/>
              <a:t>Basic poster template for you to adapt</a:t>
            </a:r>
            <a:endParaRPr lang="en-US" dirty="0"/>
          </a:p>
        </p:txBody>
      </p:sp>
    </p:spTree>
    <p:extLst>
      <p:ext uri="{BB962C8B-B14F-4D97-AF65-F5344CB8AC3E}">
        <p14:creationId xmlns:p14="http://schemas.microsoft.com/office/powerpoint/2010/main" val="2133349677"/>
      </p:ext>
    </p:extLst>
  </p:cSld>
  <p:clrMapOvr>
    <a:masterClrMapping/>
  </p:clrMapOvr>
  <p:extLst>
    <p:ext uri="{DCECCB84-F9BA-43D5-87BE-67443E8EF086}">
      <p15:sldGuideLst xmlns:p15="http://schemas.microsoft.com/office/powerpoint/2012/main">
        <p15:guide id="1" orient="horz" pos="476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a:spLocks noGrp="1" noChangeArrowheads="1"/>
          </p:cNvSpPr>
          <p:nvPr/>
        </p:nvSpPr>
        <p:spPr bwMode="auto">
          <a:xfrm>
            <a:off x="9984709" y="7344172"/>
            <a:ext cx="2274380" cy="1420363"/>
          </a:xfrm>
          <a:prstGeom prst="rect">
            <a:avLst/>
          </a:prstGeom>
          <a:noFill/>
          <a:ln w="9525">
            <a:noFill/>
            <a:miter lim="800000"/>
            <a:headEnd/>
            <a:tailEnd/>
          </a:ln>
          <a:effectLst/>
        </p:spPr>
        <p:txBody>
          <a:bodyPr vert="horz" wrap="square" lIns="73672" tIns="36836" rIns="73672" bIns="36836" numCol="1" anchor="t" anchorCtr="0" compatLnSpc="1">
            <a:prstTxWarp prst="textNoShape">
              <a:avLst/>
            </a:prstTxWarp>
          </a:bodyPr>
          <a:lstStyle>
            <a:lvl1pPr marL="390525" indent="-390525" algn="l" defTabSz="1042988" rtl="0" fontAlgn="base">
              <a:spcBef>
                <a:spcPct val="20000"/>
              </a:spcBef>
              <a:spcAft>
                <a:spcPct val="0"/>
              </a:spcAft>
              <a:buChar char="•"/>
              <a:defRPr sz="3700">
                <a:solidFill>
                  <a:schemeClr val="tx1"/>
                </a:solidFill>
                <a:latin typeface="+mn-lt"/>
                <a:ea typeface="+mn-ea"/>
                <a:cs typeface="+mn-cs"/>
              </a:defRPr>
            </a:lvl1pPr>
            <a:lvl2pPr marL="847725" indent="-325438" algn="l" defTabSz="1042988" rtl="0" fontAlgn="base">
              <a:spcBef>
                <a:spcPct val="20000"/>
              </a:spcBef>
              <a:spcAft>
                <a:spcPct val="0"/>
              </a:spcAft>
              <a:buChar char="–"/>
              <a:defRPr sz="3200">
                <a:solidFill>
                  <a:schemeClr val="tx1"/>
                </a:solidFill>
                <a:latin typeface="+mn-lt"/>
              </a:defRPr>
            </a:lvl2pPr>
            <a:lvl3pPr marL="1303338" indent="-260350" algn="l" defTabSz="1042988" rtl="0" fontAlgn="base">
              <a:spcBef>
                <a:spcPct val="20000"/>
              </a:spcBef>
              <a:spcAft>
                <a:spcPct val="0"/>
              </a:spcAft>
              <a:buChar char="•"/>
              <a:defRPr sz="2700">
                <a:solidFill>
                  <a:schemeClr val="tx1"/>
                </a:solidFill>
                <a:latin typeface="+mn-lt"/>
              </a:defRPr>
            </a:lvl3pPr>
            <a:lvl4pPr marL="1825625" indent="-260350" algn="l" defTabSz="1042988" rtl="0" fontAlgn="base">
              <a:spcBef>
                <a:spcPct val="20000"/>
              </a:spcBef>
              <a:spcAft>
                <a:spcPct val="0"/>
              </a:spcAft>
              <a:buChar char="–"/>
              <a:defRPr sz="2300">
                <a:solidFill>
                  <a:schemeClr val="tx1"/>
                </a:solidFill>
                <a:latin typeface="+mn-lt"/>
              </a:defRPr>
            </a:lvl4pPr>
            <a:lvl5pPr marL="2346325" indent="-260350" algn="l" defTabSz="1042988" rtl="0" fontAlgn="base">
              <a:spcBef>
                <a:spcPct val="20000"/>
              </a:spcBef>
              <a:spcAft>
                <a:spcPct val="0"/>
              </a:spcAft>
              <a:buChar char="»"/>
              <a:defRPr sz="2300">
                <a:solidFill>
                  <a:schemeClr val="tx1"/>
                </a:solidFill>
                <a:latin typeface="+mn-lt"/>
              </a:defRPr>
            </a:lvl5pPr>
            <a:lvl6pPr marL="2803525" indent="-260350" algn="l" defTabSz="1042988" rtl="0" fontAlgn="base">
              <a:spcBef>
                <a:spcPct val="20000"/>
              </a:spcBef>
              <a:spcAft>
                <a:spcPct val="0"/>
              </a:spcAft>
              <a:buChar char="»"/>
              <a:defRPr sz="2300">
                <a:solidFill>
                  <a:schemeClr val="tx1"/>
                </a:solidFill>
                <a:latin typeface="+mn-lt"/>
              </a:defRPr>
            </a:lvl6pPr>
            <a:lvl7pPr marL="3260725" indent="-260350" algn="l" defTabSz="1042988" rtl="0" fontAlgn="base">
              <a:spcBef>
                <a:spcPct val="20000"/>
              </a:spcBef>
              <a:spcAft>
                <a:spcPct val="0"/>
              </a:spcAft>
              <a:buChar char="»"/>
              <a:defRPr sz="2300">
                <a:solidFill>
                  <a:schemeClr val="tx1"/>
                </a:solidFill>
                <a:latin typeface="+mn-lt"/>
              </a:defRPr>
            </a:lvl7pPr>
            <a:lvl8pPr marL="3717925" indent="-260350" algn="l" defTabSz="1042988" rtl="0" fontAlgn="base">
              <a:spcBef>
                <a:spcPct val="20000"/>
              </a:spcBef>
              <a:spcAft>
                <a:spcPct val="0"/>
              </a:spcAft>
              <a:buChar char="»"/>
              <a:defRPr sz="2300">
                <a:solidFill>
                  <a:schemeClr val="tx1"/>
                </a:solidFill>
                <a:latin typeface="+mn-lt"/>
              </a:defRPr>
            </a:lvl8pPr>
            <a:lvl9pPr marL="4175125" indent="-260350" algn="l" defTabSz="1042988" rtl="0" fontAlgn="base">
              <a:spcBef>
                <a:spcPct val="20000"/>
              </a:spcBef>
              <a:spcAft>
                <a:spcPct val="0"/>
              </a:spcAft>
              <a:buChar char="»"/>
              <a:defRPr sz="2300">
                <a:solidFill>
                  <a:schemeClr val="tx1"/>
                </a:solidFill>
                <a:latin typeface="+mn-lt"/>
              </a:defRPr>
            </a:lvl9pPr>
          </a:lstStyle>
          <a:p>
            <a:endParaRPr lang="en-US" sz="706" dirty="0"/>
          </a:p>
        </p:txBody>
      </p:sp>
    </p:spTree>
    <p:extLst>
      <p:ext uri="{BB962C8B-B14F-4D97-AF65-F5344CB8AC3E}">
        <p14:creationId xmlns:p14="http://schemas.microsoft.com/office/powerpoint/2010/main" val="38335581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ctr" defTabSz="914058" rtl="0" eaLnBrk="1" latinLnBrk="0" hangingPunct="1">
        <a:spcBef>
          <a:spcPct val="0"/>
        </a:spcBef>
        <a:buNone/>
        <a:defRPr sz="8829" kern="1200">
          <a:solidFill>
            <a:schemeClr val="tx1"/>
          </a:solidFill>
          <a:latin typeface="+mj-lt"/>
          <a:ea typeface="+mj-ea"/>
          <a:cs typeface="+mj-cs"/>
        </a:defRPr>
      </a:lvl1pPr>
    </p:titleStyle>
    <p:bodyStyle>
      <a:lvl1pPr marL="685544" indent="-685544" algn="l" defTabSz="914058" rtl="0" eaLnBrk="1" latinLnBrk="0" hangingPunct="1">
        <a:spcBef>
          <a:spcPct val="20000"/>
        </a:spcBef>
        <a:buFont typeface="Arial"/>
        <a:buChar char="•"/>
        <a:defRPr sz="6427" kern="1200">
          <a:solidFill>
            <a:schemeClr val="tx1"/>
          </a:solidFill>
          <a:latin typeface="+mn-lt"/>
          <a:ea typeface="+mn-ea"/>
          <a:cs typeface="+mn-cs"/>
        </a:defRPr>
      </a:lvl1pPr>
      <a:lvl2pPr marL="1485345" indent="-571287" algn="l" defTabSz="914058" rtl="0" eaLnBrk="1" latinLnBrk="0" hangingPunct="1">
        <a:spcBef>
          <a:spcPct val="20000"/>
        </a:spcBef>
        <a:buFont typeface="Arial"/>
        <a:buChar char="–"/>
        <a:defRPr sz="5580" kern="1200">
          <a:solidFill>
            <a:schemeClr val="tx1"/>
          </a:solidFill>
          <a:latin typeface="+mn-lt"/>
          <a:ea typeface="+mn-ea"/>
          <a:cs typeface="+mn-cs"/>
        </a:defRPr>
      </a:lvl2pPr>
      <a:lvl3pPr marL="2285146" indent="-457029" algn="l" defTabSz="914058" rtl="0" eaLnBrk="1" latinLnBrk="0" hangingPunct="1">
        <a:spcBef>
          <a:spcPct val="20000"/>
        </a:spcBef>
        <a:buFont typeface="Arial"/>
        <a:buChar char="•"/>
        <a:defRPr sz="4803" kern="1200">
          <a:solidFill>
            <a:schemeClr val="tx1"/>
          </a:solidFill>
          <a:latin typeface="+mn-lt"/>
          <a:ea typeface="+mn-ea"/>
          <a:cs typeface="+mn-cs"/>
        </a:defRPr>
      </a:lvl3pPr>
      <a:lvl4pPr marL="3199204" indent="-457029" algn="l" defTabSz="914058" rtl="0" eaLnBrk="1" latinLnBrk="0" hangingPunct="1">
        <a:spcBef>
          <a:spcPct val="20000"/>
        </a:spcBef>
        <a:buFont typeface="Arial"/>
        <a:buChar char="–"/>
        <a:defRPr sz="4026" kern="1200">
          <a:solidFill>
            <a:schemeClr val="tx1"/>
          </a:solidFill>
          <a:latin typeface="+mn-lt"/>
          <a:ea typeface="+mn-ea"/>
          <a:cs typeface="+mn-cs"/>
        </a:defRPr>
      </a:lvl4pPr>
      <a:lvl5pPr marL="4113262" indent="-457029" algn="l" defTabSz="914058" rtl="0" eaLnBrk="1" latinLnBrk="0" hangingPunct="1">
        <a:spcBef>
          <a:spcPct val="20000"/>
        </a:spcBef>
        <a:buFont typeface="Arial"/>
        <a:buChar char="»"/>
        <a:defRPr sz="4026" kern="1200">
          <a:solidFill>
            <a:schemeClr val="tx1"/>
          </a:solidFill>
          <a:latin typeface="+mn-lt"/>
          <a:ea typeface="+mn-ea"/>
          <a:cs typeface="+mn-cs"/>
        </a:defRPr>
      </a:lvl5pPr>
      <a:lvl6pPr marL="5027321" indent="-457029" algn="l" defTabSz="914058" rtl="0" eaLnBrk="1" latinLnBrk="0" hangingPunct="1">
        <a:spcBef>
          <a:spcPct val="20000"/>
        </a:spcBef>
        <a:buFont typeface="Arial"/>
        <a:buChar char="•"/>
        <a:defRPr sz="4026" kern="1200">
          <a:solidFill>
            <a:schemeClr val="tx1"/>
          </a:solidFill>
          <a:latin typeface="+mn-lt"/>
          <a:ea typeface="+mn-ea"/>
          <a:cs typeface="+mn-cs"/>
        </a:defRPr>
      </a:lvl6pPr>
      <a:lvl7pPr marL="5941379" indent="-457029" algn="l" defTabSz="914058" rtl="0" eaLnBrk="1" latinLnBrk="0" hangingPunct="1">
        <a:spcBef>
          <a:spcPct val="20000"/>
        </a:spcBef>
        <a:buFont typeface="Arial"/>
        <a:buChar char="•"/>
        <a:defRPr sz="4026" kern="1200">
          <a:solidFill>
            <a:schemeClr val="tx1"/>
          </a:solidFill>
          <a:latin typeface="+mn-lt"/>
          <a:ea typeface="+mn-ea"/>
          <a:cs typeface="+mn-cs"/>
        </a:defRPr>
      </a:lvl7pPr>
      <a:lvl8pPr marL="6855438" indent="-457029" algn="l" defTabSz="914058" rtl="0" eaLnBrk="1" latinLnBrk="0" hangingPunct="1">
        <a:spcBef>
          <a:spcPct val="20000"/>
        </a:spcBef>
        <a:buFont typeface="Arial"/>
        <a:buChar char="•"/>
        <a:defRPr sz="4026" kern="1200">
          <a:solidFill>
            <a:schemeClr val="tx1"/>
          </a:solidFill>
          <a:latin typeface="+mn-lt"/>
          <a:ea typeface="+mn-ea"/>
          <a:cs typeface="+mn-cs"/>
        </a:defRPr>
      </a:lvl8pPr>
      <a:lvl9pPr marL="7769496" indent="-457029" algn="l" defTabSz="914058" rtl="0" eaLnBrk="1" latinLnBrk="0" hangingPunct="1">
        <a:spcBef>
          <a:spcPct val="20000"/>
        </a:spcBef>
        <a:buFont typeface="Arial"/>
        <a:buChar char="•"/>
        <a:defRPr sz="4026" kern="1200">
          <a:solidFill>
            <a:schemeClr val="tx1"/>
          </a:solidFill>
          <a:latin typeface="+mn-lt"/>
          <a:ea typeface="+mn-ea"/>
          <a:cs typeface="+mn-cs"/>
        </a:defRPr>
      </a:lvl9pPr>
    </p:bodyStyle>
    <p:otherStyle>
      <a:defPPr>
        <a:defRPr lang="en-US"/>
      </a:defPPr>
      <a:lvl1pPr marL="0" algn="l" defTabSz="914058" rtl="0" eaLnBrk="1" latinLnBrk="0" hangingPunct="1">
        <a:defRPr sz="3602" kern="1200">
          <a:solidFill>
            <a:schemeClr val="tx1"/>
          </a:solidFill>
          <a:latin typeface="+mn-lt"/>
          <a:ea typeface="+mn-ea"/>
          <a:cs typeface="+mn-cs"/>
        </a:defRPr>
      </a:lvl1pPr>
      <a:lvl2pPr marL="914058" algn="l" defTabSz="914058" rtl="0" eaLnBrk="1" latinLnBrk="0" hangingPunct="1">
        <a:defRPr sz="3602" kern="1200">
          <a:solidFill>
            <a:schemeClr val="tx1"/>
          </a:solidFill>
          <a:latin typeface="+mn-lt"/>
          <a:ea typeface="+mn-ea"/>
          <a:cs typeface="+mn-cs"/>
        </a:defRPr>
      </a:lvl2pPr>
      <a:lvl3pPr marL="1828117" algn="l" defTabSz="914058" rtl="0" eaLnBrk="1" latinLnBrk="0" hangingPunct="1">
        <a:defRPr sz="3602" kern="1200">
          <a:solidFill>
            <a:schemeClr val="tx1"/>
          </a:solidFill>
          <a:latin typeface="+mn-lt"/>
          <a:ea typeface="+mn-ea"/>
          <a:cs typeface="+mn-cs"/>
        </a:defRPr>
      </a:lvl3pPr>
      <a:lvl4pPr marL="2742175" algn="l" defTabSz="914058" rtl="0" eaLnBrk="1" latinLnBrk="0" hangingPunct="1">
        <a:defRPr sz="3602" kern="1200">
          <a:solidFill>
            <a:schemeClr val="tx1"/>
          </a:solidFill>
          <a:latin typeface="+mn-lt"/>
          <a:ea typeface="+mn-ea"/>
          <a:cs typeface="+mn-cs"/>
        </a:defRPr>
      </a:lvl4pPr>
      <a:lvl5pPr marL="3656233" algn="l" defTabSz="914058" rtl="0" eaLnBrk="1" latinLnBrk="0" hangingPunct="1">
        <a:defRPr sz="3602" kern="1200">
          <a:solidFill>
            <a:schemeClr val="tx1"/>
          </a:solidFill>
          <a:latin typeface="+mn-lt"/>
          <a:ea typeface="+mn-ea"/>
          <a:cs typeface="+mn-cs"/>
        </a:defRPr>
      </a:lvl5pPr>
      <a:lvl6pPr marL="4570292" algn="l" defTabSz="914058" rtl="0" eaLnBrk="1" latinLnBrk="0" hangingPunct="1">
        <a:defRPr sz="3602" kern="1200">
          <a:solidFill>
            <a:schemeClr val="tx1"/>
          </a:solidFill>
          <a:latin typeface="+mn-lt"/>
          <a:ea typeface="+mn-ea"/>
          <a:cs typeface="+mn-cs"/>
        </a:defRPr>
      </a:lvl6pPr>
      <a:lvl7pPr marL="5484350" algn="l" defTabSz="914058" rtl="0" eaLnBrk="1" latinLnBrk="0" hangingPunct="1">
        <a:defRPr sz="3602" kern="1200">
          <a:solidFill>
            <a:schemeClr val="tx1"/>
          </a:solidFill>
          <a:latin typeface="+mn-lt"/>
          <a:ea typeface="+mn-ea"/>
          <a:cs typeface="+mn-cs"/>
        </a:defRPr>
      </a:lvl7pPr>
      <a:lvl8pPr marL="6398408" algn="l" defTabSz="914058" rtl="0" eaLnBrk="1" latinLnBrk="0" hangingPunct="1">
        <a:defRPr sz="3602" kern="1200">
          <a:solidFill>
            <a:schemeClr val="tx1"/>
          </a:solidFill>
          <a:latin typeface="+mn-lt"/>
          <a:ea typeface="+mn-ea"/>
          <a:cs typeface="+mn-cs"/>
        </a:defRPr>
      </a:lvl8pPr>
      <a:lvl9pPr marL="7312467" algn="l" defTabSz="914058" rtl="0" eaLnBrk="1" latinLnBrk="0" hangingPunct="1">
        <a:defRPr sz="360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esignandprintcentre@kent.ac.uk" TargetMode="External"/><Relationship Id="rId2" Type="http://schemas.openxmlformats.org/officeDocument/2006/relationships/hyperlink" Target="designandprintcentre@kent.ac.uk" TargetMode="Externa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hyperlink" Target="mailto:designandprintcentre@kent.ac.uk" TargetMode="External"/><Relationship Id="rId2" Type="http://schemas.openxmlformats.org/officeDocument/2006/relationships/hyperlink" Target="designandprintcentre@kent.ac.uk" TargetMode="Externa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hyperlink" Target="mailto:designandprintcentre@kent.ac.uk" TargetMode="External"/><Relationship Id="rId7" Type="http://schemas.openxmlformats.org/officeDocument/2006/relationships/image" Target="../media/image10.png"/><Relationship Id="rId2" Type="http://schemas.openxmlformats.org/officeDocument/2006/relationships/hyperlink" Target="designandprintcentre@kent.ac.uk" TargetMode="Externa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hyperlink" Target="mailto:designandprintcentre@kent.ac.uk" TargetMode="External"/><Relationship Id="rId2" Type="http://schemas.openxmlformats.org/officeDocument/2006/relationships/hyperlink" Target="designandprintcentre@kent.ac.uk" TargetMode="Externa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hyperlink" Target="mailto:designandprintcentre@kent.ac.uk" TargetMode="External"/><Relationship Id="rId2" Type="http://schemas.openxmlformats.org/officeDocument/2006/relationships/hyperlink" Target="designandprintcentre@kent.ac.uk" TargetMode="External"/><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C5C8F3C-63ED-0937-9810-3F98914D63E4}"/>
              </a:ext>
            </a:extLst>
          </p:cNvPr>
          <p:cNvSpPr>
            <a:spLocks noGrp="1"/>
          </p:cNvSpPr>
          <p:nvPr>
            <p:ph type="body" sz="quarter" idx="20"/>
          </p:nvPr>
        </p:nvSpPr>
        <p:spPr>
          <a:xfrm>
            <a:off x="927062" y="14369111"/>
            <a:ext cx="5930527" cy="398704"/>
          </a:xfrm>
        </p:spPr>
        <p:txBody>
          <a:bodyPr/>
          <a:lstStyle/>
          <a:p>
            <a:r>
              <a:rPr lang="en-US" dirty="0"/>
              <a:t>kent.ac.uk/sustainability/net-zero</a:t>
            </a:r>
          </a:p>
        </p:txBody>
      </p:sp>
      <p:sp>
        <p:nvSpPr>
          <p:cNvPr id="8" name="Text Placeholder 7">
            <a:extLst>
              <a:ext uri="{FF2B5EF4-FFF2-40B4-BE49-F238E27FC236}">
                <a16:creationId xmlns:a16="http://schemas.microsoft.com/office/drawing/2014/main" id="{BB1DFC25-6B8C-CE8B-28E5-B20D86B63476}"/>
              </a:ext>
            </a:extLst>
          </p:cNvPr>
          <p:cNvSpPr>
            <a:spLocks noGrp="1"/>
          </p:cNvSpPr>
          <p:nvPr>
            <p:ph type="body" sz="quarter" idx="18"/>
          </p:nvPr>
        </p:nvSpPr>
        <p:spPr>
          <a:xfrm>
            <a:off x="946798" y="1509558"/>
            <a:ext cx="15447281" cy="621877"/>
          </a:xfrm>
        </p:spPr>
        <p:txBody>
          <a:bodyPr/>
          <a:lstStyle/>
          <a:p>
            <a:r>
              <a:rPr lang="en-GB" sz="3814" i="1" dirty="0"/>
              <a:t>Automated Monitoring &amp; Targeting with Siemens Navigator</a:t>
            </a:r>
            <a:endParaRPr lang="en-US" sz="3814" dirty="0"/>
          </a:p>
        </p:txBody>
      </p:sp>
      <p:sp>
        <p:nvSpPr>
          <p:cNvPr id="9" name="Text Placeholder 8">
            <a:extLst>
              <a:ext uri="{FF2B5EF4-FFF2-40B4-BE49-F238E27FC236}">
                <a16:creationId xmlns:a16="http://schemas.microsoft.com/office/drawing/2014/main" id="{8A09F670-2C3E-0823-DF0A-AE2EBC7DC17B}"/>
              </a:ext>
            </a:extLst>
          </p:cNvPr>
          <p:cNvSpPr>
            <a:spLocks noGrp="1"/>
          </p:cNvSpPr>
          <p:nvPr>
            <p:ph type="body" sz="quarter" idx="19"/>
          </p:nvPr>
        </p:nvSpPr>
        <p:spPr>
          <a:xfrm>
            <a:off x="905137" y="622731"/>
            <a:ext cx="15447282" cy="802198"/>
          </a:xfrm>
        </p:spPr>
        <p:txBody>
          <a:bodyPr/>
          <a:lstStyle/>
          <a:p>
            <a:r>
              <a:rPr lang="en-GB" sz="6215" dirty="0"/>
              <a:t>Smart Metering for a Smarter Campus</a:t>
            </a:r>
          </a:p>
        </p:txBody>
      </p:sp>
      <p:sp>
        <p:nvSpPr>
          <p:cNvPr id="10" name="Rectangle 9">
            <a:extLst>
              <a:ext uri="{FF2B5EF4-FFF2-40B4-BE49-F238E27FC236}">
                <a16:creationId xmlns:a16="http://schemas.microsoft.com/office/drawing/2014/main" id="{AD90DE8D-713C-1A17-CDD9-8BDD25874A08}"/>
              </a:ext>
            </a:extLst>
          </p:cNvPr>
          <p:cNvSpPr/>
          <p:nvPr/>
        </p:nvSpPr>
        <p:spPr>
          <a:xfrm>
            <a:off x="923450" y="3066295"/>
            <a:ext cx="8344287" cy="7188951"/>
          </a:xfrm>
          <a:prstGeom prst="rect">
            <a:avLst/>
          </a:prstGeom>
        </p:spPr>
        <p:txBody>
          <a:bodyPr wrap="square" lIns="0" tIns="0" rIns="0" bIns="0">
            <a:noAutofit/>
          </a:bodyPr>
          <a:lstStyle/>
          <a:p>
            <a:pPr>
              <a:spcAft>
                <a:spcPts val="1199"/>
              </a:spcAft>
            </a:pPr>
            <a:r>
              <a:rPr lang="en-GB" sz="2825" b="1" dirty="0">
                <a:solidFill>
                  <a:srgbClr val="6F5097"/>
                </a:solidFill>
                <a:latin typeface="Overpass" pitchFamily="2" charset="77"/>
                <a:cs typeface="Arial"/>
              </a:rPr>
              <a:t>The Project</a:t>
            </a:r>
          </a:p>
          <a:p>
            <a:r>
              <a:rPr lang="en-GB" sz="2825" dirty="0"/>
              <a:t>As part of the University of Kent’s journey toward Net Zero Carbon by 2040, Siemens has implemented a cutting-edge metering solution across the campus. This initiative focuses on Automated Monitoring &amp; Targeting (AM&amp;T), enabling real-time visibility of energy and water consumption through the Siemens Navigator platform.</a:t>
            </a:r>
          </a:p>
          <a:p>
            <a:endParaRPr lang="en-GB" sz="2825" b="1" dirty="0">
              <a:latin typeface="Overpass SemiBold" pitchFamily="2" charset="77"/>
              <a:cs typeface="Arial"/>
            </a:endParaRPr>
          </a:p>
          <a:p>
            <a:r>
              <a:rPr lang="en-GB" sz="2825" dirty="0"/>
              <a:t>The project includes the installation and integration of </a:t>
            </a:r>
            <a:r>
              <a:rPr lang="en-GB" sz="2825" b="1" dirty="0"/>
              <a:t>133 meters</a:t>
            </a:r>
            <a:r>
              <a:rPr lang="en-GB" sz="2825" dirty="0"/>
              <a:t> across </a:t>
            </a:r>
            <a:r>
              <a:rPr lang="en-GB" sz="2825" b="1" dirty="0"/>
              <a:t>20 buildings</a:t>
            </a:r>
            <a:r>
              <a:rPr lang="en-GB" sz="2825" dirty="0"/>
              <a:t>, covering electricity, gas, heat, and water. Data is transmitted securely into the Siemens Navigator cloud-based dashboard, which performs analytics and highlights areas to reduce energy and carbon.</a:t>
            </a:r>
          </a:p>
          <a:p>
            <a:endParaRPr lang="en-GB" sz="2825" dirty="0"/>
          </a:p>
          <a:p>
            <a:endParaRPr lang="en-GB" sz="2825" b="1" dirty="0">
              <a:latin typeface="Overpass SemiBold" pitchFamily="2" charset="77"/>
              <a:cs typeface="Arial"/>
            </a:endParaRPr>
          </a:p>
          <a:p>
            <a:endParaRPr lang="en-GB" sz="2825" dirty="0">
              <a:latin typeface="Arial"/>
              <a:cs typeface="Arial"/>
            </a:endParaRPr>
          </a:p>
        </p:txBody>
      </p:sp>
      <p:sp>
        <p:nvSpPr>
          <p:cNvPr id="11" name="Rectangle 10">
            <a:extLst>
              <a:ext uri="{FF2B5EF4-FFF2-40B4-BE49-F238E27FC236}">
                <a16:creationId xmlns:a16="http://schemas.microsoft.com/office/drawing/2014/main" id="{1EB46CD1-1A98-EAE0-EC68-4D3D69CCBAB2}"/>
              </a:ext>
            </a:extLst>
          </p:cNvPr>
          <p:cNvSpPr/>
          <p:nvPr/>
        </p:nvSpPr>
        <p:spPr>
          <a:xfrm>
            <a:off x="10011151" y="7719829"/>
            <a:ext cx="4851167" cy="7208755"/>
          </a:xfrm>
          <a:prstGeom prst="rect">
            <a:avLst/>
          </a:prstGeom>
        </p:spPr>
        <p:txBody>
          <a:bodyPr wrap="square" lIns="0" tIns="0" rIns="0" bIns="0">
            <a:noAutofit/>
          </a:bodyPr>
          <a:lstStyle/>
          <a:p>
            <a:pPr>
              <a:spcBef>
                <a:spcPts val="848"/>
              </a:spcBef>
              <a:spcAft>
                <a:spcPts val="1199"/>
              </a:spcAft>
            </a:pPr>
            <a:r>
              <a:rPr lang="en-GB" sz="2825" b="1" dirty="0">
                <a:solidFill>
                  <a:srgbClr val="6F5097"/>
                </a:solidFill>
                <a:latin typeface="Overpass" pitchFamily="2" charset="77"/>
                <a:cs typeface="Arial"/>
              </a:rPr>
              <a:t>Benefits</a:t>
            </a:r>
          </a:p>
          <a:p>
            <a:r>
              <a:rPr lang="en-GB" sz="2825" dirty="0"/>
              <a:t>Buildings such as Templeman Library, Keynes College, Sports Centre, Rutherford, and Parkwood now benefit from granular consumption data, leak detection, and performance insights. The system supports anomaly alerts, user-defined dashboards, and secure multi-user access—empowering facilities teams to act quickly and efficiently.</a:t>
            </a:r>
          </a:p>
        </p:txBody>
      </p:sp>
      <p:sp>
        <p:nvSpPr>
          <p:cNvPr id="12" name="Rectangle 11">
            <a:extLst>
              <a:ext uri="{FF2B5EF4-FFF2-40B4-BE49-F238E27FC236}">
                <a16:creationId xmlns:a16="http://schemas.microsoft.com/office/drawing/2014/main" id="{F455DBCD-9AB3-67CF-AAFF-DFFC407D59F9}"/>
              </a:ext>
            </a:extLst>
          </p:cNvPr>
          <p:cNvSpPr/>
          <p:nvPr/>
        </p:nvSpPr>
        <p:spPr>
          <a:xfrm>
            <a:off x="15224181" y="7694911"/>
            <a:ext cx="5419195" cy="7047986"/>
          </a:xfrm>
          <a:prstGeom prst="rect">
            <a:avLst/>
          </a:prstGeom>
        </p:spPr>
        <p:txBody>
          <a:bodyPr wrap="square" lIns="0" tIns="0" rIns="0" bIns="0">
            <a:noAutofit/>
          </a:bodyPr>
          <a:lstStyle/>
          <a:p>
            <a:pPr>
              <a:spcAft>
                <a:spcPts val="1199"/>
              </a:spcAft>
            </a:pPr>
            <a:r>
              <a:rPr lang="en-GB" sz="2825" b="1" dirty="0">
                <a:solidFill>
                  <a:srgbClr val="6F5097"/>
                </a:solidFill>
                <a:latin typeface="Overpass" pitchFamily="2" charset="77"/>
                <a:cs typeface="Arial"/>
              </a:rPr>
              <a:t>Savings</a:t>
            </a:r>
          </a:p>
          <a:p>
            <a:r>
              <a:rPr lang="en-GB" sz="2825" dirty="0"/>
              <a:t>The project is set to save nearly </a:t>
            </a:r>
            <a:r>
              <a:rPr lang="en-GB" sz="2825" b="1" dirty="0"/>
              <a:t>£30,000 per year</a:t>
            </a:r>
            <a:r>
              <a:rPr lang="en-GB" sz="2825" dirty="0"/>
              <a:t> in water-related reductions alone. The infrastructure also lays the foundation for future energy optimisation and reporting.</a:t>
            </a:r>
          </a:p>
          <a:p>
            <a:endParaRPr lang="en-GB" sz="2825" dirty="0"/>
          </a:p>
          <a:p>
            <a:r>
              <a:rPr lang="en-GB" sz="2825" dirty="0"/>
              <a:t>This metering upgrade is a cornerstone of the university’s “Need Now” phase—delivering smarter operations, enhanced sustainability, and data-driven decision-making</a:t>
            </a:r>
          </a:p>
          <a:p>
            <a:endParaRPr lang="en-GB" sz="2825" dirty="0">
              <a:latin typeface="Overpass Light" pitchFamily="2" charset="77"/>
            </a:endParaRPr>
          </a:p>
          <a:p>
            <a:pPr>
              <a:spcAft>
                <a:spcPts val="1199"/>
              </a:spcAft>
            </a:pPr>
            <a:endParaRPr lang="en-US" sz="2825" dirty="0">
              <a:latin typeface="Overpass Light" pitchFamily="2" charset="77"/>
              <a:cs typeface="Arial" pitchFamily="34" charset="0"/>
            </a:endParaRPr>
          </a:p>
        </p:txBody>
      </p:sp>
      <p:grpSp>
        <p:nvGrpSpPr>
          <p:cNvPr id="14" name="Group 13">
            <a:extLst>
              <a:ext uri="{FF2B5EF4-FFF2-40B4-BE49-F238E27FC236}">
                <a16:creationId xmlns:a16="http://schemas.microsoft.com/office/drawing/2014/main" id="{20D952D8-DA44-134B-D771-C243985691CB}"/>
              </a:ext>
            </a:extLst>
          </p:cNvPr>
          <p:cNvGrpSpPr/>
          <p:nvPr/>
        </p:nvGrpSpPr>
        <p:grpSpPr>
          <a:xfrm>
            <a:off x="-3725444" y="11606477"/>
            <a:ext cx="3304386" cy="3051590"/>
            <a:chOff x="-7271912" y="20610214"/>
            <a:chExt cx="6516834" cy="6018275"/>
          </a:xfrm>
        </p:grpSpPr>
        <p:sp>
          <p:nvSpPr>
            <p:cNvPr id="15" name="Rectangle 14">
              <a:extLst>
                <a:ext uri="{FF2B5EF4-FFF2-40B4-BE49-F238E27FC236}">
                  <a16:creationId xmlns:a16="http://schemas.microsoft.com/office/drawing/2014/main" id="{E45C3938-62EC-A0C0-088F-9B9699B72A08}"/>
                </a:ext>
              </a:extLst>
            </p:cNvPr>
            <p:cNvSpPr/>
            <p:nvPr/>
          </p:nvSpPr>
          <p:spPr>
            <a:xfrm>
              <a:off x="-7271912" y="20613249"/>
              <a:ext cx="2016224" cy="1814380"/>
            </a:xfrm>
            <a:prstGeom prst="rect">
              <a:avLst/>
            </a:prstGeom>
            <a:solidFill>
              <a:srgbClr val="6F509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45"/>
            </a:p>
          </p:txBody>
        </p:sp>
        <p:sp>
          <p:nvSpPr>
            <p:cNvPr id="16" name="Rectangle 15">
              <a:extLst>
                <a:ext uri="{FF2B5EF4-FFF2-40B4-BE49-F238E27FC236}">
                  <a16:creationId xmlns:a16="http://schemas.microsoft.com/office/drawing/2014/main" id="{48775F24-E5D7-F58A-AE3A-2073A998971D}"/>
                </a:ext>
              </a:extLst>
            </p:cNvPr>
            <p:cNvSpPr/>
            <p:nvPr/>
          </p:nvSpPr>
          <p:spPr>
            <a:xfrm>
              <a:off x="-7271912" y="22681859"/>
              <a:ext cx="2016224" cy="1814380"/>
            </a:xfrm>
            <a:prstGeom prst="rect">
              <a:avLst/>
            </a:prstGeom>
            <a:solidFill>
              <a:srgbClr val="002F7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45"/>
            </a:p>
          </p:txBody>
        </p:sp>
        <p:sp>
          <p:nvSpPr>
            <p:cNvPr id="17" name="Rectangle 16">
              <a:extLst>
                <a:ext uri="{FF2B5EF4-FFF2-40B4-BE49-F238E27FC236}">
                  <a16:creationId xmlns:a16="http://schemas.microsoft.com/office/drawing/2014/main" id="{3561CAF6-F822-50BF-E8DE-A2B70FBCCAE3}"/>
                </a:ext>
              </a:extLst>
            </p:cNvPr>
            <p:cNvSpPr/>
            <p:nvPr/>
          </p:nvSpPr>
          <p:spPr>
            <a:xfrm>
              <a:off x="-7271912" y="24814109"/>
              <a:ext cx="2016224" cy="1814380"/>
            </a:xfrm>
            <a:prstGeom prst="rect">
              <a:avLst/>
            </a:prstGeom>
            <a:solidFill>
              <a:srgbClr val="FFC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45"/>
            </a:p>
          </p:txBody>
        </p:sp>
        <p:sp>
          <p:nvSpPr>
            <p:cNvPr id="18" name="Rectangle 17">
              <a:extLst>
                <a:ext uri="{FF2B5EF4-FFF2-40B4-BE49-F238E27FC236}">
                  <a16:creationId xmlns:a16="http://schemas.microsoft.com/office/drawing/2014/main" id="{5AA00CBD-5165-2418-63C2-5443BC59CD51}"/>
                </a:ext>
              </a:extLst>
            </p:cNvPr>
            <p:cNvSpPr/>
            <p:nvPr/>
          </p:nvSpPr>
          <p:spPr>
            <a:xfrm>
              <a:off x="-5021607" y="24777595"/>
              <a:ext cx="2016224" cy="1814380"/>
            </a:xfrm>
            <a:prstGeom prst="rect">
              <a:avLst/>
            </a:prstGeom>
            <a:solidFill>
              <a:srgbClr val="FD5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45"/>
            </a:p>
          </p:txBody>
        </p:sp>
        <p:sp>
          <p:nvSpPr>
            <p:cNvPr id="19" name="Rectangle 18">
              <a:extLst>
                <a:ext uri="{FF2B5EF4-FFF2-40B4-BE49-F238E27FC236}">
                  <a16:creationId xmlns:a16="http://schemas.microsoft.com/office/drawing/2014/main" id="{838D4668-CCAC-DDB3-456E-E82124B9EC51}"/>
                </a:ext>
              </a:extLst>
            </p:cNvPr>
            <p:cNvSpPr/>
            <p:nvPr/>
          </p:nvSpPr>
          <p:spPr>
            <a:xfrm>
              <a:off x="-5021607" y="20640375"/>
              <a:ext cx="2016224" cy="181438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45"/>
            </a:p>
          </p:txBody>
        </p:sp>
        <p:sp>
          <p:nvSpPr>
            <p:cNvPr id="20" name="Rectangle 19">
              <a:extLst>
                <a:ext uri="{FF2B5EF4-FFF2-40B4-BE49-F238E27FC236}">
                  <a16:creationId xmlns:a16="http://schemas.microsoft.com/office/drawing/2014/main" id="{86A26A2E-C66C-7B4F-A812-E6131CD49CB3}"/>
                </a:ext>
              </a:extLst>
            </p:cNvPr>
            <p:cNvSpPr/>
            <p:nvPr/>
          </p:nvSpPr>
          <p:spPr>
            <a:xfrm>
              <a:off x="-5021607" y="22708985"/>
              <a:ext cx="2016224" cy="181438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45"/>
            </a:p>
          </p:txBody>
        </p:sp>
        <p:sp>
          <p:nvSpPr>
            <p:cNvPr id="21" name="Rectangle 20">
              <a:extLst>
                <a:ext uri="{FF2B5EF4-FFF2-40B4-BE49-F238E27FC236}">
                  <a16:creationId xmlns:a16="http://schemas.microsoft.com/office/drawing/2014/main" id="{F343023D-2D6B-2718-F7A7-DF439BCBD4B4}"/>
                </a:ext>
              </a:extLst>
            </p:cNvPr>
            <p:cNvSpPr/>
            <p:nvPr/>
          </p:nvSpPr>
          <p:spPr>
            <a:xfrm>
              <a:off x="-2771302" y="20610214"/>
              <a:ext cx="2016224" cy="181438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45"/>
            </a:p>
          </p:txBody>
        </p:sp>
        <p:sp>
          <p:nvSpPr>
            <p:cNvPr id="22" name="Rectangle 21">
              <a:extLst>
                <a:ext uri="{FF2B5EF4-FFF2-40B4-BE49-F238E27FC236}">
                  <a16:creationId xmlns:a16="http://schemas.microsoft.com/office/drawing/2014/main" id="{6D948234-B71B-39BC-7B22-679BA19B069D}"/>
                </a:ext>
              </a:extLst>
            </p:cNvPr>
            <p:cNvSpPr/>
            <p:nvPr/>
          </p:nvSpPr>
          <p:spPr>
            <a:xfrm>
              <a:off x="-2771302" y="22678824"/>
              <a:ext cx="2016224" cy="181438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45"/>
            </a:p>
          </p:txBody>
        </p:sp>
        <p:sp>
          <p:nvSpPr>
            <p:cNvPr id="23" name="Rectangle 22">
              <a:extLst>
                <a:ext uri="{FF2B5EF4-FFF2-40B4-BE49-F238E27FC236}">
                  <a16:creationId xmlns:a16="http://schemas.microsoft.com/office/drawing/2014/main" id="{1E9226D4-51E1-6A0E-EB39-D364EBB11C8F}"/>
                </a:ext>
              </a:extLst>
            </p:cNvPr>
            <p:cNvSpPr/>
            <p:nvPr/>
          </p:nvSpPr>
          <p:spPr>
            <a:xfrm>
              <a:off x="-2771302" y="24814109"/>
              <a:ext cx="2016224" cy="1814380"/>
            </a:xfrm>
            <a:prstGeom prst="rect">
              <a:avLst/>
            </a:prstGeom>
            <a:solidFill>
              <a:srgbClr val="10192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45"/>
            </a:p>
          </p:txBody>
        </p:sp>
      </p:grpSp>
      <p:sp>
        <p:nvSpPr>
          <p:cNvPr id="24" name="TextBox 23">
            <a:hlinkClick r:id="rId2" action="ppaction://hlinkfile"/>
            <a:extLst>
              <a:ext uri="{FF2B5EF4-FFF2-40B4-BE49-F238E27FC236}">
                <a16:creationId xmlns:a16="http://schemas.microsoft.com/office/drawing/2014/main" id="{5A82CA15-A9F4-90AA-55A1-F353711AC3BC}"/>
              </a:ext>
            </a:extLst>
          </p:cNvPr>
          <p:cNvSpPr txBox="1"/>
          <p:nvPr/>
        </p:nvSpPr>
        <p:spPr>
          <a:xfrm>
            <a:off x="-3884203" y="795318"/>
            <a:ext cx="3712767" cy="10168228"/>
          </a:xfrm>
          <a:prstGeom prst="rect">
            <a:avLst/>
          </a:prstGeom>
          <a:solidFill>
            <a:schemeClr val="bg1"/>
          </a:solidFill>
        </p:spPr>
        <p:txBody>
          <a:bodyPr wrap="square" rtlCol="0">
            <a:noAutofit/>
          </a:bodyPr>
          <a:lstStyle/>
          <a:p>
            <a:r>
              <a:rPr lang="en-GB" sz="1695" dirty="0">
                <a:latin typeface="Overpass" pitchFamily="2" charset="77"/>
                <a:cs typeface="Arial"/>
              </a:rPr>
              <a:t>Select the section of text you want to update and type/insert your poster copy.</a:t>
            </a:r>
          </a:p>
          <a:p>
            <a:endParaRPr lang="en-GB" sz="1695" dirty="0">
              <a:solidFill>
                <a:srgbClr val="A97D19"/>
              </a:solidFill>
              <a:latin typeface="Overpass" pitchFamily="2" charset="77"/>
              <a:cs typeface="Arial"/>
            </a:endParaRPr>
          </a:p>
          <a:p>
            <a:r>
              <a:rPr lang="en-GB" sz="1695" b="1" dirty="0">
                <a:solidFill>
                  <a:schemeClr val="accent4"/>
                </a:solidFill>
                <a:latin typeface="Overpass" pitchFamily="2" charset="77"/>
                <a:cs typeface="Arial"/>
              </a:rPr>
              <a:t>If cutting and pasting from another file, click on the mini clipboard icon after pasting and select “Keep Text Only” to preserve the font style in this template. </a:t>
            </a:r>
          </a:p>
          <a:p>
            <a:endParaRPr lang="en-GB" sz="1695" dirty="0">
              <a:solidFill>
                <a:srgbClr val="FF0000"/>
              </a:solidFill>
              <a:latin typeface="Overpass" pitchFamily="2" charset="77"/>
              <a:cs typeface="Arial"/>
            </a:endParaRPr>
          </a:p>
          <a:p>
            <a:r>
              <a:rPr lang="en-GB" sz="1695" b="1" dirty="0">
                <a:latin typeface="Overpass" pitchFamily="2" charset="77"/>
                <a:cs typeface="Arial"/>
              </a:rPr>
              <a:t>Do’s</a:t>
            </a:r>
          </a:p>
          <a:p>
            <a:pPr marL="201825" indent="-201825">
              <a:buFont typeface="Arial"/>
              <a:buChar char="•"/>
            </a:pPr>
            <a:r>
              <a:rPr lang="en-GB" sz="1695" dirty="0">
                <a:latin typeface="Overpass" pitchFamily="2" charset="77"/>
                <a:cs typeface="Arial"/>
              </a:rPr>
              <a:t>Only use the approved </a:t>
            </a:r>
            <a:br>
              <a:rPr lang="en-GB" sz="1695" dirty="0">
                <a:latin typeface="Overpass" pitchFamily="2" charset="77"/>
                <a:cs typeface="Arial"/>
              </a:rPr>
            </a:br>
            <a:r>
              <a:rPr lang="en-GB" sz="1695" dirty="0">
                <a:latin typeface="Overpass" pitchFamily="2" charset="77"/>
                <a:cs typeface="Arial"/>
              </a:rPr>
              <a:t>fonts, Overpass or Verdana</a:t>
            </a:r>
          </a:p>
          <a:p>
            <a:pPr marL="201825" indent="-201825">
              <a:buFont typeface="Arial"/>
              <a:buChar char="•"/>
            </a:pPr>
            <a:r>
              <a:rPr lang="en-GB" sz="1695" dirty="0">
                <a:latin typeface="Overpass" pitchFamily="2" charset="77"/>
                <a:cs typeface="Arial"/>
              </a:rPr>
              <a:t>Only use one highlight colour per poster (except in charts)</a:t>
            </a:r>
          </a:p>
          <a:p>
            <a:pPr marL="201825" indent="-201825">
              <a:buFont typeface="Arial"/>
              <a:buChar char="•"/>
            </a:pPr>
            <a:r>
              <a:rPr lang="en-GB" sz="1695" dirty="0">
                <a:latin typeface="Overpass" pitchFamily="2" charset="77"/>
                <a:cs typeface="Arial"/>
              </a:rPr>
              <a:t>Keep your copy short and concise</a:t>
            </a:r>
          </a:p>
          <a:p>
            <a:pPr marL="201825" indent="-201825">
              <a:buFont typeface="Arial"/>
              <a:buChar char="•"/>
            </a:pPr>
            <a:r>
              <a:rPr lang="en-GB" sz="1695" dirty="0">
                <a:latin typeface="Overpass" pitchFamily="2" charset="77"/>
                <a:cs typeface="Arial"/>
              </a:rPr>
              <a:t>Only use good quality images</a:t>
            </a:r>
          </a:p>
          <a:p>
            <a:pPr marL="201825" indent="-201825">
              <a:buFont typeface="Arial"/>
              <a:buChar char="•"/>
            </a:pPr>
            <a:r>
              <a:rPr lang="en-GB" sz="1695" dirty="0">
                <a:latin typeface="Overpass" pitchFamily="2" charset="77"/>
                <a:cs typeface="Arial"/>
              </a:rPr>
              <a:t>Make sure your image is correctly proportioned, check – Picture format &gt; Size &gt; Scale – the height and width % should be the same</a:t>
            </a:r>
          </a:p>
          <a:p>
            <a:pPr marL="201825" indent="-201825">
              <a:buFont typeface="Arial"/>
              <a:buChar char="•"/>
            </a:pPr>
            <a:r>
              <a:rPr lang="en-GB" sz="1695" dirty="0">
                <a:latin typeface="Overpass" pitchFamily="2" charset="77"/>
                <a:cs typeface="Arial"/>
              </a:rPr>
              <a:t>Make sure your have copyright permission to use the image</a:t>
            </a:r>
          </a:p>
          <a:p>
            <a:pPr marL="201825" indent="-201825">
              <a:buFont typeface="Arial"/>
              <a:buChar char="•"/>
            </a:pPr>
            <a:endParaRPr lang="en-GB" sz="1695" dirty="0">
              <a:latin typeface="Overpass" pitchFamily="2" charset="77"/>
              <a:cs typeface="Arial"/>
            </a:endParaRPr>
          </a:p>
          <a:p>
            <a:endParaRPr lang="en-GB" sz="1695" dirty="0">
              <a:latin typeface="Overpass" pitchFamily="2" charset="77"/>
              <a:cs typeface="Arial"/>
            </a:endParaRPr>
          </a:p>
          <a:p>
            <a:r>
              <a:rPr lang="en-GB" sz="1695" b="1" dirty="0">
                <a:latin typeface="Overpass" pitchFamily="2" charset="77"/>
                <a:cs typeface="Arial"/>
              </a:rPr>
              <a:t>Printing</a:t>
            </a:r>
          </a:p>
          <a:p>
            <a:r>
              <a:rPr lang="en-GB" sz="1695" dirty="0">
                <a:latin typeface="Overpass" pitchFamily="2" charset="77"/>
                <a:cs typeface="Arial"/>
              </a:rPr>
              <a:t>When you are happy with the content of the poster save it as a PDF. The file is set up at A1, once saved as a PDF it can be scaled when printing to A0 or A2.</a:t>
            </a:r>
          </a:p>
          <a:p>
            <a:endParaRPr lang="en-GB" sz="1695" dirty="0">
              <a:latin typeface="Overpass" pitchFamily="2" charset="77"/>
              <a:cs typeface="Arial"/>
            </a:endParaRPr>
          </a:p>
          <a:p>
            <a:r>
              <a:rPr lang="en-GB" sz="1695" dirty="0">
                <a:latin typeface="Overpass" pitchFamily="2" charset="77"/>
                <a:cs typeface="Arial"/>
              </a:rPr>
              <a:t>Send the PDF to </a:t>
            </a:r>
            <a:r>
              <a:rPr lang="en-GB" sz="1695" dirty="0">
                <a:latin typeface="Overpass" pitchFamily="2" charset="77"/>
                <a:cs typeface="Arial"/>
                <a:hlinkClick r:id="rId3"/>
              </a:rPr>
              <a:t>designandprintcentre@kent.ac.uk</a:t>
            </a:r>
            <a:r>
              <a:rPr lang="en-GB" sz="1695" dirty="0">
                <a:latin typeface="Overpass" pitchFamily="2" charset="77"/>
                <a:cs typeface="Arial"/>
              </a:rPr>
              <a:t> , confirm the size and quantity required and deadline.</a:t>
            </a:r>
          </a:p>
        </p:txBody>
      </p:sp>
      <p:pic>
        <p:nvPicPr>
          <p:cNvPr id="27" name="Picture 26">
            <a:extLst>
              <a:ext uri="{FF2B5EF4-FFF2-40B4-BE49-F238E27FC236}">
                <a16:creationId xmlns:a16="http://schemas.microsoft.com/office/drawing/2014/main" id="{05D5553B-94E9-17D2-18DC-52958BCBB3A9}"/>
              </a:ext>
            </a:extLst>
          </p:cNvPr>
          <p:cNvPicPr>
            <a:picLocks noChangeAspect="1"/>
          </p:cNvPicPr>
          <p:nvPr/>
        </p:nvPicPr>
        <p:blipFill>
          <a:blip r:embed="rId4"/>
          <a:stretch>
            <a:fillRect/>
          </a:stretch>
        </p:blipFill>
        <p:spPr>
          <a:xfrm>
            <a:off x="9995529" y="2821897"/>
            <a:ext cx="9504912" cy="4562358"/>
          </a:xfrm>
          <a:prstGeom prst="rect">
            <a:avLst/>
          </a:prstGeom>
        </p:spPr>
      </p:pic>
      <p:pic>
        <p:nvPicPr>
          <p:cNvPr id="29" name="Picture 28">
            <a:extLst>
              <a:ext uri="{FF2B5EF4-FFF2-40B4-BE49-F238E27FC236}">
                <a16:creationId xmlns:a16="http://schemas.microsoft.com/office/drawing/2014/main" id="{73956003-E998-2518-ACC0-54A40A59EA90}"/>
              </a:ext>
            </a:extLst>
          </p:cNvPr>
          <p:cNvPicPr>
            <a:picLocks noChangeAspect="1"/>
          </p:cNvPicPr>
          <p:nvPr/>
        </p:nvPicPr>
        <p:blipFill>
          <a:blip r:embed="rId5"/>
          <a:stretch>
            <a:fillRect/>
          </a:stretch>
        </p:blipFill>
        <p:spPr>
          <a:xfrm>
            <a:off x="920087" y="9543060"/>
            <a:ext cx="8729201" cy="4157420"/>
          </a:xfrm>
          <a:prstGeom prst="rect">
            <a:avLst/>
          </a:prstGeom>
        </p:spPr>
      </p:pic>
      <p:pic>
        <p:nvPicPr>
          <p:cNvPr id="30" name="Picture 29">
            <a:extLst>
              <a:ext uri="{FF2B5EF4-FFF2-40B4-BE49-F238E27FC236}">
                <a16:creationId xmlns:a16="http://schemas.microsoft.com/office/drawing/2014/main" id="{2BBA5B62-B8F1-5BE1-8752-2520018133C6}"/>
              </a:ext>
            </a:extLst>
          </p:cNvPr>
          <p:cNvPicPr>
            <a:picLocks noChangeAspect="1"/>
          </p:cNvPicPr>
          <p:nvPr/>
        </p:nvPicPr>
        <p:blipFill>
          <a:blip r:embed="rId6"/>
          <a:stretch>
            <a:fillRect/>
          </a:stretch>
        </p:blipFill>
        <p:spPr>
          <a:xfrm>
            <a:off x="15766418" y="14143416"/>
            <a:ext cx="3794357" cy="598755"/>
          </a:xfrm>
          <a:prstGeom prst="rect">
            <a:avLst/>
          </a:prstGeom>
        </p:spPr>
      </p:pic>
    </p:spTree>
    <p:extLst>
      <p:ext uri="{BB962C8B-B14F-4D97-AF65-F5344CB8AC3E}">
        <p14:creationId xmlns:p14="http://schemas.microsoft.com/office/powerpoint/2010/main" val="4095426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1504B-26DC-D369-1C0E-7DAB910E4A0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956EF717-8971-89CD-D17D-AF1F5AD58558}"/>
              </a:ext>
            </a:extLst>
          </p:cNvPr>
          <p:cNvSpPr>
            <a:spLocks noGrp="1"/>
          </p:cNvSpPr>
          <p:nvPr>
            <p:ph type="body" sz="quarter" idx="20"/>
          </p:nvPr>
        </p:nvSpPr>
        <p:spPr>
          <a:xfrm>
            <a:off x="927062" y="14369111"/>
            <a:ext cx="5930527" cy="398704"/>
          </a:xfrm>
        </p:spPr>
        <p:txBody>
          <a:bodyPr/>
          <a:lstStyle/>
          <a:p>
            <a:r>
              <a:rPr lang="en-US" dirty="0"/>
              <a:t>kent.ac.uk/sustainability/net-zero</a:t>
            </a:r>
          </a:p>
        </p:txBody>
      </p:sp>
      <p:sp>
        <p:nvSpPr>
          <p:cNvPr id="8" name="Text Placeholder 7">
            <a:extLst>
              <a:ext uri="{FF2B5EF4-FFF2-40B4-BE49-F238E27FC236}">
                <a16:creationId xmlns:a16="http://schemas.microsoft.com/office/drawing/2014/main" id="{7DC3EA21-329E-ED81-0AFC-2C60110C238D}"/>
              </a:ext>
            </a:extLst>
          </p:cNvPr>
          <p:cNvSpPr>
            <a:spLocks noGrp="1"/>
          </p:cNvSpPr>
          <p:nvPr>
            <p:ph type="body" sz="quarter" idx="18"/>
          </p:nvPr>
        </p:nvSpPr>
        <p:spPr>
          <a:xfrm>
            <a:off x="946798" y="1509558"/>
            <a:ext cx="15447281" cy="621877"/>
          </a:xfrm>
        </p:spPr>
        <p:txBody>
          <a:bodyPr/>
          <a:lstStyle/>
          <a:p>
            <a:r>
              <a:rPr lang="en-GB" sz="4662" i="1" dirty="0"/>
              <a:t>Clean Energy for a Net Zero Future</a:t>
            </a:r>
            <a:endParaRPr lang="en-US" sz="4662" dirty="0"/>
          </a:p>
        </p:txBody>
      </p:sp>
      <p:sp>
        <p:nvSpPr>
          <p:cNvPr id="9" name="Text Placeholder 8">
            <a:extLst>
              <a:ext uri="{FF2B5EF4-FFF2-40B4-BE49-F238E27FC236}">
                <a16:creationId xmlns:a16="http://schemas.microsoft.com/office/drawing/2014/main" id="{C6CB1D1F-173D-D747-E0AB-80A426C72593}"/>
              </a:ext>
            </a:extLst>
          </p:cNvPr>
          <p:cNvSpPr>
            <a:spLocks noGrp="1"/>
          </p:cNvSpPr>
          <p:nvPr>
            <p:ph type="body" sz="quarter" idx="19"/>
          </p:nvPr>
        </p:nvSpPr>
        <p:spPr>
          <a:xfrm>
            <a:off x="905137" y="622731"/>
            <a:ext cx="15447282" cy="802198"/>
          </a:xfrm>
        </p:spPr>
        <p:txBody>
          <a:bodyPr/>
          <a:lstStyle/>
          <a:p>
            <a:r>
              <a:rPr lang="en-GB" sz="6215" dirty="0"/>
              <a:t>Harnessing the Sun – Solar PV at Kent</a:t>
            </a:r>
            <a:endParaRPr lang="en-GB" sz="9747" dirty="0"/>
          </a:p>
        </p:txBody>
      </p:sp>
      <p:sp>
        <p:nvSpPr>
          <p:cNvPr id="10" name="Rectangle 9">
            <a:extLst>
              <a:ext uri="{FF2B5EF4-FFF2-40B4-BE49-F238E27FC236}">
                <a16:creationId xmlns:a16="http://schemas.microsoft.com/office/drawing/2014/main" id="{49581474-7E7A-94F3-DB63-E3461F41B704}"/>
              </a:ext>
            </a:extLst>
          </p:cNvPr>
          <p:cNvSpPr/>
          <p:nvPr/>
        </p:nvSpPr>
        <p:spPr>
          <a:xfrm>
            <a:off x="946798" y="3074842"/>
            <a:ext cx="10304472" cy="3028606"/>
          </a:xfrm>
          <a:prstGeom prst="rect">
            <a:avLst/>
          </a:prstGeom>
        </p:spPr>
        <p:txBody>
          <a:bodyPr wrap="square" lIns="0" tIns="0" rIns="0" bIns="0">
            <a:noAutofit/>
          </a:bodyPr>
          <a:lstStyle/>
          <a:p>
            <a:pPr>
              <a:spcAft>
                <a:spcPts val="1199"/>
              </a:spcAft>
            </a:pPr>
            <a:r>
              <a:rPr lang="en-GB" sz="2825" b="1" dirty="0">
                <a:solidFill>
                  <a:srgbClr val="6F5097"/>
                </a:solidFill>
                <a:latin typeface="Overpass" pitchFamily="2" charset="77"/>
                <a:cs typeface="Arial"/>
              </a:rPr>
              <a:t>The Project</a:t>
            </a:r>
          </a:p>
          <a:p>
            <a:r>
              <a:rPr lang="en-GB" sz="2825" dirty="0"/>
              <a:t>As part of its commitment to achieving Net Zero Carbon by 2040, the University of Kent has partnered with Siemens to install rooftop solar photovoltaic (PV) systems across seven buildings. These systems have a combined capacity of </a:t>
            </a:r>
            <a:r>
              <a:rPr lang="en-GB" sz="2825" b="1" dirty="0"/>
              <a:t>740.35 </a:t>
            </a:r>
            <a:r>
              <a:rPr lang="en-GB" sz="2825" b="1" dirty="0" err="1"/>
              <a:t>kWp</a:t>
            </a:r>
            <a:r>
              <a:rPr lang="en-GB" sz="2825" dirty="0"/>
              <a:t>, using high-efficiency </a:t>
            </a:r>
            <a:r>
              <a:rPr lang="en-GB" sz="2825" b="1" dirty="0"/>
              <a:t>Trina PV modules</a:t>
            </a:r>
            <a:r>
              <a:rPr lang="en-GB" sz="2825" dirty="0"/>
              <a:t> and </a:t>
            </a:r>
            <a:r>
              <a:rPr lang="en-GB" sz="2825" b="1" dirty="0"/>
              <a:t>SolarEdge inverters</a:t>
            </a:r>
            <a:r>
              <a:rPr lang="en-GB" sz="2825" dirty="0"/>
              <a:t> with advanced monitoring and safety features.</a:t>
            </a:r>
          </a:p>
          <a:p>
            <a:endParaRPr lang="en-GB" sz="2825" dirty="0"/>
          </a:p>
          <a:p>
            <a:endParaRPr lang="en-GB" sz="2825" b="1" dirty="0">
              <a:latin typeface="Overpass SemiBold" pitchFamily="2" charset="77"/>
              <a:cs typeface="Arial"/>
            </a:endParaRPr>
          </a:p>
          <a:p>
            <a:endParaRPr lang="en-GB" sz="2825" dirty="0">
              <a:latin typeface="Arial"/>
              <a:cs typeface="Arial"/>
            </a:endParaRPr>
          </a:p>
        </p:txBody>
      </p:sp>
      <p:sp>
        <p:nvSpPr>
          <p:cNvPr id="11" name="Rectangle 10">
            <a:extLst>
              <a:ext uri="{FF2B5EF4-FFF2-40B4-BE49-F238E27FC236}">
                <a16:creationId xmlns:a16="http://schemas.microsoft.com/office/drawing/2014/main" id="{269BBF43-8A85-BECF-1D55-F38CF17D742B}"/>
              </a:ext>
            </a:extLst>
          </p:cNvPr>
          <p:cNvSpPr/>
          <p:nvPr/>
        </p:nvSpPr>
        <p:spPr>
          <a:xfrm>
            <a:off x="7003472" y="6381901"/>
            <a:ext cx="4431922" cy="7208755"/>
          </a:xfrm>
          <a:prstGeom prst="rect">
            <a:avLst/>
          </a:prstGeom>
        </p:spPr>
        <p:txBody>
          <a:bodyPr wrap="square" lIns="0" tIns="0" rIns="0" bIns="0">
            <a:noAutofit/>
          </a:bodyPr>
          <a:lstStyle/>
          <a:p>
            <a:pPr>
              <a:spcBef>
                <a:spcPts val="848"/>
              </a:spcBef>
              <a:spcAft>
                <a:spcPts val="1199"/>
              </a:spcAft>
            </a:pPr>
            <a:r>
              <a:rPr lang="en-GB" sz="2825" b="1" dirty="0">
                <a:solidFill>
                  <a:srgbClr val="6F5097"/>
                </a:solidFill>
                <a:latin typeface="Overpass" pitchFamily="2" charset="77"/>
                <a:cs typeface="Arial"/>
              </a:rPr>
              <a:t>Benefits</a:t>
            </a:r>
          </a:p>
          <a:p>
            <a:r>
              <a:rPr lang="en-GB" sz="2825" dirty="0"/>
              <a:t>The installations are designed to generate over </a:t>
            </a:r>
            <a:r>
              <a:rPr lang="en-GB" sz="2825" b="1" dirty="0"/>
              <a:t>674,000 kWh of clean electricity annually</a:t>
            </a:r>
            <a:r>
              <a:rPr lang="en-GB" sz="2825" dirty="0"/>
              <a:t>, with a projected </a:t>
            </a:r>
            <a:r>
              <a:rPr lang="en-GB" sz="2825" b="1" dirty="0"/>
              <a:t>15-year total of 9.7 million kWh</a:t>
            </a:r>
            <a:r>
              <a:rPr lang="en-GB" sz="2825" dirty="0"/>
              <a:t>. All energy produced is consumed onsite, reducing reliance on grid electricity and supporting energy resilience. Siemens guarantees system performance through annual </a:t>
            </a:r>
            <a:r>
              <a:rPr lang="en-GB" sz="2825" b="1" dirty="0"/>
              <a:t>Performance Ratio (PR)</a:t>
            </a:r>
            <a:r>
              <a:rPr lang="en-GB" sz="2825" dirty="0"/>
              <a:t> targets, with compensation provided if targets are not met.</a:t>
            </a:r>
          </a:p>
        </p:txBody>
      </p:sp>
      <p:sp>
        <p:nvSpPr>
          <p:cNvPr id="12" name="Rectangle 11">
            <a:extLst>
              <a:ext uri="{FF2B5EF4-FFF2-40B4-BE49-F238E27FC236}">
                <a16:creationId xmlns:a16="http://schemas.microsoft.com/office/drawing/2014/main" id="{F003E86A-CEFA-E123-598A-3806A524CBF7}"/>
              </a:ext>
            </a:extLst>
          </p:cNvPr>
          <p:cNvSpPr/>
          <p:nvPr/>
        </p:nvSpPr>
        <p:spPr>
          <a:xfrm>
            <a:off x="12281181" y="8424304"/>
            <a:ext cx="8346517" cy="7047986"/>
          </a:xfrm>
          <a:prstGeom prst="rect">
            <a:avLst/>
          </a:prstGeom>
        </p:spPr>
        <p:txBody>
          <a:bodyPr wrap="square" lIns="0" tIns="0" rIns="0" bIns="0">
            <a:noAutofit/>
          </a:bodyPr>
          <a:lstStyle/>
          <a:p>
            <a:pPr>
              <a:spcAft>
                <a:spcPts val="1199"/>
              </a:spcAft>
            </a:pPr>
            <a:r>
              <a:rPr lang="en-GB" sz="2825" b="1" dirty="0">
                <a:solidFill>
                  <a:srgbClr val="6F5097"/>
                </a:solidFill>
                <a:latin typeface="Overpass" pitchFamily="2" charset="77"/>
                <a:cs typeface="Arial"/>
              </a:rPr>
              <a:t>Savings</a:t>
            </a:r>
          </a:p>
          <a:p>
            <a:r>
              <a:rPr lang="en-GB" sz="2825" dirty="0"/>
              <a:t>The initiative is expected to save the university nearly </a:t>
            </a:r>
            <a:r>
              <a:rPr lang="en-GB" sz="2825" b="1" dirty="0"/>
              <a:t>£200,000 per year</a:t>
            </a:r>
            <a:r>
              <a:rPr lang="en-GB" sz="2825" dirty="0"/>
              <a:t> in energy costs, while contributing significantly to carbon reduction. Monitoring is handled via the </a:t>
            </a:r>
            <a:r>
              <a:rPr lang="en-GB" sz="2825" b="1" dirty="0"/>
              <a:t>SolarEdge cloud platform</a:t>
            </a:r>
            <a:r>
              <a:rPr lang="en-GB" sz="2825" dirty="0"/>
              <a:t>, with quarterly efficiency reports and annual service maintenance included.</a:t>
            </a:r>
          </a:p>
          <a:p>
            <a:endParaRPr lang="en-GB" sz="2825" dirty="0"/>
          </a:p>
          <a:p>
            <a:r>
              <a:rPr lang="en-GB" sz="2825" dirty="0"/>
              <a:t>This solar PV rollout is a key component of the university’s “Need Now” phase—delivering immediate environmental and financial benefits while laying the foundation for long-term sustainability.</a:t>
            </a:r>
          </a:p>
          <a:p>
            <a:endParaRPr lang="en-GB" sz="2825" dirty="0">
              <a:latin typeface="Overpass Light" pitchFamily="2" charset="77"/>
            </a:endParaRPr>
          </a:p>
          <a:p>
            <a:pPr>
              <a:spcAft>
                <a:spcPts val="1199"/>
              </a:spcAft>
            </a:pPr>
            <a:endParaRPr lang="en-US" sz="2825" dirty="0">
              <a:latin typeface="Overpass Light" pitchFamily="2" charset="77"/>
              <a:cs typeface="Arial" pitchFamily="34" charset="0"/>
            </a:endParaRPr>
          </a:p>
        </p:txBody>
      </p:sp>
      <p:grpSp>
        <p:nvGrpSpPr>
          <p:cNvPr id="14" name="Group 13">
            <a:extLst>
              <a:ext uri="{FF2B5EF4-FFF2-40B4-BE49-F238E27FC236}">
                <a16:creationId xmlns:a16="http://schemas.microsoft.com/office/drawing/2014/main" id="{A5629C8F-C178-1FA2-93AA-043F135BE478}"/>
              </a:ext>
            </a:extLst>
          </p:cNvPr>
          <p:cNvGrpSpPr/>
          <p:nvPr/>
        </p:nvGrpSpPr>
        <p:grpSpPr>
          <a:xfrm>
            <a:off x="-3725444" y="11606477"/>
            <a:ext cx="3304386" cy="3051590"/>
            <a:chOff x="-7271912" y="20610214"/>
            <a:chExt cx="6516834" cy="6018275"/>
          </a:xfrm>
        </p:grpSpPr>
        <p:sp>
          <p:nvSpPr>
            <p:cNvPr id="15" name="Rectangle 14">
              <a:extLst>
                <a:ext uri="{FF2B5EF4-FFF2-40B4-BE49-F238E27FC236}">
                  <a16:creationId xmlns:a16="http://schemas.microsoft.com/office/drawing/2014/main" id="{888AB170-CFC6-7CE7-896E-A5C84298528C}"/>
                </a:ext>
              </a:extLst>
            </p:cNvPr>
            <p:cNvSpPr/>
            <p:nvPr/>
          </p:nvSpPr>
          <p:spPr>
            <a:xfrm>
              <a:off x="-7271912" y="20613249"/>
              <a:ext cx="2016224" cy="1814380"/>
            </a:xfrm>
            <a:prstGeom prst="rect">
              <a:avLst/>
            </a:prstGeom>
            <a:solidFill>
              <a:srgbClr val="6F509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45"/>
            </a:p>
          </p:txBody>
        </p:sp>
        <p:sp>
          <p:nvSpPr>
            <p:cNvPr id="16" name="Rectangle 15">
              <a:extLst>
                <a:ext uri="{FF2B5EF4-FFF2-40B4-BE49-F238E27FC236}">
                  <a16:creationId xmlns:a16="http://schemas.microsoft.com/office/drawing/2014/main" id="{0565E1EC-3E7D-85EC-8D28-516D9C7A882A}"/>
                </a:ext>
              </a:extLst>
            </p:cNvPr>
            <p:cNvSpPr/>
            <p:nvPr/>
          </p:nvSpPr>
          <p:spPr>
            <a:xfrm>
              <a:off x="-7271912" y="22681859"/>
              <a:ext cx="2016224" cy="1814380"/>
            </a:xfrm>
            <a:prstGeom prst="rect">
              <a:avLst/>
            </a:prstGeom>
            <a:solidFill>
              <a:srgbClr val="002F7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45"/>
            </a:p>
          </p:txBody>
        </p:sp>
        <p:sp>
          <p:nvSpPr>
            <p:cNvPr id="17" name="Rectangle 16">
              <a:extLst>
                <a:ext uri="{FF2B5EF4-FFF2-40B4-BE49-F238E27FC236}">
                  <a16:creationId xmlns:a16="http://schemas.microsoft.com/office/drawing/2014/main" id="{A46AE206-6E63-41F3-A096-5A156EEBC76C}"/>
                </a:ext>
              </a:extLst>
            </p:cNvPr>
            <p:cNvSpPr/>
            <p:nvPr/>
          </p:nvSpPr>
          <p:spPr>
            <a:xfrm>
              <a:off x="-7271912" y="24814109"/>
              <a:ext cx="2016224" cy="1814380"/>
            </a:xfrm>
            <a:prstGeom prst="rect">
              <a:avLst/>
            </a:prstGeom>
            <a:solidFill>
              <a:srgbClr val="FFC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45"/>
            </a:p>
          </p:txBody>
        </p:sp>
        <p:sp>
          <p:nvSpPr>
            <p:cNvPr id="18" name="Rectangle 17">
              <a:extLst>
                <a:ext uri="{FF2B5EF4-FFF2-40B4-BE49-F238E27FC236}">
                  <a16:creationId xmlns:a16="http://schemas.microsoft.com/office/drawing/2014/main" id="{2D50D118-9178-9150-63E4-482D0F7F387C}"/>
                </a:ext>
              </a:extLst>
            </p:cNvPr>
            <p:cNvSpPr/>
            <p:nvPr/>
          </p:nvSpPr>
          <p:spPr>
            <a:xfrm>
              <a:off x="-5021607" y="24777595"/>
              <a:ext cx="2016224" cy="1814380"/>
            </a:xfrm>
            <a:prstGeom prst="rect">
              <a:avLst/>
            </a:prstGeom>
            <a:solidFill>
              <a:srgbClr val="FD5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45"/>
            </a:p>
          </p:txBody>
        </p:sp>
        <p:sp>
          <p:nvSpPr>
            <p:cNvPr id="19" name="Rectangle 18">
              <a:extLst>
                <a:ext uri="{FF2B5EF4-FFF2-40B4-BE49-F238E27FC236}">
                  <a16:creationId xmlns:a16="http://schemas.microsoft.com/office/drawing/2014/main" id="{55D5309E-CC22-5075-D703-9BAD9EF2F383}"/>
                </a:ext>
              </a:extLst>
            </p:cNvPr>
            <p:cNvSpPr/>
            <p:nvPr/>
          </p:nvSpPr>
          <p:spPr>
            <a:xfrm>
              <a:off x="-5021607" y="20640375"/>
              <a:ext cx="2016224" cy="181438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45"/>
            </a:p>
          </p:txBody>
        </p:sp>
        <p:sp>
          <p:nvSpPr>
            <p:cNvPr id="20" name="Rectangle 19">
              <a:extLst>
                <a:ext uri="{FF2B5EF4-FFF2-40B4-BE49-F238E27FC236}">
                  <a16:creationId xmlns:a16="http://schemas.microsoft.com/office/drawing/2014/main" id="{910DA711-B0DE-21FC-F53F-88A7D68B3E99}"/>
                </a:ext>
              </a:extLst>
            </p:cNvPr>
            <p:cNvSpPr/>
            <p:nvPr/>
          </p:nvSpPr>
          <p:spPr>
            <a:xfrm>
              <a:off x="-5021607" y="22708985"/>
              <a:ext cx="2016224" cy="181438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45"/>
            </a:p>
          </p:txBody>
        </p:sp>
        <p:sp>
          <p:nvSpPr>
            <p:cNvPr id="21" name="Rectangle 20">
              <a:extLst>
                <a:ext uri="{FF2B5EF4-FFF2-40B4-BE49-F238E27FC236}">
                  <a16:creationId xmlns:a16="http://schemas.microsoft.com/office/drawing/2014/main" id="{D6F61621-3DDA-7428-A119-3D30DDA3E048}"/>
                </a:ext>
              </a:extLst>
            </p:cNvPr>
            <p:cNvSpPr/>
            <p:nvPr/>
          </p:nvSpPr>
          <p:spPr>
            <a:xfrm>
              <a:off x="-2771302" y="20610214"/>
              <a:ext cx="2016224" cy="181438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45"/>
            </a:p>
          </p:txBody>
        </p:sp>
        <p:sp>
          <p:nvSpPr>
            <p:cNvPr id="22" name="Rectangle 21">
              <a:extLst>
                <a:ext uri="{FF2B5EF4-FFF2-40B4-BE49-F238E27FC236}">
                  <a16:creationId xmlns:a16="http://schemas.microsoft.com/office/drawing/2014/main" id="{2BDC5083-54CA-5819-1B2B-9593D7E3D644}"/>
                </a:ext>
              </a:extLst>
            </p:cNvPr>
            <p:cNvSpPr/>
            <p:nvPr/>
          </p:nvSpPr>
          <p:spPr>
            <a:xfrm>
              <a:off x="-2771302" y="22678824"/>
              <a:ext cx="2016224" cy="181438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45"/>
            </a:p>
          </p:txBody>
        </p:sp>
        <p:sp>
          <p:nvSpPr>
            <p:cNvPr id="23" name="Rectangle 22">
              <a:extLst>
                <a:ext uri="{FF2B5EF4-FFF2-40B4-BE49-F238E27FC236}">
                  <a16:creationId xmlns:a16="http://schemas.microsoft.com/office/drawing/2014/main" id="{EB824CAD-9DC1-7330-FABB-1C8E4CC969A7}"/>
                </a:ext>
              </a:extLst>
            </p:cNvPr>
            <p:cNvSpPr/>
            <p:nvPr/>
          </p:nvSpPr>
          <p:spPr>
            <a:xfrm>
              <a:off x="-2771302" y="24814109"/>
              <a:ext cx="2016224" cy="1814380"/>
            </a:xfrm>
            <a:prstGeom prst="rect">
              <a:avLst/>
            </a:prstGeom>
            <a:solidFill>
              <a:srgbClr val="10192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45"/>
            </a:p>
          </p:txBody>
        </p:sp>
      </p:grpSp>
      <p:sp>
        <p:nvSpPr>
          <p:cNvPr id="24" name="TextBox 23">
            <a:hlinkClick r:id="rId2" action="ppaction://hlinkfile"/>
            <a:extLst>
              <a:ext uri="{FF2B5EF4-FFF2-40B4-BE49-F238E27FC236}">
                <a16:creationId xmlns:a16="http://schemas.microsoft.com/office/drawing/2014/main" id="{66ED68B4-B229-066C-225B-84B447AD2D3D}"/>
              </a:ext>
            </a:extLst>
          </p:cNvPr>
          <p:cNvSpPr txBox="1"/>
          <p:nvPr/>
        </p:nvSpPr>
        <p:spPr>
          <a:xfrm>
            <a:off x="-3884203" y="795318"/>
            <a:ext cx="3712767" cy="10168228"/>
          </a:xfrm>
          <a:prstGeom prst="rect">
            <a:avLst/>
          </a:prstGeom>
          <a:solidFill>
            <a:schemeClr val="bg1"/>
          </a:solidFill>
        </p:spPr>
        <p:txBody>
          <a:bodyPr wrap="square" rtlCol="0">
            <a:noAutofit/>
          </a:bodyPr>
          <a:lstStyle/>
          <a:p>
            <a:r>
              <a:rPr lang="en-GB" sz="1695" dirty="0">
                <a:latin typeface="Overpass" pitchFamily="2" charset="77"/>
                <a:cs typeface="Arial"/>
              </a:rPr>
              <a:t>Select the section of text you want to update and type/insert your poster copy.</a:t>
            </a:r>
          </a:p>
          <a:p>
            <a:endParaRPr lang="en-GB" sz="1695" dirty="0">
              <a:solidFill>
                <a:srgbClr val="A97D19"/>
              </a:solidFill>
              <a:latin typeface="Overpass" pitchFamily="2" charset="77"/>
              <a:cs typeface="Arial"/>
            </a:endParaRPr>
          </a:p>
          <a:p>
            <a:r>
              <a:rPr lang="en-GB" sz="1695" b="1" dirty="0">
                <a:solidFill>
                  <a:schemeClr val="accent4"/>
                </a:solidFill>
                <a:latin typeface="Overpass" pitchFamily="2" charset="77"/>
                <a:cs typeface="Arial"/>
              </a:rPr>
              <a:t>If cutting and pasting from another file, click on the mini clipboard icon after pasting and select “Keep Text Only” to preserve the font style in this template. </a:t>
            </a:r>
          </a:p>
          <a:p>
            <a:endParaRPr lang="en-GB" sz="1695" dirty="0">
              <a:solidFill>
                <a:srgbClr val="FF0000"/>
              </a:solidFill>
              <a:latin typeface="Overpass" pitchFamily="2" charset="77"/>
              <a:cs typeface="Arial"/>
            </a:endParaRPr>
          </a:p>
          <a:p>
            <a:r>
              <a:rPr lang="en-GB" sz="1695" b="1" dirty="0">
                <a:latin typeface="Overpass" pitchFamily="2" charset="77"/>
                <a:cs typeface="Arial"/>
              </a:rPr>
              <a:t>Do’s</a:t>
            </a:r>
          </a:p>
          <a:p>
            <a:pPr marL="201825" indent="-201825">
              <a:buFont typeface="Arial"/>
              <a:buChar char="•"/>
            </a:pPr>
            <a:r>
              <a:rPr lang="en-GB" sz="1695" dirty="0">
                <a:latin typeface="Overpass" pitchFamily="2" charset="77"/>
                <a:cs typeface="Arial"/>
              </a:rPr>
              <a:t>Only use the approved </a:t>
            </a:r>
            <a:br>
              <a:rPr lang="en-GB" sz="1695" dirty="0">
                <a:latin typeface="Overpass" pitchFamily="2" charset="77"/>
                <a:cs typeface="Arial"/>
              </a:rPr>
            </a:br>
            <a:r>
              <a:rPr lang="en-GB" sz="1695" dirty="0">
                <a:latin typeface="Overpass" pitchFamily="2" charset="77"/>
                <a:cs typeface="Arial"/>
              </a:rPr>
              <a:t>fonts, Overpass or Verdana</a:t>
            </a:r>
          </a:p>
          <a:p>
            <a:pPr marL="201825" indent="-201825">
              <a:buFont typeface="Arial"/>
              <a:buChar char="•"/>
            </a:pPr>
            <a:r>
              <a:rPr lang="en-GB" sz="1695" dirty="0">
                <a:latin typeface="Overpass" pitchFamily="2" charset="77"/>
                <a:cs typeface="Arial"/>
              </a:rPr>
              <a:t>Only use one highlight colour per poster (except in charts)</a:t>
            </a:r>
          </a:p>
          <a:p>
            <a:pPr marL="201825" indent="-201825">
              <a:buFont typeface="Arial"/>
              <a:buChar char="•"/>
            </a:pPr>
            <a:r>
              <a:rPr lang="en-GB" sz="1695" dirty="0">
                <a:latin typeface="Overpass" pitchFamily="2" charset="77"/>
                <a:cs typeface="Arial"/>
              </a:rPr>
              <a:t>Keep your copy short and concise</a:t>
            </a:r>
          </a:p>
          <a:p>
            <a:pPr marL="201825" indent="-201825">
              <a:buFont typeface="Arial"/>
              <a:buChar char="•"/>
            </a:pPr>
            <a:r>
              <a:rPr lang="en-GB" sz="1695" dirty="0">
                <a:latin typeface="Overpass" pitchFamily="2" charset="77"/>
                <a:cs typeface="Arial"/>
              </a:rPr>
              <a:t>Only use good quality images</a:t>
            </a:r>
          </a:p>
          <a:p>
            <a:pPr marL="201825" indent="-201825">
              <a:buFont typeface="Arial"/>
              <a:buChar char="•"/>
            </a:pPr>
            <a:r>
              <a:rPr lang="en-GB" sz="1695" dirty="0">
                <a:latin typeface="Overpass" pitchFamily="2" charset="77"/>
                <a:cs typeface="Arial"/>
              </a:rPr>
              <a:t>Make sure your image is correctly proportioned, check – Picture format &gt; Size &gt; Scale – the height and width % should be the same</a:t>
            </a:r>
          </a:p>
          <a:p>
            <a:pPr marL="201825" indent="-201825">
              <a:buFont typeface="Arial"/>
              <a:buChar char="•"/>
            </a:pPr>
            <a:r>
              <a:rPr lang="en-GB" sz="1695" dirty="0">
                <a:latin typeface="Overpass" pitchFamily="2" charset="77"/>
                <a:cs typeface="Arial"/>
              </a:rPr>
              <a:t>Make sure your have copyright permission to use the image</a:t>
            </a:r>
          </a:p>
          <a:p>
            <a:pPr marL="201825" indent="-201825">
              <a:buFont typeface="Arial"/>
              <a:buChar char="•"/>
            </a:pPr>
            <a:endParaRPr lang="en-GB" sz="1695" dirty="0">
              <a:latin typeface="Overpass" pitchFamily="2" charset="77"/>
              <a:cs typeface="Arial"/>
            </a:endParaRPr>
          </a:p>
          <a:p>
            <a:endParaRPr lang="en-GB" sz="1695" dirty="0">
              <a:latin typeface="Overpass" pitchFamily="2" charset="77"/>
              <a:cs typeface="Arial"/>
            </a:endParaRPr>
          </a:p>
          <a:p>
            <a:r>
              <a:rPr lang="en-GB" sz="1695" b="1" dirty="0">
                <a:latin typeface="Overpass" pitchFamily="2" charset="77"/>
                <a:cs typeface="Arial"/>
              </a:rPr>
              <a:t>Printing</a:t>
            </a:r>
          </a:p>
          <a:p>
            <a:r>
              <a:rPr lang="en-GB" sz="1695" dirty="0">
                <a:latin typeface="Overpass" pitchFamily="2" charset="77"/>
                <a:cs typeface="Arial"/>
              </a:rPr>
              <a:t>When you are happy with the content of the poster save it as a PDF. The file is set up at A1, once saved as a PDF it can be scaled when printing to A0 or A2.</a:t>
            </a:r>
          </a:p>
          <a:p>
            <a:endParaRPr lang="en-GB" sz="1695" dirty="0">
              <a:latin typeface="Overpass" pitchFamily="2" charset="77"/>
              <a:cs typeface="Arial"/>
            </a:endParaRPr>
          </a:p>
          <a:p>
            <a:r>
              <a:rPr lang="en-GB" sz="1695" dirty="0">
                <a:latin typeface="Overpass" pitchFamily="2" charset="77"/>
                <a:cs typeface="Arial"/>
              </a:rPr>
              <a:t>Send the PDF to </a:t>
            </a:r>
            <a:r>
              <a:rPr lang="en-GB" sz="1695" dirty="0">
                <a:latin typeface="Overpass" pitchFamily="2" charset="77"/>
                <a:cs typeface="Arial"/>
                <a:hlinkClick r:id="rId3"/>
              </a:rPr>
              <a:t>designandprintcentre@kent.ac.uk</a:t>
            </a:r>
            <a:r>
              <a:rPr lang="en-GB" sz="1695" dirty="0">
                <a:latin typeface="Overpass" pitchFamily="2" charset="77"/>
                <a:cs typeface="Arial"/>
              </a:rPr>
              <a:t> , confirm the size and quantity required and deadline.</a:t>
            </a:r>
          </a:p>
        </p:txBody>
      </p:sp>
      <p:pic>
        <p:nvPicPr>
          <p:cNvPr id="30" name="Picture 29">
            <a:extLst>
              <a:ext uri="{FF2B5EF4-FFF2-40B4-BE49-F238E27FC236}">
                <a16:creationId xmlns:a16="http://schemas.microsoft.com/office/drawing/2014/main" id="{53BAB3C1-1F9D-C0DF-61D2-F65B8C2E211E}"/>
              </a:ext>
            </a:extLst>
          </p:cNvPr>
          <p:cNvPicPr>
            <a:picLocks noChangeAspect="1"/>
          </p:cNvPicPr>
          <p:nvPr/>
        </p:nvPicPr>
        <p:blipFill>
          <a:blip r:embed="rId4"/>
          <a:stretch>
            <a:fillRect/>
          </a:stretch>
        </p:blipFill>
        <p:spPr>
          <a:xfrm>
            <a:off x="15766418" y="14143416"/>
            <a:ext cx="3794357" cy="598755"/>
          </a:xfrm>
          <a:prstGeom prst="rect">
            <a:avLst/>
          </a:prstGeom>
        </p:spPr>
      </p:pic>
      <p:pic>
        <p:nvPicPr>
          <p:cNvPr id="3" name="Picture 2" descr="A person holding a sign in front of solar panels&#10;&#10;AI-generated content may be incorrect.">
            <a:extLst>
              <a:ext uri="{FF2B5EF4-FFF2-40B4-BE49-F238E27FC236}">
                <a16:creationId xmlns:a16="http://schemas.microsoft.com/office/drawing/2014/main" id="{A2C12B9C-0239-6777-AB93-9E66F6872647}"/>
              </a:ext>
            </a:extLst>
          </p:cNvPr>
          <p:cNvPicPr>
            <a:picLocks noChangeAspect="1"/>
          </p:cNvPicPr>
          <p:nvPr/>
        </p:nvPicPr>
        <p:blipFill>
          <a:blip r:embed="rId5"/>
          <a:stretch>
            <a:fillRect/>
          </a:stretch>
        </p:blipFill>
        <p:spPr>
          <a:xfrm rot="5400000">
            <a:off x="-30892" y="7316826"/>
            <a:ext cx="7488226" cy="5616169"/>
          </a:xfrm>
          <a:prstGeom prst="rect">
            <a:avLst/>
          </a:prstGeom>
        </p:spPr>
      </p:pic>
      <p:pic>
        <p:nvPicPr>
          <p:cNvPr id="13" name="Picture 12" descr="A solar panel on a roof&#10;&#10;AI-generated content may be incorrect.">
            <a:extLst>
              <a:ext uri="{FF2B5EF4-FFF2-40B4-BE49-F238E27FC236}">
                <a16:creationId xmlns:a16="http://schemas.microsoft.com/office/drawing/2014/main" id="{1AB326FA-421F-003E-4368-6EE238AFABF8}"/>
              </a:ext>
            </a:extLst>
          </p:cNvPr>
          <p:cNvPicPr>
            <a:picLocks noChangeAspect="1"/>
          </p:cNvPicPr>
          <p:nvPr/>
        </p:nvPicPr>
        <p:blipFill>
          <a:blip r:embed="rId6"/>
          <a:stretch>
            <a:fillRect/>
          </a:stretch>
        </p:blipFill>
        <p:spPr>
          <a:xfrm>
            <a:off x="12131972" y="3171053"/>
            <a:ext cx="8346517" cy="4694917"/>
          </a:xfrm>
          <a:prstGeom prst="rect">
            <a:avLst/>
          </a:prstGeom>
        </p:spPr>
      </p:pic>
    </p:spTree>
    <p:extLst>
      <p:ext uri="{BB962C8B-B14F-4D97-AF65-F5344CB8AC3E}">
        <p14:creationId xmlns:p14="http://schemas.microsoft.com/office/powerpoint/2010/main" val="3959226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2B399-2CCF-DEC4-05BC-DAE9D98CCB5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315D422E-7072-3288-2720-2B62BDEEDB48}"/>
              </a:ext>
            </a:extLst>
          </p:cNvPr>
          <p:cNvSpPr>
            <a:spLocks noGrp="1"/>
          </p:cNvSpPr>
          <p:nvPr>
            <p:ph type="body" sz="quarter" idx="20"/>
          </p:nvPr>
        </p:nvSpPr>
        <p:spPr>
          <a:xfrm>
            <a:off x="927062" y="14369111"/>
            <a:ext cx="5930527" cy="398704"/>
          </a:xfrm>
        </p:spPr>
        <p:txBody>
          <a:bodyPr/>
          <a:lstStyle/>
          <a:p>
            <a:r>
              <a:rPr lang="en-US" dirty="0"/>
              <a:t>kent.ac.uk/sustainability/net-zero</a:t>
            </a:r>
          </a:p>
        </p:txBody>
      </p:sp>
      <p:sp>
        <p:nvSpPr>
          <p:cNvPr id="8" name="Text Placeholder 7">
            <a:extLst>
              <a:ext uri="{FF2B5EF4-FFF2-40B4-BE49-F238E27FC236}">
                <a16:creationId xmlns:a16="http://schemas.microsoft.com/office/drawing/2014/main" id="{66983F33-4671-CAD7-A9B8-1189437F8EEF}"/>
              </a:ext>
            </a:extLst>
          </p:cNvPr>
          <p:cNvSpPr>
            <a:spLocks noGrp="1"/>
          </p:cNvSpPr>
          <p:nvPr>
            <p:ph type="body" sz="quarter" idx="18"/>
          </p:nvPr>
        </p:nvSpPr>
        <p:spPr>
          <a:xfrm>
            <a:off x="946798" y="1509558"/>
            <a:ext cx="15447281" cy="621877"/>
          </a:xfrm>
        </p:spPr>
        <p:txBody>
          <a:bodyPr/>
          <a:lstStyle/>
          <a:p>
            <a:r>
              <a:rPr lang="en-GB" sz="4662" i="1" dirty="0"/>
              <a:t>LED Upgrades &amp; Smart Controls Across Campus</a:t>
            </a:r>
            <a:endParaRPr lang="en-US" sz="4662" dirty="0"/>
          </a:p>
        </p:txBody>
      </p:sp>
      <p:sp>
        <p:nvSpPr>
          <p:cNvPr id="9" name="Text Placeholder 8">
            <a:extLst>
              <a:ext uri="{FF2B5EF4-FFF2-40B4-BE49-F238E27FC236}">
                <a16:creationId xmlns:a16="http://schemas.microsoft.com/office/drawing/2014/main" id="{EA7C711D-C3E9-B20A-200C-5A73E507E954}"/>
              </a:ext>
            </a:extLst>
          </p:cNvPr>
          <p:cNvSpPr>
            <a:spLocks noGrp="1"/>
          </p:cNvSpPr>
          <p:nvPr>
            <p:ph type="body" sz="quarter" idx="19"/>
          </p:nvPr>
        </p:nvSpPr>
        <p:spPr>
          <a:xfrm>
            <a:off x="905137" y="622731"/>
            <a:ext cx="15447282" cy="802198"/>
          </a:xfrm>
        </p:spPr>
        <p:txBody>
          <a:bodyPr/>
          <a:lstStyle/>
          <a:p>
            <a:r>
              <a:rPr lang="en-GB" sz="6215" dirty="0"/>
              <a:t>Lighting the Way to Net Zero</a:t>
            </a:r>
          </a:p>
        </p:txBody>
      </p:sp>
      <p:sp>
        <p:nvSpPr>
          <p:cNvPr id="10" name="Rectangle 9">
            <a:extLst>
              <a:ext uri="{FF2B5EF4-FFF2-40B4-BE49-F238E27FC236}">
                <a16:creationId xmlns:a16="http://schemas.microsoft.com/office/drawing/2014/main" id="{789D2A56-8ECA-F7B5-E3AB-EA3C1D4E5DA8}"/>
              </a:ext>
            </a:extLst>
          </p:cNvPr>
          <p:cNvSpPr/>
          <p:nvPr/>
        </p:nvSpPr>
        <p:spPr>
          <a:xfrm>
            <a:off x="946799" y="3074842"/>
            <a:ext cx="5421928" cy="3028606"/>
          </a:xfrm>
          <a:prstGeom prst="rect">
            <a:avLst/>
          </a:prstGeom>
        </p:spPr>
        <p:txBody>
          <a:bodyPr wrap="square" lIns="0" tIns="0" rIns="0" bIns="0">
            <a:noAutofit/>
          </a:bodyPr>
          <a:lstStyle/>
          <a:p>
            <a:pPr>
              <a:spcAft>
                <a:spcPts val="1199"/>
              </a:spcAft>
            </a:pPr>
            <a:r>
              <a:rPr lang="en-GB" sz="2825" b="1" dirty="0">
                <a:solidFill>
                  <a:srgbClr val="6F5097"/>
                </a:solidFill>
                <a:latin typeface="Overpass" pitchFamily="2" charset="77"/>
                <a:cs typeface="Arial"/>
              </a:rPr>
              <a:t>The Project</a:t>
            </a:r>
          </a:p>
          <a:p>
            <a:r>
              <a:rPr lang="en-GB" sz="2825" dirty="0"/>
              <a:t>As part of the University of Kent’s “Need Now” phase toward Net Zero Carbon by 2040, Siemens has delivered a major lighting upgrade across key campus buildings. The initiative includes the replacement of outdated fluorescent and incandescent fixtures with high-efficiency </a:t>
            </a:r>
            <a:r>
              <a:rPr lang="en-GB" sz="2825" b="1" dirty="0"/>
              <a:t>Thorlux LED lights</a:t>
            </a:r>
            <a:r>
              <a:rPr lang="en-GB" sz="2825" dirty="0"/>
              <a:t>, integrated with </a:t>
            </a:r>
            <a:r>
              <a:rPr lang="en-GB" sz="2825" b="1" dirty="0" err="1"/>
              <a:t>SmartScan</a:t>
            </a:r>
            <a:r>
              <a:rPr lang="en-GB" sz="2825" dirty="0"/>
              <a:t> wireless controls.</a:t>
            </a:r>
          </a:p>
          <a:p>
            <a:endParaRPr lang="en-GB" sz="2825" dirty="0"/>
          </a:p>
          <a:p>
            <a:r>
              <a:rPr lang="en-GB" sz="2825" dirty="0"/>
              <a:t>Lighting upgrades were completed in </a:t>
            </a:r>
            <a:r>
              <a:rPr lang="en-GB" sz="2825" b="1" dirty="0"/>
              <a:t>Templeman Library</a:t>
            </a:r>
            <a:r>
              <a:rPr lang="en-GB" sz="2825" dirty="0"/>
              <a:t>, </a:t>
            </a:r>
            <a:r>
              <a:rPr lang="en-GB" sz="2825" b="1" dirty="0"/>
              <a:t>Marlowe</a:t>
            </a:r>
            <a:r>
              <a:rPr lang="en-GB" sz="2825" dirty="0"/>
              <a:t>, </a:t>
            </a:r>
            <a:r>
              <a:rPr lang="en-GB" sz="2825" b="1" dirty="0"/>
              <a:t>Jarman</a:t>
            </a:r>
            <a:r>
              <a:rPr lang="en-GB" sz="2825" dirty="0"/>
              <a:t>, </a:t>
            </a:r>
            <a:r>
              <a:rPr lang="en-GB" sz="2825" b="1" dirty="0"/>
              <a:t>Keynes College</a:t>
            </a:r>
            <a:r>
              <a:rPr lang="en-GB" sz="2825" dirty="0"/>
              <a:t>, </a:t>
            </a:r>
            <a:r>
              <a:rPr lang="en-GB" sz="2825" b="1" dirty="0"/>
              <a:t>Cornwallis</a:t>
            </a:r>
            <a:r>
              <a:rPr lang="en-GB" sz="2825" dirty="0"/>
              <a:t>, and the </a:t>
            </a:r>
            <a:r>
              <a:rPr lang="en-GB" sz="2825" b="1" dirty="0"/>
              <a:t>Sports Centre</a:t>
            </a:r>
            <a:r>
              <a:rPr lang="en-GB" sz="2825" dirty="0"/>
              <a:t>, covering thousands of fittings. Emergency lighting systems were also modernised, converting maintained fixtures to non-maintained types compatible with </a:t>
            </a:r>
            <a:r>
              <a:rPr lang="en-GB" sz="2825" dirty="0" err="1"/>
              <a:t>SmartScan’s</a:t>
            </a:r>
            <a:r>
              <a:rPr lang="en-GB" sz="2825" dirty="0"/>
              <a:t> automated testing platform.</a:t>
            </a:r>
          </a:p>
          <a:p>
            <a:endParaRPr lang="en-GB" sz="2825" dirty="0"/>
          </a:p>
          <a:p>
            <a:endParaRPr lang="en-GB" sz="2825" b="1" dirty="0">
              <a:latin typeface="Overpass SemiBold" pitchFamily="2" charset="77"/>
              <a:cs typeface="Arial"/>
            </a:endParaRPr>
          </a:p>
          <a:p>
            <a:endParaRPr lang="en-GB" sz="2825" dirty="0">
              <a:latin typeface="Arial"/>
              <a:cs typeface="Arial"/>
            </a:endParaRPr>
          </a:p>
        </p:txBody>
      </p:sp>
      <p:sp>
        <p:nvSpPr>
          <p:cNvPr id="11" name="Rectangle 10">
            <a:extLst>
              <a:ext uri="{FF2B5EF4-FFF2-40B4-BE49-F238E27FC236}">
                <a16:creationId xmlns:a16="http://schemas.microsoft.com/office/drawing/2014/main" id="{056AA028-4EC7-176D-3959-33B402607A06}"/>
              </a:ext>
            </a:extLst>
          </p:cNvPr>
          <p:cNvSpPr/>
          <p:nvPr/>
        </p:nvSpPr>
        <p:spPr>
          <a:xfrm>
            <a:off x="6669476" y="7160356"/>
            <a:ext cx="5930527" cy="7208755"/>
          </a:xfrm>
          <a:prstGeom prst="rect">
            <a:avLst/>
          </a:prstGeom>
        </p:spPr>
        <p:txBody>
          <a:bodyPr wrap="square" lIns="0" tIns="0" rIns="0" bIns="0">
            <a:noAutofit/>
          </a:bodyPr>
          <a:lstStyle/>
          <a:p>
            <a:pPr>
              <a:spcBef>
                <a:spcPts val="848"/>
              </a:spcBef>
              <a:spcAft>
                <a:spcPts val="1199"/>
              </a:spcAft>
            </a:pPr>
            <a:r>
              <a:rPr lang="en-GB" sz="2825" b="1" dirty="0">
                <a:solidFill>
                  <a:srgbClr val="6F5097"/>
                </a:solidFill>
                <a:latin typeface="Overpass" pitchFamily="2" charset="77"/>
                <a:cs typeface="Arial"/>
              </a:rPr>
              <a:t>Benefits</a:t>
            </a:r>
          </a:p>
          <a:p>
            <a:r>
              <a:rPr lang="en-GB" sz="2825" dirty="0" err="1"/>
              <a:t>SmartScan</a:t>
            </a:r>
            <a:r>
              <a:rPr lang="en-GB" sz="2825" dirty="0"/>
              <a:t> sensors provide </a:t>
            </a:r>
            <a:r>
              <a:rPr lang="en-GB" sz="2825" b="1" dirty="0"/>
              <a:t>occupancy and daylight control</a:t>
            </a:r>
            <a:r>
              <a:rPr lang="en-GB" sz="2825" dirty="0"/>
              <a:t>, </a:t>
            </a:r>
            <a:r>
              <a:rPr lang="en-GB" sz="2825" b="1" dirty="0"/>
              <a:t>space utilisation data</a:t>
            </a:r>
            <a:r>
              <a:rPr lang="en-GB" sz="2825" dirty="0"/>
              <a:t>, and </a:t>
            </a:r>
            <a:r>
              <a:rPr lang="en-GB" sz="2825" b="1" dirty="0"/>
              <a:t>remote monitoring</a:t>
            </a:r>
            <a:r>
              <a:rPr lang="en-GB" sz="2825" dirty="0"/>
              <a:t>, enabling smarter energy management and operational insights. The system supports compliance, fault detection, and wireless configuration—reducing maintenance and improving safety.</a:t>
            </a:r>
          </a:p>
        </p:txBody>
      </p:sp>
      <p:sp>
        <p:nvSpPr>
          <p:cNvPr id="12" name="Rectangle 11">
            <a:extLst>
              <a:ext uri="{FF2B5EF4-FFF2-40B4-BE49-F238E27FC236}">
                <a16:creationId xmlns:a16="http://schemas.microsoft.com/office/drawing/2014/main" id="{F2510E1D-DA3C-7B23-52F1-18F34172CF41}"/>
              </a:ext>
            </a:extLst>
          </p:cNvPr>
          <p:cNvSpPr/>
          <p:nvPr/>
        </p:nvSpPr>
        <p:spPr>
          <a:xfrm>
            <a:off x="13294813" y="3074842"/>
            <a:ext cx="7142014" cy="7047986"/>
          </a:xfrm>
          <a:prstGeom prst="rect">
            <a:avLst/>
          </a:prstGeom>
        </p:spPr>
        <p:txBody>
          <a:bodyPr wrap="square" lIns="0" tIns="0" rIns="0" bIns="0">
            <a:noAutofit/>
          </a:bodyPr>
          <a:lstStyle/>
          <a:p>
            <a:pPr>
              <a:spcAft>
                <a:spcPts val="1199"/>
              </a:spcAft>
            </a:pPr>
            <a:r>
              <a:rPr lang="en-GB" sz="2825" b="1" dirty="0">
                <a:solidFill>
                  <a:srgbClr val="6F5097"/>
                </a:solidFill>
                <a:latin typeface="Overpass" pitchFamily="2" charset="77"/>
                <a:cs typeface="Arial"/>
              </a:rPr>
              <a:t>Savings</a:t>
            </a:r>
          </a:p>
          <a:p>
            <a:r>
              <a:rPr lang="en-GB" sz="2825" dirty="0"/>
              <a:t>The lighting retrofit guarantees </a:t>
            </a:r>
            <a:r>
              <a:rPr lang="en-GB" sz="2825" b="1" dirty="0"/>
              <a:t>annual energy savings of 493,349 kWh</a:t>
            </a:r>
            <a:r>
              <a:rPr lang="en-GB" sz="2825" dirty="0"/>
              <a:t>, with financial savings of nearly </a:t>
            </a:r>
            <a:r>
              <a:rPr lang="en-GB" sz="2825" b="1" dirty="0"/>
              <a:t>£140,000/year</a:t>
            </a:r>
            <a:r>
              <a:rPr lang="en-GB" sz="2825" dirty="0"/>
              <a:t>. Additional benefits include </a:t>
            </a:r>
            <a:r>
              <a:rPr lang="en-GB" sz="2825" b="1" dirty="0"/>
              <a:t>£30,000/year</a:t>
            </a:r>
            <a:r>
              <a:rPr lang="en-GB" sz="2825" dirty="0"/>
              <a:t> in reduced maintenance costs and up to </a:t>
            </a:r>
            <a:r>
              <a:rPr lang="en-GB" sz="2825" b="1" dirty="0"/>
              <a:t>major improvements </a:t>
            </a:r>
            <a:r>
              <a:rPr lang="en-GB" sz="2825" dirty="0"/>
              <a:t>in</a:t>
            </a:r>
            <a:r>
              <a:rPr lang="en-GB" sz="2825" b="1" dirty="0"/>
              <a:t> </a:t>
            </a:r>
            <a:r>
              <a:rPr lang="en-GB" sz="2825" dirty="0"/>
              <a:t>space utilisation across the campus.</a:t>
            </a:r>
          </a:p>
          <a:p>
            <a:endParaRPr lang="en-GB" sz="2825" dirty="0"/>
          </a:p>
          <a:p>
            <a:r>
              <a:rPr lang="en-GB" sz="2825" dirty="0"/>
              <a:t>Siemens is providing guaranteed savings as part of this initiative, and recent tests have shown the University will achieve </a:t>
            </a:r>
            <a:r>
              <a:rPr lang="en-GB" sz="2825" b="1" dirty="0"/>
              <a:t>savings 26% higher</a:t>
            </a:r>
            <a:r>
              <a:rPr lang="en-GB" sz="2825" dirty="0"/>
              <a:t> than originally expected. This initiative delivers immediate impact, aligning with the university’s sustainability goals and enhancing the student experience.</a:t>
            </a:r>
          </a:p>
          <a:p>
            <a:endParaRPr lang="en-GB" sz="2825" dirty="0">
              <a:latin typeface="Overpass Light" pitchFamily="2" charset="77"/>
            </a:endParaRPr>
          </a:p>
          <a:p>
            <a:pPr>
              <a:spcAft>
                <a:spcPts val="1199"/>
              </a:spcAft>
            </a:pPr>
            <a:endParaRPr lang="en-US" sz="2825" dirty="0">
              <a:latin typeface="Overpass Light" pitchFamily="2" charset="77"/>
              <a:cs typeface="Arial" pitchFamily="34" charset="0"/>
            </a:endParaRPr>
          </a:p>
        </p:txBody>
      </p:sp>
      <p:grpSp>
        <p:nvGrpSpPr>
          <p:cNvPr id="14" name="Group 13">
            <a:extLst>
              <a:ext uri="{FF2B5EF4-FFF2-40B4-BE49-F238E27FC236}">
                <a16:creationId xmlns:a16="http://schemas.microsoft.com/office/drawing/2014/main" id="{9DEAFC96-D6CB-0C49-592F-7CCFF54D50E0}"/>
              </a:ext>
            </a:extLst>
          </p:cNvPr>
          <p:cNvGrpSpPr/>
          <p:nvPr/>
        </p:nvGrpSpPr>
        <p:grpSpPr>
          <a:xfrm>
            <a:off x="-3725444" y="11606477"/>
            <a:ext cx="3304386" cy="3051590"/>
            <a:chOff x="-7271912" y="20610214"/>
            <a:chExt cx="6516834" cy="6018275"/>
          </a:xfrm>
        </p:grpSpPr>
        <p:sp>
          <p:nvSpPr>
            <p:cNvPr id="15" name="Rectangle 14">
              <a:extLst>
                <a:ext uri="{FF2B5EF4-FFF2-40B4-BE49-F238E27FC236}">
                  <a16:creationId xmlns:a16="http://schemas.microsoft.com/office/drawing/2014/main" id="{7CE8FCEC-EDE0-282C-07A6-19B17E97BD7A}"/>
                </a:ext>
              </a:extLst>
            </p:cNvPr>
            <p:cNvSpPr/>
            <p:nvPr/>
          </p:nvSpPr>
          <p:spPr>
            <a:xfrm>
              <a:off x="-7271912" y="20613249"/>
              <a:ext cx="2016224" cy="1814380"/>
            </a:xfrm>
            <a:prstGeom prst="rect">
              <a:avLst/>
            </a:prstGeom>
            <a:solidFill>
              <a:srgbClr val="6F509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45"/>
            </a:p>
          </p:txBody>
        </p:sp>
        <p:sp>
          <p:nvSpPr>
            <p:cNvPr id="16" name="Rectangle 15">
              <a:extLst>
                <a:ext uri="{FF2B5EF4-FFF2-40B4-BE49-F238E27FC236}">
                  <a16:creationId xmlns:a16="http://schemas.microsoft.com/office/drawing/2014/main" id="{0CAA4C0C-0213-A109-561C-8D3690E15AC5}"/>
                </a:ext>
              </a:extLst>
            </p:cNvPr>
            <p:cNvSpPr/>
            <p:nvPr/>
          </p:nvSpPr>
          <p:spPr>
            <a:xfrm>
              <a:off x="-7271912" y="22681859"/>
              <a:ext cx="2016224" cy="1814380"/>
            </a:xfrm>
            <a:prstGeom prst="rect">
              <a:avLst/>
            </a:prstGeom>
            <a:solidFill>
              <a:srgbClr val="002F7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45"/>
            </a:p>
          </p:txBody>
        </p:sp>
        <p:sp>
          <p:nvSpPr>
            <p:cNvPr id="17" name="Rectangle 16">
              <a:extLst>
                <a:ext uri="{FF2B5EF4-FFF2-40B4-BE49-F238E27FC236}">
                  <a16:creationId xmlns:a16="http://schemas.microsoft.com/office/drawing/2014/main" id="{BEA7A66A-5F6A-DC4B-4F5C-5C65B3A56AE7}"/>
                </a:ext>
              </a:extLst>
            </p:cNvPr>
            <p:cNvSpPr/>
            <p:nvPr/>
          </p:nvSpPr>
          <p:spPr>
            <a:xfrm>
              <a:off x="-7271912" y="24814109"/>
              <a:ext cx="2016224" cy="1814380"/>
            </a:xfrm>
            <a:prstGeom prst="rect">
              <a:avLst/>
            </a:prstGeom>
            <a:solidFill>
              <a:srgbClr val="FFC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45"/>
            </a:p>
          </p:txBody>
        </p:sp>
        <p:sp>
          <p:nvSpPr>
            <p:cNvPr id="18" name="Rectangle 17">
              <a:extLst>
                <a:ext uri="{FF2B5EF4-FFF2-40B4-BE49-F238E27FC236}">
                  <a16:creationId xmlns:a16="http://schemas.microsoft.com/office/drawing/2014/main" id="{91467E3B-7140-7FB1-2235-7FA60A7D11F7}"/>
                </a:ext>
              </a:extLst>
            </p:cNvPr>
            <p:cNvSpPr/>
            <p:nvPr/>
          </p:nvSpPr>
          <p:spPr>
            <a:xfrm>
              <a:off x="-5021607" y="24777595"/>
              <a:ext cx="2016224" cy="1814380"/>
            </a:xfrm>
            <a:prstGeom prst="rect">
              <a:avLst/>
            </a:prstGeom>
            <a:solidFill>
              <a:srgbClr val="FD5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45"/>
            </a:p>
          </p:txBody>
        </p:sp>
        <p:sp>
          <p:nvSpPr>
            <p:cNvPr id="19" name="Rectangle 18">
              <a:extLst>
                <a:ext uri="{FF2B5EF4-FFF2-40B4-BE49-F238E27FC236}">
                  <a16:creationId xmlns:a16="http://schemas.microsoft.com/office/drawing/2014/main" id="{B5269513-271F-6870-9AE5-8C516F636F56}"/>
                </a:ext>
              </a:extLst>
            </p:cNvPr>
            <p:cNvSpPr/>
            <p:nvPr/>
          </p:nvSpPr>
          <p:spPr>
            <a:xfrm>
              <a:off x="-5021607" y="20640375"/>
              <a:ext cx="2016224" cy="181438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45"/>
            </a:p>
          </p:txBody>
        </p:sp>
        <p:sp>
          <p:nvSpPr>
            <p:cNvPr id="20" name="Rectangle 19">
              <a:extLst>
                <a:ext uri="{FF2B5EF4-FFF2-40B4-BE49-F238E27FC236}">
                  <a16:creationId xmlns:a16="http://schemas.microsoft.com/office/drawing/2014/main" id="{31BF5BBD-3A52-DFF1-5ED7-6FE1EA880735}"/>
                </a:ext>
              </a:extLst>
            </p:cNvPr>
            <p:cNvSpPr/>
            <p:nvPr/>
          </p:nvSpPr>
          <p:spPr>
            <a:xfrm>
              <a:off x="-5021607" y="22708985"/>
              <a:ext cx="2016224" cy="181438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45"/>
            </a:p>
          </p:txBody>
        </p:sp>
        <p:sp>
          <p:nvSpPr>
            <p:cNvPr id="21" name="Rectangle 20">
              <a:extLst>
                <a:ext uri="{FF2B5EF4-FFF2-40B4-BE49-F238E27FC236}">
                  <a16:creationId xmlns:a16="http://schemas.microsoft.com/office/drawing/2014/main" id="{A042FE0F-6E30-ACCA-2D80-D44E69599438}"/>
                </a:ext>
              </a:extLst>
            </p:cNvPr>
            <p:cNvSpPr/>
            <p:nvPr/>
          </p:nvSpPr>
          <p:spPr>
            <a:xfrm>
              <a:off x="-2771302" y="20610214"/>
              <a:ext cx="2016224" cy="181438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45"/>
            </a:p>
          </p:txBody>
        </p:sp>
        <p:sp>
          <p:nvSpPr>
            <p:cNvPr id="22" name="Rectangle 21">
              <a:extLst>
                <a:ext uri="{FF2B5EF4-FFF2-40B4-BE49-F238E27FC236}">
                  <a16:creationId xmlns:a16="http://schemas.microsoft.com/office/drawing/2014/main" id="{26C645B4-A6F1-BE73-C0CC-06F6EB662270}"/>
                </a:ext>
              </a:extLst>
            </p:cNvPr>
            <p:cNvSpPr/>
            <p:nvPr/>
          </p:nvSpPr>
          <p:spPr>
            <a:xfrm>
              <a:off x="-2771302" y="22678824"/>
              <a:ext cx="2016224" cy="181438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45"/>
            </a:p>
          </p:txBody>
        </p:sp>
        <p:sp>
          <p:nvSpPr>
            <p:cNvPr id="23" name="Rectangle 22">
              <a:extLst>
                <a:ext uri="{FF2B5EF4-FFF2-40B4-BE49-F238E27FC236}">
                  <a16:creationId xmlns:a16="http://schemas.microsoft.com/office/drawing/2014/main" id="{2D8AF307-AE80-3F31-7131-C5877EF24305}"/>
                </a:ext>
              </a:extLst>
            </p:cNvPr>
            <p:cNvSpPr/>
            <p:nvPr/>
          </p:nvSpPr>
          <p:spPr>
            <a:xfrm>
              <a:off x="-2771302" y="24814109"/>
              <a:ext cx="2016224" cy="1814380"/>
            </a:xfrm>
            <a:prstGeom prst="rect">
              <a:avLst/>
            </a:prstGeom>
            <a:solidFill>
              <a:srgbClr val="10192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45"/>
            </a:p>
          </p:txBody>
        </p:sp>
      </p:grpSp>
      <p:sp>
        <p:nvSpPr>
          <p:cNvPr id="24" name="TextBox 23">
            <a:hlinkClick r:id="rId2" action="ppaction://hlinkfile"/>
            <a:extLst>
              <a:ext uri="{FF2B5EF4-FFF2-40B4-BE49-F238E27FC236}">
                <a16:creationId xmlns:a16="http://schemas.microsoft.com/office/drawing/2014/main" id="{4B243CA3-D2B4-FC1D-B33A-0E13B07B253E}"/>
              </a:ext>
            </a:extLst>
          </p:cNvPr>
          <p:cNvSpPr txBox="1"/>
          <p:nvPr/>
        </p:nvSpPr>
        <p:spPr>
          <a:xfrm>
            <a:off x="-3884203" y="795318"/>
            <a:ext cx="3712767" cy="10168228"/>
          </a:xfrm>
          <a:prstGeom prst="rect">
            <a:avLst/>
          </a:prstGeom>
          <a:solidFill>
            <a:schemeClr val="bg1"/>
          </a:solidFill>
        </p:spPr>
        <p:txBody>
          <a:bodyPr wrap="square" rtlCol="0">
            <a:noAutofit/>
          </a:bodyPr>
          <a:lstStyle/>
          <a:p>
            <a:r>
              <a:rPr lang="en-GB" sz="1695" dirty="0">
                <a:latin typeface="Overpass" pitchFamily="2" charset="77"/>
                <a:cs typeface="Arial"/>
              </a:rPr>
              <a:t>Select the section of text you want to update and type/insert your poster copy.</a:t>
            </a:r>
          </a:p>
          <a:p>
            <a:endParaRPr lang="en-GB" sz="1695" dirty="0">
              <a:solidFill>
                <a:srgbClr val="A97D19"/>
              </a:solidFill>
              <a:latin typeface="Overpass" pitchFamily="2" charset="77"/>
              <a:cs typeface="Arial"/>
            </a:endParaRPr>
          </a:p>
          <a:p>
            <a:r>
              <a:rPr lang="en-GB" sz="1695" b="1" dirty="0">
                <a:solidFill>
                  <a:schemeClr val="accent4"/>
                </a:solidFill>
                <a:latin typeface="Overpass" pitchFamily="2" charset="77"/>
                <a:cs typeface="Arial"/>
              </a:rPr>
              <a:t>If cutting and pasting from another file, click on the mini clipboard icon after pasting and select “Keep Text Only” to preserve the font style in this template. </a:t>
            </a:r>
          </a:p>
          <a:p>
            <a:endParaRPr lang="en-GB" sz="1695" dirty="0">
              <a:solidFill>
                <a:srgbClr val="FF0000"/>
              </a:solidFill>
              <a:latin typeface="Overpass" pitchFamily="2" charset="77"/>
              <a:cs typeface="Arial"/>
            </a:endParaRPr>
          </a:p>
          <a:p>
            <a:r>
              <a:rPr lang="en-GB" sz="1695" b="1" dirty="0">
                <a:latin typeface="Overpass" pitchFamily="2" charset="77"/>
                <a:cs typeface="Arial"/>
              </a:rPr>
              <a:t>Do’s</a:t>
            </a:r>
          </a:p>
          <a:p>
            <a:pPr marL="201825" indent="-201825">
              <a:buFont typeface="Arial"/>
              <a:buChar char="•"/>
            </a:pPr>
            <a:r>
              <a:rPr lang="en-GB" sz="1695" dirty="0">
                <a:latin typeface="Overpass" pitchFamily="2" charset="77"/>
                <a:cs typeface="Arial"/>
              </a:rPr>
              <a:t>Only use the approved </a:t>
            </a:r>
            <a:br>
              <a:rPr lang="en-GB" sz="1695" dirty="0">
                <a:latin typeface="Overpass" pitchFamily="2" charset="77"/>
                <a:cs typeface="Arial"/>
              </a:rPr>
            </a:br>
            <a:r>
              <a:rPr lang="en-GB" sz="1695" dirty="0">
                <a:latin typeface="Overpass" pitchFamily="2" charset="77"/>
                <a:cs typeface="Arial"/>
              </a:rPr>
              <a:t>fonts, Overpass or Verdana</a:t>
            </a:r>
          </a:p>
          <a:p>
            <a:pPr marL="201825" indent="-201825">
              <a:buFont typeface="Arial"/>
              <a:buChar char="•"/>
            </a:pPr>
            <a:r>
              <a:rPr lang="en-GB" sz="1695" dirty="0">
                <a:latin typeface="Overpass" pitchFamily="2" charset="77"/>
                <a:cs typeface="Arial"/>
              </a:rPr>
              <a:t>Only use one highlight colour per poster (except in charts)</a:t>
            </a:r>
          </a:p>
          <a:p>
            <a:pPr marL="201825" indent="-201825">
              <a:buFont typeface="Arial"/>
              <a:buChar char="•"/>
            </a:pPr>
            <a:r>
              <a:rPr lang="en-GB" sz="1695" dirty="0">
                <a:latin typeface="Overpass" pitchFamily="2" charset="77"/>
                <a:cs typeface="Arial"/>
              </a:rPr>
              <a:t>Keep your copy short and concise</a:t>
            </a:r>
          </a:p>
          <a:p>
            <a:pPr marL="201825" indent="-201825">
              <a:buFont typeface="Arial"/>
              <a:buChar char="•"/>
            </a:pPr>
            <a:r>
              <a:rPr lang="en-GB" sz="1695" dirty="0">
                <a:latin typeface="Overpass" pitchFamily="2" charset="77"/>
                <a:cs typeface="Arial"/>
              </a:rPr>
              <a:t>Only use good quality images</a:t>
            </a:r>
          </a:p>
          <a:p>
            <a:pPr marL="201825" indent="-201825">
              <a:buFont typeface="Arial"/>
              <a:buChar char="•"/>
            </a:pPr>
            <a:r>
              <a:rPr lang="en-GB" sz="1695" dirty="0">
                <a:latin typeface="Overpass" pitchFamily="2" charset="77"/>
                <a:cs typeface="Arial"/>
              </a:rPr>
              <a:t>Make sure your image is correctly proportioned, check – Picture format &gt; Size &gt; Scale – the height and width % should be the same</a:t>
            </a:r>
          </a:p>
          <a:p>
            <a:pPr marL="201825" indent="-201825">
              <a:buFont typeface="Arial"/>
              <a:buChar char="•"/>
            </a:pPr>
            <a:r>
              <a:rPr lang="en-GB" sz="1695" dirty="0">
                <a:latin typeface="Overpass" pitchFamily="2" charset="77"/>
                <a:cs typeface="Arial"/>
              </a:rPr>
              <a:t>Make sure your have copyright permission to use the image</a:t>
            </a:r>
          </a:p>
          <a:p>
            <a:pPr marL="201825" indent="-201825">
              <a:buFont typeface="Arial"/>
              <a:buChar char="•"/>
            </a:pPr>
            <a:endParaRPr lang="en-GB" sz="1695" dirty="0">
              <a:latin typeface="Overpass" pitchFamily="2" charset="77"/>
              <a:cs typeface="Arial"/>
            </a:endParaRPr>
          </a:p>
          <a:p>
            <a:endParaRPr lang="en-GB" sz="1695" dirty="0">
              <a:latin typeface="Overpass" pitchFamily="2" charset="77"/>
              <a:cs typeface="Arial"/>
            </a:endParaRPr>
          </a:p>
          <a:p>
            <a:r>
              <a:rPr lang="en-GB" sz="1695" b="1" dirty="0">
                <a:latin typeface="Overpass" pitchFamily="2" charset="77"/>
                <a:cs typeface="Arial"/>
              </a:rPr>
              <a:t>Printing</a:t>
            </a:r>
          </a:p>
          <a:p>
            <a:r>
              <a:rPr lang="en-GB" sz="1695" dirty="0">
                <a:latin typeface="Overpass" pitchFamily="2" charset="77"/>
                <a:cs typeface="Arial"/>
              </a:rPr>
              <a:t>When you are happy with the content of the poster save it as a PDF. The file is set up at A1, once saved as a PDF it can be scaled when printing to A0 or A2.</a:t>
            </a:r>
          </a:p>
          <a:p>
            <a:endParaRPr lang="en-GB" sz="1695" dirty="0">
              <a:latin typeface="Overpass" pitchFamily="2" charset="77"/>
              <a:cs typeface="Arial"/>
            </a:endParaRPr>
          </a:p>
          <a:p>
            <a:r>
              <a:rPr lang="en-GB" sz="1695" dirty="0">
                <a:latin typeface="Overpass" pitchFamily="2" charset="77"/>
                <a:cs typeface="Arial"/>
              </a:rPr>
              <a:t>Send the PDF to </a:t>
            </a:r>
            <a:r>
              <a:rPr lang="en-GB" sz="1695" dirty="0">
                <a:latin typeface="Overpass" pitchFamily="2" charset="77"/>
                <a:cs typeface="Arial"/>
                <a:hlinkClick r:id="rId3"/>
              </a:rPr>
              <a:t>designandprintcentre@kent.ac.uk</a:t>
            </a:r>
            <a:r>
              <a:rPr lang="en-GB" sz="1695" dirty="0">
                <a:latin typeface="Overpass" pitchFamily="2" charset="77"/>
                <a:cs typeface="Arial"/>
              </a:rPr>
              <a:t> , confirm the size and quantity required and deadline.</a:t>
            </a:r>
          </a:p>
        </p:txBody>
      </p:sp>
      <p:pic>
        <p:nvPicPr>
          <p:cNvPr id="30" name="Picture 29">
            <a:extLst>
              <a:ext uri="{FF2B5EF4-FFF2-40B4-BE49-F238E27FC236}">
                <a16:creationId xmlns:a16="http://schemas.microsoft.com/office/drawing/2014/main" id="{C9B78584-C912-739D-6AE8-10F5E3A0EF12}"/>
              </a:ext>
            </a:extLst>
          </p:cNvPr>
          <p:cNvPicPr>
            <a:picLocks noChangeAspect="1"/>
          </p:cNvPicPr>
          <p:nvPr/>
        </p:nvPicPr>
        <p:blipFill>
          <a:blip r:embed="rId4"/>
          <a:stretch>
            <a:fillRect/>
          </a:stretch>
        </p:blipFill>
        <p:spPr>
          <a:xfrm>
            <a:off x="15766418" y="14143416"/>
            <a:ext cx="3794357" cy="598755"/>
          </a:xfrm>
          <a:prstGeom prst="rect">
            <a:avLst/>
          </a:prstGeom>
        </p:spPr>
      </p:pic>
      <p:pic>
        <p:nvPicPr>
          <p:cNvPr id="2" name="Picture 1">
            <a:extLst>
              <a:ext uri="{FF2B5EF4-FFF2-40B4-BE49-F238E27FC236}">
                <a16:creationId xmlns:a16="http://schemas.microsoft.com/office/drawing/2014/main" id="{BE74FF26-161B-8871-0182-55F75C914A14}"/>
              </a:ext>
            </a:extLst>
          </p:cNvPr>
          <p:cNvPicPr>
            <a:picLocks noChangeAspect="1"/>
          </p:cNvPicPr>
          <p:nvPr/>
        </p:nvPicPr>
        <p:blipFill>
          <a:blip r:embed="rId5"/>
          <a:stretch>
            <a:fillRect/>
          </a:stretch>
        </p:blipFill>
        <p:spPr>
          <a:xfrm>
            <a:off x="13641682" y="9797508"/>
            <a:ext cx="6225226" cy="4142605"/>
          </a:xfrm>
          <a:prstGeom prst="rect">
            <a:avLst/>
          </a:prstGeom>
        </p:spPr>
      </p:pic>
      <p:pic>
        <p:nvPicPr>
          <p:cNvPr id="4" name="Picture 3">
            <a:extLst>
              <a:ext uri="{FF2B5EF4-FFF2-40B4-BE49-F238E27FC236}">
                <a16:creationId xmlns:a16="http://schemas.microsoft.com/office/drawing/2014/main" id="{0CA7C6B6-6BA9-65A4-6C08-EE1711E4B6E1}"/>
              </a:ext>
            </a:extLst>
          </p:cNvPr>
          <p:cNvPicPr>
            <a:picLocks noChangeAspect="1"/>
          </p:cNvPicPr>
          <p:nvPr/>
        </p:nvPicPr>
        <p:blipFill>
          <a:blip r:embed="rId6"/>
          <a:stretch>
            <a:fillRect/>
          </a:stretch>
        </p:blipFill>
        <p:spPr>
          <a:xfrm>
            <a:off x="7116246" y="11463250"/>
            <a:ext cx="5036986" cy="2313057"/>
          </a:xfrm>
          <a:prstGeom prst="rect">
            <a:avLst/>
          </a:prstGeom>
        </p:spPr>
      </p:pic>
      <p:pic>
        <p:nvPicPr>
          <p:cNvPr id="6" name="Picture 5">
            <a:extLst>
              <a:ext uri="{FF2B5EF4-FFF2-40B4-BE49-F238E27FC236}">
                <a16:creationId xmlns:a16="http://schemas.microsoft.com/office/drawing/2014/main" id="{6D8FB559-92E0-6D48-8A2A-42C8D8F3EE1A}"/>
              </a:ext>
            </a:extLst>
          </p:cNvPr>
          <p:cNvPicPr>
            <a:picLocks noChangeAspect="1"/>
          </p:cNvPicPr>
          <p:nvPr/>
        </p:nvPicPr>
        <p:blipFill>
          <a:blip r:embed="rId7"/>
          <a:stretch>
            <a:fillRect/>
          </a:stretch>
        </p:blipFill>
        <p:spPr>
          <a:xfrm>
            <a:off x="6633659" y="3075156"/>
            <a:ext cx="6361528" cy="3578360"/>
          </a:xfrm>
          <a:prstGeom prst="rect">
            <a:avLst/>
          </a:prstGeom>
        </p:spPr>
      </p:pic>
    </p:spTree>
    <p:extLst>
      <p:ext uri="{BB962C8B-B14F-4D97-AF65-F5344CB8AC3E}">
        <p14:creationId xmlns:p14="http://schemas.microsoft.com/office/powerpoint/2010/main" val="3845144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D06E7-85A6-FF7E-6878-9EB88B0A51B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250EEF44-6B5B-1029-0A0D-5B3670DFD3D8}"/>
              </a:ext>
            </a:extLst>
          </p:cNvPr>
          <p:cNvSpPr>
            <a:spLocks noGrp="1"/>
          </p:cNvSpPr>
          <p:nvPr>
            <p:ph type="body" sz="quarter" idx="20"/>
          </p:nvPr>
        </p:nvSpPr>
        <p:spPr>
          <a:xfrm>
            <a:off x="927062" y="14369111"/>
            <a:ext cx="5930527" cy="398704"/>
          </a:xfrm>
        </p:spPr>
        <p:txBody>
          <a:bodyPr/>
          <a:lstStyle/>
          <a:p>
            <a:r>
              <a:rPr lang="en-US" dirty="0"/>
              <a:t>kent.ac.uk/sustainability/net-zero</a:t>
            </a:r>
          </a:p>
        </p:txBody>
      </p:sp>
      <p:sp>
        <p:nvSpPr>
          <p:cNvPr id="8" name="Text Placeholder 7">
            <a:extLst>
              <a:ext uri="{FF2B5EF4-FFF2-40B4-BE49-F238E27FC236}">
                <a16:creationId xmlns:a16="http://schemas.microsoft.com/office/drawing/2014/main" id="{EA4F4C68-8095-1496-6124-B51C56B3C79F}"/>
              </a:ext>
            </a:extLst>
          </p:cNvPr>
          <p:cNvSpPr>
            <a:spLocks noGrp="1"/>
          </p:cNvSpPr>
          <p:nvPr>
            <p:ph type="body" sz="quarter" idx="18"/>
          </p:nvPr>
        </p:nvSpPr>
        <p:spPr>
          <a:xfrm>
            <a:off x="946798" y="1820497"/>
            <a:ext cx="15447281" cy="621877"/>
          </a:xfrm>
        </p:spPr>
        <p:txBody>
          <a:bodyPr/>
          <a:lstStyle/>
          <a:p>
            <a:r>
              <a:rPr lang="en-GB" sz="3814" i="1" dirty="0"/>
              <a:t>Delivering Innovation, Efficiency, and Net Zero Goals</a:t>
            </a:r>
            <a:endParaRPr lang="en-GB" sz="3814" dirty="0"/>
          </a:p>
        </p:txBody>
      </p:sp>
      <p:sp>
        <p:nvSpPr>
          <p:cNvPr id="9" name="Text Placeholder 8">
            <a:extLst>
              <a:ext uri="{FF2B5EF4-FFF2-40B4-BE49-F238E27FC236}">
                <a16:creationId xmlns:a16="http://schemas.microsoft.com/office/drawing/2014/main" id="{05C648FA-D591-6D29-87E0-A8577E368DFF}"/>
              </a:ext>
            </a:extLst>
          </p:cNvPr>
          <p:cNvSpPr>
            <a:spLocks noGrp="1"/>
          </p:cNvSpPr>
          <p:nvPr>
            <p:ph type="body" sz="quarter" idx="19"/>
          </p:nvPr>
        </p:nvSpPr>
        <p:spPr>
          <a:xfrm>
            <a:off x="905137" y="622731"/>
            <a:ext cx="18025967" cy="802198"/>
          </a:xfrm>
        </p:spPr>
        <p:txBody>
          <a:bodyPr/>
          <a:lstStyle/>
          <a:p>
            <a:r>
              <a:rPr lang="en-GB" dirty="0"/>
              <a:t>Siemens &amp; University of Kent – A Partnership for Sustainable Transformation</a:t>
            </a:r>
          </a:p>
        </p:txBody>
      </p:sp>
      <p:sp>
        <p:nvSpPr>
          <p:cNvPr id="10" name="Rectangle 9">
            <a:extLst>
              <a:ext uri="{FF2B5EF4-FFF2-40B4-BE49-F238E27FC236}">
                <a16:creationId xmlns:a16="http://schemas.microsoft.com/office/drawing/2014/main" id="{24010E18-9CF0-EA81-9682-7BFC6DBBAF2F}"/>
              </a:ext>
            </a:extLst>
          </p:cNvPr>
          <p:cNvSpPr/>
          <p:nvPr/>
        </p:nvSpPr>
        <p:spPr>
          <a:xfrm>
            <a:off x="946799" y="3074842"/>
            <a:ext cx="10965649" cy="3028606"/>
          </a:xfrm>
          <a:prstGeom prst="rect">
            <a:avLst/>
          </a:prstGeom>
        </p:spPr>
        <p:txBody>
          <a:bodyPr wrap="square" lIns="0" tIns="0" rIns="0" bIns="0">
            <a:noAutofit/>
          </a:bodyPr>
          <a:lstStyle/>
          <a:p>
            <a:r>
              <a:rPr lang="en-GB" sz="2825" b="1" dirty="0">
                <a:solidFill>
                  <a:srgbClr val="6F5097"/>
                </a:solidFill>
              </a:rPr>
              <a:t>The Partnership</a:t>
            </a:r>
          </a:p>
          <a:p>
            <a:endParaRPr lang="en-GB" sz="2825" dirty="0"/>
          </a:p>
          <a:p>
            <a:r>
              <a:rPr lang="en-GB" sz="2825" dirty="0"/>
              <a:t>The University of Kent has partnered with Siemens to deliver a transformative, campus-wide sustainability programme aimed at achieving </a:t>
            </a:r>
            <a:r>
              <a:rPr lang="en-GB" sz="2825" b="1" dirty="0"/>
              <a:t>Net Zero Carbon by 2040</a:t>
            </a:r>
            <a:r>
              <a:rPr lang="en-GB" sz="2825" dirty="0"/>
              <a:t>. This strategic collaboration combines cutting-edge technology, data-driven solutions, and long-term planning to modernise infrastructure, reduce emissions, and enhance operational efficiency.</a:t>
            </a:r>
          </a:p>
          <a:p>
            <a:endParaRPr lang="en-GB" sz="2825" dirty="0"/>
          </a:p>
          <a:p>
            <a:r>
              <a:rPr lang="en-GB" sz="2825" dirty="0"/>
              <a:t>The programme is structured into three phases:</a:t>
            </a:r>
          </a:p>
          <a:p>
            <a:endParaRPr lang="en-GB" sz="2825" dirty="0"/>
          </a:p>
          <a:p>
            <a:pPr lvl="0"/>
            <a:r>
              <a:rPr lang="en-GB" sz="2825" b="1" dirty="0"/>
              <a:t>Need Now</a:t>
            </a:r>
            <a:r>
              <a:rPr lang="en-GB" sz="2825" dirty="0"/>
              <a:t>: Immediate upgrades including LED lighting retrofits, rooftop solar PV installations, and smart metering.</a:t>
            </a:r>
          </a:p>
          <a:p>
            <a:pPr lvl="0"/>
            <a:r>
              <a:rPr lang="en-GB" sz="2825" b="1" dirty="0"/>
              <a:t>Need Next</a:t>
            </a:r>
            <a:r>
              <a:rPr lang="en-GB" sz="2825" dirty="0"/>
              <a:t>: Expansion of energy conservation and generation technologies.</a:t>
            </a:r>
          </a:p>
          <a:p>
            <a:pPr lvl="0"/>
            <a:r>
              <a:rPr lang="en-GB" sz="2825" b="1" dirty="0"/>
              <a:t>Need Eventually</a:t>
            </a:r>
            <a:r>
              <a:rPr lang="en-GB" sz="2825" dirty="0"/>
              <a:t>: Campus-wide heating transformation and smart grid integration.</a:t>
            </a:r>
          </a:p>
          <a:p>
            <a:endParaRPr lang="en-GB" sz="2825" dirty="0"/>
          </a:p>
          <a:p>
            <a:endParaRPr lang="en-GB" sz="2825" b="1" dirty="0">
              <a:latin typeface="Overpass SemiBold" pitchFamily="2" charset="77"/>
              <a:cs typeface="Arial"/>
            </a:endParaRPr>
          </a:p>
          <a:p>
            <a:endParaRPr lang="en-GB" sz="2825" dirty="0">
              <a:latin typeface="Arial"/>
              <a:cs typeface="Arial"/>
            </a:endParaRPr>
          </a:p>
        </p:txBody>
      </p:sp>
      <p:sp>
        <p:nvSpPr>
          <p:cNvPr id="12" name="Rectangle 11">
            <a:extLst>
              <a:ext uri="{FF2B5EF4-FFF2-40B4-BE49-F238E27FC236}">
                <a16:creationId xmlns:a16="http://schemas.microsoft.com/office/drawing/2014/main" id="{9E3F0318-685C-F122-0515-D3354CC19769}"/>
              </a:ext>
            </a:extLst>
          </p:cNvPr>
          <p:cNvSpPr/>
          <p:nvPr/>
        </p:nvSpPr>
        <p:spPr>
          <a:xfrm>
            <a:off x="12166747" y="3074842"/>
            <a:ext cx="8102129" cy="7047986"/>
          </a:xfrm>
          <a:prstGeom prst="rect">
            <a:avLst/>
          </a:prstGeom>
        </p:spPr>
        <p:txBody>
          <a:bodyPr wrap="square" lIns="0" tIns="0" rIns="0" bIns="0">
            <a:noAutofit/>
          </a:bodyPr>
          <a:lstStyle/>
          <a:p>
            <a:r>
              <a:rPr lang="en-GB" sz="2825" b="1" dirty="0">
                <a:solidFill>
                  <a:srgbClr val="6F5097"/>
                </a:solidFill>
              </a:rPr>
              <a:t>Key initiatives include:</a:t>
            </a:r>
          </a:p>
          <a:p>
            <a:endParaRPr lang="en-GB" sz="2825" dirty="0"/>
          </a:p>
          <a:p>
            <a:pPr marL="403650" indent="-403650">
              <a:buFont typeface="Arial" panose="020B0604020202020204" pitchFamily="34" charset="0"/>
              <a:buChar char="•"/>
            </a:pPr>
            <a:r>
              <a:rPr lang="en-GB" sz="2825" b="1" dirty="0"/>
              <a:t>LED Lighting</a:t>
            </a:r>
            <a:r>
              <a:rPr lang="en-GB" sz="2825" dirty="0"/>
              <a:t>: Installed across six buildings with Thorlux </a:t>
            </a:r>
            <a:r>
              <a:rPr lang="en-GB" sz="2825" dirty="0" err="1"/>
              <a:t>SmartScan</a:t>
            </a:r>
            <a:r>
              <a:rPr lang="en-GB" sz="2825" dirty="0"/>
              <a:t> controls, saving over </a:t>
            </a:r>
            <a:r>
              <a:rPr lang="en-GB" sz="2825" b="1" dirty="0"/>
              <a:t>493,000 kWh/year</a:t>
            </a:r>
            <a:r>
              <a:rPr lang="en-GB" sz="2825" dirty="0"/>
              <a:t> and </a:t>
            </a:r>
            <a:r>
              <a:rPr lang="en-GB" sz="2825" b="1" dirty="0"/>
              <a:t>£138,000/year</a:t>
            </a:r>
            <a:r>
              <a:rPr lang="en-GB" sz="2825" dirty="0"/>
              <a:t>.</a:t>
            </a:r>
          </a:p>
          <a:p>
            <a:pPr lvl="0"/>
            <a:endParaRPr lang="en-GB" sz="2825" dirty="0"/>
          </a:p>
          <a:p>
            <a:pPr marL="403650" indent="-403650">
              <a:buFont typeface="Arial" panose="020B0604020202020204" pitchFamily="34" charset="0"/>
              <a:buChar char="•"/>
            </a:pPr>
            <a:r>
              <a:rPr lang="en-GB" sz="2825" b="1" dirty="0"/>
              <a:t>Solar PV</a:t>
            </a:r>
            <a:r>
              <a:rPr lang="en-GB" sz="2825" dirty="0"/>
              <a:t>: 740 </a:t>
            </a:r>
            <a:r>
              <a:rPr lang="en-GB" sz="2825" dirty="0" err="1"/>
              <a:t>kWp</a:t>
            </a:r>
            <a:r>
              <a:rPr lang="en-GB" sz="2825" dirty="0"/>
              <a:t> installed on Templeman Library, Keynes College, and Sports Centre, generating </a:t>
            </a:r>
            <a:r>
              <a:rPr lang="en-GB" sz="2825" b="1" dirty="0"/>
              <a:t>674,000 kWh/year</a:t>
            </a:r>
            <a:r>
              <a:rPr lang="en-GB" sz="2825" dirty="0"/>
              <a:t> and saving </a:t>
            </a:r>
            <a:r>
              <a:rPr lang="en-GB" sz="2825" b="1" dirty="0"/>
              <a:t>£189,000/year</a:t>
            </a:r>
            <a:r>
              <a:rPr lang="en-GB" sz="2825" dirty="0"/>
              <a:t>.</a:t>
            </a:r>
          </a:p>
          <a:p>
            <a:pPr lvl="0"/>
            <a:endParaRPr lang="en-GB" sz="2825" dirty="0"/>
          </a:p>
          <a:p>
            <a:pPr marL="403650" indent="-403650">
              <a:buFont typeface="Arial" panose="020B0604020202020204" pitchFamily="34" charset="0"/>
              <a:buChar char="•"/>
            </a:pPr>
            <a:r>
              <a:rPr lang="en-GB" sz="2825" b="1" dirty="0"/>
              <a:t>Smart Metering (AM&amp;T)</a:t>
            </a:r>
            <a:r>
              <a:rPr lang="en-GB" sz="2825" dirty="0"/>
              <a:t>: 133 meters across 20 buildings, integrated with Siemens Navigator for real-time analytics and leak detection.</a:t>
            </a:r>
          </a:p>
          <a:p>
            <a:pPr lvl="0"/>
            <a:endParaRPr lang="en-GB" sz="2825" dirty="0"/>
          </a:p>
          <a:p>
            <a:r>
              <a:rPr lang="en-GB" sz="2825" dirty="0"/>
              <a:t>The partnership also supports research, student engagement, and innovation, with Siemens providing project management, monitoring, and performance guarantees. Acceptance is managed through a two-stage process, and all systems are backed by rigorous measurement and verification protocols.</a:t>
            </a:r>
          </a:p>
          <a:p>
            <a:r>
              <a:rPr lang="en-GB" sz="2825" dirty="0"/>
              <a:t>Together, Siemens and the University of Kent are building a smarter, greener campus—setting a benchmark for sustainability in higher education.</a:t>
            </a:r>
          </a:p>
          <a:p>
            <a:endParaRPr lang="en-GB" sz="2825" dirty="0">
              <a:latin typeface="Overpass Light" pitchFamily="2" charset="77"/>
            </a:endParaRPr>
          </a:p>
          <a:p>
            <a:pPr>
              <a:spcAft>
                <a:spcPts val="1199"/>
              </a:spcAft>
            </a:pPr>
            <a:endParaRPr lang="en-US" sz="2825" dirty="0">
              <a:latin typeface="Overpass Light" pitchFamily="2" charset="77"/>
              <a:cs typeface="Arial" pitchFamily="34" charset="0"/>
            </a:endParaRPr>
          </a:p>
        </p:txBody>
      </p:sp>
      <p:grpSp>
        <p:nvGrpSpPr>
          <p:cNvPr id="14" name="Group 13">
            <a:extLst>
              <a:ext uri="{FF2B5EF4-FFF2-40B4-BE49-F238E27FC236}">
                <a16:creationId xmlns:a16="http://schemas.microsoft.com/office/drawing/2014/main" id="{5F24F494-8CF6-619A-7944-28BC53E33C0E}"/>
              </a:ext>
            </a:extLst>
          </p:cNvPr>
          <p:cNvGrpSpPr/>
          <p:nvPr/>
        </p:nvGrpSpPr>
        <p:grpSpPr>
          <a:xfrm>
            <a:off x="-3725444" y="11606477"/>
            <a:ext cx="3304386" cy="3051590"/>
            <a:chOff x="-7271912" y="20610214"/>
            <a:chExt cx="6516834" cy="6018275"/>
          </a:xfrm>
        </p:grpSpPr>
        <p:sp>
          <p:nvSpPr>
            <p:cNvPr id="15" name="Rectangle 14">
              <a:extLst>
                <a:ext uri="{FF2B5EF4-FFF2-40B4-BE49-F238E27FC236}">
                  <a16:creationId xmlns:a16="http://schemas.microsoft.com/office/drawing/2014/main" id="{D64976D3-F5BA-C6BB-E72C-7FF76BD94FD3}"/>
                </a:ext>
              </a:extLst>
            </p:cNvPr>
            <p:cNvSpPr/>
            <p:nvPr/>
          </p:nvSpPr>
          <p:spPr>
            <a:xfrm>
              <a:off x="-7271912" y="20613249"/>
              <a:ext cx="2016224" cy="1814380"/>
            </a:xfrm>
            <a:prstGeom prst="rect">
              <a:avLst/>
            </a:prstGeom>
            <a:solidFill>
              <a:srgbClr val="6F509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45"/>
            </a:p>
          </p:txBody>
        </p:sp>
        <p:sp>
          <p:nvSpPr>
            <p:cNvPr id="16" name="Rectangle 15">
              <a:extLst>
                <a:ext uri="{FF2B5EF4-FFF2-40B4-BE49-F238E27FC236}">
                  <a16:creationId xmlns:a16="http://schemas.microsoft.com/office/drawing/2014/main" id="{98AEA63F-9860-5C2B-313D-66370DA35261}"/>
                </a:ext>
              </a:extLst>
            </p:cNvPr>
            <p:cNvSpPr/>
            <p:nvPr/>
          </p:nvSpPr>
          <p:spPr>
            <a:xfrm>
              <a:off x="-7271912" y="22681859"/>
              <a:ext cx="2016224" cy="1814380"/>
            </a:xfrm>
            <a:prstGeom prst="rect">
              <a:avLst/>
            </a:prstGeom>
            <a:solidFill>
              <a:srgbClr val="002F7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45"/>
            </a:p>
          </p:txBody>
        </p:sp>
        <p:sp>
          <p:nvSpPr>
            <p:cNvPr id="17" name="Rectangle 16">
              <a:extLst>
                <a:ext uri="{FF2B5EF4-FFF2-40B4-BE49-F238E27FC236}">
                  <a16:creationId xmlns:a16="http://schemas.microsoft.com/office/drawing/2014/main" id="{19BF9A36-172F-1559-6412-611C61ACC8D0}"/>
                </a:ext>
              </a:extLst>
            </p:cNvPr>
            <p:cNvSpPr/>
            <p:nvPr/>
          </p:nvSpPr>
          <p:spPr>
            <a:xfrm>
              <a:off x="-7271912" y="24814109"/>
              <a:ext cx="2016224" cy="1814380"/>
            </a:xfrm>
            <a:prstGeom prst="rect">
              <a:avLst/>
            </a:prstGeom>
            <a:solidFill>
              <a:srgbClr val="FFC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45"/>
            </a:p>
          </p:txBody>
        </p:sp>
        <p:sp>
          <p:nvSpPr>
            <p:cNvPr id="18" name="Rectangle 17">
              <a:extLst>
                <a:ext uri="{FF2B5EF4-FFF2-40B4-BE49-F238E27FC236}">
                  <a16:creationId xmlns:a16="http://schemas.microsoft.com/office/drawing/2014/main" id="{9CD79618-2CA2-E2D4-A3E6-DB1AC00B22E6}"/>
                </a:ext>
              </a:extLst>
            </p:cNvPr>
            <p:cNvSpPr/>
            <p:nvPr/>
          </p:nvSpPr>
          <p:spPr>
            <a:xfrm>
              <a:off x="-5021607" y="24777595"/>
              <a:ext cx="2016224" cy="1814380"/>
            </a:xfrm>
            <a:prstGeom prst="rect">
              <a:avLst/>
            </a:prstGeom>
            <a:solidFill>
              <a:srgbClr val="FD5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45"/>
            </a:p>
          </p:txBody>
        </p:sp>
        <p:sp>
          <p:nvSpPr>
            <p:cNvPr id="19" name="Rectangle 18">
              <a:extLst>
                <a:ext uri="{FF2B5EF4-FFF2-40B4-BE49-F238E27FC236}">
                  <a16:creationId xmlns:a16="http://schemas.microsoft.com/office/drawing/2014/main" id="{F007D8B5-1F81-C5B0-EB1A-BC961EC5E759}"/>
                </a:ext>
              </a:extLst>
            </p:cNvPr>
            <p:cNvSpPr/>
            <p:nvPr/>
          </p:nvSpPr>
          <p:spPr>
            <a:xfrm>
              <a:off x="-5021607" y="20640375"/>
              <a:ext cx="2016224" cy="181438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45"/>
            </a:p>
          </p:txBody>
        </p:sp>
        <p:sp>
          <p:nvSpPr>
            <p:cNvPr id="20" name="Rectangle 19">
              <a:extLst>
                <a:ext uri="{FF2B5EF4-FFF2-40B4-BE49-F238E27FC236}">
                  <a16:creationId xmlns:a16="http://schemas.microsoft.com/office/drawing/2014/main" id="{04867B5E-8C5F-4449-7FCE-D88F1EB01DFF}"/>
                </a:ext>
              </a:extLst>
            </p:cNvPr>
            <p:cNvSpPr/>
            <p:nvPr/>
          </p:nvSpPr>
          <p:spPr>
            <a:xfrm>
              <a:off x="-5021607" y="22708985"/>
              <a:ext cx="2016224" cy="181438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45"/>
            </a:p>
          </p:txBody>
        </p:sp>
        <p:sp>
          <p:nvSpPr>
            <p:cNvPr id="21" name="Rectangle 20">
              <a:extLst>
                <a:ext uri="{FF2B5EF4-FFF2-40B4-BE49-F238E27FC236}">
                  <a16:creationId xmlns:a16="http://schemas.microsoft.com/office/drawing/2014/main" id="{EAFB84F6-6FB4-DC75-F045-FAF5C73A9B14}"/>
                </a:ext>
              </a:extLst>
            </p:cNvPr>
            <p:cNvSpPr/>
            <p:nvPr/>
          </p:nvSpPr>
          <p:spPr>
            <a:xfrm>
              <a:off x="-2771302" y="20610214"/>
              <a:ext cx="2016224" cy="181438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45"/>
            </a:p>
          </p:txBody>
        </p:sp>
        <p:sp>
          <p:nvSpPr>
            <p:cNvPr id="22" name="Rectangle 21">
              <a:extLst>
                <a:ext uri="{FF2B5EF4-FFF2-40B4-BE49-F238E27FC236}">
                  <a16:creationId xmlns:a16="http://schemas.microsoft.com/office/drawing/2014/main" id="{9E1A7BC5-E7AD-DED6-70AB-0D3734E0619A}"/>
                </a:ext>
              </a:extLst>
            </p:cNvPr>
            <p:cNvSpPr/>
            <p:nvPr/>
          </p:nvSpPr>
          <p:spPr>
            <a:xfrm>
              <a:off x="-2771302" y="22678824"/>
              <a:ext cx="2016224" cy="181438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45"/>
            </a:p>
          </p:txBody>
        </p:sp>
        <p:sp>
          <p:nvSpPr>
            <p:cNvPr id="23" name="Rectangle 22">
              <a:extLst>
                <a:ext uri="{FF2B5EF4-FFF2-40B4-BE49-F238E27FC236}">
                  <a16:creationId xmlns:a16="http://schemas.microsoft.com/office/drawing/2014/main" id="{2664F6B3-66FD-576C-D67B-888D35AD3F22}"/>
                </a:ext>
              </a:extLst>
            </p:cNvPr>
            <p:cNvSpPr/>
            <p:nvPr/>
          </p:nvSpPr>
          <p:spPr>
            <a:xfrm>
              <a:off x="-2771302" y="24814109"/>
              <a:ext cx="2016224" cy="1814380"/>
            </a:xfrm>
            <a:prstGeom prst="rect">
              <a:avLst/>
            </a:prstGeom>
            <a:solidFill>
              <a:srgbClr val="10192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45"/>
            </a:p>
          </p:txBody>
        </p:sp>
      </p:grpSp>
      <p:sp>
        <p:nvSpPr>
          <p:cNvPr id="24" name="TextBox 23">
            <a:hlinkClick r:id="rId2" action="ppaction://hlinkfile"/>
            <a:extLst>
              <a:ext uri="{FF2B5EF4-FFF2-40B4-BE49-F238E27FC236}">
                <a16:creationId xmlns:a16="http://schemas.microsoft.com/office/drawing/2014/main" id="{14D8E631-2501-D61C-B028-31E04988E64B}"/>
              </a:ext>
            </a:extLst>
          </p:cNvPr>
          <p:cNvSpPr txBox="1"/>
          <p:nvPr/>
        </p:nvSpPr>
        <p:spPr>
          <a:xfrm>
            <a:off x="-3884203" y="795318"/>
            <a:ext cx="3712767" cy="10168228"/>
          </a:xfrm>
          <a:prstGeom prst="rect">
            <a:avLst/>
          </a:prstGeom>
          <a:solidFill>
            <a:schemeClr val="bg1"/>
          </a:solidFill>
        </p:spPr>
        <p:txBody>
          <a:bodyPr wrap="square" rtlCol="0">
            <a:noAutofit/>
          </a:bodyPr>
          <a:lstStyle/>
          <a:p>
            <a:r>
              <a:rPr lang="en-GB" sz="1695" dirty="0">
                <a:latin typeface="Overpass" pitchFamily="2" charset="77"/>
                <a:cs typeface="Arial"/>
              </a:rPr>
              <a:t>Select the section of text you want to update and type/insert your poster copy.</a:t>
            </a:r>
          </a:p>
          <a:p>
            <a:endParaRPr lang="en-GB" sz="1695" dirty="0">
              <a:solidFill>
                <a:srgbClr val="A97D19"/>
              </a:solidFill>
              <a:latin typeface="Overpass" pitchFamily="2" charset="77"/>
              <a:cs typeface="Arial"/>
            </a:endParaRPr>
          </a:p>
          <a:p>
            <a:r>
              <a:rPr lang="en-GB" sz="1695" b="1" dirty="0">
                <a:solidFill>
                  <a:schemeClr val="accent4"/>
                </a:solidFill>
                <a:latin typeface="Overpass" pitchFamily="2" charset="77"/>
                <a:cs typeface="Arial"/>
              </a:rPr>
              <a:t>If cutting and pasting from another file, click on the mini clipboard icon after pasting and select “Keep Text Only” to preserve the font style in this template. </a:t>
            </a:r>
          </a:p>
          <a:p>
            <a:endParaRPr lang="en-GB" sz="1695" dirty="0">
              <a:solidFill>
                <a:srgbClr val="FF0000"/>
              </a:solidFill>
              <a:latin typeface="Overpass" pitchFamily="2" charset="77"/>
              <a:cs typeface="Arial"/>
            </a:endParaRPr>
          </a:p>
          <a:p>
            <a:r>
              <a:rPr lang="en-GB" sz="1695" b="1" dirty="0">
                <a:latin typeface="Overpass" pitchFamily="2" charset="77"/>
                <a:cs typeface="Arial"/>
              </a:rPr>
              <a:t>Do’s</a:t>
            </a:r>
          </a:p>
          <a:p>
            <a:pPr marL="201825" indent="-201825">
              <a:buFont typeface="Arial"/>
              <a:buChar char="•"/>
            </a:pPr>
            <a:r>
              <a:rPr lang="en-GB" sz="1695" dirty="0">
                <a:latin typeface="Overpass" pitchFamily="2" charset="77"/>
                <a:cs typeface="Arial"/>
              </a:rPr>
              <a:t>Only use the approved </a:t>
            </a:r>
            <a:br>
              <a:rPr lang="en-GB" sz="1695" dirty="0">
                <a:latin typeface="Overpass" pitchFamily="2" charset="77"/>
                <a:cs typeface="Arial"/>
              </a:rPr>
            </a:br>
            <a:r>
              <a:rPr lang="en-GB" sz="1695" dirty="0">
                <a:latin typeface="Overpass" pitchFamily="2" charset="77"/>
                <a:cs typeface="Arial"/>
              </a:rPr>
              <a:t>fonts, Overpass or Verdana</a:t>
            </a:r>
          </a:p>
          <a:p>
            <a:pPr marL="201825" indent="-201825">
              <a:buFont typeface="Arial"/>
              <a:buChar char="•"/>
            </a:pPr>
            <a:r>
              <a:rPr lang="en-GB" sz="1695" dirty="0">
                <a:latin typeface="Overpass" pitchFamily="2" charset="77"/>
                <a:cs typeface="Arial"/>
              </a:rPr>
              <a:t>Only use one highlight colour per poster (except in charts)</a:t>
            </a:r>
          </a:p>
          <a:p>
            <a:pPr marL="201825" indent="-201825">
              <a:buFont typeface="Arial"/>
              <a:buChar char="•"/>
            </a:pPr>
            <a:r>
              <a:rPr lang="en-GB" sz="1695" dirty="0">
                <a:latin typeface="Overpass" pitchFamily="2" charset="77"/>
                <a:cs typeface="Arial"/>
              </a:rPr>
              <a:t>Keep your copy short and concise</a:t>
            </a:r>
          </a:p>
          <a:p>
            <a:pPr marL="201825" indent="-201825">
              <a:buFont typeface="Arial"/>
              <a:buChar char="•"/>
            </a:pPr>
            <a:r>
              <a:rPr lang="en-GB" sz="1695" dirty="0">
                <a:latin typeface="Overpass" pitchFamily="2" charset="77"/>
                <a:cs typeface="Arial"/>
              </a:rPr>
              <a:t>Only use good quality images</a:t>
            </a:r>
          </a:p>
          <a:p>
            <a:pPr marL="201825" indent="-201825">
              <a:buFont typeface="Arial"/>
              <a:buChar char="•"/>
            </a:pPr>
            <a:r>
              <a:rPr lang="en-GB" sz="1695" dirty="0">
                <a:latin typeface="Overpass" pitchFamily="2" charset="77"/>
                <a:cs typeface="Arial"/>
              </a:rPr>
              <a:t>Make sure your image is correctly proportioned, check – Picture format &gt; Size &gt; Scale – the height and width % should be the same</a:t>
            </a:r>
          </a:p>
          <a:p>
            <a:pPr marL="201825" indent="-201825">
              <a:buFont typeface="Arial"/>
              <a:buChar char="•"/>
            </a:pPr>
            <a:r>
              <a:rPr lang="en-GB" sz="1695" dirty="0">
                <a:latin typeface="Overpass" pitchFamily="2" charset="77"/>
                <a:cs typeface="Arial"/>
              </a:rPr>
              <a:t>Make sure your have copyright permission to use the image</a:t>
            </a:r>
          </a:p>
          <a:p>
            <a:pPr marL="201825" indent="-201825">
              <a:buFont typeface="Arial"/>
              <a:buChar char="•"/>
            </a:pPr>
            <a:endParaRPr lang="en-GB" sz="1695" dirty="0">
              <a:latin typeface="Overpass" pitchFamily="2" charset="77"/>
              <a:cs typeface="Arial"/>
            </a:endParaRPr>
          </a:p>
          <a:p>
            <a:endParaRPr lang="en-GB" sz="1695" dirty="0">
              <a:latin typeface="Overpass" pitchFamily="2" charset="77"/>
              <a:cs typeface="Arial"/>
            </a:endParaRPr>
          </a:p>
          <a:p>
            <a:r>
              <a:rPr lang="en-GB" sz="1695" b="1" dirty="0">
                <a:latin typeface="Overpass" pitchFamily="2" charset="77"/>
                <a:cs typeface="Arial"/>
              </a:rPr>
              <a:t>Printing</a:t>
            </a:r>
          </a:p>
          <a:p>
            <a:r>
              <a:rPr lang="en-GB" sz="1695" dirty="0">
                <a:latin typeface="Overpass" pitchFamily="2" charset="77"/>
                <a:cs typeface="Arial"/>
              </a:rPr>
              <a:t>When you are happy with the content of the poster save it as a PDF. The file is set up at A1, once saved as a PDF it can be scaled when printing to A0 or A2.</a:t>
            </a:r>
          </a:p>
          <a:p>
            <a:endParaRPr lang="en-GB" sz="1695" dirty="0">
              <a:latin typeface="Overpass" pitchFamily="2" charset="77"/>
              <a:cs typeface="Arial"/>
            </a:endParaRPr>
          </a:p>
          <a:p>
            <a:r>
              <a:rPr lang="en-GB" sz="1695" dirty="0">
                <a:latin typeface="Overpass" pitchFamily="2" charset="77"/>
                <a:cs typeface="Arial"/>
              </a:rPr>
              <a:t>Send the PDF to </a:t>
            </a:r>
            <a:r>
              <a:rPr lang="en-GB" sz="1695" dirty="0">
                <a:latin typeface="Overpass" pitchFamily="2" charset="77"/>
                <a:cs typeface="Arial"/>
                <a:hlinkClick r:id="rId3"/>
              </a:rPr>
              <a:t>designandprintcentre@kent.ac.uk</a:t>
            </a:r>
            <a:r>
              <a:rPr lang="en-GB" sz="1695" dirty="0">
                <a:latin typeface="Overpass" pitchFamily="2" charset="77"/>
                <a:cs typeface="Arial"/>
              </a:rPr>
              <a:t> , confirm the size and quantity required and deadline.</a:t>
            </a:r>
          </a:p>
        </p:txBody>
      </p:sp>
      <p:pic>
        <p:nvPicPr>
          <p:cNvPr id="30" name="Picture 29">
            <a:extLst>
              <a:ext uri="{FF2B5EF4-FFF2-40B4-BE49-F238E27FC236}">
                <a16:creationId xmlns:a16="http://schemas.microsoft.com/office/drawing/2014/main" id="{E9848E0E-E637-E40B-350D-289E404937FC}"/>
              </a:ext>
            </a:extLst>
          </p:cNvPr>
          <p:cNvPicPr>
            <a:picLocks noChangeAspect="1"/>
          </p:cNvPicPr>
          <p:nvPr/>
        </p:nvPicPr>
        <p:blipFill>
          <a:blip r:embed="rId4"/>
          <a:stretch>
            <a:fillRect/>
          </a:stretch>
        </p:blipFill>
        <p:spPr>
          <a:xfrm>
            <a:off x="15766418" y="14143416"/>
            <a:ext cx="3794357" cy="598755"/>
          </a:xfrm>
          <a:prstGeom prst="rect">
            <a:avLst/>
          </a:prstGeom>
        </p:spPr>
      </p:pic>
      <p:pic>
        <p:nvPicPr>
          <p:cNvPr id="3" name="Picture 2" descr="A blue background with white text and a logo&#10;&#10;AI-generated content may be incorrect.">
            <a:extLst>
              <a:ext uri="{FF2B5EF4-FFF2-40B4-BE49-F238E27FC236}">
                <a16:creationId xmlns:a16="http://schemas.microsoft.com/office/drawing/2014/main" id="{37679B50-0A9F-3702-1710-F111E8C93CB2}"/>
              </a:ext>
            </a:extLst>
          </p:cNvPr>
          <p:cNvPicPr>
            <a:picLocks noChangeAspect="1"/>
          </p:cNvPicPr>
          <p:nvPr/>
        </p:nvPicPr>
        <p:blipFill>
          <a:blip r:embed="rId5"/>
          <a:stretch>
            <a:fillRect/>
          </a:stretch>
        </p:blipFill>
        <p:spPr>
          <a:xfrm>
            <a:off x="6549120" y="10268620"/>
            <a:ext cx="3306742" cy="3306742"/>
          </a:xfrm>
          <a:prstGeom prst="rect">
            <a:avLst/>
          </a:prstGeom>
        </p:spPr>
      </p:pic>
      <p:pic>
        <p:nvPicPr>
          <p:cNvPr id="6" name="Picture 5">
            <a:extLst>
              <a:ext uri="{FF2B5EF4-FFF2-40B4-BE49-F238E27FC236}">
                <a16:creationId xmlns:a16="http://schemas.microsoft.com/office/drawing/2014/main" id="{7B80476E-FF6E-B5D1-24CA-5422B9CC7253}"/>
              </a:ext>
            </a:extLst>
          </p:cNvPr>
          <p:cNvPicPr>
            <a:picLocks noChangeAspect="1"/>
          </p:cNvPicPr>
          <p:nvPr/>
        </p:nvPicPr>
        <p:blipFill>
          <a:blip r:embed="rId6"/>
          <a:stretch>
            <a:fillRect/>
          </a:stretch>
        </p:blipFill>
        <p:spPr>
          <a:xfrm>
            <a:off x="2613697" y="10265410"/>
            <a:ext cx="3306743" cy="3306743"/>
          </a:xfrm>
          <a:prstGeom prst="rect">
            <a:avLst/>
          </a:prstGeom>
        </p:spPr>
      </p:pic>
    </p:spTree>
    <p:extLst>
      <p:ext uri="{BB962C8B-B14F-4D97-AF65-F5344CB8AC3E}">
        <p14:creationId xmlns:p14="http://schemas.microsoft.com/office/powerpoint/2010/main" val="4234930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FD42C-96BA-A9E5-63B7-513C7F65809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A7DD59C-6916-BF7F-91B2-F7507F844572}"/>
              </a:ext>
            </a:extLst>
          </p:cNvPr>
          <p:cNvSpPr>
            <a:spLocks noGrp="1"/>
          </p:cNvSpPr>
          <p:nvPr>
            <p:ph type="body" sz="quarter" idx="20"/>
          </p:nvPr>
        </p:nvSpPr>
        <p:spPr>
          <a:xfrm>
            <a:off x="927062" y="14369111"/>
            <a:ext cx="5930527" cy="398704"/>
          </a:xfrm>
        </p:spPr>
        <p:txBody>
          <a:bodyPr/>
          <a:lstStyle/>
          <a:p>
            <a:r>
              <a:rPr lang="en-US" dirty="0"/>
              <a:t>kent.ac.uk/sustainability/net-zero</a:t>
            </a:r>
          </a:p>
        </p:txBody>
      </p:sp>
      <p:sp>
        <p:nvSpPr>
          <p:cNvPr id="8" name="Text Placeholder 7">
            <a:extLst>
              <a:ext uri="{FF2B5EF4-FFF2-40B4-BE49-F238E27FC236}">
                <a16:creationId xmlns:a16="http://schemas.microsoft.com/office/drawing/2014/main" id="{FAAF3027-5D4C-59C8-C50F-89EC003E1463}"/>
              </a:ext>
            </a:extLst>
          </p:cNvPr>
          <p:cNvSpPr>
            <a:spLocks noGrp="1"/>
          </p:cNvSpPr>
          <p:nvPr>
            <p:ph type="body" sz="quarter" idx="18"/>
          </p:nvPr>
        </p:nvSpPr>
        <p:spPr>
          <a:xfrm>
            <a:off x="946798" y="1509558"/>
            <a:ext cx="15447281" cy="621877"/>
          </a:xfrm>
        </p:spPr>
        <p:txBody>
          <a:bodyPr/>
          <a:lstStyle/>
          <a:p>
            <a:r>
              <a:rPr lang="en-GB" sz="3814" i="1" dirty="0"/>
              <a:t>Strategic Sustainability at the University of Kent</a:t>
            </a:r>
            <a:endParaRPr lang="en-GB" sz="3814" dirty="0"/>
          </a:p>
        </p:txBody>
      </p:sp>
      <p:sp>
        <p:nvSpPr>
          <p:cNvPr id="9" name="Text Placeholder 8">
            <a:extLst>
              <a:ext uri="{FF2B5EF4-FFF2-40B4-BE49-F238E27FC236}">
                <a16:creationId xmlns:a16="http://schemas.microsoft.com/office/drawing/2014/main" id="{16F554AB-0C0D-C0B2-0EFE-755B43CE7E96}"/>
              </a:ext>
            </a:extLst>
          </p:cNvPr>
          <p:cNvSpPr>
            <a:spLocks noGrp="1"/>
          </p:cNvSpPr>
          <p:nvPr>
            <p:ph type="body" sz="quarter" idx="19"/>
          </p:nvPr>
        </p:nvSpPr>
        <p:spPr>
          <a:xfrm>
            <a:off x="905137" y="622731"/>
            <a:ext cx="18025967" cy="802198"/>
          </a:xfrm>
        </p:spPr>
        <p:txBody>
          <a:bodyPr/>
          <a:lstStyle/>
          <a:p>
            <a:r>
              <a:rPr lang="en-GB" sz="5933" dirty="0"/>
              <a:t>The Energy Masterplan – A Roadmap to Net Zero</a:t>
            </a:r>
          </a:p>
        </p:txBody>
      </p:sp>
      <p:sp>
        <p:nvSpPr>
          <p:cNvPr id="10" name="Rectangle 9">
            <a:extLst>
              <a:ext uri="{FF2B5EF4-FFF2-40B4-BE49-F238E27FC236}">
                <a16:creationId xmlns:a16="http://schemas.microsoft.com/office/drawing/2014/main" id="{17E442C2-CD81-7E68-864B-2090D16453B9}"/>
              </a:ext>
            </a:extLst>
          </p:cNvPr>
          <p:cNvSpPr/>
          <p:nvPr/>
        </p:nvSpPr>
        <p:spPr>
          <a:xfrm>
            <a:off x="946799" y="3074842"/>
            <a:ext cx="10762210" cy="3028606"/>
          </a:xfrm>
          <a:prstGeom prst="rect">
            <a:avLst/>
          </a:prstGeom>
        </p:spPr>
        <p:txBody>
          <a:bodyPr wrap="square" lIns="0" tIns="0" rIns="0" bIns="0">
            <a:noAutofit/>
          </a:bodyPr>
          <a:lstStyle/>
          <a:p>
            <a:r>
              <a:rPr lang="en-GB" sz="2545" dirty="0"/>
              <a:t>The University of Kent has partnered with Siemens to deliver a comprehensive Energy Masterplan—an ambitious, phased strategy to achieve Net Zero Carbon emissions by 2040. This plan is structured around three key phases:</a:t>
            </a:r>
          </a:p>
          <a:p>
            <a:endParaRPr lang="en-GB" sz="2545" dirty="0"/>
          </a:p>
          <a:p>
            <a:pPr marL="484381" indent="-484381">
              <a:buFont typeface="Arial" panose="020B0604020202020204" pitchFamily="34" charset="0"/>
              <a:buChar char="•"/>
            </a:pPr>
            <a:r>
              <a:rPr lang="en-GB" sz="2545" b="1" dirty="0"/>
              <a:t>Need Now</a:t>
            </a:r>
            <a:r>
              <a:rPr lang="en-GB" sz="2545" dirty="0"/>
              <a:t>: Immediate actions to reduce energy use, carbon emissions, and operational costs. This includes LED lighting upgrades with </a:t>
            </a:r>
            <a:r>
              <a:rPr lang="en-GB" sz="2545" dirty="0" err="1"/>
              <a:t>SmartScan</a:t>
            </a:r>
            <a:r>
              <a:rPr lang="en-GB" sz="2545" dirty="0"/>
              <a:t> controls, rooftop solar PV installations, and advanced metering systems.</a:t>
            </a:r>
          </a:p>
          <a:p>
            <a:pPr marL="484381" indent="-484381">
              <a:buFont typeface="Arial" panose="020B0604020202020204" pitchFamily="34" charset="0"/>
              <a:buChar char="•"/>
            </a:pPr>
            <a:r>
              <a:rPr lang="en-GB" sz="2545" b="1" dirty="0"/>
              <a:t>Need Next</a:t>
            </a:r>
            <a:r>
              <a:rPr lang="en-GB" sz="2545" dirty="0"/>
              <a:t>: Expansion of energy conservation measures and major investments in renewable energy generation and building automation.</a:t>
            </a:r>
          </a:p>
          <a:p>
            <a:pPr marL="484381" indent="-484381">
              <a:buFont typeface="Arial" panose="020B0604020202020204" pitchFamily="34" charset="0"/>
              <a:buChar char="•"/>
            </a:pPr>
            <a:r>
              <a:rPr lang="en-GB" sz="2545" b="1" dirty="0"/>
              <a:t>Need Eventually</a:t>
            </a:r>
            <a:r>
              <a:rPr lang="en-GB" sz="2545" dirty="0"/>
              <a:t>: Transformation of campus-wide heating systems and integration of smart grid technologies to maximise renewable energy use.</a:t>
            </a:r>
          </a:p>
          <a:p>
            <a:endParaRPr lang="en-GB" sz="2825" dirty="0"/>
          </a:p>
          <a:p>
            <a:endParaRPr lang="en-GB" sz="2825" b="1" dirty="0">
              <a:latin typeface="Overpass SemiBold" pitchFamily="2" charset="77"/>
              <a:cs typeface="Arial"/>
            </a:endParaRPr>
          </a:p>
          <a:p>
            <a:endParaRPr lang="en-GB" sz="2825" dirty="0">
              <a:latin typeface="Arial"/>
              <a:cs typeface="Arial"/>
            </a:endParaRPr>
          </a:p>
        </p:txBody>
      </p:sp>
      <p:sp>
        <p:nvSpPr>
          <p:cNvPr id="12" name="Rectangle 11">
            <a:extLst>
              <a:ext uri="{FF2B5EF4-FFF2-40B4-BE49-F238E27FC236}">
                <a16:creationId xmlns:a16="http://schemas.microsoft.com/office/drawing/2014/main" id="{A948B590-8DC4-72C6-1558-DA3A2D73DCFD}"/>
              </a:ext>
            </a:extLst>
          </p:cNvPr>
          <p:cNvSpPr/>
          <p:nvPr/>
        </p:nvSpPr>
        <p:spPr>
          <a:xfrm>
            <a:off x="12471906" y="3074842"/>
            <a:ext cx="8344320" cy="7047986"/>
          </a:xfrm>
          <a:prstGeom prst="rect">
            <a:avLst/>
          </a:prstGeom>
        </p:spPr>
        <p:txBody>
          <a:bodyPr wrap="square" lIns="0" tIns="0" rIns="0" bIns="0">
            <a:noAutofit/>
          </a:bodyPr>
          <a:lstStyle/>
          <a:p>
            <a:r>
              <a:rPr lang="en-GB" sz="2545" dirty="0"/>
              <a:t>The Masterplan supports broader university goals, including attracting research funding, enhancing the student experience, and positioning Kent as a leader in campus sustainability. Phase 1 alone is projected to save over </a:t>
            </a:r>
            <a:r>
              <a:rPr lang="en-GB" sz="2545" b="1" dirty="0"/>
              <a:t>1.1 million kWh</a:t>
            </a:r>
            <a:r>
              <a:rPr lang="en-GB" sz="2545" dirty="0"/>
              <a:t> annually and </a:t>
            </a:r>
            <a:r>
              <a:rPr lang="en-GB" sz="2545" b="1" dirty="0"/>
              <a:t>£639,761</a:t>
            </a:r>
            <a:r>
              <a:rPr lang="en-GB" sz="2545" dirty="0"/>
              <a:t> in energy costs.</a:t>
            </a:r>
          </a:p>
          <a:p>
            <a:endParaRPr lang="en-GB" sz="2545" dirty="0"/>
          </a:p>
          <a:p>
            <a:r>
              <a:rPr lang="en-GB" sz="2545" dirty="0"/>
              <a:t>Siemens’ </a:t>
            </a:r>
            <a:r>
              <a:rPr lang="en-GB" sz="2545" dirty="0" err="1"/>
              <a:t>PM@Siemens</a:t>
            </a:r>
            <a:r>
              <a:rPr lang="en-GB" sz="2545" dirty="0"/>
              <a:t> framework ensures quality execution, with weekly updates, monthly reporting, and rigorous measurement and verification protocols based on IPMVP standards. Acceptance is managed through a two-stage process—Phase Acceptance Certificate (PAC) and Final Acceptance Certificate (FAC).</a:t>
            </a:r>
          </a:p>
          <a:p>
            <a:r>
              <a:rPr lang="en-GB" sz="2545" dirty="0"/>
              <a:t>This strategic roadmap not only delivers immediate environmental and financial benefits but also lays the foundation for long-term transformation, making Kent a model for sustainable universities</a:t>
            </a:r>
          </a:p>
          <a:p>
            <a:endParaRPr lang="en-GB" sz="2545" dirty="0"/>
          </a:p>
          <a:p>
            <a:endParaRPr lang="en-GB" sz="2825" dirty="0">
              <a:latin typeface="Overpass Light" pitchFamily="2" charset="77"/>
            </a:endParaRPr>
          </a:p>
          <a:p>
            <a:pPr>
              <a:spcAft>
                <a:spcPts val="1199"/>
              </a:spcAft>
            </a:pPr>
            <a:endParaRPr lang="en-US" sz="2825" dirty="0">
              <a:latin typeface="Overpass Light" pitchFamily="2" charset="77"/>
              <a:cs typeface="Arial" pitchFamily="34" charset="0"/>
            </a:endParaRPr>
          </a:p>
        </p:txBody>
      </p:sp>
      <p:grpSp>
        <p:nvGrpSpPr>
          <p:cNvPr id="14" name="Group 13">
            <a:extLst>
              <a:ext uri="{FF2B5EF4-FFF2-40B4-BE49-F238E27FC236}">
                <a16:creationId xmlns:a16="http://schemas.microsoft.com/office/drawing/2014/main" id="{B9BA44D3-DB60-1BA0-7DD1-3A535B3CF123}"/>
              </a:ext>
            </a:extLst>
          </p:cNvPr>
          <p:cNvGrpSpPr/>
          <p:nvPr/>
        </p:nvGrpSpPr>
        <p:grpSpPr>
          <a:xfrm>
            <a:off x="-3725444" y="11606477"/>
            <a:ext cx="3304386" cy="3051590"/>
            <a:chOff x="-7271912" y="20610214"/>
            <a:chExt cx="6516834" cy="6018275"/>
          </a:xfrm>
        </p:grpSpPr>
        <p:sp>
          <p:nvSpPr>
            <p:cNvPr id="15" name="Rectangle 14">
              <a:extLst>
                <a:ext uri="{FF2B5EF4-FFF2-40B4-BE49-F238E27FC236}">
                  <a16:creationId xmlns:a16="http://schemas.microsoft.com/office/drawing/2014/main" id="{DF07B029-221F-F004-4A44-5D5869BFF752}"/>
                </a:ext>
              </a:extLst>
            </p:cNvPr>
            <p:cNvSpPr/>
            <p:nvPr/>
          </p:nvSpPr>
          <p:spPr>
            <a:xfrm>
              <a:off x="-7271912" y="20613249"/>
              <a:ext cx="2016224" cy="1814380"/>
            </a:xfrm>
            <a:prstGeom prst="rect">
              <a:avLst/>
            </a:prstGeom>
            <a:solidFill>
              <a:srgbClr val="6F509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45"/>
            </a:p>
          </p:txBody>
        </p:sp>
        <p:sp>
          <p:nvSpPr>
            <p:cNvPr id="16" name="Rectangle 15">
              <a:extLst>
                <a:ext uri="{FF2B5EF4-FFF2-40B4-BE49-F238E27FC236}">
                  <a16:creationId xmlns:a16="http://schemas.microsoft.com/office/drawing/2014/main" id="{25A77E1C-0AB4-24EC-39D4-03B7F3FA8B34}"/>
                </a:ext>
              </a:extLst>
            </p:cNvPr>
            <p:cNvSpPr/>
            <p:nvPr/>
          </p:nvSpPr>
          <p:spPr>
            <a:xfrm>
              <a:off x="-7271912" y="22681859"/>
              <a:ext cx="2016224" cy="1814380"/>
            </a:xfrm>
            <a:prstGeom prst="rect">
              <a:avLst/>
            </a:prstGeom>
            <a:solidFill>
              <a:srgbClr val="002F7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45"/>
            </a:p>
          </p:txBody>
        </p:sp>
        <p:sp>
          <p:nvSpPr>
            <p:cNvPr id="17" name="Rectangle 16">
              <a:extLst>
                <a:ext uri="{FF2B5EF4-FFF2-40B4-BE49-F238E27FC236}">
                  <a16:creationId xmlns:a16="http://schemas.microsoft.com/office/drawing/2014/main" id="{DB044C15-67F6-0018-BB4E-EBC127305E46}"/>
                </a:ext>
              </a:extLst>
            </p:cNvPr>
            <p:cNvSpPr/>
            <p:nvPr/>
          </p:nvSpPr>
          <p:spPr>
            <a:xfrm>
              <a:off x="-7271912" y="24814109"/>
              <a:ext cx="2016224" cy="1814380"/>
            </a:xfrm>
            <a:prstGeom prst="rect">
              <a:avLst/>
            </a:prstGeom>
            <a:solidFill>
              <a:srgbClr val="FFC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45"/>
            </a:p>
          </p:txBody>
        </p:sp>
        <p:sp>
          <p:nvSpPr>
            <p:cNvPr id="18" name="Rectangle 17">
              <a:extLst>
                <a:ext uri="{FF2B5EF4-FFF2-40B4-BE49-F238E27FC236}">
                  <a16:creationId xmlns:a16="http://schemas.microsoft.com/office/drawing/2014/main" id="{9AFAF15C-B4B5-174D-EA51-9E2FFB84EA0C}"/>
                </a:ext>
              </a:extLst>
            </p:cNvPr>
            <p:cNvSpPr/>
            <p:nvPr/>
          </p:nvSpPr>
          <p:spPr>
            <a:xfrm>
              <a:off x="-5021607" y="24777595"/>
              <a:ext cx="2016224" cy="1814380"/>
            </a:xfrm>
            <a:prstGeom prst="rect">
              <a:avLst/>
            </a:prstGeom>
            <a:solidFill>
              <a:srgbClr val="FD5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45"/>
            </a:p>
          </p:txBody>
        </p:sp>
        <p:sp>
          <p:nvSpPr>
            <p:cNvPr id="19" name="Rectangle 18">
              <a:extLst>
                <a:ext uri="{FF2B5EF4-FFF2-40B4-BE49-F238E27FC236}">
                  <a16:creationId xmlns:a16="http://schemas.microsoft.com/office/drawing/2014/main" id="{996AF022-7800-6FF9-1500-A62ECEE34787}"/>
                </a:ext>
              </a:extLst>
            </p:cNvPr>
            <p:cNvSpPr/>
            <p:nvPr/>
          </p:nvSpPr>
          <p:spPr>
            <a:xfrm>
              <a:off x="-5021607" y="20640375"/>
              <a:ext cx="2016224" cy="181438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45"/>
            </a:p>
          </p:txBody>
        </p:sp>
        <p:sp>
          <p:nvSpPr>
            <p:cNvPr id="20" name="Rectangle 19">
              <a:extLst>
                <a:ext uri="{FF2B5EF4-FFF2-40B4-BE49-F238E27FC236}">
                  <a16:creationId xmlns:a16="http://schemas.microsoft.com/office/drawing/2014/main" id="{D79EDD82-7DA5-EF23-A55F-D31D3D9522FE}"/>
                </a:ext>
              </a:extLst>
            </p:cNvPr>
            <p:cNvSpPr/>
            <p:nvPr/>
          </p:nvSpPr>
          <p:spPr>
            <a:xfrm>
              <a:off x="-5021607" y="22708985"/>
              <a:ext cx="2016224" cy="181438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45"/>
            </a:p>
          </p:txBody>
        </p:sp>
        <p:sp>
          <p:nvSpPr>
            <p:cNvPr id="21" name="Rectangle 20">
              <a:extLst>
                <a:ext uri="{FF2B5EF4-FFF2-40B4-BE49-F238E27FC236}">
                  <a16:creationId xmlns:a16="http://schemas.microsoft.com/office/drawing/2014/main" id="{A6D6DF91-AC2C-ECAA-9028-F12ED69922F0}"/>
                </a:ext>
              </a:extLst>
            </p:cNvPr>
            <p:cNvSpPr/>
            <p:nvPr/>
          </p:nvSpPr>
          <p:spPr>
            <a:xfrm>
              <a:off x="-2771302" y="20610214"/>
              <a:ext cx="2016224" cy="181438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45"/>
            </a:p>
          </p:txBody>
        </p:sp>
        <p:sp>
          <p:nvSpPr>
            <p:cNvPr id="22" name="Rectangle 21">
              <a:extLst>
                <a:ext uri="{FF2B5EF4-FFF2-40B4-BE49-F238E27FC236}">
                  <a16:creationId xmlns:a16="http://schemas.microsoft.com/office/drawing/2014/main" id="{3F4EEBFB-04FA-56A7-D6BB-F9312F11D6F6}"/>
                </a:ext>
              </a:extLst>
            </p:cNvPr>
            <p:cNvSpPr/>
            <p:nvPr/>
          </p:nvSpPr>
          <p:spPr>
            <a:xfrm>
              <a:off x="-2771302" y="22678824"/>
              <a:ext cx="2016224" cy="181438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45"/>
            </a:p>
          </p:txBody>
        </p:sp>
        <p:sp>
          <p:nvSpPr>
            <p:cNvPr id="23" name="Rectangle 22">
              <a:extLst>
                <a:ext uri="{FF2B5EF4-FFF2-40B4-BE49-F238E27FC236}">
                  <a16:creationId xmlns:a16="http://schemas.microsoft.com/office/drawing/2014/main" id="{E75FD53F-19DB-45F1-BF28-14F48603A10B}"/>
                </a:ext>
              </a:extLst>
            </p:cNvPr>
            <p:cNvSpPr/>
            <p:nvPr/>
          </p:nvSpPr>
          <p:spPr>
            <a:xfrm>
              <a:off x="-2771302" y="24814109"/>
              <a:ext cx="2016224" cy="1814380"/>
            </a:xfrm>
            <a:prstGeom prst="rect">
              <a:avLst/>
            </a:prstGeom>
            <a:solidFill>
              <a:srgbClr val="10192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45"/>
            </a:p>
          </p:txBody>
        </p:sp>
      </p:grpSp>
      <p:sp>
        <p:nvSpPr>
          <p:cNvPr id="24" name="TextBox 23">
            <a:hlinkClick r:id="rId2" action="ppaction://hlinkfile"/>
            <a:extLst>
              <a:ext uri="{FF2B5EF4-FFF2-40B4-BE49-F238E27FC236}">
                <a16:creationId xmlns:a16="http://schemas.microsoft.com/office/drawing/2014/main" id="{6DB0FFE0-107D-9D00-8226-AF4AEAF787B5}"/>
              </a:ext>
            </a:extLst>
          </p:cNvPr>
          <p:cNvSpPr txBox="1"/>
          <p:nvPr/>
        </p:nvSpPr>
        <p:spPr>
          <a:xfrm>
            <a:off x="-3884203" y="795318"/>
            <a:ext cx="3712767" cy="10168228"/>
          </a:xfrm>
          <a:prstGeom prst="rect">
            <a:avLst/>
          </a:prstGeom>
          <a:solidFill>
            <a:schemeClr val="bg1"/>
          </a:solidFill>
        </p:spPr>
        <p:txBody>
          <a:bodyPr wrap="square" rtlCol="0">
            <a:noAutofit/>
          </a:bodyPr>
          <a:lstStyle/>
          <a:p>
            <a:r>
              <a:rPr lang="en-GB" sz="1695" dirty="0">
                <a:latin typeface="Overpass" pitchFamily="2" charset="77"/>
                <a:cs typeface="Arial"/>
              </a:rPr>
              <a:t>Select the section of text you want to update and type/insert your poster copy.</a:t>
            </a:r>
          </a:p>
          <a:p>
            <a:endParaRPr lang="en-GB" sz="1695" dirty="0">
              <a:solidFill>
                <a:srgbClr val="A97D19"/>
              </a:solidFill>
              <a:latin typeface="Overpass" pitchFamily="2" charset="77"/>
              <a:cs typeface="Arial"/>
            </a:endParaRPr>
          </a:p>
          <a:p>
            <a:r>
              <a:rPr lang="en-GB" sz="1695" b="1" dirty="0">
                <a:solidFill>
                  <a:schemeClr val="accent4"/>
                </a:solidFill>
                <a:latin typeface="Overpass" pitchFamily="2" charset="77"/>
                <a:cs typeface="Arial"/>
              </a:rPr>
              <a:t>If cutting and pasting from another file, click on the mini clipboard icon after pasting and select “Keep Text Only” to preserve the font style in this template. </a:t>
            </a:r>
          </a:p>
          <a:p>
            <a:endParaRPr lang="en-GB" sz="1695" dirty="0">
              <a:solidFill>
                <a:srgbClr val="FF0000"/>
              </a:solidFill>
              <a:latin typeface="Overpass" pitchFamily="2" charset="77"/>
              <a:cs typeface="Arial"/>
            </a:endParaRPr>
          </a:p>
          <a:p>
            <a:r>
              <a:rPr lang="en-GB" sz="1695" b="1" dirty="0">
                <a:latin typeface="Overpass" pitchFamily="2" charset="77"/>
                <a:cs typeface="Arial"/>
              </a:rPr>
              <a:t>Do’s</a:t>
            </a:r>
          </a:p>
          <a:p>
            <a:pPr marL="201825" indent="-201825">
              <a:buFont typeface="Arial"/>
              <a:buChar char="•"/>
            </a:pPr>
            <a:r>
              <a:rPr lang="en-GB" sz="1695" dirty="0">
                <a:latin typeface="Overpass" pitchFamily="2" charset="77"/>
                <a:cs typeface="Arial"/>
              </a:rPr>
              <a:t>Only use the approved </a:t>
            </a:r>
            <a:br>
              <a:rPr lang="en-GB" sz="1695" dirty="0">
                <a:latin typeface="Overpass" pitchFamily="2" charset="77"/>
                <a:cs typeface="Arial"/>
              </a:rPr>
            </a:br>
            <a:r>
              <a:rPr lang="en-GB" sz="1695" dirty="0">
                <a:latin typeface="Overpass" pitchFamily="2" charset="77"/>
                <a:cs typeface="Arial"/>
              </a:rPr>
              <a:t>fonts, Overpass or Verdana</a:t>
            </a:r>
          </a:p>
          <a:p>
            <a:pPr marL="201825" indent="-201825">
              <a:buFont typeface="Arial"/>
              <a:buChar char="•"/>
            </a:pPr>
            <a:r>
              <a:rPr lang="en-GB" sz="1695" dirty="0">
                <a:latin typeface="Overpass" pitchFamily="2" charset="77"/>
                <a:cs typeface="Arial"/>
              </a:rPr>
              <a:t>Only use one highlight colour per poster (except in charts)</a:t>
            </a:r>
          </a:p>
          <a:p>
            <a:pPr marL="201825" indent="-201825">
              <a:buFont typeface="Arial"/>
              <a:buChar char="•"/>
            </a:pPr>
            <a:r>
              <a:rPr lang="en-GB" sz="1695" dirty="0">
                <a:latin typeface="Overpass" pitchFamily="2" charset="77"/>
                <a:cs typeface="Arial"/>
              </a:rPr>
              <a:t>Keep your copy short and concise</a:t>
            </a:r>
          </a:p>
          <a:p>
            <a:pPr marL="201825" indent="-201825">
              <a:buFont typeface="Arial"/>
              <a:buChar char="•"/>
            </a:pPr>
            <a:r>
              <a:rPr lang="en-GB" sz="1695" dirty="0">
                <a:latin typeface="Overpass" pitchFamily="2" charset="77"/>
                <a:cs typeface="Arial"/>
              </a:rPr>
              <a:t>Only use good quality images</a:t>
            </a:r>
          </a:p>
          <a:p>
            <a:pPr marL="201825" indent="-201825">
              <a:buFont typeface="Arial"/>
              <a:buChar char="•"/>
            </a:pPr>
            <a:r>
              <a:rPr lang="en-GB" sz="1695" dirty="0">
                <a:latin typeface="Overpass" pitchFamily="2" charset="77"/>
                <a:cs typeface="Arial"/>
              </a:rPr>
              <a:t>Make sure your image is correctly proportioned, check – Picture format &gt; Size &gt; Scale – the height and width % should be the same</a:t>
            </a:r>
          </a:p>
          <a:p>
            <a:pPr marL="201825" indent="-201825">
              <a:buFont typeface="Arial"/>
              <a:buChar char="•"/>
            </a:pPr>
            <a:r>
              <a:rPr lang="en-GB" sz="1695" dirty="0">
                <a:latin typeface="Overpass" pitchFamily="2" charset="77"/>
                <a:cs typeface="Arial"/>
              </a:rPr>
              <a:t>Make sure your have copyright permission to use the image</a:t>
            </a:r>
          </a:p>
          <a:p>
            <a:pPr marL="201825" indent="-201825">
              <a:buFont typeface="Arial"/>
              <a:buChar char="•"/>
            </a:pPr>
            <a:endParaRPr lang="en-GB" sz="1695" dirty="0">
              <a:latin typeface="Overpass" pitchFamily="2" charset="77"/>
              <a:cs typeface="Arial"/>
            </a:endParaRPr>
          </a:p>
          <a:p>
            <a:endParaRPr lang="en-GB" sz="1695" dirty="0">
              <a:latin typeface="Overpass" pitchFamily="2" charset="77"/>
              <a:cs typeface="Arial"/>
            </a:endParaRPr>
          </a:p>
          <a:p>
            <a:r>
              <a:rPr lang="en-GB" sz="1695" b="1" dirty="0">
                <a:latin typeface="Overpass" pitchFamily="2" charset="77"/>
                <a:cs typeface="Arial"/>
              </a:rPr>
              <a:t>Printing</a:t>
            </a:r>
          </a:p>
          <a:p>
            <a:r>
              <a:rPr lang="en-GB" sz="1695" dirty="0">
                <a:latin typeface="Overpass" pitchFamily="2" charset="77"/>
                <a:cs typeface="Arial"/>
              </a:rPr>
              <a:t>When you are happy with the content of the poster save it as a PDF. The file is set up at A1, once saved as a PDF it can be scaled when printing to A0 or A2.</a:t>
            </a:r>
          </a:p>
          <a:p>
            <a:endParaRPr lang="en-GB" sz="1695" dirty="0">
              <a:latin typeface="Overpass" pitchFamily="2" charset="77"/>
              <a:cs typeface="Arial"/>
            </a:endParaRPr>
          </a:p>
          <a:p>
            <a:r>
              <a:rPr lang="en-GB" sz="1695" dirty="0">
                <a:latin typeface="Overpass" pitchFamily="2" charset="77"/>
                <a:cs typeface="Arial"/>
              </a:rPr>
              <a:t>Send the PDF to </a:t>
            </a:r>
            <a:r>
              <a:rPr lang="en-GB" sz="1695" dirty="0">
                <a:latin typeface="Overpass" pitchFamily="2" charset="77"/>
                <a:cs typeface="Arial"/>
                <a:hlinkClick r:id="rId3"/>
              </a:rPr>
              <a:t>designandprintcentre@kent.ac.uk</a:t>
            </a:r>
            <a:r>
              <a:rPr lang="en-GB" sz="1695" dirty="0">
                <a:latin typeface="Overpass" pitchFamily="2" charset="77"/>
                <a:cs typeface="Arial"/>
              </a:rPr>
              <a:t> , confirm the size and quantity required and deadline.</a:t>
            </a:r>
          </a:p>
        </p:txBody>
      </p:sp>
      <p:pic>
        <p:nvPicPr>
          <p:cNvPr id="30" name="Picture 29">
            <a:extLst>
              <a:ext uri="{FF2B5EF4-FFF2-40B4-BE49-F238E27FC236}">
                <a16:creationId xmlns:a16="http://schemas.microsoft.com/office/drawing/2014/main" id="{7ACD0E7B-D1CC-8644-2F1B-71F46AE19E49}"/>
              </a:ext>
            </a:extLst>
          </p:cNvPr>
          <p:cNvPicPr>
            <a:picLocks noChangeAspect="1"/>
          </p:cNvPicPr>
          <p:nvPr/>
        </p:nvPicPr>
        <p:blipFill>
          <a:blip r:embed="rId4"/>
          <a:stretch>
            <a:fillRect/>
          </a:stretch>
        </p:blipFill>
        <p:spPr>
          <a:xfrm>
            <a:off x="15766418" y="14143416"/>
            <a:ext cx="3794357" cy="598755"/>
          </a:xfrm>
          <a:prstGeom prst="rect">
            <a:avLst/>
          </a:prstGeom>
        </p:spPr>
      </p:pic>
    </p:spTree>
    <p:extLst>
      <p:ext uri="{BB962C8B-B14F-4D97-AF65-F5344CB8AC3E}">
        <p14:creationId xmlns:p14="http://schemas.microsoft.com/office/powerpoint/2010/main" val="2344862793"/>
      </p:ext>
    </p:extLst>
  </p:cSld>
  <p:clrMapOvr>
    <a:masterClrMapping/>
  </p:clrMapOvr>
</p:sld>
</file>

<file path=ppt/theme/theme1.xml><?xml version="1.0" encoding="utf-8"?>
<a:theme xmlns:a="http://schemas.openxmlformats.org/drawingml/2006/main" name="Office Theme">
  <a:themeElements>
    <a:clrScheme name="UniKent_Ambition">
      <a:dk1>
        <a:srgbClr val="101921"/>
      </a:dk1>
      <a:lt1>
        <a:srgbClr val="FFFFFF"/>
      </a:lt1>
      <a:dk2>
        <a:srgbClr val="000000"/>
      </a:dk2>
      <a:lt2>
        <a:srgbClr val="FEFFFE"/>
      </a:lt2>
      <a:accent1>
        <a:srgbClr val="0085CF"/>
      </a:accent1>
      <a:accent2>
        <a:srgbClr val="78BF26"/>
      </a:accent2>
      <a:accent3>
        <a:srgbClr val="D30F7D"/>
      </a:accent3>
      <a:accent4>
        <a:srgbClr val="D32737"/>
      </a:accent4>
      <a:accent5>
        <a:srgbClr val="FD5000"/>
      </a:accent5>
      <a:accent6>
        <a:srgbClr val="FFCF00"/>
      </a:accent6>
      <a:hlink>
        <a:srgbClr val="002F70"/>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2161</Words>
  <Application>Microsoft Office PowerPoint</Application>
  <PresentationFormat>Custom</PresentationFormat>
  <Paragraphs>162</Paragraphs>
  <Slides>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vt:i4>
      </vt:variant>
    </vt:vector>
  </HeadingPairs>
  <TitlesOfParts>
    <vt:vector size="13" baseType="lpstr">
      <vt:lpstr>Overpass Medium</vt:lpstr>
      <vt:lpstr>Arial</vt:lpstr>
      <vt:lpstr>Calibri</vt:lpstr>
      <vt:lpstr>Overpass</vt:lpstr>
      <vt:lpstr>Overpass ExtraBold</vt:lpstr>
      <vt:lpstr>Overpass Light</vt:lpstr>
      <vt:lpstr>Overpass SemiBold</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Catherine Morris</cp:lastModifiedBy>
  <cp:revision>35</cp:revision>
  <dcterms:created xsi:type="dcterms:W3CDTF">2015-05-12T18:14:39Z</dcterms:created>
  <dcterms:modified xsi:type="dcterms:W3CDTF">2025-10-07T10:01:58Z</dcterms:modified>
</cp:coreProperties>
</file>